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Rasputin Light" panose="020B0604020202020204" charset="0"/>
      <p:regular r:id="rId19"/>
    </p:embeddedFont>
    <p:embeddedFont>
      <p:font typeface="TT Commons Pro" panose="020B0604020202020204" charset="-94"/>
      <p:regular r:id="rId20"/>
    </p:embeddedFont>
    <p:embeddedFont>
      <p:font typeface="TT Commons Pro Bold" panose="020B0604020202020204" charset="-9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45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0407" y="-4894487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6" y="0"/>
                </a:lnTo>
                <a:lnTo>
                  <a:pt x="8857786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4243551">
            <a:off x="12703085" y="6828838"/>
            <a:ext cx="5915271" cy="9375789"/>
          </a:xfrm>
          <a:custGeom>
            <a:avLst/>
            <a:gdLst/>
            <a:ahLst/>
            <a:cxnLst/>
            <a:rect l="l" t="t" r="r" b="b"/>
            <a:pathLst>
              <a:path w="5915271" h="9375789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8028699" y="1501862"/>
            <a:ext cx="2230602" cy="1378540"/>
          </a:xfrm>
          <a:custGeom>
            <a:avLst/>
            <a:gdLst/>
            <a:ahLst/>
            <a:cxnLst/>
            <a:rect l="l" t="t" r="r" b="b"/>
            <a:pathLst>
              <a:path w="2230602" h="1378540">
                <a:moveTo>
                  <a:pt x="0" y="0"/>
                </a:moveTo>
                <a:lnTo>
                  <a:pt x="2230602" y="0"/>
                </a:lnTo>
                <a:lnTo>
                  <a:pt x="2230602" y="1378540"/>
                </a:lnTo>
                <a:lnTo>
                  <a:pt x="0" y="13785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3820100" y="2878488"/>
            <a:ext cx="10647801" cy="4530023"/>
            <a:chOff x="0" y="0"/>
            <a:chExt cx="14197068" cy="6040031"/>
          </a:xfrm>
        </p:grpSpPr>
        <p:sp>
          <p:nvSpPr>
            <p:cNvPr id="6" name="TextBox 6"/>
            <p:cNvSpPr txBox="1"/>
            <p:nvPr/>
          </p:nvSpPr>
          <p:spPr>
            <a:xfrm>
              <a:off x="0" y="4906878"/>
              <a:ext cx="14197068" cy="8250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0"/>
                </a:lnSpc>
              </a:pPr>
              <a:r>
                <a:rPr lang="en-US" sz="3633">
                  <a:solidFill>
                    <a:srgbClr val="FFFFFF"/>
                  </a:solidFill>
                  <a:latin typeface="TT Commons Pro"/>
                </a:rPr>
                <a:t>Dr.Öğr.Üy. MUSTAFA ÇAVUŞ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29766"/>
              <a:ext cx="14197068" cy="3515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90"/>
                </a:lnSpc>
              </a:pPr>
              <a:r>
                <a:rPr lang="en-US" sz="8575">
                  <a:solidFill>
                    <a:srgbClr val="FFFFFF"/>
                  </a:solidFill>
                  <a:latin typeface="Rasputin Light"/>
                </a:rPr>
                <a:t>Machine Learning Project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20800" y="9193712"/>
            <a:ext cx="4064067" cy="1001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081"/>
              </a:lnSpc>
            </a:pPr>
            <a:r>
              <a:rPr lang="en-US" sz="2721" dirty="0">
                <a:solidFill>
                  <a:srgbClr val="FFFFFF"/>
                </a:solidFill>
                <a:latin typeface="TT Commons Pro"/>
              </a:rPr>
              <a:t>FEHMİCAN KORKUTER</a:t>
            </a:r>
          </a:p>
          <a:p>
            <a:pPr algn="r">
              <a:lnSpc>
                <a:spcPts val="4081"/>
              </a:lnSpc>
              <a:spcBef>
                <a:spcPct val="0"/>
              </a:spcBef>
            </a:pPr>
            <a:r>
              <a:rPr lang="en-US" sz="2721" dirty="0" err="1">
                <a:solidFill>
                  <a:srgbClr val="FFFFFF"/>
                </a:solidFill>
                <a:latin typeface="TT Commons Pro"/>
              </a:rPr>
              <a:t>Melih</a:t>
            </a:r>
            <a:r>
              <a:rPr lang="en-US" sz="2721" dirty="0">
                <a:solidFill>
                  <a:srgbClr val="FFFFFF"/>
                </a:solidFill>
                <a:latin typeface="TT Commons Pro"/>
              </a:rPr>
              <a:t> GÜNDÜZ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45130" y="1505114"/>
          <a:ext cx="7315200" cy="4114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 gridSpan="3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Truth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Truth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Truth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Prediction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4029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1254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878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3540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862475" y="1467014"/>
          <a:ext cx="7315200" cy="207645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estimator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estimate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binary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0.780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421479" y="17452"/>
            <a:ext cx="8440996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Confusion Matrix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8862475" y="4046504"/>
          <a:ext cx="7315200" cy="207645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estimator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estimate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sensivity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binary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0.821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8862475" y="6625993"/>
          <a:ext cx="7315200" cy="207645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estimator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estimate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f_meas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binary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0.791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541937" y="2141968"/>
            <a:ext cx="6178784" cy="33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3" name="Group 3"/>
          <p:cNvGrpSpPr/>
          <p:nvPr/>
        </p:nvGrpSpPr>
        <p:grpSpPr>
          <a:xfrm>
            <a:off x="6110470" y="1117327"/>
            <a:ext cx="708926" cy="770944"/>
            <a:chOff x="0" y="0"/>
            <a:chExt cx="945235" cy="102792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0,50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100%</a:t>
              </a:r>
            </a:p>
          </p:txBody>
        </p:sp>
      </p:grpSp>
      <p:sp>
        <p:nvSpPr>
          <p:cNvPr id="7" name="AutoShape 7"/>
          <p:cNvSpPr/>
          <p:nvPr/>
        </p:nvSpPr>
        <p:spPr>
          <a:xfrm flipH="1">
            <a:off x="3779799" y="2153994"/>
            <a:ext cx="164269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8" name="AutoShape 8"/>
          <p:cNvSpPr/>
          <p:nvPr/>
        </p:nvSpPr>
        <p:spPr>
          <a:xfrm>
            <a:off x="3797102" y="2334691"/>
            <a:ext cx="0" cy="7313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" name="AutoShape 9"/>
          <p:cNvSpPr/>
          <p:nvPr/>
        </p:nvSpPr>
        <p:spPr>
          <a:xfrm>
            <a:off x="6802139" y="4239431"/>
            <a:ext cx="17257" cy="6916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0" name="Group 10"/>
          <p:cNvGrpSpPr/>
          <p:nvPr/>
        </p:nvGrpSpPr>
        <p:grpSpPr>
          <a:xfrm>
            <a:off x="3442639" y="3221311"/>
            <a:ext cx="708926" cy="770944"/>
            <a:chOff x="0" y="0"/>
            <a:chExt cx="945235" cy="1027926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CBD8C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0.38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74%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 flipH="1">
            <a:off x="1219821" y="4239431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5" name="AutoShape 15"/>
          <p:cNvSpPr/>
          <p:nvPr/>
        </p:nvSpPr>
        <p:spPr>
          <a:xfrm flipV="1">
            <a:off x="5615211" y="4222174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6" name="Group 16"/>
          <p:cNvGrpSpPr/>
          <p:nvPr/>
        </p:nvGrpSpPr>
        <p:grpSpPr>
          <a:xfrm>
            <a:off x="6464933" y="4931119"/>
            <a:ext cx="708926" cy="708926"/>
            <a:chOff x="0" y="0"/>
            <a:chExt cx="945235" cy="94523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945235" cy="945235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585262"/>
                    </a:lnTo>
                    <a:cubicBezTo>
                      <a:pt x="812800" y="710928"/>
                      <a:pt x="710928" y="812800"/>
                      <a:pt x="585262" y="812800"/>
                    </a:cubicBezTo>
                    <a:lnTo>
                      <a:pt x="227538" y="812800"/>
                    </a:lnTo>
                    <a:cubicBezTo>
                      <a:pt x="101872" y="812800"/>
                      <a:pt x="0" y="710928"/>
                      <a:pt x="0" y="585262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CFD6CF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12672"/>
              <a:ext cx="945235" cy="862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0.50</a:t>
              </a:r>
            </a:p>
            <a:p>
              <a:pPr algn="ctr">
                <a:lnSpc>
                  <a:spcPts val="1747"/>
                </a:lnSpc>
                <a:spcBef>
                  <a:spcPct val="0"/>
                </a:spcBef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42%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1219821" y="4387626"/>
            <a:ext cx="0" cy="43848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21" name="Group 21"/>
          <p:cNvGrpSpPr/>
          <p:nvPr/>
        </p:nvGrpSpPr>
        <p:grpSpPr>
          <a:xfrm>
            <a:off x="865358" y="8931911"/>
            <a:ext cx="708926" cy="770944"/>
            <a:chOff x="0" y="0"/>
            <a:chExt cx="945235" cy="102792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97C49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0.22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32%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8187133" y="6127861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6" name="AutoShape 26"/>
          <p:cNvSpPr/>
          <p:nvPr/>
        </p:nvSpPr>
        <p:spPr>
          <a:xfrm flipH="1">
            <a:off x="4529944" y="6108230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7" name="AutoShape 27"/>
          <p:cNvSpPr/>
          <p:nvPr/>
        </p:nvSpPr>
        <p:spPr>
          <a:xfrm>
            <a:off x="4522892" y="6225568"/>
            <a:ext cx="7051" cy="25468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8" name="AutoShape 28"/>
          <p:cNvSpPr/>
          <p:nvPr/>
        </p:nvSpPr>
        <p:spPr>
          <a:xfrm>
            <a:off x="9205904" y="6226090"/>
            <a:ext cx="0" cy="6919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29" name="Group 29"/>
          <p:cNvGrpSpPr/>
          <p:nvPr/>
        </p:nvGrpSpPr>
        <p:grpSpPr>
          <a:xfrm rot="-37881">
            <a:off x="4175822" y="8935794"/>
            <a:ext cx="708926" cy="770944"/>
            <a:chOff x="0" y="0"/>
            <a:chExt cx="945235" cy="1027926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80B680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0.25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18%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823187" y="6996902"/>
            <a:ext cx="708926" cy="708926"/>
            <a:chOff x="0" y="0"/>
            <a:chExt cx="945235" cy="945235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45235" cy="945235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585262"/>
                    </a:lnTo>
                    <a:cubicBezTo>
                      <a:pt x="812800" y="710928"/>
                      <a:pt x="710928" y="812800"/>
                      <a:pt x="585262" y="812800"/>
                    </a:cubicBezTo>
                    <a:lnTo>
                      <a:pt x="227538" y="812800"/>
                    </a:lnTo>
                    <a:cubicBezTo>
                      <a:pt x="101872" y="812800"/>
                      <a:pt x="0" y="710928"/>
                      <a:pt x="0" y="585262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E8DDC3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0" y="12672"/>
              <a:ext cx="945235" cy="862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1</a:t>
              </a:r>
            </a:p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0.69</a:t>
              </a:r>
            </a:p>
            <a:p>
              <a:pPr algn="ctr">
                <a:lnSpc>
                  <a:spcPts val="1747"/>
                </a:lnSpc>
                <a:spcBef>
                  <a:spcPct val="0"/>
                </a:spcBef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24%</a:t>
              </a:r>
            </a:p>
          </p:txBody>
        </p:sp>
      </p:grpSp>
      <p:sp>
        <p:nvSpPr>
          <p:cNvPr id="37" name="AutoShape 37"/>
          <p:cNvSpPr/>
          <p:nvPr/>
        </p:nvSpPr>
        <p:spPr>
          <a:xfrm>
            <a:off x="10074982" y="7943928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38" name="AutoShape 38"/>
          <p:cNvSpPr/>
          <p:nvPr/>
        </p:nvSpPr>
        <p:spPr>
          <a:xfrm flipH="1">
            <a:off x="7303824" y="7963560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39" name="AutoShape 39"/>
          <p:cNvSpPr/>
          <p:nvPr/>
        </p:nvSpPr>
        <p:spPr>
          <a:xfrm>
            <a:off x="11085132" y="8080549"/>
            <a:ext cx="0" cy="6919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40" name="AutoShape 40"/>
          <p:cNvSpPr/>
          <p:nvPr/>
        </p:nvSpPr>
        <p:spPr>
          <a:xfrm>
            <a:off x="7323456" y="8080549"/>
            <a:ext cx="0" cy="6919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41" name="Group 41"/>
          <p:cNvGrpSpPr/>
          <p:nvPr/>
        </p:nvGrpSpPr>
        <p:grpSpPr>
          <a:xfrm>
            <a:off x="6968992" y="8931911"/>
            <a:ext cx="708926" cy="770944"/>
            <a:chOff x="0" y="0"/>
            <a:chExt cx="945235" cy="1027926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" name="TextBox 44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0.32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4%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730669" y="8931911"/>
            <a:ext cx="708926" cy="770944"/>
            <a:chOff x="0" y="0"/>
            <a:chExt cx="945235" cy="1027926"/>
          </a:xfrm>
        </p:grpSpPr>
        <p:grpSp>
          <p:nvGrpSpPr>
            <p:cNvPr id="46" name="Group 46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EBD8AD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8" name="TextBox 48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0.76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20%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H="1">
            <a:off x="13720721" y="2334691"/>
            <a:ext cx="19632" cy="643776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50" name="Group 50"/>
          <p:cNvGrpSpPr/>
          <p:nvPr/>
        </p:nvGrpSpPr>
        <p:grpSpPr>
          <a:xfrm>
            <a:off x="13385890" y="8931911"/>
            <a:ext cx="708926" cy="770944"/>
            <a:chOff x="0" y="0"/>
            <a:chExt cx="945235" cy="1027926"/>
          </a:xfrm>
        </p:grpSpPr>
        <p:grpSp>
          <p:nvGrpSpPr>
            <p:cNvPr id="51" name="Group 51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CDB681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0.84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26%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713562" y="1740924"/>
            <a:ext cx="708926" cy="294694"/>
            <a:chOff x="0" y="0"/>
            <a:chExt cx="945235" cy="392926"/>
          </a:xfrm>
        </p:grpSpPr>
        <p:grpSp>
          <p:nvGrpSpPr>
            <p:cNvPr id="55" name="Group 55"/>
            <p:cNvGrpSpPr/>
            <p:nvPr/>
          </p:nvGrpSpPr>
          <p:grpSpPr>
            <a:xfrm>
              <a:off x="0" y="0"/>
              <a:ext cx="945235" cy="392926"/>
              <a:chOff x="0" y="0"/>
              <a:chExt cx="812800" cy="337874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337874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37874">
                    <a:moveTo>
                      <a:pt x="168937" y="0"/>
                    </a:moveTo>
                    <a:lnTo>
                      <a:pt x="643863" y="0"/>
                    </a:lnTo>
                    <a:cubicBezTo>
                      <a:pt x="688668" y="0"/>
                      <a:pt x="731638" y="17799"/>
                      <a:pt x="763320" y="49480"/>
                    </a:cubicBezTo>
                    <a:cubicBezTo>
                      <a:pt x="795001" y="81162"/>
                      <a:pt x="812800" y="124132"/>
                      <a:pt x="812800" y="168937"/>
                    </a:cubicBezTo>
                    <a:lnTo>
                      <a:pt x="812800" y="168937"/>
                    </a:lnTo>
                    <a:cubicBezTo>
                      <a:pt x="812800" y="262238"/>
                      <a:pt x="737164" y="337874"/>
                      <a:pt x="643863" y="337874"/>
                    </a:cubicBezTo>
                    <a:lnTo>
                      <a:pt x="168937" y="337874"/>
                    </a:lnTo>
                    <a:cubicBezTo>
                      <a:pt x="124132" y="337874"/>
                      <a:pt x="81162" y="320075"/>
                      <a:pt x="49480" y="288393"/>
                    </a:cubicBezTo>
                    <a:cubicBezTo>
                      <a:pt x="17799" y="256711"/>
                      <a:pt x="0" y="213742"/>
                      <a:pt x="0" y="168937"/>
                    </a:cubicBezTo>
                    <a:lnTo>
                      <a:pt x="0" y="168937"/>
                    </a:lnTo>
                    <a:cubicBezTo>
                      <a:pt x="0" y="124132"/>
                      <a:pt x="17799" y="81162"/>
                      <a:pt x="49480" y="49480"/>
                    </a:cubicBezTo>
                    <a:cubicBezTo>
                      <a:pt x="81162" y="17799"/>
                      <a:pt x="124132" y="0"/>
                      <a:pt x="168937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7" name="TextBox 57"/>
            <p:cNvSpPr txBox="1"/>
            <p:nvPr/>
          </p:nvSpPr>
          <p:spPr>
            <a:xfrm>
              <a:off x="0" y="12672"/>
              <a:ext cx="945235" cy="309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YES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7539860" y="1740924"/>
            <a:ext cx="708926" cy="294694"/>
            <a:chOff x="0" y="0"/>
            <a:chExt cx="945235" cy="392926"/>
          </a:xfrm>
        </p:grpSpPr>
        <p:grpSp>
          <p:nvGrpSpPr>
            <p:cNvPr id="59" name="Group 59"/>
            <p:cNvGrpSpPr/>
            <p:nvPr/>
          </p:nvGrpSpPr>
          <p:grpSpPr>
            <a:xfrm>
              <a:off x="0" y="0"/>
              <a:ext cx="945235" cy="392926"/>
              <a:chOff x="0" y="0"/>
              <a:chExt cx="812800" cy="337874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337874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37874">
                    <a:moveTo>
                      <a:pt x="168937" y="0"/>
                    </a:moveTo>
                    <a:lnTo>
                      <a:pt x="643863" y="0"/>
                    </a:lnTo>
                    <a:cubicBezTo>
                      <a:pt x="688668" y="0"/>
                      <a:pt x="731638" y="17799"/>
                      <a:pt x="763320" y="49480"/>
                    </a:cubicBezTo>
                    <a:cubicBezTo>
                      <a:pt x="795001" y="81162"/>
                      <a:pt x="812800" y="124132"/>
                      <a:pt x="812800" y="168937"/>
                    </a:cubicBezTo>
                    <a:lnTo>
                      <a:pt x="812800" y="168937"/>
                    </a:lnTo>
                    <a:cubicBezTo>
                      <a:pt x="812800" y="262238"/>
                      <a:pt x="737164" y="337874"/>
                      <a:pt x="643863" y="337874"/>
                    </a:cubicBezTo>
                    <a:lnTo>
                      <a:pt x="168937" y="337874"/>
                    </a:lnTo>
                    <a:cubicBezTo>
                      <a:pt x="124132" y="337874"/>
                      <a:pt x="81162" y="320075"/>
                      <a:pt x="49480" y="288393"/>
                    </a:cubicBezTo>
                    <a:cubicBezTo>
                      <a:pt x="17799" y="256711"/>
                      <a:pt x="0" y="213742"/>
                      <a:pt x="0" y="168937"/>
                    </a:cubicBezTo>
                    <a:lnTo>
                      <a:pt x="0" y="168937"/>
                    </a:lnTo>
                    <a:cubicBezTo>
                      <a:pt x="0" y="124132"/>
                      <a:pt x="17799" y="81162"/>
                      <a:pt x="49480" y="49480"/>
                    </a:cubicBezTo>
                    <a:cubicBezTo>
                      <a:pt x="81162" y="17799"/>
                      <a:pt x="124132" y="0"/>
                      <a:pt x="168937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1" name="TextBox 61"/>
            <p:cNvSpPr txBox="1"/>
            <p:nvPr/>
          </p:nvSpPr>
          <p:spPr>
            <a:xfrm>
              <a:off x="0" y="12672"/>
              <a:ext cx="945235" cy="309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NO</a:t>
              </a:r>
            </a:p>
          </p:txBody>
        </p:sp>
      </p:grpSp>
      <p:sp>
        <p:nvSpPr>
          <p:cNvPr id="62" name="Freeform 62"/>
          <p:cNvSpPr/>
          <p:nvPr/>
        </p:nvSpPr>
        <p:spPr>
          <a:xfrm>
            <a:off x="6464933" y="2667326"/>
            <a:ext cx="6815537" cy="1107971"/>
          </a:xfrm>
          <a:custGeom>
            <a:avLst/>
            <a:gdLst/>
            <a:ahLst/>
            <a:cxnLst/>
            <a:rect l="l" t="t" r="r" b="b"/>
            <a:pathLst>
              <a:path w="6815537" h="1107971">
                <a:moveTo>
                  <a:pt x="0" y="0"/>
                </a:moveTo>
                <a:lnTo>
                  <a:pt x="6815537" y="0"/>
                </a:lnTo>
                <a:lnTo>
                  <a:pt x="6815537" y="1107970"/>
                </a:lnTo>
                <a:lnTo>
                  <a:pt x="0" y="1107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488" b="-84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3" name="TextBox 63"/>
          <p:cNvSpPr txBox="1"/>
          <p:nvPr/>
        </p:nvSpPr>
        <p:spPr>
          <a:xfrm>
            <a:off x="5615066" y="1957722"/>
            <a:ext cx="1734294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lead time &lt; 152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354366" y="4055186"/>
            <a:ext cx="3116818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no of special requests &gt;= 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599464" y="5678145"/>
            <a:ext cx="6739057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market_segment_type = Complementary,Corporate,Offline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8445594" y="7759683"/>
            <a:ext cx="1464112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lead time &lt; 9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65358" y="80010"/>
            <a:ext cx="16557284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rimo Bold"/>
              </a:rPr>
              <a:t>The Overfitting Problem This code collects the necessary information to measure the performance of the decision tree model in the dataset.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39461" y="1436572"/>
            <a:ext cx="9690749" cy="3268141"/>
          </a:xfrm>
          <a:custGeom>
            <a:avLst/>
            <a:gdLst/>
            <a:ahLst/>
            <a:cxnLst/>
            <a:rect l="l" t="t" r="r" b="b"/>
            <a:pathLst>
              <a:path w="9690749" h="3268141">
                <a:moveTo>
                  <a:pt x="0" y="0"/>
                </a:moveTo>
                <a:lnTo>
                  <a:pt x="9690749" y="0"/>
                </a:lnTo>
                <a:lnTo>
                  <a:pt x="9690749" y="3268141"/>
                </a:lnTo>
                <a:lnTo>
                  <a:pt x="0" y="3268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456193" y="5035185"/>
            <a:ext cx="9813185" cy="4736972"/>
          </a:xfrm>
          <a:custGeom>
            <a:avLst/>
            <a:gdLst/>
            <a:ahLst/>
            <a:cxnLst/>
            <a:rect l="l" t="t" r="r" b="b"/>
            <a:pathLst>
              <a:path w="9813185" h="4736972">
                <a:moveTo>
                  <a:pt x="0" y="0"/>
                </a:moveTo>
                <a:lnTo>
                  <a:pt x="9813185" y="0"/>
                </a:lnTo>
                <a:lnTo>
                  <a:pt x="9813185" y="4736972"/>
                </a:lnTo>
                <a:lnTo>
                  <a:pt x="0" y="4736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408" r="-561" b="-840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392190" y="-1199"/>
            <a:ext cx="13063744" cy="65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Arimo Bold"/>
              </a:rPr>
              <a:t>Improve The Prediction Performance Of The Decision Tree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2190" y="572699"/>
            <a:ext cx="987577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Model Tuning Hyperparameters (Grid Search in Caret)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86293" y="2028632"/>
            <a:ext cx="6551498" cy="1521432"/>
          </a:xfrm>
          <a:custGeom>
            <a:avLst/>
            <a:gdLst/>
            <a:ahLst/>
            <a:cxnLst/>
            <a:rect l="l" t="t" r="r" b="b"/>
            <a:pathLst>
              <a:path w="6551498" h="1521432">
                <a:moveTo>
                  <a:pt x="0" y="0"/>
                </a:moveTo>
                <a:lnTo>
                  <a:pt x="6551498" y="0"/>
                </a:lnTo>
                <a:lnTo>
                  <a:pt x="6551498" y="1521432"/>
                </a:lnTo>
                <a:lnTo>
                  <a:pt x="0" y="1521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874" b="-2874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0" y="604564"/>
            <a:ext cx="11225709" cy="1222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2"/>
              </a:lnSpc>
            </a:pPr>
            <a:r>
              <a:rPr lang="en-US" sz="6980">
                <a:solidFill>
                  <a:srgbClr val="FFFFFF"/>
                </a:solidFill>
                <a:latin typeface="Arimo Bold"/>
              </a:rPr>
              <a:t>Training Bagging Model 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0" y="2028632"/>
          <a:ext cx="12722434" cy="8248955"/>
        </p:xfrm>
        <a:graphic>
          <a:graphicData uri="http://schemas.openxmlformats.org/drawingml/2006/table">
            <a:tbl>
              <a:tblPr/>
              <a:tblGrid>
                <a:gridCol w="62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Number of trees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Sample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38804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Number of independent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 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Mtry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76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Target node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Variable importance mode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Splitrule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variance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OOB prediction error (MSE):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0.04548852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424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 squared (OOB):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0.8180474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343" y="1043940"/>
            <a:ext cx="12068618" cy="1612336"/>
          </a:xfrm>
          <a:custGeom>
            <a:avLst/>
            <a:gdLst/>
            <a:ahLst/>
            <a:cxnLst/>
            <a:rect l="l" t="t" r="r" b="b"/>
            <a:pathLst>
              <a:path w="12068618" h="1612336">
                <a:moveTo>
                  <a:pt x="0" y="0"/>
                </a:moveTo>
                <a:lnTo>
                  <a:pt x="12068619" y="0"/>
                </a:lnTo>
                <a:lnTo>
                  <a:pt x="12068619" y="1612336"/>
                </a:lnTo>
                <a:lnTo>
                  <a:pt x="0" y="1612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94" b="-5891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387216" y="-161925"/>
            <a:ext cx="7156371" cy="120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FFFFFF"/>
                </a:solidFill>
                <a:latin typeface="Arimo Bold"/>
              </a:rPr>
              <a:t>Confusion Matrix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88343" y="2986240"/>
          <a:ext cx="3489842" cy="4314520"/>
        </p:xfrm>
        <a:graphic>
          <a:graphicData uri="http://schemas.openxmlformats.org/drawingml/2006/table">
            <a:tbl>
              <a:tblPr/>
              <a:tblGrid>
                <a:gridCol w="1163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4744">
                <a:tc gridSpan="3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Confusion Matrix and Statistics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Confusion Matrix and Statistics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Confusion Matrix and Statistics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921">
                <a:tc gridSpan="3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factor_rf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factor_rf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factor_rf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4582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325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223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4571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536866" y="2986240"/>
          <a:ext cx="12722434" cy="6677025"/>
        </p:xfrm>
        <a:graphic>
          <a:graphicData uri="http://schemas.openxmlformats.org/drawingml/2006/table">
            <a:tbl>
              <a:tblPr/>
              <a:tblGrid>
                <a:gridCol w="263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0.9435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Pos Pred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0.9535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95% CI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0.9387, 0.948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Neg Pred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0.9338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No Information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 0.5047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Prevalence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0.5047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P- Value [Acc &gt; NIR]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&lt; 2e-16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Detection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0.4712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Kappa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0.887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Detection Prevalence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 0.4942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24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Mcnemar's Test P-Value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 1.6e-05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Balanced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0.9436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Sensitivity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0.9336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'Positive' 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Specificity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0.9536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0505" y="3395461"/>
            <a:ext cx="12002662" cy="3247696"/>
            <a:chOff x="0" y="0"/>
            <a:chExt cx="16003549" cy="4330261"/>
          </a:xfrm>
        </p:grpSpPr>
        <p:sp>
          <p:nvSpPr>
            <p:cNvPr id="3" name="TextBox 3"/>
            <p:cNvSpPr txBox="1"/>
            <p:nvPr/>
          </p:nvSpPr>
          <p:spPr>
            <a:xfrm>
              <a:off x="1717595" y="3320810"/>
              <a:ext cx="12867463" cy="1009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3825"/>
              <a:ext cx="16003549" cy="2509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299"/>
                </a:lnSpc>
              </a:pPr>
              <a:r>
                <a:rPr lang="en-US" sz="12999">
                  <a:solidFill>
                    <a:srgbClr val="FFFFFF"/>
                  </a:solidFill>
                  <a:latin typeface="Rasputin Light"/>
                </a:rPr>
                <a:t>Thank you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284790" y="-3746425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Freeform 6"/>
          <p:cNvSpPr/>
          <p:nvPr/>
        </p:nvSpPr>
        <p:spPr>
          <a:xfrm rot="6653687">
            <a:off x="10166505" y="4129872"/>
            <a:ext cx="9957653" cy="8663158"/>
          </a:xfrm>
          <a:custGeom>
            <a:avLst/>
            <a:gdLst/>
            <a:ahLst/>
            <a:cxnLst/>
            <a:rect l="l" t="t" r="r" b="b"/>
            <a:pathLst>
              <a:path w="9957653" h="8663158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 rot="4726396">
            <a:off x="1565829" y="-4045273"/>
            <a:ext cx="5318268" cy="8429531"/>
          </a:xfrm>
          <a:custGeom>
            <a:avLst/>
            <a:gdLst/>
            <a:ahLst/>
            <a:cxnLst/>
            <a:rect l="l" t="t" r="r" b="b"/>
            <a:pathLst>
              <a:path w="5318268" h="8429531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/>
          <p:cNvSpPr/>
          <p:nvPr/>
        </p:nvSpPr>
        <p:spPr>
          <a:xfrm rot="5045464">
            <a:off x="10463264" y="6473304"/>
            <a:ext cx="5489002" cy="8700148"/>
          </a:xfrm>
          <a:custGeom>
            <a:avLst/>
            <a:gdLst/>
            <a:ahLst/>
            <a:cxnLst/>
            <a:rect l="l" t="t" r="r" b="b"/>
            <a:pathLst>
              <a:path w="5489002" h="8700148">
                <a:moveTo>
                  <a:pt x="0" y="0"/>
                </a:moveTo>
                <a:lnTo>
                  <a:pt x="5489003" y="0"/>
                </a:lnTo>
                <a:lnTo>
                  <a:pt x="5489003" y="8700148"/>
                </a:lnTo>
                <a:lnTo>
                  <a:pt x="0" y="8700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50912" y="125953"/>
            <a:ext cx="18438912" cy="160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Arimo Bold"/>
              </a:rPr>
              <a:t>Problem, Features, and Target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6615" y="2047097"/>
            <a:ext cx="3693319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Problem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37760" y="2457962"/>
            <a:ext cx="11293318" cy="48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1"/>
              </a:lnSpc>
              <a:spcBef>
                <a:spcPct val="0"/>
              </a:spcBef>
            </a:pPr>
            <a:r>
              <a:rPr lang="en-US" sz="2721">
                <a:solidFill>
                  <a:srgbClr val="000000"/>
                </a:solidFill>
                <a:latin typeface="TT Commons Pro Bold"/>
              </a:rPr>
              <a:t>Predicting hotel reservation cancellations using various features.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6615" y="3584306"/>
            <a:ext cx="3693319" cy="12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67"/>
              </a:lnSpc>
            </a:pPr>
            <a:r>
              <a:rPr lang="en-US" sz="6976">
                <a:solidFill>
                  <a:srgbClr val="FFFFFF"/>
                </a:solidFill>
                <a:latin typeface="Arimo Bold"/>
              </a:rPr>
              <a:t>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37760" y="3662681"/>
            <a:ext cx="12950240" cy="9410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0"/>
              </a:lnSpc>
              <a:spcBef>
                <a:spcPct val="0"/>
              </a:spcBef>
            </a:pPr>
            <a:r>
              <a:rPr lang="en-US" sz="2766">
                <a:solidFill>
                  <a:srgbClr val="000000"/>
                </a:solidFill>
                <a:latin typeface="TT Commons Pro Bold"/>
              </a:rPr>
              <a:t>number of adults, number of children, number of weekend,nights, type of meal plan, required car parking space, room type reserved, lead_time, arrival year, arrival month, arrival date, market segment type , repeated guest,  number of previous cancellations, number of previous bookings not canceled,  average price per room  number of special requests,  booking status</a:t>
            </a: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r>
              <a:rPr lang="en-US" sz="2766">
                <a:solidFill>
                  <a:srgbClr val="000000"/>
                </a:solidFill>
                <a:latin typeface="TT Commons Pro Bold"/>
              </a:rPr>
              <a:t> </a:t>
            </a:r>
          </a:p>
          <a:p>
            <a:pPr algn="l">
              <a:lnSpc>
                <a:spcPts val="4150"/>
              </a:lnSpc>
              <a:spcBef>
                <a:spcPct val="0"/>
              </a:spcBef>
            </a:pPr>
            <a:endParaRPr lang="en-US" sz="2766">
              <a:solidFill>
                <a:srgbClr val="000000"/>
              </a:solidFill>
              <a:latin typeface="TT Commons Pro Bold"/>
            </a:endParaRPr>
          </a:p>
          <a:p>
            <a:pPr algn="l">
              <a:lnSpc>
                <a:spcPts val="4150"/>
              </a:lnSpc>
              <a:spcBef>
                <a:spcPct val="0"/>
              </a:spcBef>
            </a:pPr>
            <a:r>
              <a:rPr lang="en-US" sz="2766">
                <a:solidFill>
                  <a:srgbClr val="000000"/>
                </a:solidFill>
                <a:latin typeface="TT Commons Pro Bold"/>
              </a:rPr>
              <a:t>booking status...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7760" y="6527419"/>
            <a:ext cx="13188166" cy="19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1"/>
              </a:lnSpc>
            </a:pPr>
            <a:r>
              <a:rPr lang="en-US" sz="2587">
                <a:solidFill>
                  <a:srgbClr val="000000"/>
                </a:solidFill>
                <a:latin typeface="TT Commons Pro Bold"/>
              </a:rPr>
              <a:t>The aim of the analysis is to create models according to the given features and predicting whether reservations are canceled or not and evaluating the performance of the models</a:t>
            </a:r>
          </a:p>
          <a:p>
            <a:pPr algn="l">
              <a:lnSpc>
                <a:spcPts val="3881"/>
              </a:lnSpc>
              <a:spcBef>
                <a:spcPct val="0"/>
              </a:spcBef>
            </a:pPr>
            <a:endParaRPr lang="en-US" sz="2587">
              <a:solidFill>
                <a:srgbClr val="000000"/>
              </a:solidFill>
              <a:latin typeface="TT Commons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6615" y="6302986"/>
            <a:ext cx="2708970" cy="1222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72"/>
              </a:lnSpc>
            </a:pPr>
            <a:r>
              <a:rPr lang="en-US" sz="6980">
                <a:solidFill>
                  <a:srgbClr val="FFFFFF"/>
                </a:solidFill>
                <a:latin typeface="Arimo Bold"/>
              </a:rPr>
              <a:t>Target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9344" y="3584306"/>
            <a:ext cx="492085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9344" y="2047097"/>
            <a:ext cx="492085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79344" y="6302986"/>
            <a:ext cx="492085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3228" y="22689"/>
            <a:ext cx="9741545" cy="160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Arimo Bold"/>
              </a:rPr>
              <a:t>Dataset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173228" y="2042453"/>
            <a:ext cx="17941544" cy="9890276"/>
          </a:xfrm>
          <a:custGeom>
            <a:avLst/>
            <a:gdLst/>
            <a:ahLst/>
            <a:cxnLst/>
            <a:rect l="l" t="t" r="r" b="b"/>
            <a:pathLst>
              <a:path w="17941544" h="9890276">
                <a:moveTo>
                  <a:pt x="0" y="0"/>
                </a:moveTo>
                <a:lnTo>
                  <a:pt x="17941544" y="0"/>
                </a:lnTo>
                <a:lnTo>
                  <a:pt x="17941544" y="9890277"/>
                </a:lnTo>
                <a:lnTo>
                  <a:pt x="0" y="989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3103698" y="3498904"/>
            <a:ext cx="12080603" cy="6584735"/>
          </a:xfrm>
          <a:custGeom>
            <a:avLst/>
            <a:gdLst/>
            <a:ahLst/>
            <a:cxnLst/>
            <a:rect l="l" t="t" r="r" b="b"/>
            <a:pathLst>
              <a:path w="12080603" h="6584735">
                <a:moveTo>
                  <a:pt x="0" y="0"/>
                </a:moveTo>
                <a:lnTo>
                  <a:pt x="12080604" y="0"/>
                </a:lnTo>
                <a:lnTo>
                  <a:pt x="12080604" y="6584736"/>
                </a:lnTo>
                <a:lnTo>
                  <a:pt x="0" y="6584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97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1201928" y="2497675"/>
            <a:ext cx="16230600" cy="100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1"/>
              </a:lnSpc>
              <a:spcBef>
                <a:spcPct val="0"/>
              </a:spcBef>
            </a:pPr>
            <a:r>
              <a:rPr lang="en-US" sz="2721">
                <a:solidFill>
                  <a:srgbClr val="FFFFFF"/>
                </a:solidFill>
                <a:latin typeface="TT Commons Pro"/>
              </a:rPr>
              <a:t>The dataset has a total of 36275 observations and 18 variables. Among these, 15 are numerical variables and 3 are categorical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9" y="2595087"/>
            <a:ext cx="6769354" cy="628527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501197" y="2108190"/>
            <a:ext cx="4805886" cy="533987"/>
          </a:xfrm>
          <a:custGeom>
            <a:avLst/>
            <a:gdLst/>
            <a:ahLst/>
            <a:cxnLst/>
            <a:rect l="l" t="t" r="r" b="b"/>
            <a:pathLst>
              <a:path w="4805886" h="533987">
                <a:moveTo>
                  <a:pt x="0" y="0"/>
                </a:moveTo>
                <a:lnTo>
                  <a:pt x="4805886" y="0"/>
                </a:lnTo>
                <a:lnTo>
                  <a:pt x="4805886" y="533987"/>
                </a:lnTo>
                <a:lnTo>
                  <a:pt x="0" y="533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0004431" y="2108190"/>
            <a:ext cx="7308564" cy="1285647"/>
          </a:xfrm>
          <a:custGeom>
            <a:avLst/>
            <a:gdLst/>
            <a:ahLst/>
            <a:cxnLst/>
            <a:rect l="l" t="t" r="r" b="b"/>
            <a:pathLst>
              <a:path w="7308564" h="1285647">
                <a:moveTo>
                  <a:pt x="0" y="0"/>
                </a:moveTo>
                <a:lnTo>
                  <a:pt x="7308564" y="0"/>
                </a:lnTo>
                <a:lnTo>
                  <a:pt x="7308564" y="1285647"/>
                </a:lnTo>
                <a:lnTo>
                  <a:pt x="0" y="128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19" b="-81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10004431" y="3393837"/>
            <a:ext cx="7308564" cy="581947"/>
          </a:xfrm>
          <a:custGeom>
            <a:avLst/>
            <a:gdLst/>
            <a:ahLst/>
            <a:cxnLst/>
            <a:rect l="l" t="t" r="r" b="b"/>
            <a:pathLst>
              <a:path w="7308564" h="581947">
                <a:moveTo>
                  <a:pt x="0" y="0"/>
                </a:moveTo>
                <a:lnTo>
                  <a:pt x="7308564" y="0"/>
                </a:lnTo>
                <a:lnTo>
                  <a:pt x="7308564" y="581947"/>
                </a:lnTo>
                <a:lnTo>
                  <a:pt x="0" y="5819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152218" y="1072325"/>
            <a:ext cx="61673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14"/>
              </a:lnSpc>
              <a:spcBef>
                <a:spcPct val="0"/>
              </a:spcBef>
            </a:pPr>
            <a:r>
              <a:rPr lang="en-US" sz="3428">
                <a:solidFill>
                  <a:srgbClr val="FFFFFF"/>
                </a:solidFill>
                <a:latin typeface="TT Commons Pro Bold"/>
              </a:rPr>
              <a:t>Check the imbalance 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92391" y="1072325"/>
            <a:ext cx="513264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5"/>
              </a:lnSpc>
              <a:spcBef>
                <a:spcPct val="0"/>
              </a:spcBef>
            </a:pPr>
            <a:r>
              <a:rPr lang="en-US" sz="3429">
                <a:solidFill>
                  <a:srgbClr val="FFFFFF"/>
                </a:solidFill>
                <a:latin typeface="TT Commons Pro Bold"/>
              </a:rPr>
              <a:t>Oversample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4114" y="4267226"/>
            <a:ext cx="6229196" cy="52708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7310" y="1955535"/>
            <a:ext cx="15753380" cy="1701022"/>
          </a:xfrm>
          <a:custGeom>
            <a:avLst/>
            <a:gdLst/>
            <a:ahLst/>
            <a:cxnLst/>
            <a:rect l="l" t="t" r="r" b="b"/>
            <a:pathLst>
              <a:path w="15753380" h="1701022">
                <a:moveTo>
                  <a:pt x="0" y="0"/>
                </a:moveTo>
                <a:lnTo>
                  <a:pt x="15753380" y="0"/>
                </a:lnTo>
                <a:lnTo>
                  <a:pt x="15753380" y="1701021"/>
                </a:lnTo>
                <a:lnTo>
                  <a:pt x="0" y="170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291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3356897" y="121603"/>
            <a:ext cx="11619905" cy="160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Arimo Bold"/>
              </a:rPr>
              <a:t>Splitting The 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15" y="3269479"/>
            <a:ext cx="6037443" cy="73881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91603"/>
            <a:ext cx="7550944" cy="899895"/>
          </a:xfrm>
          <a:custGeom>
            <a:avLst/>
            <a:gdLst/>
            <a:ahLst/>
            <a:cxnLst/>
            <a:rect l="l" t="t" r="r" b="b"/>
            <a:pathLst>
              <a:path w="7550944" h="899895">
                <a:moveTo>
                  <a:pt x="0" y="0"/>
                </a:moveTo>
                <a:lnTo>
                  <a:pt x="7550944" y="0"/>
                </a:lnTo>
                <a:lnTo>
                  <a:pt x="7550944" y="899895"/>
                </a:lnTo>
                <a:lnTo>
                  <a:pt x="0" y="899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812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7573565" y="1391603"/>
            <a:ext cx="10538371" cy="9023883"/>
          </a:xfrm>
          <a:custGeom>
            <a:avLst/>
            <a:gdLst/>
            <a:ahLst/>
            <a:cxnLst/>
            <a:rect l="l" t="t" r="r" b="b"/>
            <a:pathLst>
              <a:path w="10538371" h="9023883">
                <a:moveTo>
                  <a:pt x="0" y="0"/>
                </a:moveTo>
                <a:lnTo>
                  <a:pt x="10538371" y="0"/>
                </a:lnTo>
                <a:lnTo>
                  <a:pt x="10538371" y="9023883"/>
                </a:lnTo>
                <a:lnTo>
                  <a:pt x="0" y="9023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20" b="-1120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-2090145" y="169228"/>
            <a:ext cx="22468289" cy="122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Arimo Bold"/>
              </a:rPr>
              <a:t>Train a Logistic Regression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1479" y="2948819"/>
          <a:ext cx="3489843" cy="4314519"/>
        </p:xfrm>
        <a:graphic>
          <a:graphicData uri="http://schemas.openxmlformats.org/drawingml/2006/table">
            <a:tbl>
              <a:tblPr/>
              <a:tblGrid>
                <a:gridCol w="1163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4744">
                <a:tc gridSpan="3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Confusion Matrix and Statistics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Confusion Matrix and Statistics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Confusion Matrix and Statistics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921">
                <a:tc gridSpan="3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hotel_classes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hotel_classes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hotel_classes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3825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1082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61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3697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421479" y="1681310"/>
            <a:ext cx="8885663" cy="826535"/>
          </a:xfrm>
          <a:custGeom>
            <a:avLst/>
            <a:gdLst/>
            <a:ahLst/>
            <a:cxnLst/>
            <a:rect l="l" t="t" r="r" b="b"/>
            <a:pathLst>
              <a:path w="8885663" h="826535">
                <a:moveTo>
                  <a:pt x="0" y="0"/>
                </a:moveTo>
                <a:lnTo>
                  <a:pt x="8885662" y="0"/>
                </a:lnTo>
                <a:lnTo>
                  <a:pt x="8885662" y="826535"/>
                </a:lnTo>
                <a:lnTo>
                  <a:pt x="0" y="826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374" b="-11374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421479" y="17452"/>
            <a:ext cx="9179721" cy="11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 dirty="0">
                <a:solidFill>
                  <a:srgbClr val="FFFFFF"/>
                </a:solidFill>
                <a:latin typeface="Arimo Bold"/>
              </a:rPr>
              <a:t>Confusion Matrix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864310" y="2948819"/>
          <a:ext cx="12722433" cy="6677025"/>
        </p:xfrm>
        <a:graphic>
          <a:graphicData uri="http://schemas.openxmlformats.org/drawingml/2006/table">
            <a:tbl>
              <a:tblPr/>
              <a:tblGrid>
                <a:gridCol w="263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Pos Pred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95% CI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0.7969-0.7837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Neg Pred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No Information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0.5074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Prevalence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0.4926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P- Value [Acc &gt; NIR]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&lt;2e-16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Detection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0.3811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Kappa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0.5507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Detection Prevalence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0.4942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24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Mcnemar's Test P-Value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Balanced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Sensitivity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'Positive' 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511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Specificity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0.7771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39888"/>
            <a:ext cx="7276320" cy="5332755"/>
          </a:xfrm>
          <a:custGeom>
            <a:avLst/>
            <a:gdLst/>
            <a:ahLst/>
            <a:cxnLst/>
            <a:rect l="l" t="t" r="r" b="b"/>
            <a:pathLst>
              <a:path w="7276320" h="5332755">
                <a:moveTo>
                  <a:pt x="0" y="0"/>
                </a:moveTo>
                <a:lnTo>
                  <a:pt x="7276320" y="0"/>
                </a:lnTo>
                <a:lnTo>
                  <a:pt x="7276320" y="5332755"/>
                </a:lnTo>
                <a:lnTo>
                  <a:pt x="0" y="533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336296"/>
            <a:ext cx="4728567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ROC Curve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849643" y="2339888"/>
          <a:ext cx="7409657" cy="5277155"/>
        </p:xfrm>
        <a:graphic>
          <a:graphicData uri="http://schemas.openxmlformats.org/drawingml/2006/table">
            <a:tbl>
              <a:tblPr/>
              <a:tblGrid>
                <a:gridCol w="370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364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 Bold"/>
                        </a:rPr>
                        <a:t>Measures 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classification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01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0.7711723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01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0.7735928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701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 Bold"/>
                        </a:rPr>
                        <a:t>f1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0.7723807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701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0.775384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701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 Bold"/>
                        </a:rPr>
                        <a:t>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0.8601501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50552" y="4333548"/>
            <a:ext cx="4683990" cy="1130640"/>
          </a:xfrm>
          <a:custGeom>
            <a:avLst/>
            <a:gdLst/>
            <a:ahLst/>
            <a:cxnLst/>
            <a:rect l="l" t="t" r="r" b="b"/>
            <a:pathLst>
              <a:path w="4683990" h="1130640">
                <a:moveTo>
                  <a:pt x="0" y="0"/>
                </a:moveTo>
                <a:lnTo>
                  <a:pt x="4683991" y="0"/>
                </a:lnTo>
                <a:lnTo>
                  <a:pt x="4683991" y="1130640"/>
                </a:lnTo>
                <a:lnTo>
                  <a:pt x="0" y="1130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5" r="-9995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3450552" y="5420887"/>
            <a:ext cx="4683990" cy="591188"/>
          </a:xfrm>
          <a:custGeom>
            <a:avLst/>
            <a:gdLst/>
            <a:ahLst/>
            <a:cxnLst/>
            <a:rect l="l" t="t" r="r" b="b"/>
            <a:pathLst>
              <a:path w="4683990" h="591188">
                <a:moveTo>
                  <a:pt x="0" y="0"/>
                </a:moveTo>
                <a:lnTo>
                  <a:pt x="4683991" y="0"/>
                </a:lnTo>
                <a:lnTo>
                  <a:pt x="4683991" y="591188"/>
                </a:lnTo>
                <a:lnTo>
                  <a:pt x="0" y="591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09" r="-7171" b="-160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AutoShape 4"/>
          <p:cNvSpPr/>
          <p:nvPr/>
        </p:nvSpPr>
        <p:spPr>
          <a:xfrm flipV="1">
            <a:off x="7052112" y="2258313"/>
            <a:ext cx="6178784" cy="33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3924661" y="10788"/>
            <a:ext cx="11499705" cy="122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979">
                <a:solidFill>
                  <a:srgbClr val="FFFFFF"/>
                </a:solidFill>
                <a:latin typeface="Arimo Bold"/>
              </a:rPr>
              <a:t>Decision Tree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620644" y="1233672"/>
            <a:ext cx="708926" cy="770944"/>
            <a:chOff x="0" y="0"/>
            <a:chExt cx="945235" cy="102792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0,50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100%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H="1">
            <a:off x="3289974" y="2270339"/>
            <a:ext cx="164269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1" name="AutoShape 11"/>
          <p:cNvSpPr/>
          <p:nvPr/>
        </p:nvSpPr>
        <p:spPr>
          <a:xfrm>
            <a:off x="3307276" y="2451036"/>
            <a:ext cx="0" cy="7313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2" name="AutoShape 12"/>
          <p:cNvSpPr/>
          <p:nvPr/>
        </p:nvSpPr>
        <p:spPr>
          <a:xfrm>
            <a:off x="6312313" y="4355776"/>
            <a:ext cx="17257" cy="6916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3" name="TextBox 13"/>
          <p:cNvSpPr txBox="1"/>
          <p:nvPr/>
        </p:nvSpPr>
        <p:spPr>
          <a:xfrm>
            <a:off x="5125240" y="2074067"/>
            <a:ext cx="1734294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lead time &lt; 152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952813" y="3337656"/>
            <a:ext cx="708926" cy="770944"/>
            <a:chOff x="0" y="0"/>
            <a:chExt cx="945235" cy="102792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CBD8CB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0.38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74%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63144" y="4171531"/>
            <a:ext cx="3319611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no of special requests &gt;= 0.5</a:t>
            </a:r>
          </a:p>
        </p:txBody>
      </p:sp>
      <p:sp>
        <p:nvSpPr>
          <p:cNvPr id="19" name="AutoShape 19"/>
          <p:cNvSpPr/>
          <p:nvPr/>
        </p:nvSpPr>
        <p:spPr>
          <a:xfrm flipH="1">
            <a:off x="729996" y="4355776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0" name="AutoShape 20"/>
          <p:cNvSpPr/>
          <p:nvPr/>
        </p:nvSpPr>
        <p:spPr>
          <a:xfrm flipV="1">
            <a:off x="5125386" y="4338519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21" name="Group 21"/>
          <p:cNvGrpSpPr/>
          <p:nvPr/>
        </p:nvGrpSpPr>
        <p:grpSpPr>
          <a:xfrm>
            <a:off x="5975107" y="5280868"/>
            <a:ext cx="708926" cy="708926"/>
            <a:chOff x="0" y="0"/>
            <a:chExt cx="945235" cy="94523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945235" cy="945235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585262"/>
                    </a:lnTo>
                    <a:cubicBezTo>
                      <a:pt x="812800" y="710928"/>
                      <a:pt x="710928" y="812800"/>
                      <a:pt x="585262" y="812800"/>
                    </a:cubicBezTo>
                    <a:lnTo>
                      <a:pt x="227538" y="812800"/>
                    </a:lnTo>
                    <a:cubicBezTo>
                      <a:pt x="101872" y="812800"/>
                      <a:pt x="0" y="710928"/>
                      <a:pt x="0" y="585262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CFD6CF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0" y="12672"/>
              <a:ext cx="945235" cy="862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0.50</a:t>
              </a:r>
            </a:p>
            <a:p>
              <a:pPr algn="ctr">
                <a:lnSpc>
                  <a:spcPts val="1747"/>
                </a:lnSpc>
                <a:spcBef>
                  <a:spcPct val="0"/>
                </a:spcBef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42%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H="1">
            <a:off x="729996" y="4503971"/>
            <a:ext cx="0" cy="43848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26" name="Group 26"/>
          <p:cNvGrpSpPr/>
          <p:nvPr/>
        </p:nvGrpSpPr>
        <p:grpSpPr>
          <a:xfrm>
            <a:off x="375533" y="9048256"/>
            <a:ext cx="708926" cy="770944"/>
            <a:chOff x="0" y="0"/>
            <a:chExt cx="945235" cy="1027926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97C49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0.22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32%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7697307" y="6244206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31" name="AutoShape 31"/>
          <p:cNvSpPr/>
          <p:nvPr/>
        </p:nvSpPr>
        <p:spPr>
          <a:xfrm flipH="1">
            <a:off x="4040118" y="6224574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32" name="TextBox 32"/>
          <p:cNvSpPr txBox="1"/>
          <p:nvPr/>
        </p:nvSpPr>
        <p:spPr>
          <a:xfrm>
            <a:off x="5149534" y="6021140"/>
            <a:ext cx="2428875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market segment type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033067" y="6341913"/>
            <a:ext cx="7051" cy="25468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34" name="AutoShape 34"/>
          <p:cNvSpPr/>
          <p:nvPr/>
        </p:nvSpPr>
        <p:spPr>
          <a:xfrm>
            <a:off x="8716079" y="6342435"/>
            <a:ext cx="0" cy="6919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35" name="Group 35"/>
          <p:cNvGrpSpPr/>
          <p:nvPr/>
        </p:nvGrpSpPr>
        <p:grpSpPr>
          <a:xfrm rot="-37881">
            <a:off x="3685997" y="9052138"/>
            <a:ext cx="708926" cy="770944"/>
            <a:chOff x="0" y="0"/>
            <a:chExt cx="945235" cy="1027926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80B680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0.25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18%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8333361" y="7113247"/>
            <a:ext cx="708926" cy="708926"/>
            <a:chOff x="0" y="0"/>
            <a:chExt cx="945235" cy="945235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945235" cy="945235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585262"/>
                    </a:lnTo>
                    <a:cubicBezTo>
                      <a:pt x="812800" y="710928"/>
                      <a:pt x="710928" y="812800"/>
                      <a:pt x="585262" y="812800"/>
                    </a:cubicBezTo>
                    <a:lnTo>
                      <a:pt x="227538" y="812800"/>
                    </a:lnTo>
                    <a:cubicBezTo>
                      <a:pt x="101872" y="812800"/>
                      <a:pt x="0" y="710928"/>
                      <a:pt x="0" y="585262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E8DDC3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2" name="TextBox 42"/>
            <p:cNvSpPr txBox="1"/>
            <p:nvPr/>
          </p:nvSpPr>
          <p:spPr>
            <a:xfrm>
              <a:off x="0" y="12672"/>
              <a:ext cx="945235" cy="862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1</a:t>
              </a:r>
            </a:p>
            <a:p>
              <a:pPr algn="ctr">
                <a:lnSpc>
                  <a:spcPts val="1747"/>
                </a:lnSpc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0.69</a:t>
              </a:r>
            </a:p>
            <a:p>
              <a:pPr algn="ctr">
                <a:lnSpc>
                  <a:spcPts val="1747"/>
                </a:lnSpc>
                <a:spcBef>
                  <a:spcPct val="0"/>
                </a:spcBef>
              </a:pPr>
              <a:r>
                <a:rPr lang="en-US" sz="1248">
                  <a:solidFill>
                    <a:srgbClr val="000000"/>
                  </a:solidFill>
                  <a:latin typeface="Arimo Bold"/>
                </a:rPr>
                <a:t>24%</a:t>
              </a:r>
            </a:p>
          </p:txBody>
        </p:sp>
      </p:grpSp>
      <p:sp>
        <p:nvSpPr>
          <p:cNvPr id="43" name="AutoShape 43"/>
          <p:cNvSpPr/>
          <p:nvPr/>
        </p:nvSpPr>
        <p:spPr>
          <a:xfrm>
            <a:off x="9585157" y="8060273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44" name="TextBox 44"/>
          <p:cNvSpPr txBox="1"/>
          <p:nvPr/>
        </p:nvSpPr>
        <p:spPr>
          <a:xfrm>
            <a:off x="7854462" y="7876027"/>
            <a:ext cx="1666726" cy="33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  <a:spcBef>
                <a:spcPct val="0"/>
              </a:spcBef>
            </a:pPr>
            <a:r>
              <a:rPr lang="en-US" sz="1911">
                <a:solidFill>
                  <a:srgbClr val="000000"/>
                </a:solidFill>
                <a:latin typeface="Arimo Bold"/>
              </a:rPr>
              <a:t>lead time &lt; 8.5</a:t>
            </a:r>
          </a:p>
        </p:txBody>
      </p:sp>
      <p:sp>
        <p:nvSpPr>
          <p:cNvPr id="45" name="AutoShape 45"/>
          <p:cNvSpPr/>
          <p:nvPr/>
        </p:nvSpPr>
        <p:spPr>
          <a:xfrm flipH="1">
            <a:off x="6813998" y="8079905"/>
            <a:ext cx="9905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46" name="AutoShape 46"/>
          <p:cNvSpPr/>
          <p:nvPr/>
        </p:nvSpPr>
        <p:spPr>
          <a:xfrm>
            <a:off x="10595306" y="8196894"/>
            <a:ext cx="0" cy="6919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47" name="AutoShape 47"/>
          <p:cNvSpPr/>
          <p:nvPr/>
        </p:nvSpPr>
        <p:spPr>
          <a:xfrm>
            <a:off x="6833630" y="8196894"/>
            <a:ext cx="0" cy="6919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48" name="Group 48"/>
          <p:cNvGrpSpPr/>
          <p:nvPr/>
        </p:nvGrpSpPr>
        <p:grpSpPr>
          <a:xfrm>
            <a:off x="6479167" y="9048256"/>
            <a:ext cx="708926" cy="770944"/>
            <a:chOff x="0" y="0"/>
            <a:chExt cx="945235" cy="1027926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1" name="TextBox 51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0.32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4%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0240843" y="9048256"/>
            <a:ext cx="708926" cy="770944"/>
            <a:chOff x="0" y="0"/>
            <a:chExt cx="945235" cy="1027926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EBD8AD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0.76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20%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H="1">
            <a:off x="13230896" y="2451036"/>
            <a:ext cx="19632" cy="643776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57" name="Group 57"/>
          <p:cNvGrpSpPr/>
          <p:nvPr/>
        </p:nvGrpSpPr>
        <p:grpSpPr>
          <a:xfrm>
            <a:off x="12896064" y="9048256"/>
            <a:ext cx="708926" cy="770944"/>
            <a:chOff x="0" y="0"/>
            <a:chExt cx="945235" cy="1027926"/>
          </a:xfrm>
        </p:grpSpPr>
        <p:grpSp>
          <p:nvGrpSpPr>
            <p:cNvPr id="58" name="Group 58"/>
            <p:cNvGrpSpPr/>
            <p:nvPr/>
          </p:nvGrpSpPr>
          <p:grpSpPr>
            <a:xfrm>
              <a:off x="0" y="0"/>
              <a:ext cx="945235" cy="1027926"/>
              <a:chOff x="0" y="0"/>
              <a:chExt cx="812800" cy="883905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8390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83905">
                    <a:moveTo>
                      <a:pt x="227538" y="0"/>
                    </a:moveTo>
                    <a:lnTo>
                      <a:pt x="585262" y="0"/>
                    </a:lnTo>
                    <a:cubicBezTo>
                      <a:pt x="710928" y="0"/>
                      <a:pt x="812800" y="101872"/>
                      <a:pt x="812800" y="227538"/>
                    </a:cubicBezTo>
                    <a:lnTo>
                      <a:pt x="812800" y="656367"/>
                    </a:lnTo>
                    <a:cubicBezTo>
                      <a:pt x="812800" y="716714"/>
                      <a:pt x="788827" y="774589"/>
                      <a:pt x="746156" y="817260"/>
                    </a:cubicBezTo>
                    <a:cubicBezTo>
                      <a:pt x="703484" y="859932"/>
                      <a:pt x="645609" y="883905"/>
                      <a:pt x="585262" y="883905"/>
                    </a:cubicBezTo>
                    <a:lnTo>
                      <a:pt x="227538" y="883905"/>
                    </a:lnTo>
                    <a:cubicBezTo>
                      <a:pt x="101872" y="883905"/>
                      <a:pt x="0" y="782033"/>
                      <a:pt x="0" y="656367"/>
                    </a:cubicBezTo>
                    <a:lnTo>
                      <a:pt x="0" y="227538"/>
                    </a:lnTo>
                    <a:cubicBezTo>
                      <a:pt x="0" y="101872"/>
                      <a:pt x="101872" y="0"/>
                      <a:pt x="227538" y="0"/>
                    </a:cubicBezTo>
                    <a:close/>
                  </a:path>
                </a:pathLst>
              </a:custGeom>
              <a:solidFill>
                <a:srgbClr val="CDB681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0" name="TextBox 60"/>
            <p:cNvSpPr txBox="1"/>
            <p:nvPr/>
          </p:nvSpPr>
          <p:spPr>
            <a:xfrm>
              <a:off x="0" y="12672"/>
              <a:ext cx="945235" cy="9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1</a:t>
              </a:r>
            </a:p>
            <a:p>
              <a:pPr algn="ctr">
                <a:lnSpc>
                  <a:spcPts val="1887"/>
                </a:lnSpc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0.84</a:t>
              </a:r>
            </a:p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26%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4223737" y="1857269"/>
            <a:ext cx="708926" cy="294694"/>
            <a:chOff x="0" y="0"/>
            <a:chExt cx="945235" cy="392926"/>
          </a:xfrm>
        </p:grpSpPr>
        <p:grpSp>
          <p:nvGrpSpPr>
            <p:cNvPr id="62" name="Group 62"/>
            <p:cNvGrpSpPr/>
            <p:nvPr/>
          </p:nvGrpSpPr>
          <p:grpSpPr>
            <a:xfrm>
              <a:off x="0" y="0"/>
              <a:ext cx="945235" cy="392926"/>
              <a:chOff x="0" y="0"/>
              <a:chExt cx="812800" cy="337874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812800" cy="337874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37874">
                    <a:moveTo>
                      <a:pt x="168937" y="0"/>
                    </a:moveTo>
                    <a:lnTo>
                      <a:pt x="643863" y="0"/>
                    </a:lnTo>
                    <a:cubicBezTo>
                      <a:pt x="688668" y="0"/>
                      <a:pt x="731638" y="17799"/>
                      <a:pt x="763320" y="49480"/>
                    </a:cubicBezTo>
                    <a:cubicBezTo>
                      <a:pt x="795001" y="81162"/>
                      <a:pt x="812800" y="124132"/>
                      <a:pt x="812800" y="168937"/>
                    </a:cubicBezTo>
                    <a:lnTo>
                      <a:pt x="812800" y="168937"/>
                    </a:lnTo>
                    <a:cubicBezTo>
                      <a:pt x="812800" y="262238"/>
                      <a:pt x="737164" y="337874"/>
                      <a:pt x="643863" y="337874"/>
                    </a:cubicBezTo>
                    <a:lnTo>
                      <a:pt x="168937" y="337874"/>
                    </a:lnTo>
                    <a:cubicBezTo>
                      <a:pt x="124132" y="337874"/>
                      <a:pt x="81162" y="320075"/>
                      <a:pt x="49480" y="288393"/>
                    </a:cubicBezTo>
                    <a:cubicBezTo>
                      <a:pt x="17799" y="256711"/>
                      <a:pt x="0" y="213742"/>
                      <a:pt x="0" y="168937"/>
                    </a:cubicBezTo>
                    <a:lnTo>
                      <a:pt x="0" y="168937"/>
                    </a:lnTo>
                    <a:cubicBezTo>
                      <a:pt x="0" y="124132"/>
                      <a:pt x="17799" y="81162"/>
                      <a:pt x="49480" y="49480"/>
                    </a:cubicBezTo>
                    <a:cubicBezTo>
                      <a:pt x="81162" y="17799"/>
                      <a:pt x="124132" y="0"/>
                      <a:pt x="168937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4" name="TextBox 64"/>
            <p:cNvSpPr txBox="1"/>
            <p:nvPr/>
          </p:nvSpPr>
          <p:spPr>
            <a:xfrm>
              <a:off x="0" y="12672"/>
              <a:ext cx="945235" cy="309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YES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7050035" y="1857269"/>
            <a:ext cx="708926" cy="294694"/>
            <a:chOff x="0" y="0"/>
            <a:chExt cx="945235" cy="392926"/>
          </a:xfrm>
        </p:grpSpPr>
        <p:grpSp>
          <p:nvGrpSpPr>
            <p:cNvPr id="66" name="Group 66"/>
            <p:cNvGrpSpPr/>
            <p:nvPr/>
          </p:nvGrpSpPr>
          <p:grpSpPr>
            <a:xfrm>
              <a:off x="0" y="0"/>
              <a:ext cx="945235" cy="392926"/>
              <a:chOff x="0" y="0"/>
              <a:chExt cx="812800" cy="337874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337874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37874">
                    <a:moveTo>
                      <a:pt x="168937" y="0"/>
                    </a:moveTo>
                    <a:lnTo>
                      <a:pt x="643863" y="0"/>
                    </a:lnTo>
                    <a:cubicBezTo>
                      <a:pt x="688668" y="0"/>
                      <a:pt x="731638" y="17799"/>
                      <a:pt x="763320" y="49480"/>
                    </a:cubicBezTo>
                    <a:cubicBezTo>
                      <a:pt x="795001" y="81162"/>
                      <a:pt x="812800" y="124132"/>
                      <a:pt x="812800" y="168937"/>
                    </a:cubicBezTo>
                    <a:lnTo>
                      <a:pt x="812800" y="168937"/>
                    </a:lnTo>
                    <a:cubicBezTo>
                      <a:pt x="812800" y="262238"/>
                      <a:pt x="737164" y="337874"/>
                      <a:pt x="643863" y="337874"/>
                    </a:cubicBezTo>
                    <a:lnTo>
                      <a:pt x="168937" y="337874"/>
                    </a:lnTo>
                    <a:cubicBezTo>
                      <a:pt x="124132" y="337874"/>
                      <a:pt x="81162" y="320075"/>
                      <a:pt x="49480" y="288393"/>
                    </a:cubicBezTo>
                    <a:cubicBezTo>
                      <a:pt x="17799" y="256711"/>
                      <a:pt x="0" y="213742"/>
                      <a:pt x="0" y="168937"/>
                    </a:cubicBezTo>
                    <a:lnTo>
                      <a:pt x="0" y="168937"/>
                    </a:lnTo>
                    <a:cubicBezTo>
                      <a:pt x="0" y="124132"/>
                      <a:pt x="17799" y="81162"/>
                      <a:pt x="49480" y="49480"/>
                    </a:cubicBezTo>
                    <a:cubicBezTo>
                      <a:pt x="81162" y="17799"/>
                      <a:pt x="124132" y="0"/>
                      <a:pt x="168937" y="0"/>
                    </a:cubicBezTo>
                    <a:close/>
                  </a:path>
                </a:pathLst>
              </a:custGeom>
              <a:solidFill>
                <a:srgbClr val="B7CDB7"/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8" name="TextBox 68"/>
            <p:cNvSpPr txBox="1"/>
            <p:nvPr/>
          </p:nvSpPr>
          <p:spPr>
            <a:xfrm>
              <a:off x="0" y="12672"/>
              <a:ext cx="945235" cy="309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7"/>
                </a:lnSpc>
                <a:spcBef>
                  <a:spcPct val="0"/>
                </a:spcBef>
              </a:pPr>
              <a:r>
                <a:rPr lang="en-US" sz="1348">
                  <a:solidFill>
                    <a:srgbClr val="000000"/>
                  </a:solidFill>
                  <a:latin typeface="Arimo Bold"/>
                </a:rPr>
                <a:t>NO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573</Words>
  <Application>Microsoft Office PowerPoint</Application>
  <PresentationFormat>Özel</PresentationFormat>
  <Paragraphs>249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3" baseType="lpstr">
      <vt:lpstr>TT Commons Pro</vt:lpstr>
      <vt:lpstr>Rasputin Light</vt:lpstr>
      <vt:lpstr>TT Commons Pro Bold</vt:lpstr>
      <vt:lpstr>Arimo</vt:lpstr>
      <vt:lpstr>Arimo Bold</vt:lpstr>
      <vt:lpstr>Calibri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Konu Başlığı Beyin Fırtınası</dc:title>
  <dc:creator>Fehmican</dc:creator>
  <cp:lastModifiedBy>Fehmican KORKUTER</cp:lastModifiedBy>
  <cp:revision>2</cp:revision>
  <dcterms:created xsi:type="dcterms:W3CDTF">2006-08-16T00:00:00Z</dcterms:created>
  <dcterms:modified xsi:type="dcterms:W3CDTF">2024-06-09T19:42:31Z</dcterms:modified>
  <dc:identifier>DAGHp8mViDE</dc:identifier>
</cp:coreProperties>
</file>