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bceb84a7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bceb84a7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bceb84a7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bceb84a7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bceb84a7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bceb84a7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cbec890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cbec890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cbec890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cbec890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019f2ef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019f2ef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bceb84a7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bceb84a7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bceb84a7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bceb84a7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0e30ff3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0e30ff3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0e30ff3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0e30ff3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bceb84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bceb84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fd792c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fd792c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fd792c9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fd792c9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fde6902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fde6902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fde6902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fde6902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00895dd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00895dd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00895dd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00895dd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10 top ngh in two years -&gt; overlapping highly -&gt; top three of combined list also in these particular lists </a:t>
            </a:r>
            <a:endParaRPr/>
          </a:p>
          <a:p>
            <a:pPr indent="0" lvl="0" marL="0" rtl="0" algn="l">
              <a:spcBef>
                <a:spcPts val="0"/>
              </a:spcBef>
              <a:spcAft>
                <a:spcPts val="0"/>
              </a:spcAft>
              <a:buNone/>
            </a:pPr>
            <a:r>
              <a:rPr lang="tr"/>
              <a:t>a change occurs during the period between elections -&gt; </a:t>
            </a:r>
            <a:r>
              <a:rPr lang="tr"/>
              <a:t>demographic</a:t>
            </a:r>
            <a:r>
              <a:rPr lang="tr"/>
              <a:t> </a:t>
            </a:r>
            <a:r>
              <a:rPr lang="tr"/>
              <a:t>changes</a:t>
            </a:r>
            <a:r>
              <a:rPr lang="tr"/>
              <a:t>, political views as in the case of küçükçekmece </a:t>
            </a:r>
            <a:endParaRPr/>
          </a:p>
          <a:p>
            <a:pPr indent="0" lvl="0" marL="0" rtl="0" algn="l">
              <a:spcBef>
                <a:spcPts val="0"/>
              </a:spcBef>
              <a:spcAft>
                <a:spcPts val="0"/>
              </a:spcAft>
              <a:buNone/>
            </a:pPr>
            <a:r>
              <a:rPr lang="tr"/>
              <a:t>keep track of these ngh trends continue or if there is a change -&gt; political atmosphere can be fed by this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0e30ff34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0e30ff3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mismatch -&gt; renamed or involved in smw else</a:t>
            </a:r>
            <a:endParaRPr/>
          </a:p>
          <a:p>
            <a:pPr indent="0" lvl="0" marL="0" rtl="0" algn="l">
              <a:spcBef>
                <a:spcPts val="0"/>
              </a:spcBef>
              <a:spcAft>
                <a:spcPts val="0"/>
              </a:spcAft>
              <a:buNone/>
            </a:pPr>
            <a:r>
              <a:rPr lang="tr"/>
              <a:t>some political parties discarded -&gt; under diğer -&gt; still not a %100 democratic representation</a:t>
            </a:r>
            <a:endParaRPr/>
          </a:p>
          <a:p>
            <a:pPr indent="0" lvl="0" marL="0" rtl="0" algn="l">
              <a:spcBef>
                <a:spcPts val="0"/>
              </a:spcBef>
              <a:spcAft>
                <a:spcPts val="0"/>
              </a:spcAft>
              <a:buNone/>
            </a:pPr>
            <a:r>
              <a:rPr lang="tr"/>
              <a:t>have ngh more on the head of the list -&gt; more suitable to draw a conclusion for ist gnrl</a:t>
            </a:r>
            <a:endParaRPr/>
          </a:p>
          <a:p>
            <a:pPr indent="0" lvl="0" marL="0" rtl="0" algn="l">
              <a:spcBef>
                <a:spcPts val="0"/>
              </a:spcBef>
              <a:spcAft>
                <a:spcPts val="0"/>
              </a:spcAft>
              <a:buNone/>
            </a:pPr>
            <a:r>
              <a:rPr lang="tr"/>
              <a:t>given the overlaps in data of diff years, </a:t>
            </a:r>
            <a:r>
              <a:rPr lang="tr"/>
              <a:t>consistent success of districts having ngh more on the head and the our ability to read change in plt atmsp can leas to forecast the results of election, give a chance to polt parties to come up with more accurate strategy and make new analysis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019f2ef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019f2ef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019f2ef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019f2ef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bceb84a7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bceb84a7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bceb84a7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bceb84a7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bceb84a7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bceb84a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bceb84a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bceb84a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bceb84a7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bceb84a7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0e30ff34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0e30ff34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sonuc.ysk.gov.tr/sorg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sz="3633"/>
              <a:t>Detecting Most Representative Polling Units in Istanbul Local Election</a:t>
            </a:r>
            <a:endParaRPr sz="3633"/>
          </a:p>
          <a:p>
            <a:pPr indent="0" lvl="0" marL="0" rtl="0" algn="l">
              <a:spcBef>
                <a:spcPts val="0"/>
              </a:spcBef>
              <a:spcAft>
                <a:spcPts val="0"/>
              </a:spcAft>
              <a:buNone/>
            </a:pPr>
            <a:r>
              <a:rPr lang="tr" sz="2650"/>
              <a:t>Group 3: City Council</a:t>
            </a:r>
            <a:endParaRPr sz="2650"/>
          </a:p>
          <a:p>
            <a:pPr indent="0" lvl="0" marL="0" rtl="0" algn="l">
              <a:spcBef>
                <a:spcPts val="0"/>
              </a:spcBef>
              <a:spcAft>
                <a:spcPts val="0"/>
              </a:spcAft>
              <a:buNone/>
            </a:pPr>
            <a:r>
              <a:t/>
            </a:r>
            <a:endParaRPr/>
          </a:p>
          <a:p>
            <a:pPr indent="0" lvl="0" marL="0" rtl="0" algn="l">
              <a:spcBef>
                <a:spcPts val="0"/>
              </a:spcBef>
              <a:spcAft>
                <a:spcPts val="0"/>
              </a:spcAft>
              <a:buNone/>
            </a:pPr>
            <a:r>
              <a:rPr lang="tr"/>
              <a:t> </a:t>
            </a:r>
            <a:endParaRPr/>
          </a:p>
        </p:txBody>
      </p:sp>
      <p:sp>
        <p:nvSpPr>
          <p:cNvPr id="87" name="Google Shape;87;p13"/>
          <p:cNvSpPr txBox="1"/>
          <p:nvPr>
            <p:ph idx="1" type="subTitle"/>
          </p:nvPr>
        </p:nvSpPr>
        <p:spPr>
          <a:xfrm>
            <a:off x="729450" y="3553450"/>
            <a:ext cx="7688100" cy="1110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tr"/>
              <a:t>Ahmet Çalışkan 31065</a:t>
            </a:r>
            <a:endParaRPr/>
          </a:p>
          <a:p>
            <a:pPr indent="-330200" lvl="0" marL="457200" rtl="0" algn="l">
              <a:spcBef>
                <a:spcPts val="0"/>
              </a:spcBef>
              <a:spcAft>
                <a:spcPts val="0"/>
              </a:spcAft>
              <a:buSzPts val="1600"/>
              <a:buChar char="●"/>
            </a:pPr>
            <a:r>
              <a:rPr lang="tr"/>
              <a:t>Cem Dereli 30708</a:t>
            </a:r>
            <a:endParaRPr/>
          </a:p>
          <a:p>
            <a:pPr indent="-330200" lvl="0" marL="457200" rtl="0" algn="l">
              <a:spcBef>
                <a:spcPts val="0"/>
              </a:spcBef>
              <a:spcAft>
                <a:spcPts val="0"/>
              </a:spcAft>
              <a:buSzPts val="1600"/>
              <a:buChar char="●"/>
            </a:pPr>
            <a:r>
              <a:rPr lang="tr"/>
              <a:t>Melih Dilbaz 31169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7650" y="5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Use of Python</a:t>
            </a:r>
            <a:endParaRPr/>
          </a:p>
        </p:txBody>
      </p:sp>
      <p:sp>
        <p:nvSpPr>
          <p:cNvPr id="141" name="Google Shape;141;p22"/>
          <p:cNvSpPr txBox="1"/>
          <p:nvPr>
            <p:ph idx="1" type="body"/>
          </p:nvPr>
        </p:nvSpPr>
        <p:spPr>
          <a:xfrm>
            <a:off x="729450" y="1321400"/>
            <a:ext cx="7688700" cy="356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Extracted data was organized with data structure tools and some python libraries like pandas.</a:t>
            </a:r>
            <a:endParaRPr/>
          </a:p>
          <a:p>
            <a:pPr indent="-311150" lvl="0" marL="457200" rtl="0" algn="l">
              <a:spcBef>
                <a:spcPts val="0"/>
              </a:spcBef>
              <a:spcAft>
                <a:spcPts val="0"/>
              </a:spcAft>
              <a:buSzPts val="1300"/>
              <a:buChar char="●"/>
            </a:pPr>
            <a:r>
              <a:rPr lang="tr"/>
              <a:t>The research and data manipulation took place by the automatic run of the program that was coded on purpose.</a:t>
            </a:r>
            <a:endParaRPr/>
          </a:p>
          <a:p>
            <a:pPr indent="-311150" lvl="0" marL="457200" rtl="0" algn="l">
              <a:spcBef>
                <a:spcPts val="0"/>
              </a:spcBef>
              <a:spcAft>
                <a:spcPts val="0"/>
              </a:spcAft>
              <a:buSzPts val="1300"/>
              <a:buChar char="●"/>
            </a:pPr>
            <a:r>
              <a:rPr lang="tr"/>
              <a:t>Neighborhood</a:t>
            </a:r>
            <a:r>
              <a:rPr lang="tr"/>
              <a:t> names were combined with the district name that they located in case a duplicate exists</a:t>
            </a:r>
            <a:endParaRPr/>
          </a:p>
          <a:p>
            <a:pPr indent="-311150" lvl="0" marL="457200" rtl="0" algn="l">
              <a:spcBef>
                <a:spcPts val="0"/>
              </a:spcBef>
              <a:spcAft>
                <a:spcPts val="0"/>
              </a:spcAft>
              <a:buSzPts val="1300"/>
              <a:buChar char="●"/>
            </a:pPr>
            <a:r>
              <a:rPr lang="tr"/>
              <a:t>For 2014 and 2019 local elections, </a:t>
            </a:r>
            <a:r>
              <a:rPr lang="tr"/>
              <a:t>respectively 4 and 5 the most popular political parties were taken into account to formulate the score of their closeness to the general result in Istanbul. It helped to escape from the complexity of the small and ineffective elements to the result and to provide a more robust way to express it by combining all other parties under the title of “OTHERS” (Diğer in Turkish).</a:t>
            </a:r>
            <a:endParaRPr/>
          </a:p>
          <a:p>
            <a:pPr indent="-311150" lvl="0" marL="457200" rtl="0" algn="l">
              <a:spcBef>
                <a:spcPts val="0"/>
              </a:spcBef>
              <a:spcAft>
                <a:spcPts val="0"/>
              </a:spcAft>
              <a:buSzPts val="1300"/>
              <a:buChar char="●"/>
            </a:pPr>
            <a:r>
              <a:rPr lang="tr"/>
              <a:t>Formula was applied onto the whole data set in order to get them sorted as weighted accordingly.</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7800" y="1264775"/>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Formulas</a:t>
            </a:r>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308610" lvl="0" marL="457200" rtl="0" algn="l">
              <a:spcBef>
                <a:spcPts val="0"/>
              </a:spcBef>
              <a:spcAft>
                <a:spcPts val="0"/>
              </a:spcAft>
              <a:buSzPct val="100000"/>
              <a:buChar char="●"/>
            </a:pPr>
            <a:r>
              <a:rPr lang="tr" sz="1400"/>
              <a:t>We have 2 formulas for this project.</a:t>
            </a:r>
            <a:endParaRPr sz="1400"/>
          </a:p>
          <a:p>
            <a:pPr indent="0" lvl="0" marL="0" rtl="0" algn="l">
              <a:spcBef>
                <a:spcPts val="0"/>
              </a:spcBef>
              <a:spcAft>
                <a:spcPts val="0"/>
              </a:spcAft>
              <a:buNone/>
            </a:pPr>
            <a:r>
              <a:t/>
            </a:r>
            <a:endParaRPr sz="1400"/>
          </a:p>
          <a:p>
            <a:pPr indent="-308610" lvl="0" marL="457200" rtl="0" algn="l">
              <a:spcBef>
                <a:spcPts val="0"/>
              </a:spcBef>
              <a:spcAft>
                <a:spcPts val="0"/>
              </a:spcAft>
              <a:buSzPct val="100000"/>
              <a:buChar char="●"/>
            </a:pPr>
            <a:r>
              <a:rPr lang="tr" sz="1400"/>
              <a:t>First one  based on general percentages of parties,</a:t>
            </a:r>
            <a:endParaRPr sz="1400"/>
          </a:p>
          <a:p>
            <a:pPr indent="0" lvl="0" marL="0" rtl="0" algn="l">
              <a:spcBef>
                <a:spcPts val="0"/>
              </a:spcBef>
              <a:spcAft>
                <a:spcPts val="0"/>
              </a:spcAft>
              <a:buNone/>
            </a:pPr>
            <a:r>
              <a:t/>
            </a:r>
            <a:endParaRPr sz="1400"/>
          </a:p>
          <a:p>
            <a:pPr indent="-308610" lvl="0" marL="457200" rtl="0" algn="l">
              <a:spcBef>
                <a:spcPts val="0"/>
              </a:spcBef>
              <a:spcAft>
                <a:spcPts val="0"/>
              </a:spcAft>
              <a:buSzPct val="100000"/>
              <a:buChar char="●"/>
            </a:pPr>
            <a:r>
              <a:rPr lang="tr" sz="1400"/>
              <a:t>Second one based on coefficients of parties.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Formula Based on General Percentages </a:t>
            </a:r>
            <a:endParaRPr/>
          </a:p>
        </p:txBody>
      </p:sp>
      <p:pic>
        <p:nvPicPr>
          <p:cNvPr id="152" name="Google Shape;152;p24"/>
          <p:cNvPicPr preferRelativeResize="0"/>
          <p:nvPr/>
        </p:nvPicPr>
        <p:blipFill>
          <a:blip r:embed="rId3">
            <a:alphaModFix/>
          </a:blip>
          <a:stretch>
            <a:fillRect/>
          </a:stretch>
        </p:blipFill>
        <p:spPr>
          <a:xfrm>
            <a:off x="336925" y="2571750"/>
            <a:ext cx="7980326" cy="88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Formula Based on General Percentages</a:t>
            </a:r>
            <a:endParaRPr/>
          </a:p>
        </p:txBody>
      </p:sp>
      <p:sp>
        <p:nvSpPr>
          <p:cNvPr id="158" name="Google Shape;158;p25"/>
          <p:cNvSpPr txBox="1"/>
          <p:nvPr>
            <p:ph idx="1" type="body"/>
          </p:nvPr>
        </p:nvSpPr>
        <p:spPr>
          <a:xfrm>
            <a:off x="660250" y="1905875"/>
            <a:ext cx="79224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tr" sz="1600"/>
              <a:t>This formula is executed for every political parties in a </a:t>
            </a:r>
            <a:r>
              <a:rPr lang="tr" sz="1600"/>
              <a:t>neighbourhood</a:t>
            </a:r>
            <a:r>
              <a:rPr lang="tr" sz="1600"/>
              <a:t> and summing of the all result  is the </a:t>
            </a:r>
            <a:r>
              <a:rPr b="1" lang="tr" sz="1600" u="sng"/>
              <a:t>total score of this neighbourhood.</a:t>
            </a:r>
            <a:endParaRPr b="1" sz="1600" u="sng"/>
          </a:p>
          <a:p>
            <a:pPr indent="-330200" lvl="0" marL="457200" rtl="0" algn="l">
              <a:spcBef>
                <a:spcPts val="0"/>
              </a:spcBef>
              <a:spcAft>
                <a:spcPts val="0"/>
              </a:spcAft>
              <a:buSzPts val="1600"/>
              <a:buChar char="●"/>
            </a:pPr>
            <a:r>
              <a:rPr lang="tr" sz="1600"/>
              <a:t>The f</a:t>
            </a:r>
            <a:r>
              <a:rPr lang="tr" sz="1600"/>
              <a:t>ormula based on error margin therefore </a:t>
            </a:r>
            <a:r>
              <a:rPr b="1" lang="tr" sz="1800">
                <a:solidFill>
                  <a:schemeClr val="accent3"/>
                </a:solidFill>
              </a:rPr>
              <a:t>best </a:t>
            </a:r>
            <a:r>
              <a:rPr b="1" lang="tr" sz="1800">
                <a:solidFill>
                  <a:schemeClr val="accent3"/>
                </a:solidFill>
              </a:rPr>
              <a:t>representative</a:t>
            </a:r>
            <a:r>
              <a:rPr lang="tr" sz="1600"/>
              <a:t> neighbourhood has </a:t>
            </a:r>
            <a:r>
              <a:rPr b="1" lang="tr" sz="1800">
                <a:solidFill>
                  <a:schemeClr val="accent3"/>
                </a:solidFill>
              </a:rPr>
              <a:t>least score</a:t>
            </a:r>
            <a:r>
              <a:rPr lang="tr" sz="1600"/>
              <a:t>.</a:t>
            </a:r>
            <a:endParaRPr sz="1600"/>
          </a:p>
          <a:p>
            <a:pPr indent="-330200" lvl="0" marL="457200" rtl="0" algn="l">
              <a:spcBef>
                <a:spcPts val="0"/>
              </a:spcBef>
              <a:spcAft>
                <a:spcPts val="0"/>
              </a:spcAft>
              <a:buSzPts val="1600"/>
              <a:buChar char="●"/>
            </a:pPr>
            <a:r>
              <a:rPr lang="tr" sz="1600"/>
              <a:t>x_neighbourhood represents  percentage of x party’s votes  in the neighbourhood.</a:t>
            </a:r>
            <a:endParaRPr sz="1600"/>
          </a:p>
          <a:p>
            <a:pPr indent="-330200" lvl="0" marL="457200" rtl="0" algn="l">
              <a:spcBef>
                <a:spcPts val="0"/>
              </a:spcBef>
              <a:spcAft>
                <a:spcPts val="0"/>
              </a:spcAft>
              <a:buSzPts val="1600"/>
              <a:buChar char="●"/>
            </a:pPr>
            <a:r>
              <a:rPr lang="tr" sz="1600"/>
              <a:t>x_general  represents  percentage of x party’s votes  in Istanbul.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7650" y="130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Formula Based on Coefficients</a:t>
            </a:r>
            <a:endParaRPr/>
          </a:p>
        </p:txBody>
      </p:sp>
      <p:pic>
        <p:nvPicPr>
          <p:cNvPr id="164" name="Google Shape;164;p26"/>
          <p:cNvPicPr preferRelativeResize="0"/>
          <p:nvPr/>
        </p:nvPicPr>
        <p:blipFill>
          <a:blip r:embed="rId3">
            <a:alphaModFix/>
          </a:blip>
          <a:stretch>
            <a:fillRect/>
          </a:stretch>
        </p:blipFill>
        <p:spPr>
          <a:xfrm>
            <a:off x="244675" y="2640550"/>
            <a:ext cx="8337826" cy="94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Formula Based on Coefficients</a:t>
            </a:r>
            <a:endParaRPr/>
          </a:p>
        </p:txBody>
      </p:sp>
      <p:sp>
        <p:nvSpPr>
          <p:cNvPr id="170" name="Google Shape;170;p27"/>
          <p:cNvSpPr txBox="1"/>
          <p:nvPr>
            <p:ph idx="1" type="body"/>
          </p:nvPr>
        </p:nvSpPr>
        <p:spPr>
          <a:xfrm>
            <a:off x="729450" y="1907475"/>
            <a:ext cx="8152800" cy="243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tr" sz="1600"/>
              <a:t>This formula is executed for every political parties in a neighbourhood and summing of the all result  is the </a:t>
            </a:r>
            <a:r>
              <a:rPr b="1" lang="tr" sz="1600" u="sng"/>
              <a:t>total score</a:t>
            </a:r>
            <a:r>
              <a:rPr lang="tr" sz="1600"/>
              <a:t> of this neighbourhood.</a:t>
            </a:r>
            <a:endParaRPr sz="1600"/>
          </a:p>
          <a:p>
            <a:pPr indent="-330200" lvl="0" marL="457200" rtl="0" algn="l">
              <a:spcBef>
                <a:spcPts val="0"/>
              </a:spcBef>
              <a:spcAft>
                <a:spcPts val="0"/>
              </a:spcAft>
              <a:buSzPts val="1600"/>
              <a:buChar char="●"/>
            </a:pPr>
            <a:r>
              <a:rPr lang="tr" sz="1600"/>
              <a:t>The formula based on error margin therefore best representative neighbourhood has least score.</a:t>
            </a:r>
            <a:endParaRPr sz="1600"/>
          </a:p>
          <a:p>
            <a:pPr indent="-330200" lvl="0" marL="457200" rtl="0" algn="l">
              <a:spcBef>
                <a:spcPts val="0"/>
              </a:spcBef>
              <a:spcAft>
                <a:spcPts val="0"/>
              </a:spcAft>
              <a:buSzPts val="1600"/>
              <a:buChar char="●"/>
            </a:pPr>
            <a:r>
              <a:rPr lang="tr" sz="1600"/>
              <a:t>x_neighbourhood represents  percentage of x party’s votes  in the neighbourhood.</a:t>
            </a:r>
            <a:endParaRPr sz="1600"/>
          </a:p>
          <a:p>
            <a:pPr indent="-330200" lvl="0" marL="457200" rtl="0" algn="l">
              <a:spcBef>
                <a:spcPts val="0"/>
              </a:spcBef>
              <a:spcAft>
                <a:spcPts val="0"/>
              </a:spcAft>
              <a:buSzPts val="1600"/>
              <a:buChar char="●"/>
            </a:pPr>
            <a:r>
              <a:rPr lang="tr" sz="1600"/>
              <a:t>x_general  represents  percentage of x party’s votes  in Istanbul.</a:t>
            </a:r>
            <a:endParaRPr sz="1600"/>
          </a:p>
          <a:p>
            <a:pPr indent="-330200" lvl="0" marL="457200" rtl="0" algn="l">
              <a:spcBef>
                <a:spcPts val="0"/>
              </a:spcBef>
              <a:spcAft>
                <a:spcPts val="0"/>
              </a:spcAft>
              <a:buSzPts val="1600"/>
              <a:buChar char="●"/>
            </a:pPr>
            <a:r>
              <a:rPr b="1" lang="tr" sz="1600"/>
              <a:t>(x_general // 10 + 1) is coefficient of x party.</a:t>
            </a:r>
            <a:endParaRPr b="1" sz="1600"/>
          </a:p>
          <a:p>
            <a:pPr indent="-330200" lvl="0" marL="457200" rtl="0" algn="l">
              <a:spcBef>
                <a:spcPts val="0"/>
              </a:spcBef>
              <a:spcAft>
                <a:spcPts val="0"/>
              </a:spcAft>
              <a:buSzPts val="1600"/>
              <a:buChar char="●"/>
            </a:pPr>
            <a:r>
              <a:rPr lang="tr" sz="1600"/>
              <a:t>For instance, if one party has  %47 of all votes in Istanbul, coefficient of that party is 5.</a:t>
            </a:r>
            <a:endParaRPr sz="1600"/>
          </a:p>
          <a:p>
            <a:pPr indent="0" lvl="0" marL="0" rtl="0" algn="l">
              <a:spcBef>
                <a:spcPts val="120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Findings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7650" y="62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Sorted Excel Files </a:t>
            </a:r>
            <a:endParaRPr/>
          </a:p>
        </p:txBody>
      </p:sp>
      <p:sp>
        <p:nvSpPr>
          <p:cNvPr id="181" name="Google Shape;181;p29"/>
          <p:cNvSpPr txBox="1"/>
          <p:nvPr>
            <p:ph idx="1" type="body"/>
          </p:nvPr>
        </p:nvSpPr>
        <p:spPr>
          <a:xfrm>
            <a:off x="727650" y="1366750"/>
            <a:ext cx="7688700" cy="353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For 2014 and 2019 local elections, two separate sorted excel file were obtained as a result of data manipulation.</a:t>
            </a:r>
            <a:endParaRPr/>
          </a:p>
          <a:p>
            <a:pPr indent="-311150" lvl="0" marL="457200" rtl="0" algn="l">
              <a:spcBef>
                <a:spcPts val="0"/>
              </a:spcBef>
              <a:spcAft>
                <a:spcPts val="0"/>
              </a:spcAft>
              <a:buSzPts val="1300"/>
              <a:buChar char="●"/>
            </a:pPr>
            <a:r>
              <a:rPr lang="tr"/>
              <a:t>These </a:t>
            </a:r>
            <a:r>
              <a:rPr b="1" lang="tr"/>
              <a:t>two data were combined by summing up their error margin</a:t>
            </a:r>
            <a:r>
              <a:rPr lang="tr"/>
              <a:t> and it is found the most </a:t>
            </a:r>
            <a:r>
              <a:rPr lang="tr"/>
              <a:t>successful</a:t>
            </a:r>
            <a:r>
              <a:rPr lang="tr"/>
              <a:t> </a:t>
            </a:r>
            <a:r>
              <a:rPr lang="tr"/>
              <a:t>neighbourhoods</a:t>
            </a:r>
            <a:r>
              <a:rPr lang="tr"/>
              <a:t> at </a:t>
            </a:r>
            <a:r>
              <a:rPr lang="tr"/>
              <a:t>closely</a:t>
            </a:r>
            <a:r>
              <a:rPr lang="tr"/>
              <a:t> predicting the general election results. </a:t>
            </a:r>
            <a:endParaRPr/>
          </a:p>
          <a:p>
            <a:pPr indent="-311150" lvl="0" marL="457200" rtl="0" algn="l">
              <a:spcBef>
                <a:spcPts val="0"/>
              </a:spcBef>
              <a:spcAft>
                <a:spcPts val="0"/>
              </a:spcAft>
              <a:buSzPts val="1300"/>
              <a:buChar char="●"/>
            </a:pPr>
            <a:r>
              <a:rPr lang="tr"/>
              <a:t>These files were arranged based on the </a:t>
            </a:r>
            <a:r>
              <a:rPr b="1" lang="tr" sz="1500"/>
              <a:t>number of votes</a:t>
            </a:r>
            <a:r>
              <a:rPr lang="tr"/>
              <a:t> given to the most popular parties and </a:t>
            </a:r>
            <a:r>
              <a:rPr b="1" lang="tr" sz="1500"/>
              <a:t>the score that was gotten from the application of the formula</a:t>
            </a:r>
            <a:r>
              <a:rPr lang="tr"/>
              <a:t>.</a:t>
            </a:r>
            <a:endParaRPr/>
          </a:p>
          <a:p>
            <a:pPr indent="-311150" lvl="0" marL="457200" rtl="0" algn="l">
              <a:spcBef>
                <a:spcPts val="0"/>
              </a:spcBef>
              <a:spcAft>
                <a:spcPts val="0"/>
              </a:spcAft>
              <a:buSzPts val="1300"/>
              <a:buChar char="●"/>
            </a:pPr>
            <a:r>
              <a:rPr lang="tr"/>
              <a:t>Popular parties </a:t>
            </a:r>
            <a:r>
              <a:rPr lang="tr"/>
              <a:t>were represented with the percentage they got over the number of the total valid vote. Along with that, other element that was presented in the file was </a:t>
            </a:r>
            <a:r>
              <a:rPr b="1" i="1" lang="tr"/>
              <a:t>OTHERS </a:t>
            </a:r>
            <a:r>
              <a:rPr lang="tr"/>
              <a:t>(Diğer in Turkish)  which shows the sum of the votes that were given to the political parties that only gained relatively small percentage of the total votes.</a:t>
            </a:r>
            <a:endParaRPr/>
          </a:p>
          <a:p>
            <a:pPr indent="-311150" lvl="0" marL="457200" rtl="0" algn="l">
              <a:spcBef>
                <a:spcPts val="0"/>
              </a:spcBef>
              <a:spcAft>
                <a:spcPts val="0"/>
              </a:spcAft>
              <a:buSzPts val="1300"/>
              <a:buChar char="●"/>
            </a:pPr>
            <a:r>
              <a:rPr lang="tr"/>
              <a:t>In 2014 local elections of Istanbul, the most preferred political parties were </a:t>
            </a:r>
            <a:r>
              <a:rPr b="1" lang="tr"/>
              <a:t>AK PARTI, CHP, HDP and MHP. </a:t>
            </a:r>
            <a:endParaRPr b="1"/>
          </a:p>
          <a:p>
            <a:pPr indent="-311150" lvl="0" marL="457200" rtl="0" algn="l">
              <a:spcBef>
                <a:spcPts val="0"/>
              </a:spcBef>
              <a:spcAft>
                <a:spcPts val="0"/>
              </a:spcAft>
              <a:buSzPts val="1300"/>
              <a:buChar char="●"/>
            </a:pPr>
            <a:r>
              <a:rPr lang="tr"/>
              <a:t>In 2019 local elections of Istanbul, the most preferred political parties were </a:t>
            </a:r>
            <a:r>
              <a:rPr b="1" lang="tr"/>
              <a:t>AK PARTI, CHP, HDP, IYI PARTI and MHP.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0"/>
          <p:cNvPicPr preferRelativeResize="0"/>
          <p:nvPr/>
        </p:nvPicPr>
        <p:blipFill rotWithShape="1">
          <a:blip r:embed="rId3">
            <a:alphaModFix/>
          </a:blip>
          <a:srcRect b="59516" l="0" r="38176" t="11765"/>
          <a:stretch/>
        </p:blipFill>
        <p:spPr>
          <a:xfrm>
            <a:off x="86275" y="878550"/>
            <a:ext cx="6218875" cy="1624849"/>
          </a:xfrm>
          <a:prstGeom prst="rect">
            <a:avLst/>
          </a:prstGeom>
          <a:noFill/>
          <a:ln>
            <a:noFill/>
          </a:ln>
        </p:spPr>
      </p:pic>
      <p:pic>
        <p:nvPicPr>
          <p:cNvPr id="187" name="Google Shape;187;p30"/>
          <p:cNvPicPr preferRelativeResize="0"/>
          <p:nvPr/>
        </p:nvPicPr>
        <p:blipFill rotWithShape="1">
          <a:blip r:embed="rId4">
            <a:alphaModFix/>
          </a:blip>
          <a:srcRect b="59544" l="0" r="7595" t="11690"/>
          <a:stretch/>
        </p:blipFill>
        <p:spPr>
          <a:xfrm>
            <a:off x="86275" y="2693875"/>
            <a:ext cx="8971426" cy="1570825"/>
          </a:xfrm>
          <a:prstGeom prst="rect">
            <a:avLst/>
          </a:prstGeom>
          <a:noFill/>
          <a:ln>
            <a:noFill/>
          </a:ln>
        </p:spPr>
      </p:pic>
      <p:sp>
        <p:nvSpPr>
          <p:cNvPr id="188" name="Google Shape;188;p30"/>
          <p:cNvSpPr txBox="1"/>
          <p:nvPr/>
        </p:nvSpPr>
        <p:spPr>
          <a:xfrm>
            <a:off x="147925" y="172575"/>
            <a:ext cx="39780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300">
                <a:solidFill>
                  <a:schemeClr val="accent1"/>
                </a:solidFill>
                <a:latin typeface="Lato"/>
                <a:ea typeface="Lato"/>
                <a:cs typeface="Lato"/>
                <a:sym typeface="Lato"/>
              </a:rPr>
              <a:t>2014</a:t>
            </a:r>
            <a:endParaRPr sz="2300">
              <a:solidFill>
                <a:schemeClr val="accent1"/>
              </a:solidFill>
              <a:latin typeface="Lato"/>
              <a:ea typeface="Lato"/>
              <a:cs typeface="Lato"/>
              <a:sym typeface="Lato"/>
            </a:endParaRPr>
          </a:p>
          <a:p>
            <a:pPr indent="0" lvl="0" marL="0" rtl="0" algn="l">
              <a:spcBef>
                <a:spcPts val="0"/>
              </a:spcBef>
              <a:spcAft>
                <a:spcPts val="0"/>
              </a:spcAft>
              <a:buNone/>
            </a:pPr>
            <a:r>
              <a:t/>
            </a:r>
            <a:endParaRPr sz="23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1"/>
          <p:cNvPicPr preferRelativeResize="0"/>
          <p:nvPr/>
        </p:nvPicPr>
        <p:blipFill rotWithShape="1">
          <a:blip r:embed="rId3">
            <a:alphaModFix/>
          </a:blip>
          <a:srcRect b="61834" l="0" r="7166" t="11301"/>
          <a:stretch/>
        </p:blipFill>
        <p:spPr>
          <a:xfrm>
            <a:off x="62750" y="2828350"/>
            <a:ext cx="8971426" cy="1460400"/>
          </a:xfrm>
          <a:prstGeom prst="rect">
            <a:avLst/>
          </a:prstGeom>
          <a:noFill/>
          <a:ln>
            <a:noFill/>
          </a:ln>
        </p:spPr>
      </p:pic>
      <p:pic>
        <p:nvPicPr>
          <p:cNvPr id="194" name="Google Shape;194;p31"/>
          <p:cNvPicPr preferRelativeResize="0"/>
          <p:nvPr/>
        </p:nvPicPr>
        <p:blipFill rotWithShape="1">
          <a:blip r:embed="rId4">
            <a:alphaModFix/>
          </a:blip>
          <a:srcRect b="61831" l="0" r="7261" t="11748"/>
          <a:stretch/>
        </p:blipFill>
        <p:spPr>
          <a:xfrm>
            <a:off x="62750" y="1248325"/>
            <a:ext cx="8258674" cy="1323424"/>
          </a:xfrm>
          <a:prstGeom prst="rect">
            <a:avLst/>
          </a:prstGeom>
          <a:noFill/>
          <a:ln>
            <a:noFill/>
          </a:ln>
        </p:spPr>
      </p:pic>
      <p:sp>
        <p:nvSpPr>
          <p:cNvPr id="195" name="Google Shape;195;p31"/>
          <p:cNvSpPr txBox="1"/>
          <p:nvPr/>
        </p:nvSpPr>
        <p:spPr>
          <a:xfrm>
            <a:off x="62750" y="285825"/>
            <a:ext cx="38100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300">
                <a:solidFill>
                  <a:schemeClr val="accent1"/>
                </a:solidFill>
                <a:latin typeface="Lato"/>
                <a:ea typeface="Lato"/>
                <a:cs typeface="Lato"/>
                <a:sym typeface="Lato"/>
              </a:rPr>
              <a:t>2019</a:t>
            </a:r>
            <a:endParaRPr sz="2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23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000"/>
              <a:t>What’s the subject of this project</a:t>
            </a:r>
            <a:endParaRPr sz="2000"/>
          </a:p>
        </p:txBody>
      </p:sp>
      <p:sp>
        <p:nvSpPr>
          <p:cNvPr id="93" name="Google Shape;93;p14"/>
          <p:cNvSpPr txBox="1"/>
          <p:nvPr>
            <p:ph idx="1" type="body"/>
          </p:nvPr>
        </p:nvSpPr>
        <p:spPr>
          <a:xfrm>
            <a:off x="729450" y="1351650"/>
            <a:ext cx="8072100" cy="3635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t/>
            </a:r>
            <a:endParaRPr b="1" sz="1400" u="sng">
              <a:solidFill>
                <a:srgbClr val="FF0000"/>
              </a:solidFill>
              <a:highlight>
                <a:srgbClr val="FFFFFF"/>
              </a:highlight>
              <a:latin typeface="Times New Roman"/>
              <a:ea typeface="Times New Roman"/>
              <a:cs typeface="Times New Roman"/>
              <a:sym typeface="Times New Roman"/>
            </a:endParaRPr>
          </a:p>
          <a:p>
            <a:pPr indent="-330200" lvl="0" marL="457200" rtl="0" algn="l">
              <a:spcBef>
                <a:spcPts val="1200"/>
              </a:spcBef>
              <a:spcAft>
                <a:spcPts val="0"/>
              </a:spcAft>
              <a:buSzPts val="1600"/>
              <a:buChar char="●"/>
            </a:pPr>
            <a:r>
              <a:rPr lang="tr" sz="1600">
                <a:solidFill>
                  <a:srgbClr val="000000"/>
                </a:solidFill>
                <a:highlight>
                  <a:srgbClr val="FFFFFF"/>
                </a:highlight>
              </a:rPr>
              <a:t>Since the municipal elections in March 2014, Turkish voters have submitted their votes seven times, including the </a:t>
            </a:r>
            <a:r>
              <a:rPr lang="tr" sz="1600">
                <a:solidFill>
                  <a:srgbClr val="000000"/>
                </a:solidFill>
                <a:highlight>
                  <a:schemeClr val="lt1"/>
                </a:highlight>
              </a:rPr>
              <a:t>mayoral election </a:t>
            </a:r>
            <a:r>
              <a:rPr lang="tr" sz="1600">
                <a:solidFill>
                  <a:srgbClr val="000000"/>
                </a:solidFill>
                <a:highlight>
                  <a:srgbClr val="FFFFFF"/>
                </a:highlight>
              </a:rPr>
              <a:t>in March 2019. (</a:t>
            </a:r>
            <a:r>
              <a:rPr lang="tr" sz="1600">
                <a:solidFill>
                  <a:srgbClr val="172B4D"/>
                </a:solidFill>
                <a:highlight>
                  <a:srgbClr val="FFFFFF"/>
                </a:highlight>
              </a:rPr>
              <a:t>Esen &amp; Gumuscu, 2019)</a:t>
            </a:r>
            <a:endParaRPr sz="1600">
              <a:solidFill>
                <a:srgbClr val="172B4D"/>
              </a:solidFill>
              <a:highlight>
                <a:srgbClr val="FFFFFF"/>
              </a:highlight>
            </a:endParaRPr>
          </a:p>
          <a:p>
            <a:pPr indent="-342900" lvl="0" marL="457200" rtl="0" algn="l">
              <a:spcBef>
                <a:spcPts val="0"/>
              </a:spcBef>
              <a:spcAft>
                <a:spcPts val="0"/>
              </a:spcAft>
              <a:buSzPts val="1800"/>
              <a:buChar char="●"/>
            </a:pPr>
            <a:r>
              <a:rPr lang="tr" sz="1800">
                <a:solidFill>
                  <a:srgbClr val="000000"/>
                </a:solidFill>
                <a:highlight>
                  <a:srgbClr val="FFFFFF"/>
                </a:highlight>
              </a:rPr>
              <a:t>T</a:t>
            </a:r>
            <a:r>
              <a:rPr lang="tr" sz="1600">
                <a:solidFill>
                  <a:srgbClr val="000000"/>
                </a:solidFill>
                <a:highlight>
                  <a:srgbClr val="FFFFFF"/>
                </a:highlight>
              </a:rPr>
              <a:t>here will be </a:t>
            </a:r>
            <a:r>
              <a:rPr b="1" lang="tr" sz="1800">
                <a:solidFill>
                  <a:srgbClr val="000000"/>
                </a:solidFill>
                <a:highlight>
                  <a:srgbClr val="FFFFFF"/>
                </a:highlight>
              </a:rPr>
              <a:t>local elections</a:t>
            </a:r>
            <a:r>
              <a:rPr lang="tr" sz="1600">
                <a:solidFill>
                  <a:srgbClr val="000000"/>
                </a:solidFill>
                <a:highlight>
                  <a:srgbClr val="FFFFFF"/>
                </a:highlight>
              </a:rPr>
              <a:t> in Turkey</a:t>
            </a:r>
            <a:r>
              <a:rPr lang="tr" sz="1800">
                <a:solidFill>
                  <a:srgbClr val="000000"/>
                </a:solidFill>
                <a:highlight>
                  <a:srgbClr val="FFFFFF"/>
                </a:highlight>
              </a:rPr>
              <a:t> </a:t>
            </a:r>
            <a:r>
              <a:rPr b="1" lang="tr" sz="2100">
                <a:solidFill>
                  <a:schemeClr val="lt1"/>
                </a:solidFill>
                <a:highlight>
                  <a:schemeClr val="dk1"/>
                </a:highlight>
              </a:rPr>
              <a:t>in March 2024</a:t>
            </a:r>
            <a:r>
              <a:rPr lang="tr" sz="1800">
                <a:solidFill>
                  <a:srgbClr val="000000"/>
                </a:solidFill>
                <a:highlight>
                  <a:srgbClr val="FFFFFF"/>
                </a:highlight>
              </a:rPr>
              <a:t>. </a:t>
            </a:r>
            <a:endParaRPr sz="1800">
              <a:solidFill>
                <a:srgbClr val="000000"/>
              </a:solidFill>
              <a:highlight>
                <a:srgbClr val="FFFFFF"/>
              </a:highlight>
            </a:endParaRPr>
          </a:p>
          <a:p>
            <a:pPr indent="-330200" lvl="0" marL="457200" rtl="0" algn="l">
              <a:spcBef>
                <a:spcPts val="0"/>
              </a:spcBef>
              <a:spcAft>
                <a:spcPts val="0"/>
              </a:spcAft>
              <a:buSzPts val="1600"/>
              <a:buChar char="●"/>
            </a:pPr>
            <a:r>
              <a:rPr lang="tr" sz="1600">
                <a:solidFill>
                  <a:srgbClr val="000000"/>
                </a:solidFill>
                <a:highlight>
                  <a:srgbClr val="FFFFFF"/>
                </a:highlight>
              </a:rPr>
              <a:t>Turkish people and politicians are curious about the results of the upcoming elections. </a:t>
            </a:r>
            <a:endParaRPr sz="1600">
              <a:solidFill>
                <a:srgbClr val="000000"/>
              </a:solidFill>
              <a:highlight>
                <a:srgbClr val="FFFFFF"/>
              </a:highlight>
            </a:endParaRPr>
          </a:p>
          <a:p>
            <a:pPr indent="-342900" lvl="0" marL="457200" rtl="0" algn="l">
              <a:spcBef>
                <a:spcPts val="0"/>
              </a:spcBef>
              <a:spcAft>
                <a:spcPts val="0"/>
              </a:spcAft>
              <a:buSzPts val="1800"/>
              <a:buChar char="●"/>
            </a:pPr>
            <a:r>
              <a:rPr b="1" lang="tr" sz="2300">
                <a:solidFill>
                  <a:schemeClr val="accent3"/>
                </a:solidFill>
                <a:highlight>
                  <a:srgbClr val="FFFFFF"/>
                </a:highlight>
                <a:latin typeface="Raleway"/>
                <a:ea typeface="Raleway"/>
                <a:cs typeface="Raleway"/>
                <a:sym typeface="Raleway"/>
              </a:rPr>
              <a:t>Istanbu</a:t>
            </a:r>
            <a:r>
              <a:rPr b="1" lang="tr" sz="2300">
                <a:solidFill>
                  <a:schemeClr val="accent3"/>
                </a:solidFill>
                <a:highlight>
                  <a:srgbClr val="FFFFFF"/>
                </a:highlight>
              </a:rPr>
              <a:t>l</a:t>
            </a:r>
            <a:r>
              <a:rPr b="1" lang="tr" sz="1800">
                <a:solidFill>
                  <a:schemeClr val="accent3"/>
                </a:solidFill>
                <a:highlight>
                  <a:srgbClr val="FFFFFF"/>
                </a:highlight>
              </a:rPr>
              <a:t> </a:t>
            </a:r>
            <a:r>
              <a:rPr lang="tr" sz="1600">
                <a:solidFill>
                  <a:srgbClr val="000000"/>
                </a:solidFill>
                <a:highlight>
                  <a:srgbClr val="FFFFFF"/>
                </a:highlight>
              </a:rPr>
              <a:t>is the most populous city in Turkey and it will be the most crucial city in local elections because it is the</a:t>
            </a:r>
            <a:r>
              <a:rPr lang="tr" sz="1800">
                <a:solidFill>
                  <a:srgbClr val="000000"/>
                </a:solidFill>
                <a:highlight>
                  <a:srgbClr val="FFFFFF"/>
                </a:highlight>
              </a:rPr>
              <a:t> </a:t>
            </a:r>
            <a:r>
              <a:rPr b="1" lang="tr" sz="2100">
                <a:solidFill>
                  <a:schemeClr val="lt1"/>
                </a:solidFill>
                <a:highlight>
                  <a:schemeClr val="accent3"/>
                </a:highlight>
              </a:rPr>
              <a:t>economic heart</a:t>
            </a:r>
            <a:r>
              <a:rPr lang="tr" sz="1800">
                <a:solidFill>
                  <a:srgbClr val="333333"/>
                </a:solidFill>
                <a:highlight>
                  <a:srgbClr val="FFFFFF"/>
                </a:highlight>
              </a:rPr>
              <a:t> </a:t>
            </a:r>
            <a:r>
              <a:rPr lang="tr" sz="1600">
                <a:solidFill>
                  <a:srgbClr val="333333"/>
                </a:solidFill>
                <a:highlight>
                  <a:srgbClr val="FFFFFF"/>
                </a:highlight>
              </a:rPr>
              <a:t>of Turkey, generating nearly one third of Turkey’s GDP </a:t>
            </a:r>
            <a:r>
              <a:rPr lang="tr" sz="1600">
                <a:solidFill>
                  <a:srgbClr val="172B4D"/>
                </a:solidFill>
                <a:highlight>
                  <a:srgbClr val="FFFFFF"/>
                </a:highlight>
              </a:rPr>
              <a:t>(Esen &amp; Gumuscu, 2019)</a:t>
            </a:r>
            <a:r>
              <a:rPr lang="tr" sz="1600">
                <a:solidFill>
                  <a:srgbClr val="000000"/>
                </a:solidFill>
                <a:highlight>
                  <a:srgbClr val="FFFFFF"/>
                </a:highlight>
              </a:rPr>
              <a:t>. </a:t>
            </a:r>
            <a:endParaRPr sz="1600">
              <a:solidFill>
                <a:srgbClr val="000000"/>
              </a:solidFill>
              <a:highlight>
                <a:srgbClr val="FFFFFF"/>
              </a:highlight>
            </a:endParaRPr>
          </a:p>
          <a:p>
            <a:pPr indent="457200" lvl="0" marL="457200" rtl="0" algn="l">
              <a:spcBef>
                <a:spcPts val="1200"/>
              </a:spcBef>
              <a:spcAft>
                <a:spcPts val="1200"/>
              </a:spcAft>
              <a:buNone/>
            </a:pPr>
            <a:r>
              <a:rPr lang="tr" sz="1100">
                <a:solidFill>
                  <a:srgbClr val="000000"/>
                </a:solidFill>
                <a:highlight>
                  <a:srgbClr val="FFFFFF"/>
                </a:highlight>
                <a:latin typeface="Times New Roman"/>
                <a:ea typeface="Times New Roman"/>
                <a:cs typeface="Times New Roman"/>
                <a:sym typeface="Times New Roman"/>
              </a:rPr>
              <a:t> </a:t>
            </a:r>
            <a:endParaRPr/>
          </a:p>
        </p:txBody>
      </p:sp>
      <p:sp>
        <p:nvSpPr>
          <p:cNvPr id="94" name="Google Shape;94;p14"/>
          <p:cNvSpPr/>
          <p:nvPr/>
        </p:nvSpPr>
        <p:spPr>
          <a:xfrm>
            <a:off x="-1393100" y="3695025"/>
            <a:ext cx="357600" cy="21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7650" y="575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Top 10 Most </a:t>
            </a:r>
            <a:r>
              <a:rPr lang="tr"/>
              <a:t>Successful</a:t>
            </a:r>
            <a:r>
              <a:rPr lang="tr"/>
              <a:t> Neighborhoods </a:t>
            </a:r>
            <a:endParaRPr/>
          </a:p>
        </p:txBody>
      </p:sp>
      <p:pic>
        <p:nvPicPr>
          <p:cNvPr id="201" name="Google Shape;201;p32"/>
          <p:cNvPicPr preferRelativeResize="0"/>
          <p:nvPr/>
        </p:nvPicPr>
        <p:blipFill>
          <a:blip r:embed="rId3">
            <a:alphaModFix/>
          </a:blip>
          <a:stretch>
            <a:fillRect/>
          </a:stretch>
        </p:blipFill>
        <p:spPr>
          <a:xfrm>
            <a:off x="1462761" y="1414725"/>
            <a:ext cx="6218476" cy="2991300"/>
          </a:xfrm>
          <a:prstGeom prst="rect">
            <a:avLst/>
          </a:prstGeom>
          <a:noFill/>
          <a:ln>
            <a:noFill/>
          </a:ln>
        </p:spPr>
      </p:pic>
      <p:sp>
        <p:nvSpPr>
          <p:cNvPr id="202" name="Google Shape;202;p32"/>
          <p:cNvSpPr txBox="1"/>
          <p:nvPr/>
        </p:nvSpPr>
        <p:spPr>
          <a:xfrm>
            <a:off x="1402975" y="4482475"/>
            <a:ext cx="62184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chemeClr val="accent1"/>
                </a:solidFill>
                <a:latin typeface="Lato"/>
                <a:ea typeface="Lato"/>
                <a:cs typeface="Lato"/>
                <a:sym typeface="Lato"/>
              </a:rPr>
              <a:t>Modified* - only considers the neighborhoods that participated in both elections.</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7650" y="58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Ümraniye - Çamlık Mah.  </a:t>
            </a:r>
            <a:endParaRPr/>
          </a:p>
        </p:txBody>
      </p:sp>
      <p:pic>
        <p:nvPicPr>
          <p:cNvPr id="208" name="Google Shape;208;p33"/>
          <p:cNvPicPr preferRelativeResize="0"/>
          <p:nvPr/>
        </p:nvPicPr>
        <p:blipFill>
          <a:blip r:embed="rId3">
            <a:alphaModFix/>
          </a:blip>
          <a:stretch>
            <a:fillRect/>
          </a:stretch>
        </p:blipFill>
        <p:spPr>
          <a:xfrm>
            <a:off x="152400" y="1275050"/>
            <a:ext cx="4419600" cy="2935210"/>
          </a:xfrm>
          <a:prstGeom prst="rect">
            <a:avLst/>
          </a:prstGeom>
          <a:noFill/>
          <a:ln>
            <a:noFill/>
          </a:ln>
        </p:spPr>
      </p:pic>
      <p:pic>
        <p:nvPicPr>
          <p:cNvPr id="209" name="Google Shape;209;p33"/>
          <p:cNvPicPr preferRelativeResize="0"/>
          <p:nvPr/>
        </p:nvPicPr>
        <p:blipFill>
          <a:blip r:embed="rId4">
            <a:alphaModFix/>
          </a:blip>
          <a:stretch>
            <a:fillRect/>
          </a:stretch>
        </p:blipFill>
        <p:spPr>
          <a:xfrm>
            <a:off x="4844600" y="1275050"/>
            <a:ext cx="4147000" cy="3389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7800" y="600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Küçükçekmece - Cumhuriyet Mah.</a:t>
            </a:r>
            <a:endParaRPr/>
          </a:p>
        </p:txBody>
      </p:sp>
      <p:pic>
        <p:nvPicPr>
          <p:cNvPr id="215" name="Google Shape;215;p34"/>
          <p:cNvPicPr preferRelativeResize="0"/>
          <p:nvPr/>
        </p:nvPicPr>
        <p:blipFill>
          <a:blip r:embed="rId3">
            <a:alphaModFix/>
          </a:blip>
          <a:stretch>
            <a:fillRect/>
          </a:stretch>
        </p:blipFill>
        <p:spPr>
          <a:xfrm>
            <a:off x="4455450" y="1262075"/>
            <a:ext cx="4563396" cy="3703425"/>
          </a:xfrm>
          <a:prstGeom prst="rect">
            <a:avLst/>
          </a:prstGeom>
          <a:noFill/>
          <a:ln>
            <a:noFill/>
          </a:ln>
        </p:spPr>
      </p:pic>
      <p:pic>
        <p:nvPicPr>
          <p:cNvPr id="216" name="Google Shape;216;p34"/>
          <p:cNvPicPr preferRelativeResize="0"/>
          <p:nvPr/>
        </p:nvPicPr>
        <p:blipFill>
          <a:blip r:embed="rId4">
            <a:alphaModFix/>
          </a:blip>
          <a:stretch>
            <a:fillRect/>
          </a:stretch>
        </p:blipFill>
        <p:spPr>
          <a:xfrm>
            <a:off x="304800" y="1518175"/>
            <a:ext cx="4150649" cy="27376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7800" y="627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Bahçelievler - Soğanlı Mah.</a:t>
            </a:r>
            <a:endParaRPr/>
          </a:p>
        </p:txBody>
      </p:sp>
      <p:pic>
        <p:nvPicPr>
          <p:cNvPr id="222" name="Google Shape;222;p35"/>
          <p:cNvPicPr preferRelativeResize="0"/>
          <p:nvPr/>
        </p:nvPicPr>
        <p:blipFill>
          <a:blip r:embed="rId3">
            <a:alphaModFix/>
          </a:blip>
          <a:stretch>
            <a:fillRect/>
          </a:stretch>
        </p:blipFill>
        <p:spPr>
          <a:xfrm>
            <a:off x="4455450" y="1289075"/>
            <a:ext cx="4513224" cy="3676425"/>
          </a:xfrm>
          <a:prstGeom prst="rect">
            <a:avLst/>
          </a:prstGeom>
          <a:noFill/>
          <a:ln>
            <a:noFill/>
          </a:ln>
        </p:spPr>
      </p:pic>
      <p:pic>
        <p:nvPicPr>
          <p:cNvPr id="223" name="Google Shape;223;p35"/>
          <p:cNvPicPr preferRelativeResize="0"/>
          <p:nvPr/>
        </p:nvPicPr>
        <p:blipFill>
          <a:blip r:embed="rId4">
            <a:alphaModFix/>
          </a:blip>
          <a:stretch>
            <a:fillRect/>
          </a:stretch>
        </p:blipFill>
        <p:spPr>
          <a:xfrm>
            <a:off x="304800" y="1493950"/>
            <a:ext cx="4150651" cy="27587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6"/>
          <p:cNvPicPr preferRelativeResize="0"/>
          <p:nvPr/>
        </p:nvPicPr>
        <p:blipFill>
          <a:blip r:embed="rId3">
            <a:alphaModFix/>
          </a:blip>
          <a:stretch>
            <a:fillRect/>
          </a:stretch>
        </p:blipFill>
        <p:spPr>
          <a:xfrm>
            <a:off x="1164238" y="152400"/>
            <a:ext cx="6815537"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638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Discussion</a:t>
            </a:r>
            <a:endParaRPr/>
          </a:p>
        </p:txBody>
      </p:sp>
      <p:sp>
        <p:nvSpPr>
          <p:cNvPr id="234" name="Google Shape;234;p37"/>
          <p:cNvSpPr txBox="1"/>
          <p:nvPr>
            <p:ph idx="1" type="body"/>
          </p:nvPr>
        </p:nvSpPr>
        <p:spPr>
          <a:xfrm>
            <a:off x="729450" y="1302100"/>
            <a:ext cx="7688700" cy="3666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lang="tr" sz="5607"/>
              <a:t>	The parallel reading of the neighbourhood-based election results in 2014 and 2019 show that the top 10 predicting polling units in this particular year suggest a highly consistent ranking with multiple overlaps. To put it clearly, </a:t>
            </a:r>
            <a:r>
              <a:rPr b="1" lang="tr" sz="5607"/>
              <a:t>the best three neighbourhoods of the combined list of these two years take their places also in the regarding years’ sorted lists.</a:t>
            </a:r>
            <a:r>
              <a:rPr lang="tr" sz="5607"/>
              <a:t> It leads one to think this is more than coincidence. Given this overlap, this research seems to succeed the initial motivation.</a:t>
            </a:r>
            <a:endParaRPr sz="5607"/>
          </a:p>
          <a:p>
            <a:pPr indent="457200" lvl="0" marL="0" rtl="0" algn="l">
              <a:lnSpc>
                <a:spcPct val="115000"/>
              </a:lnSpc>
              <a:spcBef>
                <a:spcPts val="1200"/>
              </a:spcBef>
              <a:spcAft>
                <a:spcPts val="0"/>
              </a:spcAft>
              <a:buNone/>
            </a:pPr>
            <a:r>
              <a:rPr lang="tr" sz="5607"/>
              <a:t>This analysis highlights the dynamic nature of electoral politics at the neighborhood level. Factors such as </a:t>
            </a:r>
            <a:r>
              <a:rPr b="1" lang="tr" sz="6407">
                <a:solidFill>
                  <a:schemeClr val="dk1"/>
                </a:solidFill>
              </a:rPr>
              <a:t>demographic changes, local issues</a:t>
            </a:r>
            <a:r>
              <a:rPr b="1" lang="tr" sz="5607">
                <a:solidFill>
                  <a:schemeClr val="dk1"/>
                </a:solidFill>
              </a:rPr>
              <a:t>,</a:t>
            </a:r>
            <a:r>
              <a:rPr b="1" lang="tr" sz="5607"/>
              <a:t> </a:t>
            </a:r>
            <a:r>
              <a:rPr lang="tr" sz="5607"/>
              <a:t>and </a:t>
            </a:r>
            <a:r>
              <a:rPr b="1" lang="tr" sz="6407">
                <a:solidFill>
                  <a:schemeClr val="dk1"/>
                </a:solidFill>
              </a:rPr>
              <a:t>changes in political views</a:t>
            </a:r>
            <a:r>
              <a:rPr lang="tr" sz="6407"/>
              <a:t> </a:t>
            </a:r>
            <a:r>
              <a:rPr lang="tr" sz="5607"/>
              <a:t>can significantly impact the predictive accuracy of a neighborhood over time. </a:t>
            </a:r>
            <a:r>
              <a:rPr b="1" lang="tr" sz="5607" u="sng"/>
              <a:t>Uptrend in Küçükçekmece – Cumhuriyet Mah.</a:t>
            </a:r>
            <a:r>
              <a:rPr lang="tr" sz="5607"/>
              <a:t> can be an indicator to that this neighborhood should be monitored as an important area in predictive insights for future elections.</a:t>
            </a:r>
            <a:endParaRPr sz="5607"/>
          </a:p>
          <a:p>
            <a:pPr indent="457200" lvl="0" marL="0" rtl="0" algn="l">
              <a:lnSpc>
                <a:spcPct val="115000"/>
              </a:lnSpc>
              <a:spcBef>
                <a:spcPts val="1200"/>
              </a:spcBef>
              <a:spcAft>
                <a:spcPts val="0"/>
              </a:spcAft>
              <a:buNone/>
            </a:pPr>
            <a:r>
              <a:rPr lang="tr" sz="5607"/>
              <a:t>In the following periods, it is important to keep track of these neighborhoods to determine if trends are continuing or if new patterns are emerging. Expanding the analysis to include </a:t>
            </a:r>
            <a:r>
              <a:rPr lang="tr" sz="5607">
                <a:solidFill>
                  <a:schemeClr val="accent3"/>
                </a:solidFill>
              </a:rPr>
              <a:t>other variables</a:t>
            </a:r>
            <a:r>
              <a:rPr lang="tr" sz="5607"/>
              <a:t> such as </a:t>
            </a:r>
            <a:r>
              <a:rPr b="1" lang="tr" sz="5607"/>
              <a:t>socioeconomic</a:t>
            </a:r>
            <a:r>
              <a:rPr b="1" lang="tr" sz="5607"/>
              <a:t> status </a:t>
            </a:r>
            <a:r>
              <a:rPr lang="tr" sz="5607">
                <a:highlight>
                  <a:schemeClr val="lt1"/>
                </a:highlight>
              </a:rPr>
              <a:t>can </a:t>
            </a:r>
            <a:r>
              <a:rPr b="1" lang="tr" sz="5607">
                <a:highlight>
                  <a:schemeClr val="lt1"/>
                </a:highlight>
              </a:rPr>
              <a:t>further explain</a:t>
            </a:r>
            <a:r>
              <a:rPr lang="tr" sz="5607"/>
              <a:t> the driving factors of the forecasting trends.</a:t>
            </a:r>
            <a:endParaRPr sz="5607"/>
          </a:p>
          <a:p>
            <a:pPr indent="0" lvl="0" marL="0" rtl="0" algn="l">
              <a:lnSpc>
                <a:spcPct val="115000"/>
              </a:lnSpc>
              <a:spcBef>
                <a:spcPts val="1200"/>
              </a:spcBef>
              <a:spcAft>
                <a:spcPts val="0"/>
              </a:spcAft>
              <a:buNone/>
            </a:pPr>
            <a:r>
              <a:t/>
            </a:r>
            <a:endParaRPr sz="4807"/>
          </a:p>
          <a:p>
            <a:pPr indent="0" lvl="0" marL="0" rtl="0" algn="l">
              <a:spcBef>
                <a:spcPts val="1200"/>
              </a:spcBef>
              <a:spcAft>
                <a:spcPts val="0"/>
              </a:spcAft>
              <a:buNone/>
            </a:pPr>
            <a:r>
              <a:rPr lang="tr"/>
              <a:t> </a:t>
            </a:r>
            <a:endParaRPr/>
          </a:p>
          <a:p>
            <a:pPr indent="0" lvl="0" marL="0" rtl="0" algn="l">
              <a:spcBef>
                <a:spcPts val="1200"/>
              </a:spcBef>
              <a:spcAft>
                <a:spcPts val="0"/>
              </a:spcAft>
              <a:buNone/>
            </a:pPr>
            <a:r>
              <a:rPr lang="tr"/>
              <a:t> </a:t>
            </a:r>
            <a:endParaRPr/>
          </a:p>
          <a:p>
            <a:pPr indent="0" lvl="0" marL="0" rtl="0" algn="l">
              <a:spcBef>
                <a:spcPts val="1200"/>
              </a:spcBef>
              <a:spcAft>
                <a:spcPts val="0"/>
              </a:spcAft>
              <a:buNone/>
            </a:pPr>
            <a:r>
              <a:rPr lang="tr"/>
              <a:t> </a:t>
            </a:r>
            <a:endParaRPr/>
          </a:p>
          <a:p>
            <a:pPr indent="0" lvl="0" marL="0" rtl="0" algn="l">
              <a:spcBef>
                <a:spcPts val="1200"/>
              </a:spcBef>
              <a:spcAft>
                <a:spcPts val="1200"/>
              </a:spcAft>
              <a:buNone/>
            </a:pPr>
            <a:r>
              <a:t/>
            </a:r>
            <a:endParaRPr/>
          </a:p>
        </p:txBody>
      </p:sp>
      <p:sp>
        <p:nvSpPr>
          <p:cNvPr id="235" name="Google Shape;235;p37"/>
          <p:cNvSpPr/>
          <p:nvPr/>
        </p:nvSpPr>
        <p:spPr>
          <a:xfrm>
            <a:off x="855700" y="2808238"/>
            <a:ext cx="2883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 name="Google Shape;236;p37"/>
          <p:cNvSpPr/>
          <p:nvPr/>
        </p:nvSpPr>
        <p:spPr>
          <a:xfrm>
            <a:off x="855700" y="4008800"/>
            <a:ext cx="2883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37"/>
          <p:cNvSpPr/>
          <p:nvPr/>
        </p:nvSpPr>
        <p:spPr>
          <a:xfrm>
            <a:off x="855700" y="1436688"/>
            <a:ext cx="2883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nvSpPr>
        <p:spPr>
          <a:xfrm>
            <a:off x="776650" y="497550"/>
            <a:ext cx="7578000" cy="41319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1200"/>
              </a:spcBef>
              <a:spcAft>
                <a:spcPts val="0"/>
              </a:spcAft>
              <a:buNone/>
            </a:pPr>
            <a:r>
              <a:rPr lang="tr">
                <a:solidFill>
                  <a:schemeClr val="accent1"/>
                </a:solidFill>
                <a:latin typeface="Lato"/>
                <a:ea typeface="Lato"/>
                <a:cs typeface="Lato"/>
                <a:sym typeface="Lato"/>
              </a:rPr>
              <a:t>Some neighbourhoods between the period of these two elections, were either </a:t>
            </a:r>
            <a:r>
              <a:rPr b="1" lang="tr" u="sng">
                <a:solidFill>
                  <a:schemeClr val="accent1"/>
                </a:solidFill>
                <a:latin typeface="Lato"/>
                <a:ea typeface="Lato"/>
                <a:cs typeface="Lato"/>
                <a:sym typeface="Lato"/>
              </a:rPr>
              <a:t>renamed </a:t>
            </a:r>
            <a:r>
              <a:rPr lang="tr">
                <a:solidFill>
                  <a:schemeClr val="accent1"/>
                </a:solidFill>
                <a:latin typeface="Lato"/>
                <a:ea typeface="Lato"/>
                <a:cs typeface="Lato"/>
                <a:sym typeface="Lato"/>
              </a:rPr>
              <a:t>or </a:t>
            </a:r>
            <a:r>
              <a:rPr b="1" lang="tr" u="sng">
                <a:solidFill>
                  <a:schemeClr val="accent1"/>
                </a:solidFill>
                <a:latin typeface="Lato"/>
                <a:ea typeface="Lato"/>
                <a:cs typeface="Lato"/>
                <a:sym typeface="Lato"/>
              </a:rPr>
              <a:t>involved in another place</a:t>
            </a:r>
            <a:r>
              <a:rPr lang="tr">
                <a:solidFill>
                  <a:schemeClr val="accent1"/>
                </a:solidFill>
                <a:latin typeface="Lato"/>
                <a:ea typeface="Lato"/>
                <a:cs typeface="Lato"/>
                <a:sym typeface="Lato"/>
              </a:rPr>
              <a:t>, so that these ones were not included in the last version of the sorted list. Consequently, the combination of </a:t>
            </a:r>
            <a:r>
              <a:rPr lang="tr">
                <a:solidFill>
                  <a:schemeClr val="accent1"/>
                </a:solidFill>
                <a:latin typeface="Lato"/>
                <a:ea typeface="Lato"/>
                <a:cs typeface="Lato"/>
                <a:sym typeface="Lato"/>
              </a:rPr>
              <a:t>the electoral datas from these years has some mismatches with the particular years’ election results.</a:t>
            </a:r>
            <a:endParaRPr>
              <a:solidFill>
                <a:schemeClr val="accent1"/>
              </a:solidFill>
              <a:latin typeface="Lato"/>
              <a:ea typeface="Lato"/>
              <a:cs typeface="Lato"/>
              <a:sym typeface="Lato"/>
            </a:endParaRPr>
          </a:p>
          <a:p>
            <a:pPr indent="457200" lvl="0" marL="0" rtl="0" algn="l">
              <a:lnSpc>
                <a:spcPct val="100000"/>
              </a:lnSpc>
              <a:spcBef>
                <a:spcPts val="1200"/>
              </a:spcBef>
              <a:spcAft>
                <a:spcPts val="0"/>
              </a:spcAft>
              <a:buNone/>
            </a:pPr>
            <a:r>
              <a:rPr lang="tr">
                <a:solidFill>
                  <a:schemeClr val="accent1"/>
                </a:solidFill>
                <a:latin typeface="Lato"/>
                <a:ea typeface="Lato"/>
                <a:cs typeface="Lato"/>
                <a:sym typeface="Lato"/>
              </a:rPr>
              <a:t>In order to get a reader-friendly perspective out of the research, </a:t>
            </a:r>
            <a:r>
              <a:rPr lang="tr">
                <a:solidFill>
                  <a:schemeClr val="accent3"/>
                </a:solidFill>
                <a:latin typeface="Lato"/>
                <a:ea typeface="Lato"/>
                <a:cs typeface="Lato"/>
                <a:sym typeface="Lato"/>
              </a:rPr>
              <a:t>some political parties were discarded </a:t>
            </a:r>
            <a:r>
              <a:rPr lang="tr">
                <a:solidFill>
                  <a:schemeClr val="accent1"/>
                </a:solidFill>
                <a:latin typeface="Lato"/>
                <a:ea typeface="Lato"/>
                <a:cs typeface="Lato"/>
                <a:sym typeface="Lato"/>
              </a:rPr>
              <a:t>when they were of mere amount of votes which were not impactful on the general election result. However, it implies that the rate of success that is found by the determined formulas still do not promise such %100 accuracy.</a:t>
            </a:r>
            <a:endParaRPr>
              <a:solidFill>
                <a:schemeClr val="accent1"/>
              </a:solidFill>
              <a:latin typeface="Lato"/>
              <a:ea typeface="Lato"/>
              <a:cs typeface="Lato"/>
              <a:sym typeface="Lato"/>
            </a:endParaRPr>
          </a:p>
          <a:p>
            <a:pPr indent="457200" lvl="0" marL="0" rtl="0" algn="l">
              <a:lnSpc>
                <a:spcPct val="100000"/>
              </a:lnSpc>
              <a:spcBef>
                <a:spcPts val="1200"/>
              </a:spcBef>
              <a:spcAft>
                <a:spcPts val="0"/>
              </a:spcAft>
              <a:buNone/>
            </a:pPr>
            <a:r>
              <a:rPr lang="tr">
                <a:solidFill>
                  <a:schemeClr val="accent1"/>
                </a:solidFill>
                <a:latin typeface="Lato"/>
                <a:ea typeface="Lato"/>
                <a:cs typeface="Lato"/>
                <a:sym typeface="Lato"/>
              </a:rPr>
              <a:t>As a further interpretation, it is clear that some districts in Istanbul such as </a:t>
            </a:r>
            <a:r>
              <a:rPr b="1" lang="tr" sz="1600">
                <a:solidFill>
                  <a:schemeClr val="dk1"/>
                </a:solidFill>
                <a:latin typeface="Lato"/>
                <a:ea typeface="Lato"/>
                <a:cs typeface="Lato"/>
                <a:sym typeface="Lato"/>
              </a:rPr>
              <a:t>Ümraniye, Küçükçekmece </a:t>
            </a:r>
            <a:r>
              <a:rPr lang="tr">
                <a:solidFill>
                  <a:schemeClr val="accent1"/>
                </a:solidFill>
                <a:latin typeface="Lato"/>
                <a:ea typeface="Lato"/>
                <a:cs typeface="Lato"/>
                <a:sym typeface="Lato"/>
              </a:rPr>
              <a:t>and </a:t>
            </a:r>
            <a:r>
              <a:rPr b="1" lang="tr" sz="1600">
                <a:solidFill>
                  <a:schemeClr val="dk1"/>
                </a:solidFill>
                <a:latin typeface="Lato"/>
                <a:ea typeface="Lato"/>
                <a:cs typeface="Lato"/>
                <a:sym typeface="Lato"/>
              </a:rPr>
              <a:t>Pendik</a:t>
            </a:r>
            <a:r>
              <a:rPr lang="tr">
                <a:solidFill>
                  <a:schemeClr val="accent1"/>
                </a:solidFill>
                <a:latin typeface="Lato"/>
                <a:ea typeface="Lato"/>
                <a:cs typeface="Lato"/>
                <a:sym typeface="Lato"/>
              </a:rPr>
              <a:t> have their neighbourhoods taking place </a:t>
            </a:r>
            <a:r>
              <a:rPr b="1" lang="tr">
                <a:solidFill>
                  <a:schemeClr val="accent1"/>
                </a:solidFill>
                <a:latin typeface="Lato"/>
                <a:ea typeface="Lato"/>
                <a:cs typeface="Lato"/>
                <a:sym typeface="Lato"/>
              </a:rPr>
              <a:t>more on around the head of the sorted lists</a:t>
            </a:r>
            <a:r>
              <a:rPr lang="tr">
                <a:solidFill>
                  <a:schemeClr val="accent1"/>
                </a:solidFill>
                <a:latin typeface="Lato"/>
                <a:ea typeface="Lato"/>
                <a:cs typeface="Lato"/>
                <a:sym typeface="Lato"/>
              </a:rPr>
              <a:t>. It proves that some districts are likely better options to draw a conclusion at general scale for Istanbul. </a:t>
            </a:r>
            <a:endParaRPr>
              <a:solidFill>
                <a:schemeClr val="accent1"/>
              </a:solidFill>
              <a:latin typeface="Lato"/>
              <a:ea typeface="Lato"/>
              <a:cs typeface="Lato"/>
              <a:sym typeface="Lato"/>
            </a:endParaRPr>
          </a:p>
          <a:p>
            <a:pPr indent="457200" lvl="0" marL="0" rtl="0" algn="l">
              <a:lnSpc>
                <a:spcPct val="100000"/>
              </a:lnSpc>
              <a:spcBef>
                <a:spcPts val="1200"/>
              </a:spcBef>
              <a:spcAft>
                <a:spcPts val="1200"/>
              </a:spcAft>
              <a:buNone/>
            </a:pPr>
            <a:r>
              <a:rPr lang="tr">
                <a:solidFill>
                  <a:schemeClr val="accent1"/>
                </a:solidFill>
                <a:latin typeface="Lato"/>
                <a:ea typeface="Lato"/>
                <a:cs typeface="Lato"/>
                <a:sym typeface="Lato"/>
              </a:rPr>
              <a:t>This analysis not only helps in understanding past election dynamics but also serves as a valuable tool in predicting future election outcomes, making it one of the vital elements for political analysis and strategy.</a:t>
            </a:r>
            <a:endParaRPr>
              <a:solidFill>
                <a:schemeClr val="accent1"/>
              </a:solidFill>
              <a:latin typeface="Lato"/>
              <a:ea typeface="Lato"/>
              <a:cs typeface="Lato"/>
              <a:sym typeface="Lato"/>
            </a:endParaRPr>
          </a:p>
        </p:txBody>
      </p:sp>
      <p:sp>
        <p:nvSpPr>
          <p:cNvPr id="243" name="Google Shape;243;p38"/>
          <p:cNvSpPr/>
          <p:nvPr/>
        </p:nvSpPr>
        <p:spPr>
          <a:xfrm>
            <a:off x="922950" y="641063"/>
            <a:ext cx="2883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38"/>
          <p:cNvSpPr/>
          <p:nvPr/>
        </p:nvSpPr>
        <p:spPr>
          <a:xfrm>
            <a:off x="922950" y="3726063"/>
            <a:ext cx="2883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38"/>
          <p:cNvSpPr/>
          <p:nvPr/>
        </p:nvSpPr>
        <p:spPr>
          <a:xfrm>
            <a:off x="922950" y="2660363"/>
            <a:ext cx="2883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38"/>
          <p:cNvSpPr/>
          <p:nvPr/>
        </p:nvSpPr>
        <p:spPr>
          <a:xfrm>
            <a:off x="922950" y="1650713"/>
            <a:ext cx="288300" cy="13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References</a:t>
            </a:r>
            <a:endParaRPr/>
          </a:p>
        </p:txBody>
      </p:sp>
      <p:sp>
        <p:nvSpPr>
          <p:cNvPr id="252" name="Google Shape;25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Char char="●"/>
            </a:pPr>
            <a:r>
              <a:rPr i="1" lang="tr">
                <a:solidFill>
                  <a:srgbClr val="000000"/>
                </a:solidFill>
                <a:highlight>
                  <a:srgbClr val="FFFFFF"/>
                </a:highlight>
              </a:rPr>
              <a:t>Esen, B., &amp; Gumuscu, S. (2019, July 3). Killing Competitive Authoritarianism Softly: The 2019 Local Elections in Turkey. South European Society and Politics, 24(3), 317–342. https://doi.org/10.1080/13608746.2019.1691318 </a:t>
            </a:r>
            <a:endParaRPr i="1">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i="1" lang="tr">
                <a:solidFill>
                  <a:srgbClr val="000000"/>
                </a:solidFill>
                <a:highlight>
                  <a:srgbClr val="FFFFFF"/>
                </a:highlight>
              </a:rPr>
              <a:t>Sandık Sonuçları ve Tutanaklar</a:t>
            </a:r>
            <a:r>
              <a:rPr lang="tr">
                <a:solidFill>
                  <a:srgbClr val="000000"/>
                </a:solidFill>
                <a:highlight>
                  <a:srgbClr val="FFFFFF"/>
                </a:highlight>
              </a:rPr>
              <a:t>. (n.d.). </a:t>
            </a:r>
            <a:r>
              <a:rPr lang="tr" u="sng">
                <a:solidFill>
                  <a:schemeClr val="hlink"/>
                </a:solidFill>
                <a:highlight>
                  <a:srgbClr val="FFFFFF"/>
                </a:highlight>
                <a:hlinkClick r:id="rId3"/>
              </a:rPr>
              <a:t>https://sonuc.ysk.gov.tr/sorgu</a:t>
            </a:r>
            <a:endParaRPr>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lang="tr">
                <a:solidFill>
                  <a:srgbClr val="000000"/>
                </a:solidFill>
                <a:highlight>
                  <a:srgbClr val="FFFFFF"/>
                </a:highlight>
              </a:rPr>
              <a:t>https://drive.google.com/drive/folders/1ch2gqqcEnHBaRyvAN1gsjsv8Bc_gQ6nJ?usp=drive_link</a:t>
            </a:r>
            <a:endParaRPr>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5"/>
          <p:cNvSpPr txBox="1"/>
          <p:nvPr/>
        </p:nvSpPr>
        <p:spPr>
          <a:xfrm>
            <a:off x="931725" y="1371675"/>
            <a:ext cx="7408500" cy="2632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tr" sz="2400">
                <a:solidFill>
                  <a:schemeClr val="lt1"/>
                </a:solidFill>
                <a:highlight>
                  <a:schemeClr val="dk1"/>
                </a:highlight>
                <a:latin typeface="Raleway"/>
                <a:ea typeface="Raleway"/>
                <a:cs typeface="Raleway"/>
                <a:sym typeface="Raleway"/>
              </a:rPr>
              <a:t>That’s why this project is based on </a:t>
            </a:r>
            <a:r>
              <a:rPr b="1" lang="tr" sz="2800">
                <a:solidFill>
                  <a:schemeClr val="accent3"/>
                </a:solidFill>
                <a:highlight>
                  <a:schemeClr val="lt1"/>
                </a:highlight>
                <a:latin typeface="Lato"/>
                <a:ea typeface="Lato"/>
                <a:cs typeface="Lato"/>
                <a:sym typeface="Lato"/>
              </a:rPr>
              <a:t>determination of the best neighborhoods</a:t>
            </a:r>
            <a:r>
              <a:rPr lang="tr" sz="2400">
                <a:solidFill>
                  <a:schemeClr val="lt1"/>
                </a:solidFill>
                <a:highlight>
                  <a:schemeClr val="dk1"/>
                </a:highlight>
                <a:latin typeface="Raleway"/>
                <a:ea typeface="Raleway"/>
                <a:cs typeface="Raleway"/>
                <a:sym typeface="Raleway"/>
              </a:rPr>
              <a:t> </a:t>
            </a:r>
            <a:endParaRPr sz="2400">
              <a:solidFill>
                <a:schemeClr val="lt1"/>
              </a:solidFill>
              <a:highlight>
                <a:schemeClr val="dk1"/>
              </a:highlight>
              <a:latin typeface="Raleway"/>
              <a:ea typeface="Raleway"/>
              <a:cs typeface="Raleway"/>
              <a:sym typeface="Raleway"/>
            </a:endParaRPr>
          </a:p>
          <a:p>
            <a:pPr indent="0" lvl="0" marL="457200" rtl="0" algn="l">
              <a:lnSpc>
                <a:spcPct val="115000"/>
              </a:lnSpc>
              <a:spcBef>
                <a:spcPts val="1200"/>
              </a:spcBef>
              <a:spcAft>
                <a:spcPts val="0"/>
              </a:spcAft>
              <a:buNone/>
            </a:pPr>
            <a:r>
              <a:rPr lang="tr" sz="2400">
                <a:solidFill>
                  <a:schemeClr val="lt1"/>
                </a:solidFill>
                <a:highlight>
                  <a:schemeClr val="dk1"/>
                </a:highlight>
                <a:latin typeface="Raleway"/>
                <a:ea typeface="Raleway"/>
                <a:cs typeface="Raleway"/>
                <a:sym typeface="Raleway"/>
              </a:rPr>
              <a:t>in Istanbul which predict closely the election datas to the overall votes as for </a:t>
            </a:r>
            <a:endParaRPr sz="2400">
              <a:solidFill>
                <a:schemeClr val="lt1"/>
              </a:solidFill>
              <a:highlight>
                <a:schemeClr val="dk1"/>
              </a:highlight>
              <a:latin typeface="Raleway"/>
              <a:ea typeface="Raleway"/>
              <a:cs typeface="Raleway"/>
              <a:sym typeface="Raleway"/>
            </a:endParaRPr>
          </a:p>
          <a:p>
            <a:pPr indent="0" lvl="0" marL="457200" rtl="0" algn="l">
              <a:lnSpc>
                <a:spcPct val="115000"/>
              </a:lnSpc>
              <a:spcBef>
                <a:spcPts val="1200"/>
              </a:spcBef>
              <a:spcAft>
                <a:spcPts val="1200"/>
              </a:spcAft>
              <a:buNone/>
            </a:pPr>
            <a:r>
              <a:rPr b="1" lang="tr" sz="2400" u="sng">
                <a:solidFill>
                  <a:schemeClr val="lt1"/>
                </a:solidFill>
                <a:highlight>
                  <a:schemeClr val="dk1"/>
                </a:highlight>
                <a:latin typeface="Raleway"/>
                <a:ea typeface="Raleway"/>
                <a:cs typeface="Raleway"/>
                <a:sym typeface="Raleway"/>
              </a:rPr>
              <a:t>which political party is likely to win</a:t>
            </a:r>
            <a:r>
              <a:rPr lang="tr" sz="2400">
                <a:solidFill>
                  <a:schemeClr val="lt1"/>
                </a:solidFill>
                <a:highlight>
                  <a:schemeClr val="dk1"/>
                </a:highlight>
                <a:latin typeface="Raleway"/>
                <a:ea typeface="Raleway"/>
                <a:cs typeface="Raleway"/>
                <a:sym typeface="Raleway"/>
              </a:rPr>
              <a:t> in Istanbul.</a:t>
            </a:r>
            <a:r>
              <a:rPr lang="tr" sz="2400">
                <a:solidFill>
                  <a:schemeClr val="lt1"/>
                </a:solidFill>
                <a:highlight>
                  <a:schemeClr val="dk1"/>
                </a:highlight>
                <a:latin typeface="Times New Roman"/>
                <a:ea typeface="Times New Roman"/>
                <a:cs typeface="Times New Roman"/>
                <a:sym typeface="Times New Roman"/>
              </a:rPr>
              <a:t> </a:t>
            </a:r>
            <a:endParaRPr sz="2400">
              <a:solidFill>
                <a:schemeClr val="lt1"/>
              </a:solidFill>
              <a:highlight>
                <a:schemeClr val="dk1"/>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Purpose</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7650" y="557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2640"/>
              <a:t>Why ? </a:t>
            </a:r>
            <a:endParaRPr sz="2640"/>
          </a:p>
        </p:txBody>
      </p:sp>
      <p:sp>
        <p:nvSpPr>
          <p:cNvPr id="110" name="Google Shape;110;p17"/>
          <p:cNvSpPr txBox="1"/>
          <p:nvPr>
            <p:ph idx="1" type="body"/>
          </p:nvPr>
        </p:nvSpPr>
        <p:spPr>
          <a:xfrm>
            <a:off x="729450" y="1376975"/>
            <a:ext cx="7688700" cy="34713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Char char="●"/>
            </a:pPr>
            <a:r>
              <a:rPr lang="tr" sz="1600">
                <a:solidFill>
                  <a:srgbClr val="000000"/>
                </a:solidFill>
                <a:highlight>
                  <a:srgbClr val="FFFFFF"/>
                </a:highlight>
              </a:rPr>
              <a:t>Local elections in Turkey occur </a:t>
            </a:r>
            <a:r>
              <a:rPr b="1" lang="tr" sz="1800" u="sng">
                <a:solidFill>
                  <a:schemeClr val="accent3"/>
                </a:solidFill>
                <a:highlight>
                  <a:srgbClr val="FFFFFF"/>
                </a:highlight>
                <a:latin typeface="Arial"/>
                <a:ea typeface="Arial"/>
                <a:cs typeface="Arial"/>
                <a:sym typeface="Arial"/>
              </a:rPr>
              <a:t>once every five years </a:t>
            </a:r>
            <a:r>
              <a:rPr lang="tr" sz="1600">
                <a:solidFill>
                  <a:srgbClr val="000000"/>
                </a:solidFill>
                <a:highlight>
                  <a:srgbClr val="FFFFFF"/>
                </a:highlight>
              </a:rPr>
              <a:t>and survey companies make guesses of election results before elections.</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tr" sz="1600">
                <a:solidFill>
                  <a:srgbClr val="000000"/>
                </a:solidFill>
                <a:highlight>
                  <a:srgbClr val="FFFFFF"/>
                </a:highlight>
              </a:rPr>
              <a:t>This project aims to find the most representative polling units in Istanbul elections </a:t>
            </a:r>
            <a:r>
              <a:rPr b="1" lang="tr" sz="1600">
                <a:solidFill>
                  <a:srgbClr val="000000"/>
                </a:solidFill>
                <a:highlight>
                  <a:srgbClr val="FFFFFF"/>
                </a:highlight>
              </a:rPr>
              <a:t>with previous elections’ data.</a:t>
            </a:r>
            <a:endParaRPr b="1"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tr" sz="1600">
                <a:solidFill>
                  <a:srgbClr val="000000"/>
                </a:solidFill>
                <a:highlight>
                  <a:srgbClr val="FFFFFF"/>
                </a:highlight>
              </a:rPr>
              <a:t>It leads </a:t>
            </a:r>
            <a:r>
              <a:rPr lang="tr" sz="1600">
                <a:solidFill>
                  <a:srgbClr val="000000"/>
                </a:solidFill>
                <a:highlight>
                  <a:srgbClr val="FFFFFF"/>
                </a:highlight>
              </a:rPr>
              <a:t>survey companies to getting better at predicting results with less effort. </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tr" sz="1600">
                <a:solidFill>
                  <a:srgbClr val="000000"/>
                </a:solidFill>
                <a:highlight>
                  <a:srgbClr val="FFFFFF"/>
                </a:highlight>
              </a:rPr>
              <a:t>Results of this project is a reference point for people who are curious about the local election results in Istanbul. </a:t>
            </a:r>
            <a:endParaRPr sz="16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04800" y="544300"/>
            <a:ext cx="8520600" cy="6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Process</a:t>
            </a:r>
            <a:endParaRPr/>
          </a:p>
        </p:txBody>
      </p:sp>
      <p:sp>
        <p:nvSpPr>
          <p:cNvPr id="116" name="Google Shape;116;p18"/>
          <p:cNvSpPr txBox="1"/>
          <p:nvPr>
            <p:ph idx="1" type="body"/>
          </p:nvPr>
        </p:nvSpPr>
        <p:spPr>
          <a:xfrm>
            <a:off x="311700" y="1296250"/>
            <a:ext cx="8520600" cy="32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800">
                <a:latin typeface="Arial"/>
                <a:ea typeface="Arial"/>
                <a:cs typeface="Arial"/>
                <a:sym typeface="Arial"/>
              </a:rPr>
              <a:t>Step 1 : </a:t>
            </a:r>
            <a:r>
              <a:rPr lang="tr" sz="1400"/>
              <a:t>2014 and 2019 local election results f</a:t>
            </a:r>
            <a:r>
              <a:rPr lang="tr" sz="1400"/>
              <a:t>or the Istanbul Metropolitan Municipality </a:t>
            </a:r>
            <a:r>
              <a:rPr lang="tr" sz="1400"/>
              <a:t>are extracted from the website of the Supreme Election Council (Yüksek Seçim Kurulu in Turkish) and collected accordingly.</a:t>
            </a:r>
            <a:endParaRPr sz="1400"/>
          </a:p>
          <a:p>
            <a:pPr indent="0" lvl="0" marL="0" rtl="0" algn="l">
              <a:spcBef>
                <a:spcPts val="1200"/>
              </a:spcBef>
              <a:spcAft>
                <a:spcPts val="0"/>
              </a:spcAft>
              <a:buNone/>
            </a:pPr>
            <a:r>
              <a:rPr b="1" lang="tr" sz="1800">
                <a:latin typeface="Arial"/>
                <a:ea typeface="Arial"/>
                <a:cs typeface="Arial"/>
                <a:sym typeface="Arial"/>
              </a:rPr>
              <a:t>Step 2 :</a:t>
            </a:r>
            <a:r>
              <a:rPr lang="tr"/>
              <a:t> </a:t>
            </a:r>
            <a:r>
              <a:rPr lang="tr" sz="1400"/>
              <a:t>It was decided on </a:t>
            </a:r>
            <a:r>
              <a:rPr lang="tr" sz="1400"/>
              <a:t>what will be pursued during the project. Aftermath, method and the formulas  that is to be used to have the neighbourhoods of Istanbul sorted based on a regarding score were discussed.</a:t>
            </a:r>
            <a:endParaRPr sz="1400"/>
          </a:p>
          <a:p>
            <a:pPr indent="0" lvl="0" marL="0" rtl="0" algn="l">
              <a:spcBef>
                <a:spcPts val="1200"/>
              </a:spcBef>
              <a:spcAft>
                <a:spcPts val="0"/>
              </a:spcAft>
              <a:buNone/>
            </a:pPr>
            <a:r>
              <a:rPr b="1" lang="tr" sz="1800">
                <a:latin typeface="Arial"/>
                <a:ea typeface="Arial"/>
                <a:cs typeface="Arial"/>
                <a:sym typeface="Arial"/>
              </a:rPr>
              <a:t>Step 3 :</a:t>
            </a:r>
            <a:r>
              <a:rPr lang="tr"/>
              <a:t> </a:t>
            </a:r>
            <a:r>
              <a:rPr lang="tr" sz="1400"/>
              <a:t>Having made use of excel and python, related data was manipulated and sorted on a basis that was discussed formerly. Some deficiencies were detected and solutions were found to realize.</a:t>
            </a:r>
            <a:endParaRPr sz="1400"/>
          </a:p>
          <a:p>
            <a:pPr indent="0" lvl="0" marL="0" rtl="0" algn="l">
              <a:spcBef>
                <a:spcPts val="1200"/>
              </a:spcBef>
              <a:spcAft>
                <a:spcPts val="1200"/>
              </a:spcAft>
              <a:buNone/>
            </a:pPr>
            <a:r>
              <a:rPr b="1" lang="tr" sz="1800">
                <a:latin typeface="Arial"/>
                <a:ea typeface="Arial"/>
                <a:cs typeface="Arial"/>
                <a:sym typeface="Arial"/>
              </a:rPr>
              <a:t>Step 4 : </a:t>
            </a:r>
            <a:r>
              <a:rPr lang="tr" sz="1400"/>
              <a:t>The last version of the manipulated data was prepared to utilize through the reporting process.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7650" y="557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Use of Excel</a:t>
            </a:r>
            <a:endParaRPr/>
          </a:p>
        </p:txBody>
      </p:sp>
      <p:sp>
        <p:nvSpPr>
          <p:cNvPr id="127" name="Google Shape;127;p20"/>
          <p:cNvSpPr txBox="1"/>
          <p:nvPr>
            <p:ph idx="1" type="body"/>
          </p:nvPr>
        </p:nvSpPr>
        <p:spPr>
          <a:xfrm>
            <a:off x="729450" y="958550"/>
            <a:ext cx="7688700" cy="403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311150" lvl="0" marL="457200" rtl="0" algn="l">
              <a:spcBef>
                <a:spcPts val="1200"/>
              </a:spcBef>
              <a:spcAft>
                <a:spcPts val="0"/>
              </a:spcAft>
              <a:buSzPts val="1300"/>
              <a:buChar char="●"/>
            </a:pPr>
            <a:r>
              <a:rPr lang="tr"/>
              <a:t>Istanbul has 39 districts with more than 900 neighbourhoods. In the website of the Supreme Election Council (YSK), 2014 and 2019 local election results take place separately for each single ballot box that were held in the related district. </a:t>
            </a:r>
            <a:endParaRPr/>
          </a:p>
          <a:p>
            <a:pPr indent="-311150" lvl="0" marL="457200" rtl="0" algn="l">
              <a:spcBef>
                <a:spcPts val="0"/>
              </a:spcBef>
              <a:spcAft>
                <a:spcPts val="0"/>
              </a:spcAft>
              <a:buSzPts val="1300"/>
              <a:buChar char="●"/>
            </a:pPr>
            <a:r>
              <a:rPr lang="tr"/>
              <a:t>It was needed to classify whole data by in which district the data was collected. </a:t>
            </a:r>
            <a:endParaRPr/>
          </a:p>
          <a:p>
            <a:pPr indent="-311150" lvl="0" marL="457200" rtl="0" algn="l">
              <a:spcBef>
                <a:spcPts val="0"/>
              </a:spcBef>
              <a:spcAft>
                <a:spcPts val="0"/>
              </a:spcAft>
              <a:buSzPts val="1300"/>
              <a:buChar char="●"/>
            </a:pPr>
            <a:r>
              <a:rPr lang="tr"/>
              <a:t>It was obtained 39 data files twice for these two years that elections were held.</a:t>
            </a:r>
            <a:endParaRPr/>
          </a:p>
          <a:p>
            <a:pPr indent="-311150" lvl="0" marL="457200" rtl="0" algn="l">
              <a:spcBef>
                <a:spcPts val="0"/>
              </a:spcBef>
              <a:spcAft>
                <a:spcPts val="0"/>
              </a:spcAft>
              <a:buSzPts val="1300"/>
              <a:buChar char="●"/>
            </a:pPr>
            <a:r>
              <a:rPr lang="tr"/>
              <a:t>Excel files for each district have placed the names of the neighbourhoods that the ballot was held.</a:t>
            </a:r>
            <a:endParaRPr/>
          </a:p>
          <a:p>
            <a:pPr indent="-311150" lvl="0" marL="457200" rtl="0" algn="l">
              <a:spcBef>
                <a:spcPts val="0"/>
              </a:spcBef>
              <a:spcAft>
                <a:spcPts val="0"/>
              </a:spcAft>
              <a:buSzPts val="1300"/>
              <a:buChar char="●"/>
            </a:pPr>
            <a:r>
              <a:rPr lang="tr"/>
              <a:t>Files have given the number of registered voter, number of people who voted, whose vote was valid and invalid; additionally the political parties were represented with the number of votes that they were given in the particular ballot.</a:t>
            </a:r>
            <a:endParaRPr/>
          </a:p>
          <a:p>
            <a:pPr indent="-311150" lvl="0" marL="457200" rtl="0" algn="l">
              <a:spcBef>
                <a:spcPts val="0"/>
              </a:spcBef>
              <a:spcAft>
                <a:spcPts val="0"/>
              </a:spcAft>
              <a:buSzPts val="1300"/>
              <a:buChar char="●"/>
            </a:pPr>
            <a:r>
              <a:rPr lang="tr"/>
              <a:t>Some neighbourhood only existed in one particular election year, or has been acknowledged in recent years. </a:t>
            </a:r>
            <a:endParaRPr/>
          </a:p>
          <a:p>
            <a:pPr indent="-311150" lvl="0" marL="457200" rtl="0" algn="l">
              <a:spcBef>
                <a:spcPts val="0"/>
              </a:spcBef>
              <a:spcAft>
                <a:spcPts val="0"/>
              </a:spcAft>
              <a:buSzPts val="1300"/>
              <a:buChar char="●"/>
            </a:pPr>
            <a:r>
              <a:rPr lang="tr"/>
              <a:t>Exceptionally, 2019 local elections were held with alliances that some political parties retreated on behalf of their alliance by suggesting to their supporters to vote for the ally party. These missing parties were put on the file though, and represented with 0 vote in the particular district.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3">
            <a:alphaModFix/>
          </a:blip>
          <a:srcRect b="36318" l="1345" r="7753" t="19589"/>
          <a:stretch/>
        </p:blipFill>
        <p:spPr>
          <a:xfrm>
            <a:off x="123413" y="50725"/>
            <a:ext cx="7819027" cy="2133524"/>
          </a:xfrm>
          <a:prstGeom prst="rect">
            <a:avLst/>
          </a:prstGeom>
          <a:noFill/>
          <a:ln>
            <a:noFill/>
          </a:ln>
        </p:spPr>
      </p:pic>
      <p:pic>
        <p:nvPicPr>
          <p:cNvPr id="133" name="Google Shape;133;p21"/>
          <p:cNvPicPr preferRelativeResize="0"/>
          <p:nvPr/>
        </p:nvPicPr>
        <p:blipFill rotWithShape="1">
          <a:blip r:embed="rId4">
            <a:alphaModFix/>
          </a:blip>
          <a:srcRect b="23554" l="1684" r="11048" t="20082"/>
          <a:stretch/>
        </p:blipFill>
        <p:spPr>
          <a:xfrm>
            <a:off x="123425" y="2265000"/>
            <a:ext cx="7715251" cy="2803399"/>
          </a:xfrm>
          <a:prstGeom prst="rect">
            <a:avLst/>
          </a:prstGeom>
          <a:noFill/>
          <a:ln>
            <a:noFill/>
          </a:ln>
        </p:spPr>
      </p:pic>
      <p:sp>
        <p:nvSpPr>
          <p:cNvPr id="134" name="Google Shape;134;p21"/>
          <p:cNvSpPr txBox="1"/>
          <p:nvPr/>
        </p:nvSpPr>
        <p:spPr>
          <a:xfrm>
            <a:off x="8144250" y="4548425"/>
            <a:ext cx="8880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chemeClr val="accent1"/>
                </a:solidFill>
                <a:latin typeface="Lato"/>
                <a:ea typeface="Lato"/>
                <a:cs typeface="Lato"/>
                <a:sym typeface="Lato"/>
              </a:rPr>
              <a:t>2019</a:t>
            </a:r>
            <a:endParaRPr sz="1300">
              <a:solidFill>
                <a:schemeClr val="accent1"/>
              </a:solidFill>
              <a:latin typeface="Lato"/>
              <a:ea typeface="Lato"/>
              <a:cs typeface="Lato"/>
              <a:sym typeface="Lato"/>
            </a:endParaRPr>
          </a:p>
        </p:txBody>
      </p:sp>
      <p:sp>
        <p:nvSpPr>
          <p:cNvPr id="135" name="Google Shape;135;p21"/>
          <p:cNvSpPr txBox="1"/>
          <p:nvPr/>
        </p:nvSpPr>
        <p:spPr>
          <a:xfrm>
            <a:off x="8086600" y="1872875"/>
            <a:ext cx="6573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chemeClr val="accent1"/>
                </a:solidFill>
                <a:latin typeface="Lato"/>
                <a:ea typeface="Lato"/>
                <a:cs typeface="Lato"/>
                <a:sym typeface="Lato"/>
              </a:rPr>
              <a:t>2014</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