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93" r:id="rId6"/>
    <p:sldId id="301" r:id="rId7"/>
    <p:sldId id="294" r:id="rId8"/>
    <p:sldId id="302" r:id="rId9"/>
    <p:sldId id="260" r:id="rId10"/>
    <p:sldId id="284" r:id="rId11"/>
    <p:sldId id="295" r:id="rId12"/>
    <p:sldId id="261" r:id="rId13"/>
    <p:sldId id="262" r:id="rId14"/>
    <p:sldId id="263" r:id="rId15"/>
    <p:sldId id="264" r:id="rId16"/>
    <p:sldId id="277" r:id="rId17"/>
    <p:sldId id="269" r:id="rId18"/>
    <p:sldId id="265" r:id="rId19"/>
    <p:sldId id="296" r:id="rId20"/>
    <p:sldId id="266" r:id="rId21"/>
    <p:sldId id="267" r:id="rId22"/>
    <p:sldId id="276" r:id="rId23"/>
    <p:sldId id="290" r:id="rId24"/>
    <p:sldId id="291" r:id="rId25"/>
    <p:sldId id="292" r:id="rId26"/>
    <p:sldId id="285" r:id="rId27"/>
    <p:sldId id="286" r:id="rId28"/>
    <p:sldId id="287" r:id="rId29"/>
    <p:sldId id="288" r:id="rId30"/>
    <p:sldId id="289" r:id="rId31"/>
    <p:sldId id="270" r:id="rId32"/>
    <p:sldId id="271" r:id="rId33"/>
    <p:sldId id="272" r:id="rId34"/>
    <p:sldId id="273" r:id="rId35"/>
    <p:sldId id="274" r:id="rId36"/>
    <p:sldId id="297" r:id="rId37"/>
    <p:sldId id="298" r:id="rId38"/>
    <p:sldId id="299" r:id="rId39"/>
    <p:sldId id="300" r:id="rId40"/>
    <p:sldId id="278" r:id="rId41"/>
    <p:sldId id="279" r:id="rId42"/>
    <p:sldId id="280" r:id="rId43"/>
    <p:sldId id="281" r:id="rId44"/>
    <p:sldId id="282" r:id="rId45"/>
    <p:sldId id="283" r:id="rId46"/>
    <p:sldId id="27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886FA0-B579-402E-B9CB-2FE39796241B}" type="datetimeFigureOut">
              <a:rPr lang="tr-TR" smtClean="0"/>
              <a:t>19.05.2024</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C27B7ED-6547-4A5F-A320-2BB0139D053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95863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886FA0-B579-402E-B9CB-2FE39796241B}"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56648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886FA0-B579-402E-B9CB-2FE39796241B}"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79001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886FA0-B579-402E-B9CB-2FE39796241B}"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02760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C886FA0-B579-402E-B9CB-2FE39796241B}"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842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886FA0-B579-402E-B9CB-2FE39796241B}" type="datetimeFigureOut">
              <a:rPr lang="tr-TR" smtClean="0"/>
              <a:t>19.05.2024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415565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886FA0-B579-402E-B9CB-2FE39796241B}" type="datetimeFigureOut">
              <a:rPr lang="tr-TR" smtClean="0"/>
              <a:t>19.05.2024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231088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886FA0-B579-402E-B9CB-2FE39796241B}" type="datetimeFigureOut">
              <a:rPr lang="tr-TR" smtClean="0"/>
              <a:t>19.05.2024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969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86FA0-B579-402E-B9CB-2FE39796241B}" type="datetimeFigureOut">
              <a:rPr lang="tr-TR" smtClean="0"/>
              <a:t>19.05.2024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373540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886FA0-B579-402E-B9CB-2FE39796241B}" type="datetimeFigureOut">
              <a:rPr lang="tr-TR" smtClean="0"/>
              <a:t>19.05.2024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05673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886FA0-B579-402E-B9CB-2FE39796241B}" type="datetimeFigureOut">
              <a:rPr lang="tr-TR" smtClean="0"/>
              <a:t>19.05.2024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267408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886FA0-B579-402E-B9CB-2FE39796241B}" type="datetimeFigureOut">
              <a:rPr lang="tr-TR" smtClean="0"/>
              <a:t>19.05.2024</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C27B7ED-6547-4A5F-A320-2BB0139D053C}" type="slidenum">
              <a:rPr lang="tr-TR" smtClean="0"/>
              <a:t>‹#›</a:t>
            </a:fld>
            <a:endParaRPr lang="tr-TR"/>
          </a:p>
        </p:txBody>
      </p:sp>
    </p:spTree>
    <p:extLst>
      <p:ext uri="{BB962C8B-B14F-4D97-AF65-F5344CB8AC3E}">
        <p14:creationId xmlns:p14="http://schemas.microsoft.com/office/powerpoint/2010/main" val="853594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798FF3-FD58-BFCE-3FE2-F8C6A05BE293}"/>
              </a:ext>
            </a:extLst>
          </p:cNvPr>
          <p:cNvSpPr>
            <a:spLocks noGrp="1"/>
          </p:cNvSpPr>
          <p:nvPr>
            <p:ph type="ctrTitle"/>
          </p:nvPr>
        </p:nvSpPr>
        <p:spPr/>
        <p:txBody>
          <a:bodyPr/>
          <a:lstStyle/>
          <a:p>
            <a:r>
              <a:rPr lang="tr-TR" b="1" i="0" dirty="0">
                <a:effectLst/>
                <a:latin typeface="ui-sans-serif"/>
              </a:rPr>
              <a:t>Land </a:t>
            </a:r>
            <a:r>
              <a:rPr lang="tr-TR" b="1" i="0" dirty="0" err="1">
                <a:effectLst/>
                <a:latin typeface="ui-sans-serif"/>
              </a:rPr>
              <a:t>Mines</a:t>
            </a:r>
            <a:endParaRPr lang="tr-TR" dirty="0"/>
          </a:p>
        </p:txBody>
      </p:sp>
      <p:sp>
        <p:nvSpPr>
          <p:cNvPr id="3" name="Alt Başlık 2">
            <a:extLst>
              <a:ext uri="{FF2B5EF4-FFF2-40B4-BE49-F238E27FC236}">
                <a16:creationId xmlns:a16="http://schemas.microsoft.com/office/drawing/2014/main" id="{357C7280-8C10-0DF2-8DEA-7DBB9ECB70D4}"/>
              </a:ext>
            </a:extLst>
          </p:cNvPr>
          <p:cNvSpPr>
            <a:spLocks noGrp="1"/>
          </p:cNvSpPr>
          <p:nvPr>
            <p:ph type="subTitle" idx="1"/>
          </p:nvPr>
        </p:nvSpPr>
        <p:spPr/>
        <p:txBody>
          <a:bodyPr/>
          <a:lstStyle/>
          <a:p>
            <a:r>
              <a:rPr lang="tr-TR" dirty="0"/>
              <a:t>Melih Gülbay 20202905013 ACM476.1</a:t>
            </a:r>
            <a:endParaRPr lang="tr-TR" b="1" i="0" dirty="0">
              <a:solidFill>
                <a:srgbClr val="F5F5F5"/>
              </a:solidFill>
              <a:effectLst/>
              <a:latin typeface="Poppins" panose="020B0502040204020203" pitchFamily="2" charset="-94"/>
            </a:endParaRPr>
          </a:p>
          <a:p>
            <a:endParaRPr lang="tr-TR" dirty="0"/>
          </a:p>
        </p:txBody>
      </p:sp>
    </p:spTree>
    <p:extLst>
      <p:ext uri="{BB962C8B-B14F-4D97-AF65-F5344CB8AC3E}">
        <p14:creationId xmlns:p14="http://schemas.microsoft.com/office/powerpoint/2010/main" val="3488255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4AFEC9-2088-D061-3B19-4C10A8C3DDB8}"/>
              </a:ext>
            </a:extLst>
          </p:cNvPr>
          <p:cNvSpPr>
            <a:spLocks noGrp="1"/>
          </p:cNvSpPr>
          <p:nvPr>
            <p:ph type="title"/>
          </p:nvPr>
        </p:nvSpPr>
        <p:spPr/>
        <p:txBody>
          <a:bodyPr/>
          <a:lstStyle/>
          <a:p>
            <a:r>
              <a:rPr lang="tr-TR" dirty="0" err="1"/>
              <a:t>Correlation</a:t>
            </a:r>
            <a:r>
              <a:rPr lang="tr-TR" dirty="0"/>
              <a:t> </a:t>
            </a:r>
            <a:r>
              <a:rPr lang="tr-TR" dirty="0" err="1"/>
              <a:t>Matrix</a:t>
            </a:r>
            <a:endParaRPr lang="tr-TR" dirty="0"/>
          </a:p>
        </p:txBody>
      </p:sp>
      <p:pic>
        <p:nvPicPr>
          <p:cNvPr id="5" name="İçerik Yer Tutucusu 4">
            <a:extLst>
              <a:ext uri="{FF2B5EF4-FFF2-40B4-BE49-F238E27FC236}">
                <a16:creationId xmlns:a16="http://schemas.microsoft.com/office/drawing/2014/main" id="{90258848-8035-2BDC-10AF-30310DAFA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332" y="1660144"/>
            <a:ext cx="6906091" cy="5179568"/>
          </a:xfrm>
        </p:spPr>
      </p:pic>
    </p:spTree>
    <p:extLst>
      <p:ext uri="{BB962C8B-B14F-4D97-AF65-F5344CB8AC3E}">
        <p14:creationId xmlns:p14="http://schemas.microsoft.com/office/powerpoint/2010/main" val="375496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7610F6-9274-D15A-30BE-DF65827B2AC6}"/>
              </a:ext>
            </a:extLst>
          </p:cNvPr>
          <p:cNvSpPr>
            <a:spLocks noGrp="1"/>
          </p:cNvSpPr>
          <p:nvPr>
            <p:ph type="title"/>
          </p:nvPr>
        </p:nvSpPr>
        <p:spPr/>
        <p:txBody>
          <a:bodyPr/>
          <a:lstStyle/>
          <a:p>
            <a:r>
              <a:rPr lang="tr-TR" dirty="0" err="1"/>
              <a:t>Correlation</a:t>
            </a:r>
            <a:r>
              <a:rPr lang="tr-TR" dirty="0"/>
              <a:t> </a:t>
            </a:r>
            <a:r>
              <a:rPr lang="tr-TR" dirty="0" err="1"/>
              <a:t>Matrix</a:t>
            </a:r>
            <a:endParaRPr lang="tr-TR" dirty="0"/>
          </a:p>
        </p:txBody>
      </p:sp>
      <p:sp>
        <p:nvSpPr>
          <p:cNvPr id="3" name="İçerik Yer Tutucusu 2">
            <a:extLst>
              <a:ext uri="{FF2B5EF4-FFF2-40B4-BE49-F238E27FC236}">
                <a16:creationId xmlns:a16="http://schemas.microsoft.com/office/drawing/2014/main" id="{D39A61B1-CB80-8D57-2F0B-A1FD2BCFD281}"/>
              </a:ext>
            </a:extLst>
          </p:cNvPr>
          <p:cNvSpPr>
            <a:spLocks noGrp="1"/>
          </p:cNvSpPr>
          <p:nvPr>
            <p:ph idx="1"/>
          </p:nvPr>
        </p:nvSpPr>
        <p:spPr/>
        <p:txBody>
          <a:bodyPr/>
          <a:lstStyle/>
          <a:p>
            <a:r>
              <a:rPr lang="en-US" dirty="0"/>
              <a:t>In summary, based on the correlation analysis:</a:t>
            </a:r>
          </a:p>
          <a:p>
            <a:r>
              <a:rPr lang="en-US" dirty="0"/>
              <a:t>Voltage (V) shows a weak negative correlation with Mine Type (M).</a:t>
            </a:r>
          </a:p>
          <a:p>
            <a:r>
              <a:rPr lang="en-US" dirty="0"/>
              <a:t>High (H) and Soil Type (S) have very weak correlations with Mine Type (M), indicating almost no linear relationship.</a:t>
            </a:r>
          </a:p>
          <a:p>
            <a:r>
              <a:rPr lang="en-US" dirty="0"/>
              <a:t>Voltage seems to have the most notable association with Mine Type, though it's still relatively weak.</a:t>
            </a:r>
            <a:endParaRPr lang="tr-TR" dirty="0"/>
          </a:p>
        </p:txBody>
      </p:sp>
    </p:spTree>
    <p:extLst>
      <p:ext uri="{BB962C8B-B14F-4D97-AF65-F5344CB8AC3E}">
        <p14:creationId xmlns:p14="http://schemas.microsoft.com/office/powerpoint/2010/main" val="65488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00ABDC-EC7C-46DD-8661-34FCE293C86E}"/>
              </a:ext>
            </a:extLst>
          </p:cNvPr>
          <p:cNvSpPr>
            <a:spLocks noGrp="1"/>
          </p:cNvSpPr>
          <p:nvPr>
            <p:ph type="title"/>
          </p:nvPr>
        </p:nvSpPr>
        <p:spPr/>
        <p:txBody>
          <a:bodyPr/>
          <a:lstStyle/>
          <a:p>
            <a:r>
              <a:rPr lang="tr-TR" dirty="0" err="1"/>
              <a:t>Mines</a:t>
            </a:r>
            <a:r>
              <a:rPr lang="tr-TR" dirty="0"/>
              <a:t> Distributed on V-H </a:t>
            </a:r>
            <a:r>
              <a:rPr lang="tr-TR" dirty="0" err="1"/>
              <a:t>Graph</a:t>
            </a:r>
            <a:endParaRPr lang="tr-TR" dirty="0"/>
          </a:p>
        </p:txBody>
      </p:sp>
      <p:pic>
        <p:nvPicPr>
          <p:cNvPr id="5" name="İçerik Yer Tutucusu 4">
            <a:extLst>
              <a:ext uri="{FF2B5EF4-FFF2-40B4-BE49-F238E27FC236}">
                <a16:creationId xmlns:a16="http://schemas.microsoft.com/office/drawing/2014/main" id="{8F7C2AD4-4150-3F7C-5B1D-2F18663DE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103" y="4176783"/>
            <a:ext cx="3403505" cy="2552629"/>
          </a:xfrm>
        </p:spPr>
      </p:pic>
      <p:pic>
        <p:nvPicPr>
          <p:cNvPr id="7" name="Resim 6">
            <a:extLst>
              <a:ext uri="{FF2B5EF4-FFF2-40B4-BE49-F238E27FC236}">
                <a16:creationId xmlns:a16="http://schemas.microsoft.com/office/drawing/2014/main" id="{09F80E9C-7626-3D81-8971-BEBB3E0E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653" y="1924958"/>
            <a:ext cx="2835078" cy="2126308"/>
          </a:xfrm>
          <a:prstGeom prst="rect">
            <a:avLst/>
          </a:prstGeom>
        </p:spPr>
      </p:pic>
      <p:pic>
        <p:nvPicPr>
          <p:cNvPr id="9" name="Resim 8">
            <a:extLst>
              <a:ext uri="{FF2B5EF4-FFF2-40B4-BE49-F238E27FC236}">
                <a16:creationId xmlns:a16="http://schemas.microsoft.com/office/drawing/2014/main" id="{596C4504-B922-78BD-BBF8-B1C4B651C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666" y="4235959"/>
            <a:ext cx="3324604" cy="2493453"/>
          </a:xfrm>
          <a:prstGeom prst="rect">
            <a:avLst/>
          </a:prstGeom>
        </p:spPr>
      </p:pic>
      <p:pic>
        <p:nvPicPr>
          <p:cNvPr id="11" name="Resim 10">
            <a:extLst>
              <a:ext uri="{FF2B5EF4-FFF2-40B4-BE49-F238E27FC236}">
                <a16:creationId xmlns:a16="http://schemas.microsoft.com/office/drawing/2014/main" id="{AA73F989-6E8B-FE5E-F379-2B8049A7B0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169" y="1924958"/>
            <a:ext cx="2835079" cy="2126309"/>
          </a:xfrm>
          <a:prstGeom prst="rect">
            <a:avLst/>
          </a:prstGeom>
        </p:spPr>
      </p:pic>
      <p:pic>
        <p:nvPicPr>
          <p:cNvPr id="13" name="Resim 12">
            <a:extLst>
              <a:ext uri="{FF2B5EF4-FFF2-40B4-BE49-F238E27FC236}">
                <a16:creationId xmlns:a16="http://schemas.microsoft.com/office/drawing/2014/main" id="{BF0C900B-4566-C5B6-F9C6-AE4CDA376B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5968" y="1864277"/>
            <a:ext cx="3083341" cy="2312506"/>
          </a:xfrm>
          <a:prstGeom prst="rect">
            <a:avLst/>
          </a:prstGeom>
        </p:spPr>
      </p:pic>
    </p:spTree>
    <p:extLst>
      <p:ext uri="{BB962C8B-B14F-4D97-AF65-F5344CB8AC3E}">
        <p14:creationId xmlns:p14="http://schemas.microsoft.com/office/powerpoint/2010/main" val="118547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88DBE6-2BD2-1497-27A6-1A92539E3525}"/>
              </a:ext>
            </a:extLst>
          </p:cNvPr>
          <p:cNvSpPr>
            <a:spLocks noGrp="1"/>
          </p:cNvSpPr>
          <p:nvPr>
            <p:ph type="title"/>
          </p:nvPr>
        </p:nvSpPr>
        <p:spPr/>
        <p:txBody>
          <a:bodyPr/>
          <a:lstStyle/>
          <a:p>
            <a:r>
              <a:rPr lang="tr-TR" dirty="0" err="1"/>
              <a:t>Mines</a:t>
            </a:r>
            <a:r>
              <a:rPr lang="tr-TR" dirty="0"/>
              <a:t> Distributed on V-H </a:t>
            </a:r>
            <a:r>
              <a:rPr lang="tr-TR" dirty="0" err="1"/>
              <a:t>Graph</a:t>
            </a:r>
            <a:endParaRPr lang="tr-TR" dirty="0"/>
          </a:p>
        </p:txBody>
      </p:sp>
      <p:sp>
        <p:nvSpPr>
          <p:cNvPr id="3" name="İçerik Yer Tutucusu 2">
            <a:extLst>
              <a:ext uri="{FF2B5EF4-FFF2-40B4-BE49-F238E27FC236}">
                <a16:creationId xmlns:a16="http://schemas.microsoft.com/office/drawing/2014/main" id="{A1901B91-2585-C619-A554-DAF973D78A44}"/>
              </a:ext>
            </a:extLst>
          </p:cNvPr>
          <p:cNvSpPr>
            <a:spLocks noGrp="1"/>
          </p:cNvSpPr>
          <p:nvPr>
            <p:ph idx="1"/>
          </p:nvPr>
        </p:nvSpPr>
        <p:spPr/>
        <p:txBody>
          <a:bodyPr/>
          <a:lstStyle/>
          <a:p>
            <a:r>
              <a:rPr lang="tr-TR" sz="2000" dirty="0"/>
              <a:t>As </a:t>
            </a:r>
            <a:r>
              <a:rPr lang="tr-TR" sz="2000" dirty="0" err="1"/>
              <a:t>shown</a:t>
            </a:r>
            <a:r>
              <a:rPr lang="tr-TR" sz="2000" dirty="0"/>
              <a:t> in </a:t>
            </a:r>
            <a:r>
              <a:rPr lang="tr-TR" sz="2000" dirty="0" err="1"/>
              <a:t>the</a:t>
            </a:r>
            <a:r>
              <a:rPr lang="tr-TR" sz="2000" dirty="0"/>
              <a:t> </a:t>
            </a:r>
            <a:r>
              <a:rPr lang="tr-TR" sz="2000" dirty="0" err="1"/>
              <a:t>graphs</a:t>
            </a:r>
            <a:r>
              <a:rPr lang="tr-TR" sz="2000" dirty="0"/>
              <a:t> </a:t>
            </a:r>
            <a:r>
              <a:rPr lang="tr-TR" sz="2000" dirty="0" err="1"/>
              <a:t>the</a:t>
            </a:r>
            <a:r>
              <a:rPr lang="tr-TR" sz="2000" dirty="0"/>
              <a:t> </a:t>
            </a:r>
            <a:r>
              <a:rPr lang="tr-TR" sz="2000" dirty="0" err="1"/>
              <a:t>height</a:t>
            </a:r>
            <a:r>
              <a:rPr lang="tr-TR" sz="2000" dirty="0"/>
              <a:t> of </a:t>
            </a:r>
            <a:r>
              <a:rPr lang="tr-TR" sz="2000" dirty="0" err="1"/>
              <a:t>the</a:t>
            </a:r>
            <a:r>
              <a:rPr lang="tr-TR" sz="2000" dirty="0"/>
              <a:t> mine sensor </a:t>
            </a:r>
            <a:r>
              <a:rPr lang="tr-TR" sz="2000" dirty="0" err="1"/>
              <a:t>from</a:t>
            </a:r>
            <a:r>
              <a:rPr lang="tr-TR" sz="2000" dirty="0"/>
              <a:t> </a:t>
            </a:r>
            <a:r>
              <a:rPr lang="tr-TR" sz="2000" dirty="0" err="1"/>
              <a:t>ground</a:t>
            </a:r>
            <a:r>
              <a:rPr lang="tr-TR" sz="2000" dirty="0"/>
              <a:t> has </a:t>
            </a:r>
            <a:r>
              <a:rPr lang="tr-TR" sz="2000" dirty="0" err="1"/>
              <a:t>also</a:t>
            </a:r>
            <a:r>
              <a:rPr lang="tr-TR" sz="2000" dirty="0"/>
              <a:t> </a:t>
            </a:r>
            <a:r>
              <a:rPr lang="tr-TR" sz="2000" dirty="0" err="1"/>
              <a:t>effected</a:t>
            </a:r>
            <a:r>
              <a:rPr lang="tr-TR" sz="2000" dirty="0"/>
              <a:t> </a:t>
            </a:r>
            <a:r>
              <a:rPr lang="tr-TR" sz="2000" dirty="0" err="1"/>
              <a:t>the</a:t>
            </a:r>
            <a:r>
              <a:rPr lang="tr-TR" sz="2000" dirty="0"/>
              <a:t> </a:t>
            </a:r>
            <a:r>
              <a:rPr lang="tr-TR" sz="2000" dirty="0" err="1"/>
              <a:t>voltage</a:t>
            </a:r>
            <a:r>
              <a:rPr lang="tr-TR" sz="2000" dirty="0"/>
              <a:t>(</a:t>
            </a:r>
            <a:r>
              <a:rPr lang="tr-TR" sz="2000" dirty="0" err="1"/>
              <a:t>the</a:t>
            </a:r>
            <a:r>
              <a:rPr lang="tr-TR" sz="2000" dirty="0"/>
              <a:t> </a:t>
            </a:r>
            <a:r>
              <a:rPr lang="tr-TR" sz="2000" dirty="0" err="1"/>
              <a:t>magnetic</a:t>
            </a:r>
            <a:r>
              <a:rPr lang="tr-TR" sz="2000" dirty="0"/>
              <a:t> </a:t>
            </a:r>
            <a:r>
              <a:rPr lang="tr-TR" sz="2000" dirty="0" err="1"/>
              <a:t>anomaly</a:t>
            </a:r>
            <a:r>
              <a:rPr lang="tr-TR" sz="2000" dirty="0"/>
              <a:t> </a:t>
            </a:r>
            <a:r>
              <a:rPr lang="tr-TR" sz="2000" dirty="0" err="1"/>
              <a:t>detected</a:t>
            </a:r>
            <a:r>
              <a:rPr lang="tr-TR" sz="2000" dirty="0"/>
              <a:t> </a:t>
            </a:r>
            <a:r>
              <a:rPr lang="tr-TR" sz="2000" dirty="0" err="1"/>
              <a:t>by</a:t>
            </a:r>
            <a:r>
              <a:rPr lang="tr-TR" sz="2000" dirty="0"/>
              <a:t> mine </a:t>
            </a:r>
            <a:r>
              <a:rPr lang="tr-TR" sz="2000" dirty="0" err="1"/>
              <a:t>detectors</a:t>
            </a:r>
            <a:r>
              <a:rPr lang="tr-TR" sz="2000" dirty="0"/>
              <a:t>).</a:t>
            </a:r>
          </a:p>
          <a:p>
            <a:r>
              <a:rPr lang="tr-TR" sz="2000" dirty="0" err="1"/>
              <a:t>It</a:t>
            </a:r>
            <a:r>
              <a:rPr lang="tr-TR" sz="2000" dirty="0"/>
              <a:t> </a:t>
            </a:r>
            <a:r>
              <a:rPr lang="tr-TR" sz="2000" dirty="0" err="1"/>
              <a:t>also</a:t>
            </a:r>
            <a:r>
              <a:rPr lang="tr-TR" sz="2000" dirty="0"/>
              <a:t> </a:t>
            </a:r>
            <a:r>
              <a:rPr lang="tr-TR" sz="2000" dirty="0" err="1"/>
              <a:t>shows</a:t>
            </a:r>
            <a:r>
              <a:rPr lang="tr-TR" sz="2000" dirty="0"/>
              <a:t> </a:t>
            </a:r>
            <a:r>
              <a:rPr lang="tr-TR" sz="2000" dirty="0" err="1"/>
              <a:t>its</a:t>
            </a:r>
            <a:r>
              <a:rPr lang="tr-TR" sz="2000" dirty="0"/>
              <a:t> not </a:t>
            </a:r>
            <a:r>
              <a:rPr lang="tr-TR" sz="2000" dirty="0" err="1"/>
              <a:t>possible</a:t>
            </a:r>
            <a:r>
              <a:rPr lang="tr-TR" sz="2000" dirty="0"/>
              <a:t> </a:t>
            </a:r>
            <a:r>
              <a:rPr lang="tr-TR" sz="2000" dirty="0" err="1"/>
              <a:t>to</a:t>
            </a:r>
            <a:r>
              <a:rPr lang="tr-TR" sz="2000" dirty="0"/>
              <a:t> spot </a:t>
            </a:r>
            <a:r>
              <a:rPr lang="tr-TR" sz="2000" dirty="0" err="1"/>
              <a:t>which</a:t>
            </a:r>
            <a:r>
              <a:rPr lang="tr-TR" sz="2000" dirty="0"/>
              <a:t> </a:t>
            </a:r>
            <a:r>
              <a:rPr lang="tr-TR" sz="2000" dirty="0" err="1"/>
              <a:t>type</a:t>
            </a:r>
            <a:r>
              <a:rPr lang="tr-TR" sz="2000" dirty="0"/>
              <a:t> of mine is </a:t>
            </a:r>
            <a:r>
              <a:rPr lang="tr-TR" sz="2000" dirty="0" err="1"/>
              <a:t>under</a:t>
            </a:r>
            <a:r>
              <a:rPr lang="tr-TR" sz="2000" dirty="0"/>
              <a:t> </a:t>
            </a:r>
            <a:r>
              <a:rPr lang="tr-TR" sz="2000" dirty="0" err="1"/>
              <a:t>the</a:t>
            </a:r>
            <a:r>
              <a:rPr lang="tr-TR" sz="2000" dirty="0"/>
              <a:t> </a:t>
            </a:r>
            <a:r>
              <a:rPr lang="tr-TR" sz="2000" dirty="0" err="1"/>
              <a:t>ground</a:t>
            </a:r>
            <a:r>
              <a:rPr lang="tr-TR" sz="2000" dirty="0"/>
              <a:t> since </a:t>
            </a:r>
            <a:r>
              <a:rPr lang="tr-TR" sz="2000" dirty="0" err="1"/>
              <a:t>voltage</a:t>
            </a:r>
            <a:r>
              <a:rPr lang="tr-TR" sz="2000" dirty="0"/>
              <a:t> is </a:t>
            </a:r>
            <a:r>
              <a:rPr lang="tr-TR" sz="2000" dirty="0" err="1"/>
              <a:t>also</a:t>
            </a:r>
            <a:r>
              <a:rPr lang="tr-TR" sz="2000" dirty="0"/>
              <a:t> </a:t>
            </a:r>
            <a:r>
              <a:rPr lang="tr-TR" sz="2000" dirty="0" err="1"/>
              <a:t>affected</a:t>
            </a:r>
            <a:r>
              <a:rPr lang="tr-TR" sz="2000" dirty="0"/>
              <a:t> </a:t>
            </a:r>
            <a:r>
              <a:rPr lang="tr-TR" sz="2000" dirty="0" err="1"/>
              <a:t>by</a:t>
            </a:r>
            <a:r>
              <a:rPr lang="tr-TR" sz="2000" dirty="0"/>
              <a:t> </a:t>
            </a:r>
            <a:r>
              <a:rPr lang="tr-TR" sz="2000" dirty="0" err="1"/>
              <a:t>height</a:t>
            </a:r>
            <a:r>
              <a:rPr lang="tr-TR" sz="2000" dirty="0"/>
              <a:t>.</a:t>
            </a:r>
          </a:p>
          <a:p>
            <a:endParaRPr lang="tr-TR" dirty="0"/>
          </a:p>
        </p:txBody>
      </p:sp>
    </p:spTree>
    <p:extLst>
      <p:ext uri="{BB962C8B-B14F-4D97-AF65-F5344CB8AC3E}">
        <p14:creationId xmlns:p14="http://schemas.microsoft.com/office/powerpoint/2010/main" val="11836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84E9B-1102-61F0-1CD5-BFF261E2EEB1}"/>
              </a:ext>
            </a:extLst>
          </p:cNvPr>
          <p:cNvSpPr>
            <a:spLocks noGrp="1"/>
          </p:cNvSpPr>
          <p:nvPr>
            <p:ph type="title"/>
          </p:nvPr>
        </p:nvSpPr>
        <p:spPr/>
        <p:txBody>
          <a:bodyPr/>
          <a:lstStyle/>
          <a:p>
            <a:r>
              <a:rPr lang="tr-TR" dirty="0"/>
              <a:t>E</a:t>
            </a:r>
            <a:r>
              <a:rPr lang="en-US" dirty="0" err="1"/>
              <a:t>ffect</a:t>
            </a:r>
            <a:r>
              <a:rPr lang="en-US" dirty="0"/>
              <a:t> of soil type (S) on magnetic </a:t>
            </a:r>
            <a:r>
              <a:rPr lang="en-US" dirty="0" err="1"/>
              <a:t>anomal</a:t>
            </a:r>
            <a:r>
              <a:rPr lang="tr-TR" dirty="0" err="1"/>
              <a:t>ies</a:t>
            </a:r>
            <a:r>
              <a:rPr lang="tr-TR" dirty="0"/>
              <a:t>(V)</a:t>
            </a:r>
          </a:p>
        </p:txBody>
      </p:sp>
      <p:pic>
        <p:nvPicPr>
          <p:cNvPr id="5" name="İçerik Yer Tutucusu 4">
            <a:extLst>
              <a:ext uri="{FF2B5EF4-FFF2-40B4-BE49-F238E27FC236}">
                <a16:creationId xmlns:a16="http://schemas.microsoft.com/office/drawing/2014/main" id="{2AB755F1-934B-9BB6-2028-91A0E098B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116" y="1599882"/>
            <a:ext cx="6421459" cy="4816094"/>
          </a:xfrm>
        </p:spPr>
      </p:pic>
      <p:pic>
        <p:nvPicPr>
          <p:cNvPr id="7" name="Resim 6">
            <a:extLst>
              <a:ext uri="{FF2B5EF4-FFF2-40B4-BE49-F238E27FC236}">
                <a16:creationId xmlns:a16="http://schemas.microsoft.com/office/drawing/2014/main" id="{37DB4EA9-5C26-8741-3EFC-35E8F0BE4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732" y="2190077"/>
            <a:ext cx="2043755" cy="1234897"/>
          </a:xfrm>
          <a:prstGeom prst="rect">
            <a:avLst/>
          </a:prstGeom>
        </p:spPr>
      </p:pic>
    </p:spTree>
    <p:extLst>
      <p:ext uri="{BB962C8B-B14F-4D97-AF65-F5344CB8AC3E}">
        <p14:creationId xmlns:p14="http://schemas.microsoft.com/office/powerpoint/2010/main" val="192563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892393-4BB1-C38F-960F-CCDF7566C8D1}"/>
              </a:ext>
            </a:extLst>
          </p:cNvPr>
          <p:cNvSpPr>
            <a:spLocks noGrp="1"/>
          </p:cNvSpPr>
          <p:nvPr>
            <p:ph type="title"/>
          </p:nvPr>
        </p:nvSpPr>
        <p:spPr/>
        <p:txBody>
          <a:bodyPr/>
          <a:lstStyle/>
          <a:p>
            <a:r>
              <a:rPr lang="tr-TR" dirty="0"/>
              <a:t>E</a:t>
            </a:r>
            <a:r>
              <a:rPr lang="en-US" dirty="0" err="1"/>
              <a:t>ffect</a:t>
            </a:r>
            <a:r>
              <a:rPr lang="en-US" dirty="0"/>
              <a:t> of soil type (S) on magnetic </a:t>
            </a:r>
            <a:r>
              <a:rPr lang="en-US" dirty="0" err="1"/>
              <a:t>anomal</a:t>
            </a:r>
            <a:r>
              <a:rPr lang="tr-TR" dirty="0" err="1"/>
              <a:t>ies</a:t>
            </a:r>
            <a:r>
              <a:rPr lang="tr-TR" dirty="0"/>
              <a:t>(V)</a:t>
            </a:r>
          </a:p>
        </p:txBody>
      </p:sp>
      <p:sp>
        <p:nvSpPr>
          <p:cNvPr id="3" name="İçerik Yer Tutucusu 2">
            <a:extLst>
              <a:ext uri="{FF2B5EF4-FFF2-40B4-BE49-F238E27FC236}">
                <a16:creationId xmlns:a16="http://schemas.microsoft.com/office/drawing/2014/main" id="{2F119662-475E-7243-7E2F-2397C7E9C9E5}"/>
              </a:ext>
            </a:extLst>
          </p:cNvPr>
          <p:cNvSpPr>
            <a:spLocks noGrp="1"/>
          </p:cNvSpPr>
          <p:nvPr>
            <p:ph idx="1"/>
          </p:nvPr>
        </p:nvSpPr>
        <p:spPr/>
        <p:txBody>
          <a:bodyPr/>
          <a:lstStyle/>
          <a:p>
            <a:r>
              <a:rPr lang="tr-TR" dirty="0"/>
              <a:t>As </a:t>
            </a:r>
            <a:r>
              <a:rPr lang="tr-TR" dirty="0" err="1"/>
              <a:t>seen</a:t>
            </a:r>
            <a:r>
              <a:rPr lang="tr-TR" dirty="0"/>
              <a:t> in </a:t>
            </a:r>
            <a:r>
              <a:rPr lang="tr-TR" dirty="0" err="1"/>
              <a:t>the</a:t>
            </a:r>
            <a:r>
              <a:rPr lang="tr-TR" dirty="0"/>
              <a:t> </a:t>
            </a:r>
            <a:r>
              <a:rPr lang="tr-TR" dirty="0" err="1"/>
              <a:t>graphs</a:t>
            </a:r>
            <a:r>
              <a:rPr lang="tr-TR" dirty="0"/>
              <a:t> </a:t>
            </a:r>
            <a:r>
              <a:rPr lang="tr-TR" dirty="0" err="1"/>
              <a:t>magnetic</a:t>
            </a:r>
            <a:r>
              <a:rPr lang="tr-TR" dirty="0"/>
              <a:t> </a:t>
            </a:r>
            <a:r>
              <a:rPr lang="tr-TR" dirty="0" err="1"/>
              <a:t>anomaly</a:t>
            </a:r>
            <a:r>
              <a:rPr lang="tr-TR" dirty="0"/>
              <a:t> is </a:t>
            </a:r>
            <a:r>
              <a:rPr lang="tr-TR" dirty="0" err="1"/>
              <a:t>also</a:t>
            </a:r>
            <a:r>
              <a:rPr lang="tr-TR" dirty="0"/>
              <a:t> </a:t>
            </a:r>
            <a:r>
              <a:rPr lang="tr-TR" dirty="0" err="1"/>
              <a:t>effected</a:t>
            </a:r>
            <a:r>
              <a:rPr lang="tr-TR" dirty="0"/>
              <a:t> </a:t>
            </a:r>
            <a:r>
              <a:rPr lang="tr-TR" dirty="0" err="1"/>
              <a:t>by</a:t>
            </a:r>
            <a:r>
              <a:rPr lang="tr-TR" dirty="0"/>
              <a:t> </a:t>
            </a:r>
            <a:r>
              <a:rPr lang="tr-TR" dirty="0" err="1"/>
              <a:t>soil</a:t>
            </a:r>
            <a:r>
              <a:rPr lang="tr-TR" dirty="0"/>
              <a:t> </a:t>
            </a:r>
            <a:r>
              <a:rPr lang="tr-TR" dirty="0" err="1"/>
              <a:t>type</a:t>
            </a:r>
            <a:r>
              <a:rPr lang="tr-TR" dirty="0"/>
              <a:t>.</a:t>
            </a:r>
          </a:p>
          <a:p>
            <a:r>
              <a:rPr lang="tr-TR" dirty="0" err="1"/>
              <a:t>Therefore</a:t>
            </a:r>
            <a:r>
              <a:rPr lang="tr-TR" dirty="0"/>
              <a:t> </a:t>
            </a:r>
            <a:r>
              <a:rPr lang="tr-TR" dirty="0" err="1"/>
              <a:t>only</a:t>
            </a:r>
            <a:r>
              <a:rPr lang="tr-TR" dirty="0"/>
              <a:t> </a:t>
            </a:r>
            <a:r>
              <a:rPr lang="tr-TR" dirty="0" err="1"/>
              <a:t>using</a:t>
            </a:r>
            <a:r>
              <a:rPr lang="tr-TR" dirty="0"/>
              <a:t> </a:t>
            </a:r>
            <a:r>
              <a:rPr lang="tr-TR" dirty="0" err="1"/>
              <a:t>soil</a:t>
            </a:r>
            <a:r>
              <a:rPr lang="tr-TR" dirty="0"/>
              <a:t> </a:t>
            </a:r>
            <a:r>
              <a:rPr lang="tr-TR" dirty="0" err="1"/>
              <a:t>type</a:t>
            </a:r>
            <a:r>
              <a:rPr lang="tr-TR" dirty="0"/>
              <a:t> </a:t>
            </a:r>
            <a:r>
              <a:rPr lang="tr-TR" dirty="0" err="1"/>
              <a:t>and</a:t>
            </a:r>
            <a:r>
              <a:rPr lang="tr-TR" dirty="0"/>
              <a:t> </a:t>
            </a:r>
            <a:r>
              <a:rPr lang="tr-TR" dirty="0" err="1"/>
              <a:t>voltage</a:t>
            </a:r>
            <a:r>
              <a:rPr lang="tr-TR" dirty="0"/>
              <a:t> </a:t>
            </a:r>
            <a:r>
              <a:rPr lang="tr-TR" dirty="0" err="1"/>
              <a:t>graphic</a:t>
            </a:r>
            <a:r>
              <a:rPr lang="tr-TR" dirty="0"/>
              <a:t> is not </a:t>
            </a:r>
            <a:r>
              <a:rPr lang="tr-TR" dirty="0" err="1"/>
              <a:t>enough</a:t>
            </a:r>
            <a:r>
              <a:rPr lang="tr-TR" dirty="0"/>
              <a:t> </a:t>
            </a:r>
            <a:r>
              <a:rPr lang="tr-TR" dirty="0" err="1"/>
              <a:t>to</a:t>
            </a:r>
            <a:r>
              <a:rPr lang="tr-TR" dirty="0"/>
              <a:t> </a:t>
            </a:r>
            <a:r>
              <a:rPr lang="tr-TR" dirty="0" err="1"/>
              <a:t>calculate</a:t>
            </a:r>
            <a:r>
              <a:rPr lang="tr-TR" dirty="0"/>
              <a:t> </a:t>
            </a:r>
            <a:r>
              <a:rPr lang="tr-TR" dirty="0" err="1"/>
              <a:t>which</a:t>
            </a:r>
            <a:r>
              <a:rPr lang="tr-TR" dirty="0"/>
              <a:t> </a:t>
            </a:r>
            <a:r>
              <a:rPr lang="tr-TR" dirty="0" err="1"/>
              <a:t>type</a:t>
            </a:r>
            <a:r>
              <a:rPr lang="tr-TR" dirty="0"/>
              <a:t> of mine is </a:t>
            </a:r>
            <a:r>
              <a:rPr lang="tr-TR" dirty="0" err="1"/>
              <a:t>buried</a:t>
            </a:r>
            <a:r>
              <a:rPr lang="tr-TR" dirty="0"/>
              <a:t> underground.</a:t>
            </a:r>
          </a:p>
        </p:txBody>
      </p:sp>
    </p:spTree>
    <p:extLst>
      <p:ext uri="{BB962C8B-B14F-4D97-AF65-F5344CB8AC3E}">
        <p14:creationId xmlns:p14="http://schemas.microsoft.com/office/powerpoint/2010/main" val="427143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78C950-D32A-1075-5A81-FB9C561AC62F}"/>
              </a:ext>
            </a:extLst>
          </p:cNvPr>
          <p:cNvSpPr>
            <a:spLocks noGrp="1"/>
          </p:cNvSpPr>
          <p:nvPr>
            <p:ph type="title"/>
          </p:nvPr>
        </p:nvSpPr>
        <p:spPr/>
        <p:txBody>
          <a:bodyPr/>
          <a:lstStyle/>
          <a:p>
            <a:r>
              <a:rPr lang="tr-TR" dirty="0" err="1"/>
              <a:t>Soil</a:t>
            </a:r>
            <a:r>
              <a:rPr lang="tr-TR" dirty="0"/>
              <a:t> </a:t>
            </a:r>
            <a:r>
              <a:rPr lang="tr-TR" dirty="0" err="1"/>
              <a:t>Type</a:t>
            </a:r>
            <a:r>
              <a:rPr lang="tr-TR" dirty="0"/>
              <a:t> </a:t>
            </a:r>
            <a:r>
              <a:rPr lang="tr-TR" dirty="0" err="1"/>
              <a:t>and</a:t>
            </a:r>
            <a:r>
              <a:rPr lang="tr-TR" dirty="0"/>
              <a:t> Mine </a:t>
            </a:r>
            <a:r>
              <a:rPr lang="tr-TR" dirty="0" err="1"/>
              <a:t>Type</a:t>
            </a:r>
            <a:r>
              <a:rPr lang="tr-TR" dirty="0"/>
              <a:t> </a:t>
            </a:r>
            <a:r>
              <a:rPr lang="tr-TR" dirty="0" err="1"/>
              <a:t>Correlation</a:t>
            </a:r>
            <a:endParaRPr lang="tr-TR" dirty="0"/>
          </a:p>
        </p:txBody>
      </p:sp>
      <p:pic>
        <p:nvPicPr>
          <p:cNvPr id="5" name="İçerik Yer Tutucusu 4">
            <a:extLst>
              <a:ext uri="{FF2B5EF4-FFF2-40B4-BE49-F238E27FC236}">
                <a16:creationId xmlns:a16="http://schemas.microsoft.com/office/drawing/2014/main" id="{66B317D4-A1D3-AD27-E380-3C0D90E73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746186"/>
            <a:ext cx="8658303" cy="4819206"/>
          </a:xfrm>
        </p:spPr>
      </p:pic>
    </p:spTree>
    <p:extLst>
      <p:ext uri="{BB962C8B-B14F-4D97-AF65-F5344CB8AC3E}">
        <p14:creationId xmlns:p14="http://schemas.microsoft.com/office/powerpoint/2010/main" val="276432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9F93CB-B2E3-0409-3E53-23E759E00767}"/>
              </a:ext>
            </a:extLst>
          </p:cNvPr>
          <p:cNvSpPr>
            <a:spLocks noGrp="1"/>
          </p:cNvSpPr>
          <p:nvPr>
            <p:ph type="title"/>
          </p:nvPr>
        </p:nvSpPr>
        <p:spPr/>
        <p:txBody>
          <a:bodyPr/>
          <a:lstStyle/>
          <a:p>
            <a:r>
              <a:rPr lang="tr-TR" dirty="0" err="1"/>
              <a:t>Soil</a:t>
            </a:r>
            <a:r>
              <a:rPr lang="tr-TR" dirty="0"/>
              <a:t> </a:t>
            </a:r>
            <a:r>
              <a:rPr lang="tr-TR" dirty="0" err="1"/>
              <a:t>Type</a:t>
            </a:r>
            <a:r>
              <a:rPr lang="tr-TR" dirty="0"/>
              <a:t> </a:t>
            </a:r>
            <a:r>
              <a:rPr lang="tr-TR" dirty="0" err="1"/>
              <a:t>and</a:t>
            </a:r>
            <a:r>
              <a:rPr lang="tr-TR" dirty="0"/>
              <a:t> Mine </a:t>
            </a:r>
            <a:r>
              <a:rPr lang="tr-TR" dirty="0" err="1"/>
              <a:t>Type</a:t>
            </a:r>
            <a:r>
              <a:rPr lang="tr-TR" dirty="0"/>
              <a:t> </a:t>
            </a:r>
            <a:r>
              <a:rPr lang="tr-TR" dirty="0" err="1"/>
              <a:t>Correlation</a:t>
            </a:r>
            <a:endParaRPr lang="tr-TR" dirty="0"/>
          </a:p>
        </p:txBody>
      </p:sp>
      <p:sp>
        <p:nvSpPr>
          <p:cNvPr id="3" name="İçerik Yer Tutucusu 2">
            <a:extLst>
              <a:ext uri="{FF2B5EF4-FFF2-40B4-BE49-F238E27FC236}">
                <a16:creationId xmlns:a16="http://schemas.microsoft.com/office/drawing/2014/main" id="{3E5B3B55-49BD-753E-6A30-93BC7DC0A233}"/>
              </a:ext>
            </a:extLst>
          </p:cNvPr>
          <p:cNvSpPr>
            <a:spLocks noGrp="1"/>
          </p:cNvSpPr>
          <p:nvPr>
            <p:ph idx="1"/>
          </p:nvPr>
        </p:nvSpPr>
        <p:spPr/>
        <p:txBody>
          <a:bodyPr/>
          <a:lstStyle/>
          <a:p>
            <a:r>
              <a:rPr lang="tr-TR" dirty="0" err="1"/>
              <a:t>According</a:t>
            </a:r>
            <a:r>
              <a:rPr lang="tr-TR" dirty="0"/>
              <a:t> </a:t>
            </a:r>
            <a:r>
              <a:rPr lang="tr-TR" dirty="0" err="1"/>
              <a:t>to</a:t>
            </a:r>
            <a:r>
              <a:rPr lang="tr-TR" dirty="0"/>
              <a:t> </a:t>
            </a:r>
            <a:r>
              <a:rPr lang="tr-TR" dirty="0" err="1"/>
              <a:t>given</a:t>
            </a:r>
            <a:r>
              <a:rPr lang="tr-TR" dirty="0"/>
              <a:t> </a:t>
            </a:r>
            <a:r>
              <a:rPr lang="tr-TR" dirty="0" err="1"/>
              <a:t>dataset</a:t>
            </a:r>
            <a:r>
              <a:rPr lang="tr-TR" dirty="0"/>
              <a:t> </a:t>
            </a:r>
            <a:r>
              <a:rPr lang="tr-TR" dirty="0" err="1"/>
              <a:t>which</a:t>
            </a:r>
            <a:r>
              <a:rPr lang="tr-TR" dirty="0"/>
              <a:t> </a:t>
            </a:r>
            <a:r>
              <a:rPr lang="tr-TR" dirty="0" err="1"/>
              <a:t>type</a:t>
            </a:r>
            <a:r>
              <a:rPr lang="tr-TR" dirty="0"/>
              <a:t> of mine </a:t>
            </a:r>
            <a:r>
              <a:rPr lang="tr-TR" dirty="0" err="1"/>
              <a:t>planted</a:t>
            </a:r>
            <a:r>
              <a:rPr lang="tr-TR" dirty="0"/>
              <a:t> on </a:t>
            </a:r>
            <a:r>
              <a:rPr lang="tr-TR" dirty="0" err="1"/>
              <a:t>soil</a:t>
            </a:r>
            <a:r>
              <a:rPr lang="tr-TR" dirty="0"/>
              <a:t> </a:t>
            </a:r>
            <a:r>
              <a:rPr lang="tr-TR" dirty="0" err="1"/>
              <a:t>types</a:t>
            </a:r>
            <a:r>
              <a:rPr lang="tr-TR" dirty="0"/>
              <a:t> </a:t>
            </a:r>
            <a:r>
              <a:rPr lang="tr-TR" dirty="0" err="1"/>
              <a:t>dont</a:t>
            </a:r>
            <a:r>
              <a:rPr lang="tr-TR" dirty="0"/>
              <a:t> </a:t>
            </a:r>
            <a:r>
              <a:rPr lang="tr-TR" dirty="0" err="1"/>
              <a:t>have</a:t>
            </a:r>
            <a:r>
              <a:rPr lang="tr-TR" dirty="0"/>
              <a:t> </a:t>
            </a:r>
            <a:r>
              <a:rPr lang="tr-TR" dirty="0" err="1"/>
              <a:t>any</a:t>
            </a:r>
            <a:r>
              <a:rPr lang="tr-TR" dirty="0"/>
              <a:t> </a:t>
            </a:r>
            <a:r>
              <a:rPr lang="tr-TR" dirty="0" err="1"/>
              <a:t>meaning</a:t>
            </a:r>
            <a:r>
              <a:rPr lang="tr-TR" dirty="0"/>
              <a:t> since </a:t>
            </a:r>
            <a:r>
              <a:rPr lang="tr-TR" dirty="0" err="1"/>
              <a:t>mines</a:t>
            </a:r>
            <a:r>
              <a:rPr lang="tr-TR" dirty="0"/>
              <a:t> </a:t>
            </a:r>
            <a:r>
              <a:rPr lang="tr-TR" dirty="0" err="1"/>
              <a:t>are</a:t>
            </a:r>
            <a:r>
              <a:rPr lang="tr-TR" dirty="0"/>
              <a:t> not </a:t>
            </a:r>
            <a:r>
              <a:rPr lang="tr-TR" dirty="0" err="1"/>
              <a:t>affected</a:t>
            </a:r>
            <a:r>
              <a:rPr lang="tr-TR" dirty="0"/>
              <a:t> </a:t>
            </a:r>
            <a:r>
              <a:rPr lang="tr-TR" dirty="0" err="1"/>
              <a:t>by</a:t>
            </a:r>
            <a:r>
              <a:rPr lang="tr-TR" dirty="0"/>
              <a:t> </a:t>
            </a:r>
            <a:r>
              <a:rPr lang="tr-TR" dirty="0" err="1"/>
              <a:t>soil</a:t>
            </a:r>
            <a:r>
              <a:rPr lang="tr-TR" dirty="0"/>
              <a:t> </a:t>
            </a:r>
            <a:r>
              <a:rPr lang="tr-TR" dirty="0" err="1"/>
              <a:t>types</a:t>
            </a:r>
            <a:r>
              <a:rPr lang="tr-TR" dirty="0"/>
              <a:t>.</a:t>
            </a:r>
          </a:p>
          <a:p>
            <a:r>
              <a:rPr lang="tr-TR" dirty="0" err="1"/>
              <a:t>However</a:t>
            </a:r>
            <a:r>
              <a:rPr lang="tr-TR" dirty="0"/>
              <a:t> </a:t>
            </a:r>
            <a:r>
              <a:rPr lang="tr-TR" dirty="0" err="1"/>
              <a:t>we</a:t>
            </a:r>
            <a:r>
              <a:rPr lang="tr-TR" dirty="0"/>
              <a:t> can </a:t>
            </a:r>
            <a:r>
              <a:rPr lang="tr-TR" dirty="0" err="1"/>
              <a:t>understand</a:t>
            </a:r>
            <a:r>
              <a:rPr lang="tr-TR" dirty="0"/>
              <a:t> M14 Anti-</a:t>
            </a:r>
            <a:r>
              <a:rPr lang="tr-TR" dirty="0" err="1"/>
              <a:t>personnel</a:t>
            </a:r>
            <a:r>
              <a:rPr lang="tr-TR" dirty="0"/>
              <a:t> </a:t>
            </a:r>
            <a:r>
              <a:rPr lang="tr-TR" dirty="0" err="1"/>
              <a:t>are</a:t>
            </a:r>
            <a:r>
              <a:rPr lang="tr-TR" dirty="0"/>
              <a:t> </a:t>
            </a:r>
            <a:r>
              <a:rPr lang="tr-TR" dirty="0" err="1"/>
              <a:t>less</a:t>
            </a:r>
            <a:r>
              <a:rPr lang="tr-TR" dirty="0"/>
              <a:t> </a:t>
            </a:r>
            <a:r>
              <a:rPr lang="tr-TR" dirty="0" err="1"/>
              <a:t>common</a:t>
            </a:r>
            <a:r>
              <a:rPr lang="tr-TR" dirty="0"/>
              <a:t> in </a:t>
            </a:r>
            <a:r>
              <a:rPr lang="tr-TR" dirty="0" err="1"/>
              <a:t>Dry</a:t>
            </a:r>
            <a:r>
              <a:rPr lang="tr-TR" dirty="0"/>
              <a:t> </a:t>
            </a:r>
            <a:r>
              <a:rPr lang="tr-TR" dirty="0" err="1"/>
              <a:t>and</a:t>
            </a:r>
            <a:r>
              <a:rPr lang="tr-TR" dirty="0"/>
              <a:t> humus </a:t>
            </a:r>
            <a:r>
              <a:rPr lang="tr-TR" dirty="0" err="1"/>
              <a:t>soil</a:t>
            </a:r>
            <a:r>
              <a:rPr lang="tr-TR" dirty="0"/>
              <a:t> </a:t>
            </a:r>
            <a:r>
              <a:rPr lang="tr-TR" dirty="0" err="1"/>
              <a:t>types</a:t>
            </a:r>
            <a:r>
              <a:rPr lang="tr-TR" dirty="0"/>
              <a:t>.</a:t>
            </a:r>
          </a:p>
        </p:txBody>
      </p:sp>
    </p:spTree>
    <p:extLst>
      <p:ext uri="{BB962C8B-B14F-4D97-AF65-F5344CB8AC3E}">
        <p14:creationId xmlns:p14="http://schemas.microsoft.com/office/powerpoint/2010/main" val="274917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E03AAF-369D-ECD9-2D85-93E38CF9C300}"/>
              </a:ext>
            </a:extLst>
          </p:cNvPr>
          <p:cNvSpPr>
            <a:spLocks noGrp="1"/>
          </p:cNvSpPr>
          <p:nvPr>
            <p:ph type="title"/>
          </p:nvPr>
        </p:nvSpPr>
        <p:spPr/>
        <p:txBody>
          <a:bodyPr/>
          <a:lstStyle/>
          <a:p>
            <a:r>
              <a:rPr lang="tr-TR" dirty="0" err="1"/>
              <a:t>Conclusion</a:t>
            </a:r>
            <a:r>
              <a:rPr lang="tr-TR" dirty="0"/>
              <a:t> Of V-S-H on </a:t>
            </a:r>
            <a:r>
              <a:rPr lang="tr-TR" dirty="0" err="1"/>
              <a:t>Detecting</a:t>
            </a:r>
            <a:r>
              <a:rPr lang="tr-TR" dirty="0"/>
              <a:t> </a:t>
            </a:r>
            <a:r>
              <a:rPr lang="tr-TR" dirty="0" err="1"/>
              <a:t>Mines</a:t>
            </a:r>
            <a:endParaRPr lang="tr-TR" dirty="0"/>
          </a:p>
        </p:txBody>
      </p:sp>
      <p:sp>
        <p:nvSpPr>
          <p:cNvPr id="3" name="İçerik Yer Tutucusu 2">
            <a:extLst>
              <a:ext uri="{FF2B5EF4-FFF2-40B4-BE49-F238E27FC236}">
                <a16:creationId xmlns:a16="http://schemas.microsoft.com/office/drawing/2014/main" id="{1884848C-5B36-3733-D231-0510E6840334}"/>
              </a:ext>
            </a:extLst>
          </p:cNvPr>
          <p:cNvSpPr>
            <a:spLocks noGrp="1"/>
          </p:cNvSpPr>
          <p:nvPr>
            <p:ph idx="1"/>
          </p:nvPr>
        </p:nvSpPr>
        <p:spPr/>
        <p:txBody>
          <a:bodyPr/>
          <a:lstStyle/>
          <a:p>
            <a:r>
              <a:rPr lang="en-US" dirty="0"/>
              <a:t>Upon analysis, it becomes evident that magnetic anomalies vary based on the mine type, measurement altitude, and soil composition. Thus, relying solely on magnetic anomaly data for the development of a passive mine detector may prove inadequate or even flawed. </a:t>
            </a:r>
            <a:endParaRPr lang="tr-TR" dirty="0"/>
          </a:p>
          <a:p>
            <a:r>
              <a:rPr lang="en-US" dirty="0"/>
              <a:t>To date, attributing the shortcomings of passive mine detectors solely to this factor may not accurately address the underlying issue.</a:t>
            </a:r>
            <a:endParaRPr lang="tr-TR" dirty="0"/>
          </a:p>
        </p:txBody>
      </p:sp>
    </p:spTree>
    <p:extLst>
      <p:ext uri="{BB962C8B-B14F-4D97-AF65-F5344CB8AC3E}">
        <p14:creationId xmlns:p14="http://schemas.microsoft.com/office/powerpoint/2010/main" val="331577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446DF8-21D1-608F-E543-385345470B64}"/>
              </a:ext>
            </a:extLst>
          </p:cNvPr>
          <p:cNvSpPr>
            <a:spLocks noGrp="1"/>
          </p:cNvSpPr>
          <p:nvPr>
            <p:ph type="title"/>
          </p:nvPr>
        </p:nvSpPr>
        <p:spPr/>
        <p:txBody>
          <a:bodyPr/>
          <a:lstStyle/>
          <a:p>
            <a:r>
              <a:rPr lang="tr-TR" dirty="0"/>
              <a:t>Clustering </a:t>
            </a:r>
            <a:r>
              <a:rPr lang="tr-TR" dirty="0" err="1"/>
              <a:t>Mines</a:t>
            </a:r>
            <a:r>
              <a:rPr lang="tr-TR" dirty="0"/>
              <a:t> on V-H-S </a:t>
            </a:r>
            <a:r>
              <a:rPr lang="tr-TR" dirty="0" err="1"/>
              <a:t>Graph</a:t>
            </a:r>
            <a:r>
              <a:rPr lang="tr-TR" dirty="0"/>
              <a:t>(3D)</a:t>
            </a:r>
          </a:p>
        </p:txBody>
      </p:sp>
      <p:pic>
        <p:nvPicPr>
          <p:cNvPr id="5" name="İçerik Yer Tutucusu 4">
            <a:extLst>
              <a:ext uri="{FF2B5EF4-FFF2-40B4-BE49-F238E27FC236}">
                <a16:creationId xmlns:a16="http://schemas.microsoft.com/office/drawing/2014/main" id="{D24E0503-E4AB-7FE1-4A65-AB20D731E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462" y="1565954"/>
            <a:ext cx="6615057" cy="5292046"/>
          </a:xfrm>
        </p:spPr>
      </p:pic>
    </p:spTree>
    <p:extLst>
      <p:ext uri="{BB962C8B-B14F-4D97-AF65-F5344CB8AC3E}">
        <p14:creationId xmlns:p14="http://schemas.microsoft.com/office/powerpoint/2010/main" val="124734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173FC1-3CA8-0F33-DD54-234AD7320E5F}"/>
              </a:ext>
            </a:extLst>
          </p:cNvPr>
          <p:cNvSpPr>
            <a:spLocks noGrp="1"/>
          </p:cNvSpPr>
          <p:nvPr>
            <p:ph type="title"/>
          </p:nvPr>
        </p:nvSpPr>
        <p:spPr/>
        <p:txBody>
          <a:bodyPr/>
          <a:lstStyle/>
          <a:p>
            <a:r>
              <a:rPr lang="tr-TR" dirty="0" err="1"/>
              <a:t>Dataset</a:t>
            </a:r>
            <a:r>
              <a:rPr lang="tr-TR" dirty="0"/>
              <a:t> </a:t>
            </a:r>
            <a:r>
              <a:rPr lang="tr-TR" dirty="0" err="1"/>
              <a:t>Info</a:t>
            </a:r>
            <a:endParaRPr lang="tr-TR" dirty="0"/>
          </a:p>
        </p:txBody>
      </p:sp>
      <p:sp>
        <p:nvSpPr>
          <p:cNvPr id="3" name="İçerik Yer Tutucusu 2">
            <a:extLst>
              <a:ext uri="{FF2B5EF4-FFF2-40B4-BE49-F238E27FC236}">
                <a16:creationId xmlns:a16="http://schemas.microsoft.com/office/drawing/2014/main" id="{61514DF0-2B01-6FA9-EC3C-08367B5C4D8E}"/>
              </a:ext>
            </a:extLst>
          </p:cNvPr>
          <p:cNvSpPr>
            <a:spLocks noGrp="1"/>
          </p:cNvSpPr>
          <p:nvPr>
            <p:ph idx="1"/>
          </p:nvPr>
        </p:nvSpPr>
        <p:spPr>
          <a:xfrm>
            <a:off x="1261872" y="1828800"/>
            <a:ext cx="8595360" cy="4764024"/>
          </a:xfrm>
        </p:spPr>
        <p:txBody>
          <a:bodyPr>
            <a:normAutofit/>
          </a:bodyPr>
          <a:lstStyle/>
          <a:p>
            <a:r>
              <a:rPr lang="en-US" dirty="0"/>
              <a:t>Voltage (V) :Output voltage value of FLC sensor due to magnetic distortion. </a:t>
            </a:r>
            <a:endParaRPr lang="tr-TR" dirty="0"/>
          </a:p>
          <a:p>
            <a:r>
              <a:rPr lang="en-US" dirty="0"/>
              <a:t>High (H): The height of the sensor from the ground. </a:t>
            </a:r>
            <a:endParaRPr lang="tr-TR" dirty="0"/>
          </a:p>
          <a:p>
            <a:r>
              <a:rPr lang="en-US" dirty="0"/>
              <a:t>Soil Type (S):6 different soil types depending on the moisture condition. </a:t>
            </a:r>
            <a:endParaRPr lang="tr-TR" dirty="0"/>
          </a:p>
          <a:p>
            <a:r>
              <a:rPr lang="en-US" dirty="0"/>
              <a:t>Mine Type (M): Mine types commonly encountered on land. 5 different mine classes.</a:t>
            </a:r>
          </a:p>
          <a:p>
            <a:r>
              <a:rPr lang="tr-TR" dirty="0" err="1"/>
              <a:t>Voltage</a:t>
            </a:r>
            <a:r>
              <a:rPr lang="tr-TR" dirty="0"/>
              <a:t> is </a:t>
            </a:r>
            <a:r>
              <a:rPr lang="tr-TR" dirty="0" err="1"/>
              <a:t>between</a:t>
            </a:r>
            <a:r>
              <a:rPr lang="tr-TR" dirty="0"/>
              <a:t> [0V, 10.6V]</a:t>
            </a:r>
          </a:p>
          <a:p>
            <a:r>
              <a:rPr lang="tr-TR" dirty="0"/>
              <a:t>High(H) is </a:t>
            </a:r>
            <a:r>
              <a:rPr lang="tr-TR" dirty="0" err="1"/>
              <a:t>between</a:t>
            </a:r>
            <a:r>
              <a:rPr lang="tr-TR" dirty="0"/>
              <a:t> [0 cm, 20cm]</a:t>
            </a:r>
          </a:p>
          <a:p>
            <a:r>
              <a:rPr lang="tr-TR" dirty="0" err="1"/>
              <a:t>Soil</a:t>
            </a:r>
            <a:r>
              <a:rPr lang="tr-TR" dirty="0"/>
              <a:t> </a:t>
            </a:r>
            <a:r>
              <a:rPr lang="tr-TR" dirty="0" err="1"/>
              <a:t>Types</a:t>
            </a:r>
            <a:r>
              <a:rPr lang="tr-TR" dirty="0"/>
              <a:t>: 0- </a:t>
            </a:r>
            <a:r>
              <a:rPr lang="tr-TR" dirty="0" err="1"/>
              <a:t>Dry</a:t>
            </a:r>
            <a:r>
              <a:rPr lang="tr-TR" dirty="0"/>
              <a:t> </a:t>
            </a:r>
            <a:r>
              <a:rPr lang="tr-TR" dirty="0" err="1"/>
              <a:t>and</a:t>
            </a:r>
            <a:r>
              <a:rPr lang="tr-TR" dirty="0"/>
              <a:t> Sandy 0,2- </a:t>
            </a:r>
            <a:r>
              <a:rPr lang="tr-TR" dirty="0" err="1"/>
              <a:t>Dry</a:t>
            </a:r>
            <a:r>
              <a:rPr lang="tr-TR" dirty="0"/>
              <a:t> </a:t>
            </a:r>
            <a:r>
              <a:rPr lang="tr-TR" dirty="0" err="1"/>
              <a:t>and</a:t>
            </a:r>
            <a:r>
              <a:rPr lang="tr-TR" dirty="0"/>
              <a:t> humus 0,4- </a:t>
            </a:r>
            <a:r>
              <a:rPr lang="tr-TR" dirty="0" err="1"/>
              <a:t>Dry</a:t>
            </a:r>
            <a:r>
              <a:rPr lang="tr-TR" dirty="0"/>
              <a:t> </a:t>
            </a:r>
            <a:r>
              <a:rPr lang="tr-TR" dirty="0" err="1"/>
              <a:t>and</a:t>
            </a:r>
            <a:r>
              <a:rPr lang="tr-TR" dirty="0"/>
              <a:t> </a:t>
            </a:r>
            <a:r>
              <a:rPr lang="tr-TR" dirty="0" err="1"/>
              <a:t>Limy</a:t>
            </a:r>
            <a:r>
              <a:rPr lang="tr-TR" dirty="0"/>
              <a:t> 0,6- </a:t>
            </a:r>
            <a:r>
              <a:rPr lang="tr-TR" dirty="0" err="1"/>
              <a:t>Humid</a:t>
            </a:r>
            <a:r>
              <a:rPr lang="tr-TR" dirty="0"/>
              <a:t> </a:t>
            </a:r>
            <a:r>
              <a:rPr lang="tr-TR" dirty="0" err="1"/>
              <a:t>and</a:t>
            </a:r>
            <a:r>
              <a:rPr lang="tr-TR" dirty="0"/>
              <a:t> Sandy 0,8- </a:t>
            </a:r>
            <a:r>
              <a:rPr lang="tr-TR" dirty="0" err="1"/>
              <a:t>Humid</a:t>
            </a:r>
            <a:r>
              <a:rPr lang="tr-TR" dirty="0"/>
              <a:t> </a:t>
            </a:r>
            <a:r>
              <a:rPr lang="tr-TR" dirty="0" err="1"/>
              <a:t>and</a:t>
            </a:r>
            <a:r>
              <a:rPr lang="tr-TR" dirty="0"/>
              <a:t> Humus 1- </a:t>
            </a:r>
            <a:r>
              <a:rPr lang="tr-TR" dirty="0" err="1"/>
              <a:t>Humid</a:t>
            </a:r>
            <a:r>
              <a:rPr lang="tr-TR" dirty="0"/>
              <a:t> </a:t>
            </a:r>
            <a:r>
              <a:rPr lang="tr-TR" dirty="0" err="1"/>
              <a:t>and</a:t>
            </a:r>
            <a:r>
              <a:rPr lang="tr-TR" dirty="0"/>
              <a:t> </a:t>
            </a:r>
            <a:r>
              <a:rPr lang="tr-TR" dirty="0" err="1"/>
              <a:t>Limy</a:t>
            </a:r>
            <a:r>
              <a:rPr lang="tr-TR" dirty="0"/>
              <a:t> </a:t>
            </a:r>
          </a:p>
          <a:p>
            <a:r>
              <a:rPr lang="tr-TR" dirty="0"/>
              <a:t>Mine </a:t>
            </a:r>
            <a:r>
              <a:rPr lang="tr-TR" dirty="0" err="1"/>
              <a:t>Type</a:t>
            </a:r>
            <a:r>
              <a:rPr lang="tr-TR" dirty="0"/>
              <a:t> (M): 1- </a:t>
            </a:r>
            <a:r>
              <a:rPr lang="tr-TR" dirty="0" err="1"/>
              <a:t>Null</a:t>
            </a:r>
            <a:r>
              <a:rPr lang="tr-TR" dirty="0"/>
              <a:t> 2- Anti-Tank 3- Anti-</a:t>
            </a:r>
            <a:r>
              <a:rPr lang="tr-TR" dirty="0" err="1"/>
              <a:t>Personnel</a:t>
            </a:r>
            <a:r>
              <a:rPr lang="tr-TR" dirty="0"/>
              <a:t> 4- </a:t>
            </a:r>
            <a:r>
              <a:rPr lang="tr-TR" dirty="0" err="1"/>
              <a:t>Booby</a:t>
            </a:r>
            <a:r>
              <a:rPr lang="tr-TR" dirty="0"/>
              <a:t> </a:t>
            </a:r>
            <a:r>
              <a:rPr lang="tr-TR" dirty="0" err="1"/>
              <a:t>Trapped</a:t>
            </a:r>
            <a:r>
              <a:rPr lang="tr-TR" dirty="0"/>
              <a:t> Anti-</a:t>
            </a:r>
            <a:r>
              <a:rPr lang="tr-TR" dirty="0" err="1"/>
              <a:t>personnel</a:t>
            </a:r>
            <a:r>
              <a:rPr lang="tr-TR" dirty="0"/>
              <a:t> 5- M14 Anti-</a:t>
            </a:r>
            <a:r>
              <a:rPr lang="tr-TR" dirty="0" err="1"/>
              <a:t>personnel</a:t>
            </a:r>
            <a:endParaRPr lang="tr-TR" dirty="0"/>
          </a:p>
        </p:txBody>
      </p:sp>
    </p:spTree>
    <p:extLst>
      <p:ext uri="{BB962C8B-B14F-4D97-AF65-F5344CB8AC3E}">
        <p14:creationId xmlns:p14="http://schemas.microsoft.com/office/powerpoint/2010/main" val="426822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D8312D-D657-7D9E-AAB3-A5AC8964B2F3}"/>
              </a:ext>
            </a:extLst>
          </p:cNvPr>
          <p:cNvSpPr>
            <a:spLocks noGrp="1"/>
          </p:cNvSpPr>
          <p:nvPr>
            <p:ph type="title"/>
          </p:nvPr>
        </p:nvSpPr>
        <p:spPr/>
        <p:txBody>
          <a:bodyPr/>
          <a:lstStyle/>
          <a:p>
            <a:r>
              <a:rPr lang="tr-TR" dirty="0"/>
              <a:t>Clustering </a:t>
            </a:r>
            <a:r>
              <a:rPr lang="tr-TR" dirty="0" err="1"/>
              <a:t>Mines</a:t>
            </a:r>
            <a:r>
              <a:rPr lang="tr-TR" dirty="0"/>
              <a:t> on V-H </a:t>
            </a:r>
            <a:r>
              <a:rPr lang="tr-TR" dirty="0" err="1"/>
              <a:t>Graph</a:t>
            </a:r>
            <a:endParaRPr lang="tr-TR" dirty="0"/>
          </a:p>
        </p:txBody>
      </p:sp>
      <p:pic>
        <p:nvPicPr>
          <p:cNvPr id="5" name="İçerik Yer Tutucusu 4">
            <a:extLst>
              <a:ext uri="{FF2B5EF4-FFF2-40B4-BE49-F238E27FC236}">
                <a16:creationId xmlns:a16="http://schemas.microsoft.com/office/drawing/2014/main" id="{BB319131-BD5C-2D42-26C3-FC1008DB9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552" y="1581594"/>
            <a:ext cx="6893645" cy="5170234"/>
          </a:xfrm>
        </p:spPr>
      </p:pic>
    </p:spTree>
    <p:extLst>
      <p:ext uri="{BB962C8B-B14F-4D97-AF65-F5344CB8AC3E}">
        <p14:creationId xmlns:p14="http://schemas.microsoft.com/office/powerpoint/2010/main" val="339879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2CADB-7BFB-FFEC-9515-94F5A1082165}"/>
              </a:ext>
            </a:extLst>
          </p:cNvPr>
          <p:cNvSpPr>
            <a:spLocks noGrp="1"/>
          </p:cNvSpPr>
          <p:nvPr>
            <p:ph type="title"/>
          </p:nvPr>
        </p:nvSpPr>
        <p:spPr/>
        <p:txBody>
          <a:bodyPr/>
          <a:lstStyle/>
          <a:p>
            <a:r>
              <a:rPr lang="tr-TR" dirty="0"/>
              <a:t>Using V-H Cluster </a:t>
            </a:r>
            <a:r>
              <a:rPr lang="tr-TR" dirty="0" err="1"/>
              <a:t>to</a:t>
            </a:r>
            <a:r>
              <a:rPr lang="tr-TR" dirty="0"/>
              <a:t> Spot Mine </a:t>
            </a:r>
            <a:r>
              <a:rPr lang="tr-TR" dirty="0" err="1"/>
              <a:t>Types</a:t>
            </a:r>
            <a:endParaRPr lang="tr-TR" dirty="0"/>
          </a:p>
        </p:txBody>
      </p:sp>
      <p:sp>
        <p:nvSpPr>
          <p:cNvPr id="3" name="İçerik Yer Tutucusu 2">
            <a:extLst>
              <a:ext uri="{FF2B5EF4-FFF2-40B4-BE49-F238E27FC236}">
                <a16:creationId xmlns:a16="http://schemas.microsoft.com/office/drawing/2014/main" id="{943C9509-A184-CCF8-67D0-0F3691913EFD}"/>
              </a:ext>
            </a:extLst>
          </p:cNvPr>
          <p:cNvSpPr>
            <a:spLocks noGrp="1"/>
          </p:cNvSpPr>
          <p:nvPr>
            <p:ph idx="1"/>
          </p:nvPr>
        </p:nvSpPr>
        <p:spPr/>
        <p:txBody>
          <a:bodyPr/>
          <a:lstStyle/>
          <a:p>
            <a:r>
              <a:rPr lang="tr-TR" dirty="0"/>
              <a:t>As </a:t>
            </a:r>
            <a:r>
              <a:rPr lang="tr-TR" dirty="0" err="1"/>
              <a:t>seen</a:t>
            </a:r>
            <a:r>
              <a:rPr lang="tr-TR" dirty="0"/>
              <a:t> in </a:t>
            </a:r>
            <a:r>
              <a:rPr lang="tr-TR" dirty="0" err="1"/>
              <a:t>the</a:t>
            </a:r>
            <a:r>
              <a:rPr lang="tr-TR" dirty="0"/>
              <a:t> </a:t>
            </a:r>
            <a:r>
              <a:rPr lang="tr-TR" dirty="0" err="1"/>
              <a:t>graph</a:t>
            </a:r>
            <a:r>
              <a:rPr lang="tr-TR" dirty="0"/>
              <a:t> </a:t>
            </a:r>
            <a:r>
              <a:rPr lang="tr-TR" dirty="0" err="1"/>
              <a:t>detecting</a:t>
            </a:r>
            <a:r>
              <a:rPr lang="tr-TR" dirty="0"/>
              <a:t> mine </a:t>
            </a:r>
            <a:r>
              <a:rPr lang="tr-TR" dirty="0" err="1"/>
              <a:t>types</a:t>
            </a:r>
            <a:r>
              <a:rPr lang="tr-TR" dirty="0"/>
              <a:t> </a:t>
            </a:r>
            <a:r>
              <a:rPr lang="tr-TR" dirty="0" err="1"/>
              <a:t>according</a:t>
            </a:r>
            <a:r>
              <a:rPr lang="tr-TR" dirty="0"/>
              <a:t> </a:t>
            </a:r>
            <a:r>
              <a:rPr lang="tr-TR" dirty="0" err="1"/>
              <a:t>to</a:t>
            </a:r>
            <a:r>
              <a:rPr lang="tr-TR" dirty="0"/>
              <a:t> </a:t>
            </a:r>
            <a:r>
              <a:rPr lang="tr-TR" dirty="0" err="1"/>
              <a:t>Voltage-Height</a:t>
            </a:r>
            <a:r>
              <a:rPr lang="tr-TR" dirty="0"/>
              <a:t> is </a:t>
            </a:r>
            <a:r>
              <a:rPr lang="tr-TR" dirty="0" err="1"/>
              <a:t>mostly</a:t>
            </a:r>
            <a:r>
              <a:rPr lang="tr-TR" dirty="0"/>
              <a:t> </a:t>
            </a:r>
            <a:r>
              <a:rPr lang="tr-TR" dirty="0" err="1"/>
              <a:t>possible</a:t>
            </a:r>
            <a:r>
              <a:rPr lang="tr-TR" dirty="0"/>
              <a:t>. </a:t>
            </a:r>
          </a:p>
          <a:p>
            <a:r>
              <a:rPr lang="tr-TR" dirty="0" err="1"/>
              <a:t>For</a:t>
            </a:r>
            <a:r>
              <a:rPr lang="tr-TR" dirty="0"/>
              <a:t> </a:t>
            </a:r>
            <a:r>
              <a:rPr lang="tr-TR" dirty="0" err="1"/>
              <a:t>example</a:t>
            </a:r>
            <a:r>
              <a:rPr lang="tr-TR" dirty="0"/>
              <a:t> Anti-Tank </a:t>
            </a:r>
            <a:r>
              <a:rPr lang="tr-TR" dirty="0" err="1"/>
              <a:t>mines</a:t>
            </a:r>
            <a:r>
              <a:rPr lang="tr-TR" dirty="0"/>
              <a:t> </a:t>
            </a:r>
            <a:r>
              <a:rPr lang="tr-TR" dirty="0" err="1"/>
              <a:t>are</a:t>
            </a:r>
            <a:r>
              <a:rPr lang="tr-TR" dirty="0"/>
              <a:t> </a:t>
            </a:r>
            <a:r>
              <a:rPr lang="tr-TR" dirty="0" err="1"/>
              <a:t>giving</a:t>
            </a:r>
            <a:r>
              <a:rPr lang="tr-TR" dirty="0"/>
              <a:t> </a:t>
            </a:r>
            <a:r>
              <a:rPr lang="tr-TR" dirty="0" err="1"/>
              <a:t>higher</a:t>
            </a:r>
            <a:r>
              <a:rPr lang="tr-TR" dirty="0"/>
              <a:t> </a:t>
            </a:r>
            <a:r>
              <a:rPr lang="tr-TR" dirty="0" err="1"/>
              <a:t>magnetic</a:t>
            </a:r>
            <a:r>
              <a:rPr lang="tr-TR" dirty="0"/>
              <a:t> </a:t>
            </a:r>
            <a:r>
              <a:rPr lang="tr-TR" dirty="0" err="1"/>
              <a:t>anomaly</a:t>
            </a:r>
            <a:r>
              <a:rPr lang="tr-TR" dirty="0"/>
              <a:t> since they </a:t>
            </a:r>
            <a:r>
              <a:rPr lang="tr-TR" dirty="0" err="1"/>
              <a:t>are</a:t>
            </a:r>
            <a:r>
              <a:rPr lang="tr-TR" dirty="0"/>
              <a:t> </a:t>
            </a:r>
            <a:r>
              <a:rPr lang="tr-TR" dirty="0" err="1"/>
              <a:t>planted</a:t>
            </a:r>
            <a:r>
              <a:rPr lang="tr-TR" dirty="0"/>
              <a:t> </a:t>
            </a:r>
            <a:r>
              <a:rPr lang="tr-TR" dirty="0" err="1"/>
              <a:t>closer</a:t>
            </a:r>
            <a:r>
              <a:rPr lang="tr-TR" dirty="0"/>
              <a:t> </a:t>
            </a:r>
            <a:r>
              <a:rPr lang="tr-TR" dirty="0" err="1"/>
              <a:t>to</a:t>
            </a:r>
            <a:r>
              <a:rPr lang="tr-TR" dirty="0"/>
              <a:t> </a:t>
            </a:r>
            <a:r>
              <a:rPr lang="tr-TR" dirty="0" err="1"/>
              <a:t>surface</a:t>
            </a:r>
            <a:r>
              <a:rPr lang="tr-TR" dirty="0"/>
              <a:t>. </a:t>
            </a:r>
            <a:r>
              <a:rPr lang="tr-TR" dirty="0" err="1"/>
              <a:t>While</a:t>
            </a:r>
            <a:r>
              <a:rPr lang="tr-TR" dirty="0"/>
              <a:t> </a:t>
            </a:r>
            <a:r>
              <a:rPr lang="tr-TR" dirty="0" err="1"/>
              <a:t>booby-trapped</a:t>
            </a:r>
            <a:r>
              <a:rPr lang="tr-TR" dirty="0"/>
              <a:t> anti-</a:t>
            </a:r>
            <a:r>
              <a:rPr lang="tr-TR" dirty="0" err="1"/>
              <a:t>personnel</a:t>
            </a:r>
            <a:r>
              <a:rPr lang="tr-TR" dirty="0"/>
              <a:t> </a:t>
            </a:r>
            <a:r>
              <a:rPr lang="tr-TR" dirty="0" err="1"/>
              <a:t>mines</a:t>
            </a:r>
            <a:r>
              <a:rPr lang="tr-TR" dirty="0"/>
              <a:t> </a:t>
            </a:r>
            <a:r>
              <a:rPr lang="tr-TR" dirty="0" err="1"/>
              <a:t>are</a:t>
            </a:r>
            <a:r>
              <a:rPr lang="tr-TR" dirty="0"/>
              <a:t> </a:t>
            </a:r>
            <a:r>
              <a:rPr lang="tr-TR" dirty="0" err="1"/>
              <a:t>harder</a:t>
            </a:r>
            <a:r>
              <a:rPr lang="tr-TR" dirty="0"/>
              <a:t> </a:t>
            </a:r>
            <a:r>
              <a:rPr lang="tr-TR" dirty="0" err="1"/>
              <a:t>to</a:t>
            </a:r>
            <a:r>
              <a:rPr lang="tr-TR" dirty="0"/>
              <a:t> </a:t>
            </a:r>
            <a:r>
              <a:rPr lang="tr-TR" dirty="0" err="1"/>
              <a:t>detect</a:t>
            </a:r>
            <a:r>
              <a:rPr lang="tr-TR" dirty="0"/>
              <a:t> since they </a:t>
            </a:r>
            <a:r>
              <a:rPr lang="tr-TR" dirty="0" err="1"/>
              <a:t>are</a:t>
            </a:r>
            <a:r>
              <a:rPr lang="tr-TR" dirty="0"/>
              <a:t> </a:t>
            </a:r>
            <a:r>
              <a:rPr lang="tr-TR" dirty="0" err="1"/>
              <a:t>more</a:t>
            </a:r>
            <a:r>
              <a:rPr lang="tr-TR" dirty="0"/>
              <a:t> </a:t>
            </a:r>
            <a:r>
              <a:rPr lang="tr-TR" dirty="0" err="1"/>
              <a:t>deep</a:t>
            </a:r>
            <a:r>
              <a:rPr lang="tr-TR" dirty="0"/>
              <a:t> underground.</a:t>
            </a:r>
          </a:p>
        </p:txBody>
      </p:sp>
    </p:spTree>
    <p:extLst>
      <p:ext uri="{BB962C8B-B14F-4D97-AF65-F5344CB8AC3E}">
        <p14:creationId xmlns:p14="http://schemas.microsoft.com/office/powerpoint/2010/main" val="59346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0427B6-36B7-942D-6656-11B634E41133}"/>
              </a:ext>
            </a:extLst>
          </p:cNvPr>
          <p:cNvSpPr>
            <a:spLocks noGrp="1"/>
          </p:cNvSpPr>
          <p:nvPr>
            <p:ph type="title"/>
          </p:nvPr>
        </p:nvSpPr>
        <p:spPr/>
        <p:txBody>
          <a:bodyPr/>
          <a:lstStyle/>
          <a:p>
            <a:r>
              <a:rPr lang="tr-TR" dirty="0" err="1"/>
              <a:t>Logistic</a:t>
            </a:r>
            <a:r>
              <a:rPr lang="tr-TR" dirty="0"/>
              <a:t> </a:t>
            </a:r>
            <a:r>
              <a:rPr lang="tr-TR" dirty="0" err="1"/>
              <a:t>Regression</a:t>
            </a:r>
            <a:r>
              <a:rPr lang="tr-TR" dirty="0"/>
              <a:t> </a:t>
            </a:r>
            <a:r>
              <a:rPr lang="tr-TR" dirty="0" err="1"/>
              <a:t>For</a:t>
            </a:r>
            <a:r>
              <a:rPr lang="tr-TR" dirty="0"/>
              <a:t> Mine </a:t>
            </a:r>
            <a:r>
              <a:rPr lang="tr-TR" dirty="0" err="1"/>
              <a:t>Types</a:t>
            </a:r>
            <a:r>
              <a:rPr lang="tr-TR" dirty="0"/>
              <a:t>(V-H-S)</a:t>
            </a:r>
          </a:p>
        </p:txBody>
      </p:sp>
      <p:sp>
        <p:nvSpPr>
          <p:cNvPr id="3" name="İçerik Yer Tutucusu 2">
            <a:extLst>
              <a:ext uri="{FF2B5EF4-FFF2-40B4-BE49-F238E27FC236}">
                <a16:creationId xmlns:a16="http://schemas.microsoft.com/office/drawing/2014/main" id="{C1692286-7B3E-5BE5-E7C5-0262132BEDDD}"/>
              </a:ext>
            </a:extLst>
          </p:cNvPr>
          <p:cNvSpPr>
            <a:spLocks noGrp="1"/>
          </p:cNvSpPr>
          <p:nvPr>
            <p:ph idx="1"/>
          </p:nvPr>
        </p:nvSpPr>
        <p:spPr/>
        <p:txBody>
          <a:bodyPr>
            <a:normAutofit fontScale="62500" lnSpcReduction="20000"/>
          </a:bodyPr>
          <a:lstStyle/>
          <a:p>
            <a:r>
              <a:rPr lang="en-US" dirty="0"/>
              <a:t>Accuracy: 0.36764705882352944</a:t>
            </a:r>
          </a:p>
          <a:p>
            <a:r>
              <a:rPr lang="en-US" dirty="0"/>
              <a:t>Classification Report:</a:t>
            </a:r>
          </a:p>
          <a:p>
            <a:r>
              <a:rPr lang="en-US" dirty="0"/>
              <a:t>               precision    recall  f1-score   support</a:t>
            </a:r>
          </a:p>
          <a:p>
            <a:endParaRPr lang="en-US" dirty="0"/>
          </a:p>
          <a:p>
            <a:r>
              <a:rPr lang="en-US" dirty="0"/>
              <a:t>           1       0.26      0.91      0.41        11</a:t>
            </a:r>
          </a:p>
          <a:p>
            <a:r>
              <a:rPr lang="en-US" dirty="0"/>
              <a:t>           2       0.71      1.00      0.83        12</a:t>
            </a:r>
          </a:p>
          <a:p>
            <a:r>
              <a:rPr lang="en-US" dirty="0"/>
              <a:t>           3       0.50      0.12      0.20        16</a:t>
            </a:r>
          </a:p>
          <a:p>
            <a:r>
              <a:rPr lang="en-US" dirty="0"/>
              <a:t>           4       0.00      0.00      0.00        11</a:t>
            </a:r>
          </a:p>
          <a:p>
            <a:r>
              <a:rPr lang="en-US" dirty="0"/>
              <a:t>           5       0.25      0.06      0.09        18</a:t>
            </a:r>
          </a:p>
          <a:p>
            <a:endParaRPr lang="en-US" dirty="0"/>
          </a:p>
          <a:p>
            <a:r>
              <a:rPr lang="en-US" dirty="0"/>
              <a:t>    accuracy                           0.37        68</a:t>
            </a:r>
          </a:p>
          <a:p>
            <a:r>
              <a:rPr lang="en-US" dirty="0"/>
              <a:t>   macro avg       0.34      0.42      0.31        68</a:t>
            </a:r>
          </a:p>
          <a:p>
            <a:r>
              <a:rPr lang="en-US" dirty="0"/>
              <a:t>weighted avg       0.35      0.37      0.28        68</a:t>
            </a:r>
            <a:endParaRPr lang="tr-TR" dirty="0"/>
          </a:p>
        </p:txBody>
      </p:sp>
    </p:spTree>
    <p:extLst>
      <p:ext uri="{BB962C8B-B14F-4D97-AF65-F5344CB8AC3E}">
        <p14:creationId xmlns:p14="http://schemas.microsoft.com/office/powerpoint/2010/main" val="389575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BD626F-AB51-A736-0CC3-1E8CDF4A9509}"/>
              </a:ext>
            </a:extLst>
          </p:cNvPr>
          <p:cNvSpPr>
            <a:spLocks noGrp="1"/>
          </p:cNvSpPr>
          <p:nvPr>
            <p:ph type="title"/>
          </p:nvPr>
        </p:nvSpPr>
        <p:spPr/>
        <p:txBody>
          <a:bodyPr/>
          <a:lstStyle/>
          <a:p>
            <a:r>
              <a:rPr lang="tr-TR" dirty="0" err="1"/>
              <a:t>Logistic</a:t>
            </a:r>
            <a:r>
              <a:rPr lang="tr-TR" dirty="0"/>
              <a:t> </a:t>
            </a:r>
            <a:r>
              <a:rPr lang="tr-TR" dirty="0" err="1"/>
              <a:t>Regression</a:t>
            </a:r>
            <a:r>
              <a:rPr lang="tr-TR" dirty="0"/>
              <a:t> </a:t>
            </a:r>
            <a:r>
              <a:rPr lang="tr-TR" dirty="0" err="1"/>
              <a:t>For</a:t>
            </a:r>
            <a:r>
              <a:rPr lang="tr-TR" dirty="0"/>
              <a:t> Mine </a:t>
            </a:r>
            <a:r>
              <a:rPr lang="tr-TR" dirty="0" err="1"/>
              <a:t>Types</a:t>
            </a:r>
            <a:r>
              <a:rPr lang="tr-TR" dirty="0"/>
              <a:t>(V-H)</a:t>
            </a:r>
          </a:p>
        </p:txBody>
      </p:sp>
      <p:sp>
        <p:nvSpPr>
          <p:cNvPr id="3" name="İçerik Yer Tutucusu 2">
            <a:extLst>
              <a:ext uri="{FF2B5EF4-FFF2-40B4-BE49-F238E27FC236}">
                <a16:creationId xmlns:a16="http://schemas.microsoft.com/office/drawing/2014/main" id="{6CED15F3-5218-7DE3-A80E-54DC759AA620}"/>
              </a:ext>
            </a:extLst>
          </p:cNvPr>
          <p:cNvSpPr>
            <a:spLocks noGrp="1"/>
          </p:cNvSpPr>
          <p:nvPr>
            <p:ph idx="1"/>
          </p:nvPr>
        </p:nvSpPr>
        <p:spPr/>
        <p:txBody>
          <a:bodyPr>
            <a:normAutofit fontScale="62500" lnSpcReduction="20000"/>
          </a:bodyPr>
          <a:lstStyle/>
          <a:p>
            <a:r>
              <a:rPr lang="en-US" dirty="0"/>
              <a:t>Accuracy: 0.36764705882352944</a:t>
            </a:r>
          </a:p>
          <a:p>
            <a:r>
              <a:rPr lang="en-US" dirty="0"/>
              <a:t>Classification Report:</a:t>
            </a:r>
          </a:p>
          <a:p>
            <a:r>
              <a:rPr lang="en-US" dirty="0"/>
              <a:t>               precision    recall  f1-score   support</a:t>
            </a:r>
          </a:p>
          <a:p>
            <a:endParaRPr lang="en-US" dirty="0"/>
          </a:p>
          <a:p>
            <a:r>
              <a:rPr lang="en-US" dirty="0"/>
              <a:t>           1       0.28      1.00      0.44        11</a:t>
            </a:r>
          </a:p>
          <a:p>
            <a:r>
              <a:rPr lang="en-US" dirty="0"/>
              <a:t>           2       0.80      1.00      0.89        12</a:t>
            </a:r>
          </a:p>
          <a:p>
            <a:r>
              <a:rPr lang="en-US" dirty="0"/>
              <a:t>           3       0.17      0.06      0.09        16</a:t>
            </a:r>
          </a:p>
          <a:p>
            <a:r>
              <a:rPr lang="en-US" dirty="0"/>
              <a:t>           4       0.12      0.09      0.11        11</a:t>
            </a:r>
          </a:p>
          <a:p>
            <a:r>
              <a:rPr lang="en-US" dirty="0"/>
              <a:t>           5       0.00      0.00      0.00        18</a:t>
            </a:r>
          </a:p>
          <a:p>
            <a:endParaRPr lang="en-US" dirty="0"/>
          </a:p>
          <a:p>
            <a:r>
              <a:rPr lang="en-US" dirty="0"/>
              <a:t>    accuracy                           0.37        68</a:t>
            </a:r>
          </a:p>
          <a:p>
            <a:r>
              <a:rPr lang="en-US" dirty="0"/>
              <a:t>   macro avg       0.27      0.43      0.31        68</a:t>
            </a:r>
          </a:p>
          <a:p>
            <a:r>
              <a:rPr lang="en-US" dirty="0"/>
              <a:t>weighted avg       0.25      0.37      0.27        68</a:t>
            </a:r>
            <a:endParaRPr lang="tr-TR" dirty="0"/>
          </a:p>
        </p:txBody>
      </p:sp>
    </p:spTree>
    <p:extLst>
      <p:ext uri="{BB962C8B-B14F-4D97-AF65-F5344CB8AC3E}">
        <p14:creationId xmlns:p14="http://schemas.microsoft.com/office/powerpoint/2010/main" val="2453618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D89D67-5A89-8647-E73F-F4556AFB0CAB}"/>
              </a:ext>
            </a:extLst>
          </p:cNvPr>
          <p:cNvSpPr>
            <a:spLocks noGrp="1"/>
          </p:cNvSpPr>
          <p:nvPr>
            <p:ph type="title"/>
          </p:nvPr>
        </p:nvSpPr>
        <p:spPr/>
        <p:txBody>
          <a:bodyPr/>
          <a:lstStyle/>
          <a:p>
            <a:r>
              <a:rPr lang="tr-TR" dirty="0" err="1"/>
              <a:t>Logistic</a:t>
            </a:r>
            <a:r>
              <a:rPr lang="tr-TR" dirty="0"/>
              <a:t> </a:t>
            </a:r>
            <a:r>
              <a:rPr lang="tr-TR" dirty="0" err="1"/>
              <a:t>Regression</a:t>
            </a:r>
            <a:r>
              <a:rPr lang="tr-TR" dirty="0"/>
              <a:t> </a:t>
            </a:r>
            <a:r>
              <a:rPr lang="tr-TR" dirty="0" err="1"/>
              <a:t>For</a:t>
            </a:r>
            <a:r>
              <a:rPr lang="tr-TR" dirty="0"/>
              <a:t> Mine </a:t>
            </a:r>
            <a:r>
              <a:rPr lang="tr-TR" dirty="0" err="1"/>
              <a:t>Types</a:t>
            </a:r>
            <a:r>
              <a:rPr lang="tr-TR" dirty="0"/>
              <a:t>(V)</a:t>
            </a:r>
          </a:p>
        </p:txBody>
      </p:sp>
      <p:sp>
        <p:nvSpPr>
          <p:cNvPr id="3" name="İçerik Yer Tutucusu 2">
            <a:extLst>
              <a:ext uri="{FF2B5EF4-FFF2-40B4-BE49-F238E27FC236}">
                <a16:creationId xmlns:a16="http://schemas.microsoft.com/office/drawing/2014/main" id="{1F8EE575-6756-6D9E-4418-2EBCEF68523E}"/>
              </a:ext>
            </a:extLst>
          </p:cNvPr>
          <p:cNvSpPr>
            <a:spLocks noGrp="1"/>
          </p:cNvSpPr>
          <p:nvPr>
            <p:ph idx="1"/>
          </p:nvPr>
        </p:nvSpPr>
        <p:spPr/>
        <p:txBody>
          <a:bodyPr>
            <a:normAutofit fontScale="55000" lnSpcReduction="20000"/>
          </a:bodyPr>
          <a:lstStyle/>
          <a:p>
            <a:r>
              <a:rPr lang="en-US" dirty="0"/>
              <a:t>V</a:t>
            </a:r>
          </a:p>
          <a:p>
            <a:r>
              <a:rPr lang="en-US" dirty="0"/>
              <a:t>Accuracy: 0.38235294117647056</a:t>
            </a:r>
          </a:p>
          <a:p>
            <a:r>
              <a:rPr lang="en-US" dirty="0"/>
              <a:t>Classification Report:</a:t>
            </a:r>
          </a:p>
          <a:p>
            <a:r>
              <a:rPr lang="en-US" dirty="0"/>
              <a:t>               precision    recall  f1-score   support</a:t>
            </a:r>
          </a:p>
          <a:p>
            <a:endParaRPr lang="en-US" dirty="0"/>
          </a:p>
          <a:p>
            <a:r>
              <a:rPr lang="en-US" dirty="0"/>
              <a:t>           1       0.28      1.00      0.43        11</a:t>
            </a:r>
          </a:p>
          <a:p>
            <a:r>
              <a:rPr lang="en-US" dirty="0"/>
              <a:t>           2       0.55      1.00      0.71        12</a:t>
            </a:r>
          </a:p>
          <a:p>
            <a:r>
              <a:rPr lang="en-US" dirty="0"/>
              <a:t>           3       0.33      0.06      0.11        16</a:t>
            </a:r>
          </a:p>
          <a:p>
            <a:r>
              <a:rPr lang="en-US" dirty="0"/>
              <a:t>           4       0.67      0.18      0.29        11</a:t>
            </a:r>
          </a:p>
          <a:p>
            <a:r>
              <a:rPr lang="en-US" dirty="0"/>
              <a:t>           5       0.00      0.00      0.00        18</a:t>
            </a:r>
          </a:p>
          <a:p>
            <a:endParaRPr lang="en-US" dirty="0"/>
          </a:p>
          <a:p>
            <a:r>
              <a:rPr lang="en-US" dirty="0"/>
              <a:t>    accuracy                           0.38        68</a:t>
            </a:r>
          </a:p>
          <a:p>
            <a:r>
              <a:rPr lang="en-US" dirty="0"/>
              <a:t>   macro avg       0.36      0.45      0.31        68</a:t>
            </a:r>
          </a:p>
          <a:p>
            <a:r>
              <a:rPr lang="en-US" dirty="0"/>
              <a:t>weighted avg       0.33      0.38      0.27        68</a:t>
            </a:r>
            <a:endParaRPr lang="tr-TR" dirty="0"/>
          </a:p>
        </p:txBody>
      </p:sp>
    </p:spTree>
    <p:extLst>
      <p:ext uri="{BB962C8B-B14F-4D97-AF65-F5344CB8AC3E}">
        <p14:creationId xmlns:p14="http://schemas.microsoft.com/office/powerpoint/2010/main" val="3714669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9ECD68-7793-E47E-8D81-AF67255F2051}"/>
              </a:ext>
            </a:extLst>
          </p:cNvPr>
          <p:cNvSpPr>
            <a:spLocks noGrp="1"/>
          </p:cNvSpPr>
          <p:nvPr>
            <p:ph type="title"/>
          </p:nvPr>
        </p:nvSpPr>
        <p:spPr/>
        <p:txBody>
          <a:bodyPr/>
          <a:lstStyle/>
          <a:p>
            <a:r>
              <a:rPr lang="tr-TR" dirty="0" err="1"/>
              <a:t>Conclusion</a:t>
            </a:r>
            <a:r>
              <a:rPr lang="tr-TR" dirty="0"/>
              <a:t> of </a:t>
            </a:r>
            <a:r>
              <a:rPr lang="tr-TR" dirty="0" err="1"/>
              <a:t>Logistic</a:t>
            </a:r>
            <a:r>
              <a:rPr lang="tr-TR" dirty="0"/>
              <a:t> </a:t>
            </a:r>
            <a:r>
              <a:rPr lang="tr-TR" dirty="0" err="1"/>
              <a:t>Regression</a:t>
            </a:r>
            <a:r>
              <a:rPr lang="tr-TR" dirty="0"/>
              <a:t> Analysis</a:t>
            </a:r>
          </a:p>
        </p:txBody>
      </p:sp>
      <p:sp>
        <p:nvSpPr>
          <p:cNvPr id="3" name="İçerik Yer Tutucusu 2">
            <a:extLst>
              <a:ext uri="{FF2B5EF4-FFF2-40B4-BE49-F238E27FC236}">
                <a16:creationId xmlns:a16="http://schemas.microsoft.com/office/drawing/2014/main" id="{9A214078-BDBA-E063-7F2C-D82625DF6319}"/>
              </a:ext>
            </a:extLst>
          </p:cNvPr>
          <p:cNvSpPr>
            <a:spLocks noGrp="1"/>
          </p:cNvSpPr>
          <p:nvPr>
            <p:ph idx="1"/>
          </p:nvPr>
        </p:nvSpPr>
        <p:spPr/>
        <p:txBody>
          <a:bodyPr/>
          <a:lstStyle/>
          <a:p>
            <a:r>
              <a:rPr lang="en-US" dirty="0"/>
              <a:t>V-H-S (Voltage - Height - Soil Types):</a:t>
            </a:r>
            <a:endParaRPr lang="tr-TR" dirty="0"/>
          </a:p>
          <a:p>
            <a:r>
              <a:rPr lang="en-US" dirty="0"/>
              <a:t>This model achieved relatively low accuracy and precision, especially for mine types 1, 4, and 5. It struggled to correctly identify mine type 4 and had limited success with mine types 1 and 5.</a:t>
            </a:r>
            <a:endParaRPr lang="tr-TR" dirty="0"/>
          </a:p>
          <a:p>
            <a:r>
              <a:rPr lang="tr-TR" dirty="0"/>
              <a:t>V-H (</a:t>
            </a:r>
            <a:r>
              <a:rPr lang="tr-TR" dirty="0" err="1"/>
              <a:t>Voltage</a:t>
            </a:r>
            <a:r>
              <a:rPr lang="tr-TR" dirty="0"/>
              <a:t> - </a:t>
            </a:r>
            <a:r>
              <a:rPr lang="tr-TR" dirty="0" err="1"/>
              <a:t>Height</a:t>
            </a:r>
            <a:r>
              <a:rPr lang="tr-TR" dirty="0"/>
              <a:t>):</a:t>
            </a:r>
          </a:p>
          <a:p>
            <a:r>
              <a:rPr lang="en-US" dirty="0"/>
              <a:t>Insights: This model performed better in terms of precision for mine types 1 and 2 compared to the V-H-S model, but it still struggled with mine types 3, 4, and 5.</a:t>
            </a:r>
            <a:endParaRPr lang="tr-TR" dirty="0"/>
          </a:p>
          <a:p>
            <a:r>
              <a:rPr lang="tr-TR" dirty="0"/>
              <a:t>V (</a:t>
            </a:r>
            <a:r>
              <a:rPr lang="tr-TR" dirty="0" err="1"/>
              <a:t>Voltage</a:t>
            </a:r>
            <a:r>
              <a:rPr lang="tr-TR" dirty="0"/>
              <a:t>):</a:t>
            </a:r>
          </a:p>
          <a:p>
            <a:r>
              <a:rPr lang="en-US" dirty="0"/>
              <a:t>The model performed similarly to the V-H model but achieved slightly higher precision for mine type 4. However, it still struggled with mine types 1 and 5.</a:t>
            </a:r>
            <a:endParaRPr lang="tr-TR" dirty="0"/>
          </a:p>
        </p:txBody>
      </p:sp>
    </p:spTree>
    <p:extLst>
      <p:ext uri="{BB962C8B-B14F-4D97-AF65-F5344CB8AC3E}">
        <p14:creationId xmlns:p14="http://schemas.microsoft.com/office/powerpoint/2010/main" val="1660620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D65E93-A082-C9CC-6D03-7FDB0CEEF74F}"/>
              </a:ext>
            </a:extLst>
          </p:cNvPr>
          <p:cNvSpPr>
            <a:spLocks noGrp="1"/>
          </p:cNvSpPr>
          <p:nvPr>
            <p:ph type="title"/>
          </p:nvPr>
        </p:nvSpPr>
        <p:spPr/>
        <p:txBody>
          <a:bodyPr/>
          <a:lstStyle/>
          <a:p>
            <a:r>
              <a:rPr lang="tr-TR" dirty="0" err="1"/>
              <a:t>Boxplot</a:t>
            </a:r>
            <a:r>
              <a:rPr lang="tr-TR" dirty="0"/>
              <a:t> Analysis</a:t>
            </a:r>
          </a:p>
        </p:txBody>
      </p:sp>
      <p:pic>
        <p:nvPicPr>
          <p:cNvPr id="5" name="İçerik Yer Tutucusu 4">
            <a:extLst>
              <a:ext uri="{FF2B5EF4-FFF2-40B4-BE49-F238E27FC236}">
                <a16:creationId xmlns:a16="http://schemas.microsoft.com/office/drawing/2014/main" id="{D312F86D-F59F-C7E0-0266-BA90E208B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64" y="2078238"/>
            <a:ext cx="11431492" cy="3810497"/>
          </a:xfrm>
        </p:spPr>
      </p:pic>
    </p:spTree>
    <p:extLst>
      <p:ext uri="{BB962C8B-B14F-4D97-AF65-F5344CB8AC3E}">
        <p14:creationId xmlns:p14="http://schemas.microsoft.com/office/powerpoint/2010/main" val="310155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746A90-95BD-5F97-1F9C-4171DE905982}"/>
              </a:ext>
            </a:extLst>
          </p:cNvPr>
          <p:cNvSpPr>
            <a:spLocks noGrp="1"/>
          </p:cNvSpPr>
          <p:nvPr>
            <p:ph type="title"/>
          </p:nvPr>
        </p:nvSpPr>
        <p:spPr/>
        <p:txBody>
          <a:bodyPr/>
          <a:lstStyle/>
          <a:p>
            <a:r>
              <a:rPr lang="en-US" dirty="0"/>
              <a:t>Boxplot of V by Mine Type</a:t>
            </a:r>
            <a:endParaRPr lang="tr-TR" dirty="0"/>
          </a:p>
        </p:txBody>
      </p:sp>
      <p:sp>
        <p:nvSpPr>
          <p:cNvPr id="3" name="İçerik Yer Tutucusu 2">
            <a:extLst>
              <a:ext uri="{FF2B5EF4-FFF2-40B4-BE49-F238E27FC236}">
                <a16:creationId xmlns:a16="http://schemas.microsoft.com/office/drawing/2014/main" id="{89E2435F-AD1C-840B-2C6A-361D66900E18}"/>
              </a:ext>
            </a:extLst>
          </p:cNvPr>
          <p:cNvSpPr>
            <a:spLocks noGrp="1"/>
          </p:cNvSpPr>
          <p:nvPr>
            <p:ph idx="1"/>
          </p:nvPr>
        </p:nvSpPr>
        <p:spPr/>
        <p:txBody>
          <a:bodyPr/>
          <a:lstStyle/>
          <a:p>
            <a:r>
              <a:rPr lang="en-US" dirty="0"/>
              <a:t>Mine Type 1: The voltage (V) has a relatively small range, with values centered around 0.3.</a:t>
            </a:r>
          </a:p>
          <a:p>
            <a:r>
              <a:rPr lang="en-US" dirty="0"/>
              <a:t>Mine Type 2: Voltage has a wide range, with values spanning from about 0.3 to 1.0. This indicates significant variability in voltage for this mine type.</a:t>
            </a:r>
          </a:p>
          <a:p>
            <a:r>
              <a:rPr lang="en-US" dirty="0"/>
              <a:t>Mine Type 3: Voltage is generally lower, with the middle 50% (interquartile range) around 0.4. There are a few outliers around 0.7.</a:t>
            </a:r>
          </a:p>
          <a:p>
            <a:r>
              <a:rPr lang="en-US" dirty="0"/>
              <a:t>Mine Type 4: Voltage shows a moderate range, with values generally around 0.4.</a:t>
            </a:r>
          </a:p>
          <a:p>
            <a:r>
              <a:rPr lang="en-US" dirty="0"/>
              <a:t>Mine Type 5: Voltage is also moderate, with values mostly between 0.4 and 0.7, and some outliers near 0.6.</a:t>
            </a:r>
            <a:endParaRPr lang="tr-TR" dirty="0"/>
          </a:p>
        </p:txBody>
      </p:sp>
    </p:spTree>
    <p:extLst>
      <p:ext uri="{BB962C8B-B14F-4D97-AF65-F5344CB8AC3E}">
        <p14:creationId xmlns:p14="http://schemas.microsoft.com/office/powerpoint/2010/main" val="25561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C00C8A-0E8F-942B-F801-15E47B0B30E8}"/>
              </a:ext>
            </a:extLst>
          </p:cNvPr>
          <p:cNvSpPr>
            <a:spLocks noGrp="1"/>
          </p:cNvSpPr>
          <p:nvPr>
            <p:ph type="title"/>
          </p:nvPr>
        </p:nvSpPr>
        <p:spPr/>
        <p:txBody>
          <a:bodyPr/>
          <a:lstStyle/>
          <a:p>
            <a:r>
              <a:rPr lang="en-US" dirty="0"/>
              <a:t>Boxplot of H by Mine Type</a:t>
            </a:r>
            <a:endParaRPr lang="tr-TR" dirty="0"/>
          </a:p>
        </p:txBody>
      </p:sp>
      <p:sp>
        <p:nvSpPr>
          <p:cNvPr id="3" name="İçerik Yer Tutucusu 2">
            <a:extLst>
              <a:ext uri="{FF2B5EF4-FFF2-40B4-BE49-F238E27FC236}">
                <a16:creationId xmlns:a16="http://schemas.microsoft.com/office/drawing/2014/main" id="{A9B3687E-7200-984B-D9A4-D75FF2E46AAD}"/>
              </a:ext>
            </a:extLst>
          </p:cNvPr>
          <p:cNvSpPr>
            <a:spLocks noGrp="1"/>
          </p:cNvSpPr>
          <p:nvPr>
            <p:ph idx="1"/>
          </p:nvPr>
        </p:nvSpPr>
        <p:spPr/>
        <p:txBody>
          <a:bodyPr/>
          <a:lstStyle/>
          <a:p>
            <a:r>
              <a:rPr lang="en-US" dirty="0"/>
              <a:t>All Mine Types: The high (H) feature has a large range for all mine types, spanning from 0 to 1. The interquartile ranges are similar across all mine types, centered around 0.5.</a:t>
            </a:r>
          </a:p>
          <a:p>
            <a:r>
              <a:rPr lang="en-US" dirty="0"/>
              <a:t>Mine Type 1, 2, 3, 4, 5: The distributions of the high (H) feature are very similar, with no significant differences between mine types. Each has a similar range and median value.</a:t>
            </a:r>
            <a:endParaRPr lang="tr-TR" dirty="0"/>
          </a:p>
        </p:txBody>
      </p:sp>
    </p:spTree>
    <p:extLst>
      <p:ext uri="{BB962C8B-B14F-4D97-AF65-F5344CB8AC3E}">
        <p14:creationId xmlns:p14="http://schemas.microsoft.com/office/powerpoint/2010/main" val="3457275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0204A5-1389-AD57-35EE-A5663DB6DF2D}"/>
              </a:ext>
            </a:extLst>
          </p:cNvPr>
          <p:cNvSpPr>
            <a:spLocks noGrp="1"/>
          </p:cNvSpPr>
          <p:nvPr>
            <p:ph type="title"/>
          </p:nvPr>
        </p:nvSpPr>
        <p:spPr/>
        <p:txBody>
          <a:bodyPr/>
          <a:lstStyle/>
          <a:p>
            <a:r>
              <a:rPr lang="en-US" dirty="0"/>
              <a:t>Boxplot of S by Mine Type</a:t>
            </a:r>
            <a:endParaRPr lang="tr-TR" dirty="0"/>
          </a:p>
        </p:txBody>
      </p:sp>
      <p:sp>
        <p:nvSpPr>
          <p:cNvPr id="3" name="İçerik Yer Tutucusu 2">
            <a:extLst>
              <a:ext uri="{FF2B5EF4-FFF2-40B4-BE49-F238E27FC236}">
                <a16:creationId xmlns:a16="http://schemas.microsoft.com/office/drawing/2014/main" id="{71F1C74F-FD54-8FF5-BE03-ACA5C472604E}"/>
              </a:ext>
            </a:extLst>
          </p:cNvPr>
          <p:cNvSpPr>
            <a:spLocks noGrp="1"/>
          </p:cNvSpPr>
          <p:nvPr>
            <p:ph idx="1"/>
          </p:nvPr>
        </p:nvSpPr>
        <p:spPr/>
        <p:txBody>
          <a:bodyPr/>
          <a:lstStyle/>
          <a:p>
            <a:r>
              <a:rPr lang="en-US" dirty="0"/>
              <a:t>All Mine Types: The soil type (S) feature also has a large range from 0 to 1 for all mine types. The interquartile ranges are similar, centered around 0.5.</a:t>
            </a:r>
          </a:p>
          <a:p>
            <a:r>
              <a:rPr lang="en-US" dirty="0"/>
              <a:t>Mine Type 1, 2, 3, 4, 5: Similar to the H feature, the distributions of the soil type (S) feature are very consistent across all mine types. Each mine type has similar ranges and median values.</a:t>
            </a:r>
            <a:endParaRPr lang="tr-TR" dirty="0"/>
          </a:p>
        </p:txBody>
      </p:sp>
    </p:spTree>
    <p:extLst>
      <p:ext uri="{BB962C8B-B14F-4D97-AF65-F5344CB8AC3E}">
        <p14:creationId xmlns:p14="http://schemas.microsoft.com/office/powerpoint/2010/main" val="279246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527705-BCD2-6912-DA59-B4A4D7128CF8}"/>
              </a:ext>
            </a:extLst>
          </p:cNvPr>
          <p:cNvSpPr>
            <a:spLocks noGrp="1"/>
          </p:cNvSpPr>
          <p:nvPr>
            <p:ph type="title"/>
          </p:nvPr>
        </p:nvSpPr>
        <p:spPr/>
        <p:txBody>
          <a:bodyPr/>
          <a:lstStyle/>
          <a:p>
            <a:r>
              <a:rPr lang="tr-TR" dirty="0" err="1"/>
              <a:t>Example</a:t>
            </a:r>
            <a:r>
              <a:rPr lang="tr-TR" dirty="0"/>
              <a:t> </a:t>
            </a:r>
            <a:r>
              <a:rPr lang="tr-TR" dirty="0" err="1"/>
              <a:t>Dataset</a:t>
            </a:r>
            <a:r>
              <a:rPr lang="tr-TR" dirty="0"/>
              <a:t>(</a:t>
            </a:r>
            <a:r>
              <a:rPr lang="tr-TR" dirty="0" err="1"/>
              <a:t>From</a:t>
            </a:r>
            <a:r>
              <a:rPr lang="tr-TR" dirty="0"/>
              <a:t> 338 </a:t>
            </a:r>
            <a:r>
              <a:rPr lang="tr-TR" dirty="0" err="1"/>
              <a:t>Instance</a:t>
            </a:r>
            <a:r>
              <a:rPr lang="tr-TR" dirty="0"/>
              <a:t>)</a:t>
            </a:r>
          </a:p>
        </p:txBody>
      </p:sp>
      <p:graphicFrame>
        <p:nvGraphicFramePr>
          <p:cNvPr id="4" name="İçerik Yer Tutucusu 3">
            <a:extLst>
              <a:ext uri="{FF2B5EF4-FFF2-40B4-BE49-F238E27FC236}">
                <a16:creationId xmlns:a16="http://schemas.microsoft.com/office/drawing/2014/main" id="{547B9452-2B04-D2BF-B558-F7D01F945ED7}"/>
              </a:ext>
            </a:extLst>
          </p:cNvPr>
          <p:cNvGraphicFramePr>
            <a:graphicFrameLocks noGrp="1"/>
          </p:cNvGraphicFramePr>
          <p:nvPr>
            <p:ph idx="1"/>
            <p:extLst>
              <p:ext uri="{D42A27DB-BD31-4B8C-83A1-F6EECF244321}">
                <p14:modId xmlns:p14="http://schemas.microsoft.com/office/powerpoint/2010/main" val="1461062603"/>
              </p:ext>
            </p:extLst>
          </p:nvPr>
        </p:nvGraphicFramePr>
        <p:xfrm>
          <a:off x="1261872" y="2642616"/>
          <a:ext cx="5516752" cy="1975105"/>
        </p:xfrm>
        <a:graphic>
          <a:graphicData uri="http://schemas.openxmlformats.org/drawingml/2006/table">
            <a:tbl>
              <a:tblPr/>
              <a:tblGrid>
                <a:gridCol w="1379188">
                  <a:extLst>
                    <a:ext uri="{9D8B030D-6E8A-4147-A177-3AD203B41FA5}">
                      <a16:colId xmlns:a16="http://schemas.microsoft.com/office/drawing/2014/main" val="930267244"/>
                    </a:ext>
                  </a:extLst>
                </a:gridCol>
                <a:gridCol w="1379188">
                  <a:extLst>
                    <a:ext uri="{9D8B030D-6E8A-4147-A177-3AD203B41FA5}">
                      <a16:colId xmlns:a16="http://schemas.microsoft.com/office/drawing/2014/main" val="346889287"/>
                    </a:ext>
                  </a:extLst>
                </a:gridCol>
                <a:gridCol w="1379188">
                  <a:extLst>
                    <a:ext uri="{9D8B030D-6E8A-4147-A177-3AD203B41FA5}">
                      <a16:colId xmlns:a16="http://schemas.microsoft.com/office/drawing/2014/main" val="2315796913"/>
                    </a:ext>
                  </a:extLst>
                </a:gridCol>
                <a:gridCol w="1379188">
                  <a:extLst>
                    <a:ext uri="{9D8B030D-6E8A-4147-A177-3AD203B41FA5}">
                      <a16:colId xmlns:a16="http://schemas.microsoft.com/office/drawing/2014/main" val="2470287575"/>
                    </a:ext>
                  </a:extLst>
                </a:gridCol>
              </a:tblGrid>
              <a:tr h="395021">
                <a:tc>
                  <a:txBody>
                    <a:bodyPr/>
                    <a:lstStyle/>
                    <a:p>
                      <a:pPr algn="ctr" fontAlgn="ctr"/>
                      <a:r>
                        <a:rPr lang="tr-TR" sz="1100" b="0" i="0" u="none" strike="noStrike" dirty="0">
                          <a:solidFill>
                            <a:srgbClr val="000000"/>
                          </a:solidFill>
                          <a:effectLst/>
                          <a:latin typeface="Calibri" panose="020F0502020204030204" pitchFamily="34" charset="0"/>
                        </a:rPr>
                        <a:t>0,256284</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0,818182</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0,6</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2763236226"/>
                  </a:ext>
                </a:extLst>
              </a:tr>
              <a:tr h="395021">
                <a:tc>
                  <a:txBody>
                    <a:bodyPr/>
                    <a:lstStyle/>
                    <a:p>
                      <a:pPr algn="ctr" fontAlgn="ctr"/>
                      <a:r>
                        <a:rPr lang="tr-TR" sz="1100" b="0" i="0" u="none" strike="noStrike">
                          <a:solidFill>
                            <a:srgbClr val="000000"/>
                          </a:solidFill>
                          <a:effectLst/>
                          <a:latin typeface="Calibri" panose="020F0502020204030204" pitchFamily="34" charset="0"/>
                        </a:rPr>
                        <a:t>0,235649</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0,6</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dirty="0">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4202112735"/>
                  </a:ext>
                </a:extLst>
              </a:tr>
              <a:tr h="395021">
                <a:tc>
                  <a:txBody>
                    <a:bodyPr/>
                    <a:lstStyle/>
                    <a:p>
                      <a:pPr algn="ctr" fontAlgn="ctr"/>
                      <a:r>
                        <a:rPr lang="tr-TR" sz="1100" b="0" i="0" u="none" strike="noStrike">
                          <a:solidFill>
                            <a:srgbClr val="000000"/>
                          </a:solidFill>
                          <a:effectLst/>
                          <a:latin typeface="Calibri" panose="020F0502020204030204" pitchFamily="34" charset="0"/>
                        </a:rPr>
                        <a:t>0,315347</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0,2</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2854937048"/>
                  </a:ext>
                </a:extLst>
              </a:tr>
              <a:tr h="395021">
                <a:tc>
                  <a:txBody>
                    <a:bodyPr/>
                    <a:lstStyle/>
                    <a:p>
                      <a:pPr algn="ctr" fontAlgn="ctr"/>
                      <a:r>
                        <a:rPr lang="tr-TR" sz="1100" b="0" i="0" u="none" strike="noStrike">
                          <a:solidFill>
                            <a:srgbClr val="000000"/>
                          </a:solidFill>
                          <a:effectLst/>
                          <a:latin typeface="Calibri" panose="020F0502020204030204" pitchFamily="34" charset="0"/>
                        </a:rPr>
                        <a:t>0,283988</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dirty="0">
                          <a:solidFill>
                            <a:srgbClr val="000000"/>
                          </a:solidFill>
                          <a:effectLst/>
                          <a:latin typeface="Calibri" panose="020F0502020204030204" pitchFamily="34" charset="0"/>
                        </a:rPr>
                        <a:t>0,181818</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0,2</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1603294441"/>
                  </a:ext>
                </a:extLst>
              </a:tr>
              <a:tr h="395021">
                <a:tc>
                  <a:txBody>
                    <a:bodyPr/>
                    <a:lstStyle/>
                    <a:p>
                      <a:pPr algn="ctr" fontAlgn="ctr"/>
                      <a:r>
                        <a:rPr lang="tr-TR" sz="1100" b="0" i="0" u="none" strike="noStrike">
                          <a:solidFill>
                            <a:srgbClr val="000000"/>
                          </a:solidFill>
                          <a:effectLst/>
                          <a:latin typeface="Calibri" panose="020F0502020204030204" pitchFamily="34" charset="0"/>
                        </a:rPr>
                        <a:t>0,303262</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a:noFill/>
                    </a:lnB>
                  </a:tcPr>
                </a:tc>
                <a:tc>
                  <a:txBody>
                    <a:bodyPr/>
                    <a:lstStyle/>
                    <a:p>
                      <a:pPr algn="ctr" fontAlgn="ctr"/>
                      <a:r>
                        <a:rPr lang="tr-TR" sz="1100" b="0" i="0" u="none" strike="noStrike" dirty="0">
                          <a:solidFill>
                            <a:srgbClr val="000000"/>
                          </a:solidFill>
                          <a:effectLst/>
                          <a:latin typeface="Calibri" panose="020F0502020204030204" pitchFamily="34" charset="0"/>
                        </a:rPr>
                        <a:t>0,272727</a:t>
                      </a:r>
                    </a:p>
                  </a:txBody>
                  <a:tcPr marL="9525" marR="9525" marT="9525" marB="0" anchor="ctr">
                    <a:lnL>
                      <a:noFill/>
                    </a:lnL>
                    <a:lnR>
                      <a:noFill/>
                    </a:lnR>
                    <a:lnT w="6350" cap="flat" cmpd="sng" algn="ctr">
                      <a:solidFill>
                        <a:srgbClr val="333399"/>
                      </a:solidFill>
                      <a:prstDash val="solid"/>
                      <a:round/>
                      <a:headEnd type="none" w="med" len="med"/>
                      <a:tailEnd type="none" w="med" len="med"/>
                    </a:lnT>
                    <a:lnB>
                      <a:noFill/>
                    </a:lnB>
                  </a:tcPr>
                </a:tc>
                <a:tc>
                  <a:txBody>
                    <a:bodyPr/>
                    <a:lstStyle/>
                    <a:p>
                      <a:pPr algn="ctr" fontAlgn="ctr"/>
                      <a:r>
                        <a:rPr lang="tr-TR" sz="1100" b="0" i="0" u="none" strike="noStrike" dirty="0">
                          <a:solidFill>
                            <a:srgbClr val="000000"/>
                          </a:solidFill>
                          <a:effectLst/>
                          <a:latin typeface="Calibri" panose="020F0502020204030204" pitchFamily="34" charset="0"/>
                        </a:rPr>
                        <a:t>0,2</a:t>
                      </a:r>
                    </a:p>
                  </a:txBody>
                  <a:tcPr marL="9525" marR="9525" marT="9525" marB="0" anchor="ctr">
                    <a:lnL>
                      <a:noFill/>
                    </a:lnL>
                    <a:lnR>
                      <a:noFill/>
                    </a:lnR>
                    <a:lnT w="6350" cap="flat" cmpd="sng" algn="ctr">
                      <a:solidFill>
                        <a:srgbClr val="333399"/>
                      </a:solidFill>
                      <a:prstDash val="solid"/>
                      <a:round/>
                      <a:headEnd type="none" w="med" len="med"/>
                      <a:tailEnd type="none" w="med" len="med"/>
                    </a:lnT>
                    <a:lnB>
                      <a:noFill/>
                    </a:lnB>
                  </a:tcPr>
                </a:tc>
                <a:tc>
                  <a:txBody>
                    <a:bodyPr/>
                    <a:lstStyle/>
                    <a:p>
                      <a:pPr algn="ctr" fontAlgn="ctr"/>
                      <a:r>
                        <a:rPr lang="tr-TR" sz="1100" b="0" i="0" u="none" strike="noStrike" dirty="0">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a:noFill/>
                    </a:lnB>
                  </a:tcPr>
                </a:tc>
                <a:extLst>
                  <a:ext uri="{0D108BD9-81ED-4DB2-BD59-A6C34878D82A}">
                    <a16:rowId xmlns:a16="http://schemas.microsoft.com/office/drawing/2014/main" val="1748755446"/>
                  </a:ext>
                </a:extLst>
              </a:tr>
            </a:tbl>
          </a:graphicData>
        </a:graphic>
      </p:graphicFrame>
      <p:sp>
        <p:nvSpPr>
          <p:cNvPr id="6" name="Metin kutusu 5">
            <a:extLst>
              <a:ext uri="{FF2B5EF4-FFF2-40B4-BE49-F238E27FC236}">
                <a16:creationId xmlns:a16="http://schemas.microsoft.com/office/drawing/2014/main" id="{16DC9D50-5A3C-FF71-7484-607FA005A8E9}"/>
              </a:ext>
            </a:extLst>
          </p:cNvPr>
          <p:cNvSpPr txBox="1"/>
          <p:nvPr/>
        </p:nvSpPr>
        <p:spPr>
          <a:xfrm>
            <a:off x="1261872" y="2273284"/>
            <a:ext cx="5516752" cy="369332"/>
          </a:xfrm>
          <a:prstGeom prst="rect">
            <a:avLst/>
          </a:prstGeom>
          <a:noFill/>
        </p:spPr>
        <p:txBody>
          <a:bodyPr wrap="square">
            <a:spAutoFit/>
          </a:bodyPr>
          <a:lstStyle/>
          <a:p>
            <a:r>
              <a:rPr lang="tr-TR" sz="1800" b="1" i="0" u="none" strike="noStrike" dirty="0">
                <a:solidFill>
                  <a:srgbClr val="000000"/>
                </a:solidFill>
                <a:effectLst/>
                <a:latin typeface="Calibri" panose="020F0502020204030204" pitchFamily="34" charset="0"/>
              </a:rPr>
              <a:t>	V</a:t>
            </a:r>
            <a:r>
              <a:rPr lang="tr-TR" dirty="0"/>
              <a:t>                   </a:t>
            </a:r>
            <a:r>
              <a:rPr lang="tr-TR" sz="1800" b="1" i="0" u="none" strike="noStrike" dirty="0">
                <a:solidFill>
                  <a:srgbClr val="000000"/>
                </a:solidFill>
                <a:effectLst/>
                <a:latin typeface="Calibri" panose="020F0502020204030204" pitchFamily="34" charset="0"/>
              </a:rPr>
              <a:t>H</a:t>
            </a:r>
            <a:r>
              <a:rPr lang="tr-TR" dirty="0"/>
              <a:t>                     </a:t>
            </a:r>
            <a:r>
              <a:rPr lang="tr-TR" sz="1800" b="1" i="0" u="none" strike="noStrike" dirty="0">
                <a:solidFill>
                  <a:srgbClr val="000000"/>
                </a:solidFill>
                <a:effectLst/>
                <a:latin typeface="Calibri" panose="020F0502020204030204" pitchFamily="34" charset="0"/>
              </a:rPr>
              <a:t>S</a:t>
            </a:r>
            <a:r>
              <a:rPr lang="tr-TR" dirty="0"/>
              <a:t>                   </a:t>
            </a:r>
            <a:r>
              <a:rPr lang="tr-TR" sz="1800" b="1" i="0" u="none" strike="noStrike" dirty="0">
                <a:solidFill>
                  <a:srgbClr val="000000"/>
                </a:solidFill>
                <a:effectLst/>
                <a:latin typeface="Calibri" panose="020F0502020204030204" pitchFamily="34" charset="0"/>
              </a:rPr>
              <a:t>M</a:t>
            </a:r>
            <a:r>
              <a:rPr lang="tr-TR" dirty="0"/>
              <a:t> </a:t>
            </a:r>
          </a:p>
        </p:txBody>
      </p:sp>
    </p:spTree>
    <p:extLst>
      <p:ext uri="{BB962C8B-B14F-4D97-AF65-F5344CB8AC3E}">
        <p14:creationId xmlns:p14="http://schemas.microsoft.com/office/powerpoint/2010/main" val="320120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AFA862-0DBE-2B35-6CC6-8D2D0C0F6DBB}"/>
              </a:ext>
            </a:extLst>
          </p:cNvPr>
          <p:cNvSpPr>
            <a:spLocks noGrp="1"/>
          </p:cNvSpPr>
          <p:nvPr>
            <p:ph type="title"/>
          </p:nvPr>
        </p:nvSpPr>
        <p:spPr/>
        <p:txBody>
          <a:bodyPr/>
          <a:lstStyle/>
          <a:p>
            <a:r>
              <a:rPr lang="tr-TR" dirty="0" err="1"/>
              <a:t>Conclusion</a:t>
            </a:r>
            <a:r>
              <a:rPr lang="tr-TR" dirty="0"/>
              <a:t> of </a:t>
            </a:r>
            <a:r>
              <a:rPr lang="tr-TR" dirty="0" err="1"/>
              <a:t>Boxplot</a:t>
            </a:r>
            <a:r>
              <a:rPr lang="tr-TR" dirty="0"/>
              <a:t> Analysis</a:t>
            </a:r>
          </a:p>
        </p:txBody>
      </p:sp>
      <p:sp>
        <p:nvSpPr>
          <p:cNvPr id="3" name="İçerik Yer Tutucusu 2">
            <a:extLst>
              <a:ext uri="{FF2B5EF4-FFF2-40B4-BE49-F238E27FC236}">
                <a16:creationId xmlns:a16="http://schemas.microsoft.com/office/drawing/2014/main" id="{0E3DE697-5CAC-7FFB-C0B4-2C874AC88176}"/>
              </a:ext>
            </a:extLst>
          </p:cNvPr>
          <p:cNvSpPr>
            <a:spLocks noGrp="1"/>
          </p:cNvSpPr>
          <p:nvPr>
            <p:ph idx="1"/>
          </p:nvPr>
        </p:nvSpPr>
        <p:spPr/>
        <p:txBody>
          <a:bodyPr/>
          <a:lstStyle/>
          <a:p>
            <a:r>
              <a:rPr lang="en-US" dirty="0"/>
              <a:t>The voltage (V) might be a more critical feature for distinguishing between mine types, given its variability.</a:t>
            </a:r>
          </a:p>
          <a:p>
            <a:r>
              <a:rPr lang="en-US" dirty="0"/>
              <a:t>The high (H) and soil type (S) features show consistent distributions across all mine types, suggesting they may be less informative for classification purposes.</a:t>
            </a:r>
            <a:endParaRPr lang="tr-TR" dirty="0"/>
          </a:p>
        </p:txBody>
      </p:sp>
    </p:spTree>
    <p:extLst>
      <p:ext uri="{BB962C8B-B14F-4D97-AF65-F5344CB8AC3E}">
        <p14:creationId xmlns:p14="http://schemas.microsoft.com/office/powerpoint/2010/main" val="3125292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6AAAB6-AE0F-9672-8163-1AD9495B2E2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7507953E-8732-49DB-98CF-1312BC2692D4}"/>
              </a:ext>
            </a:extLst>
          </p:cNvPr>
          <p:cNvSpPr>
            <a:spLocks noGrp="1"/>
          </p:cNvSpPr>
          <p:nvPr>
            <p:ph idx="1"/>
          </p:nvPr>
        </p:nvSpPr>
        <p:spPr/>
        <p:txBody>
          <a:bodyPr/>
          <a:lstStyle/>
          <a:p>
            <a:r>
              <a:rPr lang="tr-TR" dirty="0" err="1"/>
              <a:t>Used</a:t>
            </a:r>
            <a:r>
              <a:rPr lang="tr-TR" dirty="0"/>
              <a:t> </a:t>
            </a:r>
            <a:r>
              <a:rPr lang="tr-TR" dirty="0" err="1"/>
              <a:t>for</a:t>
            </a:r>
            <a:r>
              <a:rPr lang="tr-TR" dirty="0"/>
              <a:t> mine </a:t>
            </a:r>
            <a:r>
              <a:rPr lang="tr-TR" dirty="0" err="1"/>
              <a:t>classification</a:t>
            </a:r>
            <a:r>
              <a:rPr lang="tr-TR" dirty="0"/>
              <a:t> </a:t>
            </a:r>
            <a:r>
              <a:rPr lang="tr-TR" dirty="0" err="1"/>
              <a:t>models</a:t>
            </a:r>
            <a:r>
              <a:rPr lang="tr-TR" dirty="0"/>
              <a:t>:</a:t>
            </a:r>
          </a:p>
          <a:p>
            <a:r>
              <a:rPr lang="en-US" dirty="0"/>
              <a:t>(60% training, 20% validation, 20% testing)</a:t>
            </a:r>
            <a:endParaRPr lang="tr-TR" dirty="0"/>
          </a:p>
          <a:p>
            <a:r>
              <a:rPr lang="tr-TR" dirty="0"/>
              <a:t>V-H-S</a:t>
            </a:r>
          </a:p>
          <a:p>
            <a:r>
              <a:rPr lang="tr-TR" dirty="0"/>
              <a:t>V-H</a:t>
            </a:r>
          </a:p>
          <a:p>
            <a:r>
              <a:rPr lang="tr-TR" dirty="0"/>
              <a:t>V-S</a:t>
            </a:r>
          </a:p>
          <a:p>
            <a:r>
              <a:rPr lang="tr-TR" dirty="0"/>
              <a:t>V</a:t>
            </a:r>
          </a:p>
        </p:txBody>
      </p:sp>
    </p:spTree>
    <p:extLst>
      <p:ext uri="{BB962C8B-B14F-4D97-AF65-F5344CB8AC3E}">
        <p14:creationId xmlns:p14="http://schemas.microsoft.com/office/powerpoint/2010/main" val="3111954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56814-D367-1C16-E35B-D71F9D8740BD}"/>
              </a:ext>
            </a:extLst>
          </p:cNvPr>
          <p:cNvSpPr>
            <a:spLocks noGrp="1"/>
          </p:cNvSpPr>
          <p:nvPr>
            <p:ph type="title"/>
          </p:nvPr>
        </p:nvSpPr>
        <p:spPr/>
        <p:txBody>
          <a:bodyPr/>
          <a:lstStyle/>
          <a:p>
            <a:r>
              <a:rPr lang="tr-TR" dirty="0"/>
              <a:t>V-H-S</a:t>
            </a:r>
          </a:p>
        </p:txBody>
      </p:sp>
      <p:pic>
        <p:nvPicPr>
          <p:cNvPr id="5" name="İçerik Yer Tutucusu 4">
            <a:extLst>
              <a:ext uri="{FF2B5EF4-FFF2-40B4-BE49-F238E27FC236}">
                <a16:creationId xmlns:a16="http://schemas.microsoft.com/office/drawing/2014/main" id="{46F4DB49-DBE4-3146-5CB9-8F07C9FCDC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637" y="4087368"/>
            <a:ext cx="3694176" cy="2770632"/>
          </a:xfrm>
        </p:spPr>
      </p:pic>
      <p:pic>
        <p:nvPicPr>
          <p:cNvPr id="7" name="Resim 6">
            <a:extLst>
              <a:ext uri="{FF2B5EF4-FFF2-40B4-BE49-F238E27FC236}">
                <a16:creationId xmlns:a16="http://schemas.microsoft.com/office/drawing/2014/main" id="{FC92D156-C47E-1743-7B8C-6809BEA42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41" y="1609500"/>
            <a:ext cx="3590551" cy="2692913"/>
          </a:xfrm>
          <a:prstGeom prst="rect">
            <a:avLst/>
          </a:prstGeom>
        </p:spPr>
      </p:pic>
      <p:pic>
        <p:nvPicPr>
          <p:cNvPr id="9" name="Resim 8">
            <a:extLst>
              <a:ext uri="{FF2B5EF4-FFF2-40B4-BE49-F238E27FC236}">
                <a16:creationId xmlns:a16="http://schemas.microsoft.com/office/drawing/2014/main" id="{CFED1B66-D825-F7D5-F510-A093409C3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644" y="1609500"/>
            <a:ext cx="3502162" cy="2626622"/>
          </a:xfrm>
          <a:prstGeom prst="rect">
            <a:avLst/>
          </a:prstGeom>
        </p:spPr>
      </p:pic>
      <p:pic>
        <p:nvPicPr>
          <p:cNvPr id="11" name="Resim 10">
            <a:extLst>
              <a:ext uri="{FF2B5EF4-FFF2-40B4-BE49-F238E27FC236}">
                <a16:creationId xmlns:a16="http://schemas.microsoft.com/office/drawing/2014/main" id="{8D3DC94A-D65F-9E3C-7A01-72441DD20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5860" y="4236122"/>
            <a:ext cx="3378911" cy="2534183"/>
          </a:xfrm>
          <a:prstGeom prst="rect">
            <a:avLst/>
          </a:prstGeom>
        </p:spPr>
      </p:pic>
    </p:spTree>
    <p:extLst>
      <p:ext uri="{BB962C8B-B14F-4D97-AF65-F5344CB8AC3E}">
        <p14:creationId xmlns:p14="http://schemas.microsoft.com/office/powerpoint/2010/main" val="116130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91D37-6D43-2A1D-04DF-F33975669642}"/>
              </a:ext>
            </a:extLst>
          </p:cNvPr>
          <p:cNvSpPr>
            <a:spLocks noGrp="1"/>
          </p:cNvSpPr>
          <p:nvPr>
            <p:ph type="title"/>
          </p:nvPr>
        </p:nvSpPr>
        <p:spPr/>
        <p:txBody>
          <a:bodyPr/>
          <a:lstStyle/>
          <a:p>
            <a:r>
              <a:rPr lang="tr-TR" dirty="0"/>
              <a:t>V-H</a:t>
            </a:r>
          </a:p>
        </p:txBody>
      </p:sp>
      <p:pic>
        <p:nvPicPr>
          <p:cNvPr id="5" name="İçerik Yer Tutucusu 4">
            <a:extLst>
              <a:ext uri="{FF2B5EF4-FFF2-40B4-BE49-F238E27FC236}">
                <a16:creationId xmlns:a16="http://schemas.microsoft.com/office/drawing/2014/main" id="{6435A4FB-12EE-CDA0-F7EB-CAA4201285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585" y="4012598"/>
            <a:ext cx="3404616" cy="2553462"/>
          </a:xfrm>
        </p:spPr>
      </p:pic>
      <p:pic>
        <p:nvPicPr>
          <p:cNvPr id="7" name="Resim 6">
            <a:extLst>
              <a:ext uri="{FF2B5EF4-FFF2-40B4-BE49-F238E27FC236}">
                <a16:creationId xmlns:a16="http://schemas.microsoft.com/office/drawing/2014/main" id="{9ED84504-DFB7-CAA9-275A-170C4B4BF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008" y="1691322"/>
            <a:ext cx="3151639" cy="2363729"/>
          </a:xfrm>
          <a:prstGeom prst="rect">
            <a:avLst/>
          </a:prstGeom>
        </p:spPr>
      </p:pic>
      <p:pic>
        <p:nvPicPr>
          <p:cNvPr id="9" name="Resim 8">
            <a:extLst>
              <a:ext uri="{FF2B5EF4-FFF2-40B4-BE49-F238E27FC236}">
                <a16:creationId xmlns:a16="http://schemas.microsoft.com/office/drawing/2014/main" id="{783F467D-6916-F4AC-A8B6-2FD1D067B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545" y="1691322"/>
            <a:ext cx="3282696" cy="2462022"/>
          </a:xfrm>
          <a:prstGeom prst="rect">
            <a:avLst/>
          </a:prstGeom>
        </p:spPr>
      </p:pic>
      <p:pic>
        <p:nvPicPr>
          <p:cNvPr id="11" name="Resim 10">
            <a:extLst>
              <a:ext uri="{FF2B5EF4-FFF2-40B4-BE49-F238E27FC236}">
                <a16:creationId xmlns:a16="http://schemas.microsoft.com/office/drawing/2014/main" id="{721B0EB5-D5D3-C889-8A07-7793B5A7A6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008" y="4107464"/>
            <a:ext cx="3151639" cy="2363729"/>
          </a:xfrm>
          <a:prstGeom prst="rect">
            <a:avLst/>
          </a:prstGeom>
        </p:spPr>
      </p:pic>
    </p:spTree>
    <p:extLst>
      <p:ext uri="{BB962C8B-B14F-4D97-AF65-F5344CB8AC3E}">
        <p14:creationId xmlns:p14="http://schemas.microsoft.com/office/powerpoint/2010/main" val="3977293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278FC6-43B0-20EB-7EDC-D79B9DE08BE5}"/>
              </a:ext>
            </a:extLst>
          </p:cNvPr>
          <p:cNvSpPr>
            <a:spLocks noGrp="1"/>
          </p:cNvSpPr>
          <p:nvPr>
            <p:ph type="title"/>
          </p:nvPr>
        </p:nvSpPr>
        <p:spPr/>
        <p:txBody>
          <a:bodyPr/>
          <a:lstStyle/>
          <a:p>
            <a:r>
              <a:rPr lang="tr-TR" dirty="0"/>
              <a:t>V-S</a:t>
            </a:r>
          </a:p>
        </p:txBody>
      </p:sp>
      <p:pic>
        <p:nvPicPr>
          <p:cNvPr id="5" name="İçerik Yer Tutucusu 4">
            <a:extLst>
              <a:ext uri="{FF2B5EF4-FFF2-40B4-BE49-F238E27FC236}">
                <a16:creationId xmlns:a16="http://schemas.microsoft.com/office/drawing/2014/main" id="{B52BEBA1-89F9-8559-A17C-C6D378B74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852" y="4385328"/>
            <a:ext cx="3038352" cy="2278764"/>
          </a:xfrm>
        </p:spPr>
      </p:pic>
      <p:pic>
        <p:nvPicPr>
          <p:cNvPr id="7" name="Resim 6">
            <a:extLst>
              <a:ext uri="{FF2B5EF4-FFF2-40B4-BE49-F238E27FC236}">
                <a16:creationId xmlns:a16="http://schemas.microsoft.com/office/drawing/2014/main" id="{490CA5FD-F894-8C0A-18D7-A014FE35A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168" y="1595020"/>
            <a:ext cx="3550920" cy="2663190"/>
          </a:xfrm>
          <a:prstGeom prst="rect">
            <a:avLst/>
          </a:prstGeom>
        </p:spPr>
      </p:pic>
      <p:pic>
        <p:nvPicPr>
          <p:cNvPr id="9" name="Resim 8">
            <a:extLst>
              <a:ext uri="{FF2B5EF4-FFF2-40B4-BE49-F238E27FC236}">
                <a16:creationId xmlns:a16="http://schemas.microsoft.com/office/drawing/2014/main" id="{232F4D94-0FC3-B925-3016-336A82B8C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988" y="1691322"/>
            <a:ext cx="3626080" cy="2719560"/>
          </a:xfrm>
          <a:prstGeom prst="rect">
            <a:avLst/>
          </a:prstGeom>
        </p:spPr>
      </p:pic>
      <p:pic>
        <p:nvPicPr>
          <p:cNvPr id="11" name="Resim 10">
            <a:extLst>
              <a:ext uri="{FF2B5EF4-FFF2-40B4-BE49-F238E27FC236}">
                <a16:creationId xmlns:a16="http://schemas.microsoft.com/office/drawing/2014/main" id="{9477B616-A238-352F-B42F-EDD999E5B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044" y="4258210"/>
            <a:ext cx="3413508" cy="2560131"/>
          </a:xfrm>
          <a:prstGeom prst="rect">
            <a:avLst/>
          </a:prstGeom>
        </p:spPr>
      </p:pic>
    </p:spTree>
    <p:extLst>
      <p:ext uri="{BB962C8B-B14F-4D97-AF65-F5344CB8AC3E}">
        <p14:creationId xmlns:p14="http://schemas.microsoft.com/office/powerpoint/2010/main" val="1961624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E36B6-6F00-2D53-D5C8-A6CFA7DCDACA}"/>
              </a:ext>
            </a:extLst>
          </p:cNvPr>
          <p:cNvSpPr>
            <a:spLocks noGrp="1"/>
          </p:cNvSpPr>
          <p:nvPr>
            <p:ph type="title"/>
          </p:nvPr>
        </p:nvSpPr>
        <p:spPr/>
        <p:txBody>
          <a:bodyPr/>
          <a:lstStyle/>
          <a:p>
            <a:r>
              <a:rPr lang="tr-TR" dirty="0"/>
              <a:t>V</a:t>
            </a:r>
          </a:p>
        </p:txBody>
      </p:sp>
      <p:pic>
        <p:nvPicPr>
          <p:cNvPr id="5" name="İçerik Yer Tutucusu 4">
            <a:extLst>
              <a:ext uri="{FF2B5EF4-FFF2-40B4-BE49-F238E27FC236}">
                <a16:creationId xmlns:a16="http://schemas.microsoft.com/office/drawing/2014/main" id="{6E5BEC90-54B2-D387-9011-D10E32647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488" y="1500366"/>
            <a:ext cx="3657607" cy="2743205"/>
          </a:xfrm>
        </p:spPr>
      </p:pic>
      <p:pic>
        <p:nvPicPr>
          <p:cNvPr id="7" name="Resim 6">
            <a:extLst>
              <a:ext uri="{FF2B5EF4-FFF2-40B4-BE49-F238E27FC236}">
                <a16:creationId xmlns:a16="http://schemas.microsoft.com/office/drawing/2014/main" id="{B373899C-ECE5-BB8B-A03A-BAAAE328B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696" y="1500366"/>
            <a:ext cx="3657607" cy="2743205"/>
          </a:xfrm>
          <a:prstGeom prst="rect">
            <a:avLst/>
          </a:prstGeom>
        </p:spPr>
      </p:pic>
      <p:pic>
        <p:nvPicPr>
          <p:cNvPr id="9" name="Resim 8">
            <a:extLst>
              <a:ext uri="{FF2B5EF4-FFF2-40B4-BE49-F238E27FC236}">
                <a16:creationId xmlns:a16="http://schemas.microsoft.com/office/drawing/2014/main" id="{60AAB265-55AF-CD64-70E7-CC2F63EDD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872" y="4243571"/>
            <a:ext cx="3402998" cy="2552248"/>
          </a:xfrm>
          <a:prstGeom prst="rect">
            <a:avLst/>
          </a:prstGeom>
        </p:spPr>
      </p:pic>
      <p:pic>
        <p:nvPicPr>
          <p:cNvPr id="11" name="Resim 10">
            <a:extLst>
              <a:ext uri="{FF2B5EF4-FFF2-40B4-BE49-F238E27FC236}">
                <a16:creationId xmlns:a16="http://schemas.microsoft.com/office/drawing/2014/main" id="{B98290DE-28D8-DA48-2D4A-C3C0D4948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2371" y="4243571"/>
            <a:ext cx="3319370" cy="2489527"/>
          </a:xfrm>
          <a:prstGeom prst="rect">
            <a:avLst/>
          </a:prstGeom>
        </p:spPr>
      </p:pic>
    </p:spTree>
    <p:extLst>
      <p:ext uri="{BB962C8B-B14F-4D97-AF65-F5344CB8AC3E}">
        <p14:creationId xmlns:p14="http://schemas.microsoft.com/office/powerpoint/2010/main" val="3714419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fontScale="92500" lnSpcReduction="20000"/>
          </a:bodyPr>
          <a:lstStyle/>
          <a:p>
            <a:r>
              <a:rPr lang="en-US" dirty="0"/>
              <a:t>V-H-S:</a:t>
            </a:r>
          </a:p>
          <a:p>
            <a:r>
              <a:rPr lang="en-US" b="1" dirty="0"/>
              <a:t>Training Confusion Matrix:</a:t>
            </a:r>
          </a:p>
          <a:p>
            <a:r>
              <a:rPr lang="en-US" dirty="0"/>
              <a:t>Strongly predicts class 1 and class 5.</a:t>
            </a:r>
          </a:p>
          <a:p>
            <a:r>
              <a:rPr lang="en-US" dirty="0"/>
              <a:t>Has some confusion between class 2 and class 3.</a:t>
            </a:r>
          </a:p>
          <a:p>
            <a:r>
              <a:rPr lang="en-US" b="1" dirty="0"/>
              <a:t>Validation Confusion Matrix:</a:t>
            </a:r>
          </a:p>
          <a:p>
            <a:r>
              <a:rPr lang="en-US" dirty="0"/>
              <a:t>Predictions are less certain, with more confusion across all classes compared to training.</a:t>
            </a:r>
          </a:p>
          <a:p>
            <a:r>
              <a:rPr lang="en-US" b="1" dirty="0"/>
              <a:t>Test Confusion Matrix:</a:t>
            </a:r>
          </a:p>
          <a:p>
            <a:r>
              <a:rPr lang="en-US" dirty="0"/>
              <a:t>Similar confusion pattern to validation, indicating generalization.</a:t>
            </a:r>
          </a:p>
          <a:p>
            <a:r>
              <a:rPr lang="en-US" b="1" dirty="0"/>
              <a:t>All Data Combined Confusion Matrix:</a:t>
            </a:r>
          </a:p>
          <a:p>
            <a:r>
              <a:rPr lang="en-US" dirty="0"/>
              <a:t>Similar trends to training, validation, and test, suggesting consistency across datasets.</a:t>
            </a:r>
            <a:endParaRPr lang="tr-TR" dirty="0"/>
          </a:p>
        </p:txBody>
      </p:sp>
    </p:spTree>
    <p:extLst>
      <p:ext uri="{BB962C8B-B14F-4D97-AF65-F5344CB8AC3E}">
        <p14:creationId xmlns:p14="http://schemas.microsoft.com/office/powerpoint/2010/main" val="2845728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a:bodyPr>
          <a:lstStyle/>
          <a:p>
            <a:r>
              <a:rPr lang="en-US" dirty="0"/>
              <a:t>V-H:</a:t>
            </a:r>
          </a:p>
          <a:p>
            <a:r>
              <a:rPr lang="en-US" b="1" dirty="0"/>
              <a:t>Training Confusion Matrix:</a:t>
            </a:r>
          </a:p>
          <a:p>
            <a:r>
              <a:rPr lang="en-US" dirty="0"/>
              <a:t>Predicts class 1 with high accuracy but struggles with class 2 and class 3.</a:t>
            </a:r>
          </a:p>
          <a:p>
            <a:r>
              <a:rPr lang="en-US" b="1" dirty="0"/>
              <a:t>Validation Confusion Matrix:</a:t>
            </a:r>
          </a:p>
          <a:p>
            <a:r>
              <a:rPr lang="en-US" dirty="0"/>
              <a:t>High accuracy for class 1 but significant confusion in other classes.</a:t>
            </a:r>
          </a:p>
          <a:p>
            <a:r>
              <a:rPr lang="en-US" b="1" dirty="0"/>
              <a:t>Test Confusion Matrix:</a:t>
            </a:r>
          </a:p>
          <a:p>
            <a:r>
              <a:rPr lang="en-US" dirty="0"/>
              <a:t>Similar trends as validation, indicating consistent performance.</a:t>
            </a:r>
          </a:p>
          <a:p>
            <a:r>
              <a:rPr lang="en-US" b="1" dirty="0"/>
              <a:t>All Data Combined Confusion Matrix:</a:t>
            </a:r>
          </a:p>
          <a:p>
            <a:r>
              <a:rPr lang="en-US" dirty="0"/>
              <a:t>Similar patterns as seen in training and validation, indicating consistency.</a:t>
            </a:r>
            <a:endParaRPr lang="tr-TR" dirty="0"/>
          </a:p>
        </p:txBody>
      </p:sp>
    </p:spTree>
    <p:extLst>
      <p:ext uri="{BB962C8B-B14F-4D97-AF65-F5344CB8AC3E}">
        <p14:creationId xmlns:p14="http://schemas.microsoft.com/office/powerpoint/2010/main" val="3219903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fontScale="92500" lnSpcReduction="10000"/>
          </a:bodyPr>
          <a:lstStyle/>
          <a:p>
            <a:r>
              <a:rPr lang="en-US" dirty="0"/>
              <a:t>V-S:</a:t>
            </a:r>
          </a:p>
          <a:p>
            <a:r>
              <a:rPr lang="en-US" b="1" dirty="0"/>
              <a:t>Training Confusion Matrix:</a:t>
            </a:r>
          </a:p>
          <a:p>
            <a:r>
              <a:rPr lang="en-US" dirty="0"/>
              <a:t>Struggles with class 1 and class 5, more uncertainty compared to other subsets.</a:t>
            </a:r>
          </a:p>
          <a:p>
            <a:r>
              <a:rPr lang="en-US" b="1" dirty="0"/>
              <a:t>Validation Confusion Matrix:</a:t>
            </a:r>
          </a:p>
          <a:p>
            <a:r>
              <a:rPr lang="en-US" dirty="0"/>
              <a:t>Predictions are less certain, with more confusion across all classes compared to training.</a:t>
            </a:r>
          </a:p>
          <a:p>
            <a:r>
              <a:rPr lang="en-US" b="1" dirty="0"/>
              <a:t>Test Confusion Matrix:</a:t>
            </a:r>
          </a:p>
          <a:p>
            <a:r>
              <a:rPr lang="en-US" dirty="0"/>
              <a:t>Similar confusion pattern to validation, indicating generalization.</a:t>
            </a:r>
          </a:p>
          <a:p>
            <a:r>
              <a:rPr lang="en-US" b="1" dirty="0"/>
              <a:t>All Data Combined Confusion Matrix:</a:t>
            </a:r>
          </a:p>
          <a:p>
            <a:r>
              <a:rPr lang="en-US" dirty="0"/>
              <a:t>Similar trends to training, validation, and test, suggesting consistency across datasets.</a:t>
            </a:r>
            <a:endParaRPr lang="tr-TR" dirty="0"/>
          </a:p>
        </p:txBody>
      </p:sp>
    </p:spTree>
    <p:extLst>
      <p:ext uri="{BB962C8B-B14F-4D97-AF65-F5344CB8AC3E}">
        <p14:creationId xmlns:p14="http://schemas.microsoft.com/office/powerpoint/2010/main" val="292611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a:bodyPr>
          <a:lstStyle/>
          <a:p>
            <a:r>
              <a:rPr lang="en-US" dirty="0"/>
              <a:t>V:</a:t>
            </a:r>
          </a:p>
          <a:p>
            <a:r>
              <a:rPr lang="en-US" b="1" dirty="0"/>
              <a:t>Training Confusion Matrix:</a:t>
            </a:r>
          </a:p>
          <a:p>
            <a:r>
              <a:rPr lang="en-US" dirty="0"/>
              <a:t>High accuracy for class 1, but significant confusion in other classes.</a:t>
            </a:r>
          </a:p>
          <a:p>
            <a:r>
              <a:rPr lang="en-US" b="1" dirty="0"/>
              <a:t>Validation Confusion Matrix:</a:t>
            </a:r>
          </a:p>
          <a:p>
            <a:r>
              <a:rPr lang="en-US" dirty="0"/>
              <a:t>Similar trends as training, with high accuracy for class 1 but confusion in other classes.</a:t>
            </a:r>
          </a:p>
          <a:p>
            <a:r>
              <a:rPr lang="en-US" b="1" dirty="0"/>
              <a:t>Test Confusion Matrix:</a:t>
            </a:r>
          </a:p>
          <a:p>
            <a:r>
              <a:rPr lang="en-US" dirty="0"/>
              <a:t>Similar patterns as validation, indicating consistent performance.</a:t>
            </a:r>
          </a:p>
          <a:p>
            <a:r>
              <a:rPr lang="en-US" b="1" dirty="0"/>
              <a:t>All Data Combined Confusion Matrix:</a:t>
            </a:r>
          </a:p>
          <a:p>
            <a:r>
              <a:rPr lang="en-US" dirty="0"/>
              <a:t>Similar patterns as seen in training and validation, indicating consistency.</a:t>
            </a:r>
            <a:endParaRPr lang="tr-TR" dirty="0"/>
          </a:p>
        </p:txBody>
      </p:sp>
    </p:spTree>
    <p:extLst>
      <p:ext uri="{BB962C8B-B14F-4D97-AF65-F5344CB8AC3E}">
        <p14:creationId xmlns:p14="http://schemas.microsoft.com/office/powerpoint/2010/main" val="99064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86D21D-8BFB-8E7A-EAB6-A51BC7D8FD2A}"/>
              </a:ext>
            </a:extLst>
          </p:cNvPr>
          <p:cNvSpPr>
            <a:spLocks noGrp="1"/>
          </p:cNvSpPr>
          <p:nvPr>
            <p:ph type="title"/>
          </p:nvPr>
        </p:nvSpPr>
        <p:spPr/>
        <p:txBody>
          <a:bodyPr/>
          <a:lstStyle/>
          <a:p>
            <a:r>
              <a:rPr lang="tr-TR" dirty="0"/>
              <a:t>Histogram of </a:t>
            </a:r>
            <a:r>
              <a:rPr lang="tr-TR" dirty="0" err="1"/>
              <a:t>Dataset</a:t>
            </a:r>
            <a:endParaRPr lang="tr-TR" dirty="0"/>
          </a:p>
        </p:txBody>
      </p:sp>
      <p:pic>
        <p:nvPicPr>
          <p:cNvPr id="8" name="İçerik Yer Tutucusu 7">
            <a:extLst>
              <a:ext uri="{FF2B5EF4-FFF2-40B4-BE49-F238E27FC236}">
                <a16:creationId xmlns:a16="http://schemas.microsoft.com/office/drawing/2014/main" id="{D89B4E06-EA3C-D271-BDA3-AA95744F4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488" y="1691322"/>
            <a:ext cx="8265398" cy="4847485"/>
          </a:xfrm>
        </p:spPr>
      </p:pic>
    </p:spTree>
    <p:extLst>
      <p:ext uri="{BB962C8B-B14F-4D97-AF65-F5344CB8AC3E}">
        <p14:creationId xmlns:p14="http://schemas.microsoft.com/office/powerpoint/2010/main" val="614658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8FB0DC-1C7A-C7AA-FFD0-FD5211887903}"/>
              </a:ext>
            </a:extLst>
          </p:cNvPr>
          <p:cNvSpPr>
            <a:spLocks noGrp="1"/>
          </p:cNvSpPr>
          <p:nvPr>
            <p:ph type="title"/>
          </p:nvPr>
        </p:nvSpPr>
        <p:spPr/>
        <p:txBody>
          <a:bodyPr/>
          <a:lstStyle/>
          <a:p>
            <a:r>
              <a:rPr lang="tr-TR" dirty="0" err="1"/>
              <a:t>Feature</a:t>
            </a:r>
            <a:r>
              <a:rPr lang="tr-TR" dirty="0"/>
              <a:t> </a:t>
            </a:r>
            <a:r>
              <a:rPr lang="tr-TR" dirty="0" err="1"/>
              <a:t>Selection</a:t>
            </a:r>
            <a:r>
              <a:rPr lang="tr-TR" dirty="0"/>
              <a:t> 1</a:t>
            </a:r>
          </a:p>
        </p:txBody>
      </p:sp>
      <p:sp>
        <p:nvSpPr>
          <p:cNvPr id="3" name="İçerik Yer Tutucusu 2">
            <a:extLst>
              <a:ext uri="{FF2B5EF4-FFF2-40B4-BE49-F238E27FC236}">
                <a16:creationId xmlns:a16="http://schemas.microsoft.com/office/drawing/2014/main" id="{D02D2570-A3CE-68F6-FDAA-D8C9EA81A934}"/>
              </a:ext>
            </a:extLst>
          </p:cNvPr>
          <p:cNvSpPr>
            <a:spLocks noGrp="1"/>
          </p:cNvSpPr>
          <p:nvPr>
            <p:ph idx="1"/>
          </p:nvPr>
        </p:nvSpPr>
        <p:spPr/>
        <p:txBody>
          <a:bodyPr>
            <a:normAutofit/>
          </a:bodyPr>
          <a:lstStyle/>
          <a:p>
            <a:r>
              <a:rPr lang="tr-TR" b="1" dirty="0" err="1"/>
              <a:t>Spearman</a:t>
            </a:r>
            <a:r>
              <a:rPr lang="tr-TR" b="1" dirty="0"/>
              <a:t> </a:t>
            </a:r>
            <a:r>
              <a:rPr lang="tr-TR" b="1" dirty="0" err="1"/>
              <a:t>Correlation</a:t>
            </a:r>
            <a:r>
              <a:rPr lang="tr-TR" b="1" dirty="0"/>
              <a:t>:	</a:t>
            </a:r>
            <a:r>
              <a:rPr lang="tr-TR" dirty="0"/>
              <a:t>		</a:t>
            </a:r>
          </a:p>
          <a:p>
            <a:r>
              <a:rPr lang="tr-TR" dirty="0"/>
              <a:t>V    0.057714</a:t>
            </a:r>
          </a:p>
          <a:p>
            <a:r>
              <a:rPr lang="tr-TR" dirty="0"/>
              <a:t>H    0.040802</a:t>
            </a:r>
          </a:p>
          <a:p>
            <a:r>
              <a:rPr lang="tr-TR" dirty="0"/>
              <a:t>S    0.017362</a:t>
            </a:r>
          </a:p>
          <a:p>
            <a:r>
              <a:rPr lang="en-US" dirty="0"/>
              <a:t>The Spearman correlation coefficient measures the strength and direction of association between two ranked variables.</a:t>
            </a:r>
            <a:endParaRPr lang="tr-TR" dirty="0"/>
          </a:p>
          <a:p>
            <a:r>
              <a:rPr lang="en-US" dirty="0"/>
              <a:t> </a:t>
            </a:r>
            <a:r>
              <a:rPr lang="tr-TR" dirty="0"/>
              <a:t>T</a:t>
            </a:r>
            <a:r>
              <a:rPr lang="en-US" dirty="0"/>
              <a:t>he highest correlation is with the 'V' (Voltage) feature, but the correlation coefficients are quite low overall.</a:t>
            </a:r>
            <a:endParaRPr lang="tr-TR" dirty="0"/>
          </a:p>
        </p:txBody>
      </p:sp>
    </p:spTree>
    <p:extLst>
      <p:ext uri="{BB962C8B-B14F-4D97-AF65-F5344CB8AC3E}">
        <p14:creationId xmlns:p14="http://schemas.microsoft.com/office/powerpoint/2010/main" val="2620026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EB69CE-94CC-481D-482C-C0E6E35F16BC}"/>
              </a:ext>
            </a:extLst>
          </p:cNvPr>
          <p:cNvSpPr>
            <a:spLocks noGrp="1"/>
          </p:cNvSpPr>
          <p:nvPr>
            <p:ph type="title"/>
          </p:nvPr>
        </p:nvSpPr>
        <p:spPr/>
        <p:txBody>
          <a:bodyPr/>
          <a:lstStyle/>
          <a:p>
            <a:r>
              <a:rPr lang="tr-TR" dirty="0" err="1"/>
              <a:t>Feature</a:t>
            </a:r>
            <a:r>
              <a:rPr lang="tr-TR" dirty="0"/>
              <a:t> </a:t>
            </a:r>
            <a:r>
              <a:rPr lang="tr-TR" dirty="0" err="1"/>
              <a:t>Selection</a:t>
            </a:r>
            <a:r>
              <a:rPr lang="tr-TR" dirty="0"/>
              <a:t> 2</a:t>
            </a:r>
          </a:p>
        </p:txBody>
      </p:sp>
      <p:sp>
        <p:nvSpPr>
          <p:cNvPr id="3" name="İçerik Yer Tutucusu 2">
            <a:extLst>
              <a:ext uri="{FF2B5EF4-FFF2-40B4-BE49-F238E27FC236}">
                <a16:creationId xmlns:a16="http://schemas.microsoft.com/office/drawing/2014/main" id="{01247249-7251-A5AA-EFDD-EB3A357DA1D7}"/>
              </a:ext>
            </a:extLst>
          </p:cNvPr>
          <p:cNvSpPr>
            <a:spLocks noGrp="1"/>
          </p:cNvSpPr>
          <p:nvPr>
            <p:ph idx="1"/>
          </p:nvPr>
        </p:nvSpPr>
        <p:spPr/>
        <p:txBody>
          <a:bodyPr/>
          <a:lstStyle/>
          <a:p>
            <a:r>
              <a:rPr lang="tr-TR" b="1" dirty="0" err="1"/>
              <a:t>Mutual</a:t>
            </a:r>
            <a:r>
              <a:rPr lang="tr-TR" b="1" dirty="0"/>
              <a:t> Information:</a:t>
            </a:r>
          </a:p>
          <a:p>
            <a:r>
              <a:rPr lang="tr-TR" dirty="0"/>
              <a:t>V                 H          S</a:t>
            </a:r>
          </a:p>
          <a:p>
            <a:r>
              <a:rPr lang="tr-TR" dirty="0"/>
              <a:t>[0.48759971 0.         0.        ]</a:t>
            </a:r>
          </a:p>
          <a:p>
            <a:r>
              <a:rPr lang="en-US" dirty="0"/>
              <a:t>Mutual information measures the amount of information obtained about one variable through the other variable.</a:t>
            </a:r>
            <a:endParaRPr lang="tr-TR" dirty="0"/>
          </a:p>
          <a:p>
            <a:r>
              <a:rPr lang="en-US" dirty="0"/>
              <a:t>'V' (Voltage) has the highest mutual information.</a:t>
            </a:r>
            <a:endParaRPr lang="tr-TR" dirty="0"/>
          </a:p>
          <a:p>
            <a:endParaRPr lang="tr-TR" dirty="0"/>
          </a:p>
          <a:p>
            <a:endParaRPr lang="tr-TR" dirty="0"/>
          </a:p>
        </p:txBody>
      </p:sp>
    </p:spTree>
    <p:extLst>
      <p:ext uri="{BB962C8B-B14F-4D97-AF65-F5344CB8AC3E}">
        <p14:creationId xmlns:p14="http://schemas.microsoft.com/office/powerpoint/2010/main" val="2115892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D3C91-F767-B676-2FD8-347628CDFC46}"/>
              </a:ext>
            </a:extLst>
          </p:cNvPr>
          <p:cNvSpPr>
            <a:spLocks noGrp="1"/>
          </p:cNvSpPr>
          <p:nvPr>
            <p:ph type="title"/>
          </p:nvPr>
        </p:nvSpPr>
        <p:spPr/>
        <p:txBody>
          <a:bodyPr/>
          <a:lstStyle/>
          <a:p>
            <a:r>
              <a:rPr lang="tr-TR" dirty="0" err="1"/>
              <a:t>Feature</a:t>
            </a:r>
            <a:r>
              <a:rPr lang="tr-TR" dirty="0"/>
              <a:t> </a:t>
            </a:r>
            <a:r>
              <a:rPr lang="tr-TR" dirty="0" err="1"/>
              <a:t>Selection</a:t>
            </a:r>
            <a:r>
              <a:rPr lang="tr-TR" dirty="0"/>
              <a:t> 3</a:t>
            </a:r>
          </a:p>
        </p:txBody>
      </p:sp>
      <p:sp>
        <p:nvSpPr>
          <p:cNvPr id="3" name="İçerik Yer Tutucusu 2">
            <a:extLst>
              <a:ext uri="{FF2B5EF4-FFF2-40B4-BE49-F238E27FC236}">
                <a16:creationId xmlns:a16="http://schemas.microsoft.com/office/drawing/2014/main" id="{43544698-0DFA-4E0A-0E43-6A8BE1C41D95}"/>
              </a:ext>
            </a:extLst>
          </p:cNvPr>
          <p:cNvSpPr>
            <a:spLocks noGrp="1"/>
          </p:cNvSpPr>
          <p:nvPr>
            <p:ph idx="1"/>
          </p:nvPr>
        </p:nvSpPr>
        <p:spPr/>
        <p:txBody>
          <a:bodyPr/>
          <a:lstStyle/>
          <a:p>
            <a:r>
              <a:rPr lang="tr-TR" b="1" dirty="0"/>
              <a:t>ANOVA F-</a:t>
            </a:r>
            <a:r>
              <a:rPr lang="tr-TR" b="1" dirty="0" err="1"/>
              <a:t>values</a:t>
            </a:r>
            <a:r>
              <a:rPr lang="tr-TR" b="1" dirty="0"/>
              <a:t>:</a:t>
            </a:r>
          </a:p>
          <a:p>
            <a:r>
              <a:rPr lang="tr-TR" dirty="0"/>
              <a:t>V                           H                       S</a:t>
            </a:r>
          </a:p>
          <a:p>
            <a:r>
              <a:rPr lang="tr-TR" dirty="0"/>
              <a:t>[1.30388619e+02, 2.60859955e-01, 5.05428644e-02]</a:t>
            </a:r>
          </a:p>
          <a:p>
            <a:r>
              <a:rPr lang="en-US" dirty="0"/>
              <a:t>ANOVA (Analysis of Variance) F-values are used to test if there are significant differences between the means of multiple groups.</a:t>
            </a:r>
            <a:endParaRPr lang="tr-TR" dirty="0"/>
          </a:p>
          <a:p>
            <a:r>
              <a:rPr lang="en-US" dirty="0"/>
              <a:t>Higher F-values indicate that the means of the groups (in this case, different mine types) are significantly different for that feature.</a:t>
            </a:r>
          </a:p>
          <a:p>
            <a:r>
              <a:rPr lang="en-US" dirty="0"/>
              <a:t>'V' (Voltage) has the highest ANOVA F-value.</a:t>
            </a:r>
            <a:endParaRPr lang="tr-TR" dirty="0"/>
          </a:p>
          <a:p>
            <a:endParaRPr lang="tr-TR" dirty="0"/>
          </a:p>
        </p:txBody>
      </p:sp>
    </p:spTree>
    <p:extLst>
      <p:ext uri="{BB962C8B-B14F-4D97-AF65-F5344CB8AC3E}">
        <p14:creationId xmlns:p14="http://schemas.microsoft.com/office/powerpoint/2010/main" val="2986155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CA7C7-2578-70A5-EA1A-A4BD8A56AFF1}"/>
              </a:ext>
            </a:extLst>
          </p:cNvPr>
          <p:cNvSpPr>
            <a:spLocks noGrp="1"/>
          </p:cNvSpPr>
          <p:nvPr>
            <p:ph type="title"/>
          </p:nvPr>
        </p:nvSpPr>
        <p:spPr/>
        <p:txBody>
          <a:bodyPr/>
          <a:lstStyle/>
          <a:p>
            <a:r>
              <a:rPr lang="tr-TR" dirty="0" err="1"/>
              <a:t>Feature</a:t>
            </a:r>
            <a:r>
              <a:rPr lang="tr-TR" dirty="0"/>
              <a:t> </a:t>
            </a:r>
            <a:r>
              <a:rPr lang="tr-TR" dirty="0" err="1"/>
              <a:t>Selection</a:t>
            </a:r>
            <a:r>
              <a:rPr lang="tr-TR" dirty="0"/>
              <a:t> 4</a:t>
            </a:r>
          </a:p>
        </p:txBody>
      </p:sp>
      <p:sp>
        <p:nvSpPr>
          <p:cNvPr id="3" name="İçerik Yer Tutucusu 2">
            <a:extLst>
              <a:ext uri="{FF2B5EF4-FFF2-40B4-BE49-F238E27FC236}">
                <a16:creationId xmlns:a16="http://schemas.microsoft.com/office/drawing/2014/main" id="{71718B10-B9AD-BEC0-DC2A-18FF1B184DC2}"/>
              </a:ext>
            </a:extLst>
          </p:cNvPr>
          <p:cNvSpPr>
            <a:spLocks noGrp="1"/>
          </p:cNvSpPr>
          <p:nvPr>
            <p:ph idx="1"/>
          </p:nvPr>
        </p:nvSpPr>
        <p:spPr/>
        <p:txBody>
          <a:bodyPr/>
          <a:lstStyle/>
          <a:p>
            <a:r>
              <a:rPr lang="it-IT" b="1" dirty="0"/>
              <a:t>Chi-Square Test:</a:t>
            </a:r>
            <a:endParaRPr lang="tr-TR" b="1" dirty="0"/>
          </a:p>
          <a:p>
            <a:r>
              <a:rPr lang="tr-TR" dirty="0"/>
              <a:t>V                     H                  S</a:t>
            </a:r>
            <a:endParaRPr lang="it-IT" dirty="0"/>
          </a:p>
          <a:p>
            <a:r>
              <a:rPr lang="it-IT" dirty="0"/>
              <a:t>[18.31432907</a:t>
            </a:r>
            <a:r>
              <a:rPr lang="tr-TR" dirty="0"/>
              <a:t>,</a:t>
            </a:r>
            <a:r>
              <a:rPr lang="it-IT" dirty="0"/>
              <a:t>  0.19375308</a:t>
            </a:r>
            <a:r>
              <a:rPr lang="tr-TR" dirty="0"/>
              <a:t>,</a:t>
            </a:r>
            <a:r>
              <a:rPr lang="it-IT" dirty="0"/>
              <a:t>  0.04812058]</a:t>
            </a:r>
            <a:endParaRPr lang="tr-TR" dirty="0"/>
          </a:p>
          <a:p>
            <a:r>
              <a:rPr lang="en-US" dirty="0"/>
              <a:t>The chi-square test is used to determine if there is a significant association between two categorical variables.</a:t>
            </a:r>
            <a:endParaRPr lang="tr-TR" dirty="0"/>
          </a:p>
          <a:p>
            <a:r>
              <a:rPr lang="en-US" dirty="0"/>
              <a:t>Higher chi-square values indicate a stronger association between the feature and the target variable.</a:t>
            </a:r>
          </a:p>
          <a:p>
            <a:r>
              <a:rPr lang="en-US" dirty="0"/>
              <a:t>Here, 'V' (Voltage) again has the highest chi-square value.</a:t>
            </a:r>
            <a:endParaRPr lang="tr-TR" dirty="0"/>
          </a:p>
          <a:p>
            <a:pPr marL="0" indent="0">
              <a:buNone/>
            </a:pPr>
            <a:r>
              <a:rPr lang="tr-TR" dirty="0"/>
              <a:t>  </a:t>
            </a:r>
          </a:p>
          <a:p>
            <a:endParaRPr lang="tr-TR" dirty="0"/>
          </a:p>
        </p:txBody>
      </p:sp>
    </p:spTree>
    <p:extLst>
      <p:ext uri="{BB962C8B-B14F-4D97-AF65-F5344CB8AC3E}">
        <p14:creationId xmlns:p14="http://schemas.microsoft.com/office/powerpoint/2010/main" val="2887794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77600-5BB8-01E5-D771-7A52CB3DDE2D}"/>
              </a:ext>
            </a:extLst>
          </p:cNvPr>
          <p:cNvSpPr>
            <a:spLocks noGrp="1"/>
          </p:cNvSpPr>
          <p:nvPr>
            <p:ph type="title"/>
          </p:nvPr>
        </p:nvSpPr>
        <p:spPr/>
        <p:txBody>
          <a:bodyPr/>
          <a:lstStyle/>
          <a:p>
            <a:r>
              <a:rPr lang="tr-TR" dirty="0" err="1"/>
              <a:t>Principal</a:t>
            </a:r>
            <a:r>
              <a:rPr lang="tr-TR" dirty="0"/>
              <a:t> Component Analysis (PCA)</a:t>
            </a:r>
          </a:p>
        </p:txBody>
      </p:sp>
      <p:sp>
        <p:nvSpPr>
          <p:cNvPr id="3" name="İçerik Yer Tutucusu 2">
            <a:extLst>
              <a:ext uri="{FF2B5EF4-FFF2-40B4-BE49-F238E27FC236}">
                <a16:creationId xmlns:a16="http://schemas.microsoft.com/office/drawing/2014/main" id="{4BD24EB9-6F50-A48D-1715-17D1402E83CB}"/>
              </a:ext>
            </a:extLst>
          </p:cNvPr>
          <p:cNvSpPr>
            <a:spLocks noGrp="1"/>
          </p:cNvSpPr>
          <p:nvPr>
            <p:ph idx="1"/>
          </p:nvPr>
        </p:nvSpPr>
        <p:spPr/>
        <p:txBody>
          <a:bodyPr>
            <a:normAutofit lnSpcReduction="10000"/>
          </a:bodyPr>
          <a:lstStyle/>
          <a:p>
            <a:r>
              <a:rPr lang="en-US" dirty="0"/>
              <a:t>pc1 and pc2: These are the first and second principal components, capturing the most variance in the data.</a:t>
            </a:r>
          </a:p>
          <a:p>
            <a:r>
              <a:rPr lang="en-US" dirty="0"/>
              <a:t>M: This is the original target variable, representing mine types (values from 1 to 5).</a:t>
            </a:r>
            <a:endParaRPr lang="tr-TR" dirty="0"/>
          </a:p>
          <a:p>
            <a:r>
              <a:rPr lang="da-DK" dirty="0"/>
              <a:t> </a:t>
            </a:r>
            <a:r>
              <a:rPr lang="tr-TR" dirty="0"/>
              <a:t>    </a:t>
            </a:r>
            <a:r>
              <a:rPr lang="da-DK" dirty="0"/>
              <a:t>pc1       </a:t>
            </a:r>
            <a:r>
              <a:rPr lang="tr-TR" dirty="0"/>
              <a:t>        </a:t>
            </a:r>
            <a:r>
              <a:rPr lang="da-DK" dirty="0"/>
              <a:t>pc2  </a:t>
            </a:r>
            <a:r>
              <a:rPr lang="tr-TR" dirty="0"/>
              <a:t>    </a:t>
            </a:r>
            <a:r>
              <a:rPr lang="da-DK" dirty="0"/>
              <a:t>M</a:t>
            </a:r>
          </a:p>
          <a:p>
            <a:r>
              <a:rPr lang="da-DK" dirty="0"/>
              <a:t>0  0.613841  1.737952  1</a:t>
            </a:r>
          </a:p>
          <a:p>
            <a:r>
              <a:rPr lang="da-DK" dirty="0"/>
              <a:t>1  0.136260  1.627007  1</a:t>
            </a:r>
          </a:p>
          <a:p>
            <a:r>
              <a:rPr lang="da-DK" dirty="0"/>
              <a:t>2 -0.190161  1.569437  1</a:t>
            </a:r>
          </a:p>
          <a:p>
            <a:r>
              <a:rPr lang="da-DK" dirty="0"/>
              <a:t>3 -0.713983  1.457385  1</a:t>
            </a:r>
          </a:p>
          <a:p>
            <a:r>
              <a:rPr lang="da-DK" dirty="0"/>
              <a:t>4 -0.896770  1.403252  1</a:t>
            </a:r>
          </a:p>
          <a:p>
            <a:r>
              <a:rPr lang="da-DK" dirty="0"/>
              <a:t>[0.4617988  0.33249468]</a:t>
            </a:r>
            <a:endParaRPr lang="tr-TR" dirty="0"/>
          </a:p>
        </p:txBody>
      </p:sp>
    </p:spTree>
    <p:extLst>
      <p:ext uri="{BB962C8B-B14F-4D97-AF65-F5344CB8AC3E}">
        <p14:creationId xmlns:p14="http://schemas.microsoft.com/office/powerpoint/2010/main" val="4063781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8364F-72FD-A0CA-9B22-4B0C4862A728}"/>
              </a:ext>
            </a:extLst>
          </p:cNvPr>
          <p:cNvSpPr>
            <a:spLocks noGrp="1"/>
          </p:cNvSpPr>
          <p:nvPr>
            <p:ph type="title"/>
          </p:nvPr>
        </p:nvSpPr>
        <p:spPr/>
        <p:txBody>
          <a:bodyPr/>
          <a:lstStyle/>
          <a:p>
            <a:r>
              <a:rPr lang="tr-TR" dirty="0" err="1"/>
              <a:t>Principal</a:t>
            </a:r>
            <a:r>
              <a:rPr lang="tr-TR" dirty="0"/>
              <a:t> Component Analysis (PCA)</a:t>
            </a:r>
          </a:p>
        </p:txBody>
      </p:sp>
      <p:sp>
        <p:nvSpPr>
          <p:cNvPr id="3" name="İçerik Yer Tutucusu 2">
            <a:extLst>
              <a:ext uri="{FF2B5EF4-FFF2-40B4-BE49-F238E27FC236}">
                <a16:creationId xmlns:a16="http://schemas.microsoft.com/office/drawing/2014/main" id="{9131B65C-7948-3EF7-D675-9313225EB614}"/>
              </a:ext>
            </a:extLst>
          </p:cNvPr>
          <p:cNvSpPr>
            <a:spLocks noGrp="1"/>
          </p:cNvSpPr>
          <p:nvPr>
            <p:ph idx="1"/>
          </p:nvPr>
        </p:nvSpPr>
        <p:spPr/>
        <p:txBody>
          <a:bodyPr/>
          <a:lstStyle/>
          <a:p>
            <a:r>
              <a:rPr lang="en-US" dirty="0"/>
              <a:t>0.4617988: The first principal component (pc1) accounts for about 46.18% of the total variance.</a:t>
            </a:r>
          </a:p>
          <a:p>
            <a:r>
              <a:rPr lang="en-US" dirty="0"/>
              <a:t>0.33249468: The second principal component (pc2) accounts for about 33.25% of the total variance.</a:t>
            </a:r>
          </a:p>
          <a:p>
            <a:r>
              <a:rPr lang="en-US" dirty="0"/>
              <a:t>Combined Variance: Together, pc1 and pc2 account for about 79.43% of the total variance in the dataset.</a:t>
            </a:r>
            <a:endParaRPr lang="tr-TR" dirty="0"/>
          </a:p>
          <a:p>
            <a:r>
              <a:rPr lang="en-US" dirty="0"/>
              <a:t>The transformed data (pc1 and pc2) captures most of the variance from the original features (V, H, S).</a:t>
            </a:r>
            <a:endParaRPr lang="tr-TR" dirty="0"/>
          </a:p>
        </p:txBody>
      </p:sp>
    </p:spTree>
    <p:extLst>
      <p:ext uri="{BB962C8B-B14F-4D97-AF65-F5344CB8AC3E}">
        <p14:creationId xmlns:p14="http://schemas.microsoft.com/office/powerpoint/2010/main" val="2259218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F5B2E1-1D44-E9F9-2C02-491A16920D20}"/>
              </a:ext>
            </a:extLst>
          </p:cNvPr>
          <p:cNvSpPr>
            <a:spLocks noGrp="1"/>
          </p:cNvSpPr>
          <p:nvPr>
            <p:ph type="title"/>
          </p:nvPr>
        </p:nvSpPr>
        <p:spPr/>
        <p:txBody>
          <a:bodyPr/>
          <a:lstStyle/>
          <a:p>
            <a:r>
              <a:rPr lang="tr-TR" dirty="0" err="1"/>
              <a:t>Conclusion</a:t>
            </a:r>
            <a:endParaRPr lang="tr-TR" dirty="0"/>
          </a:p>
        </p:txBody>
      </p:sp>
      <p:sp>
        <p:nvSpPr>
          <p:cNvPr id="3" name="İçerik Yer Tutucusu 2">
            <a:extLst>
              <a:ext uri="{FF2B5EF4-FFF2-40B4-BE49-F238E27FC236}">
                <a16:creationId xmlns:a16="http://schemas.microsoft.com/office/drawing/2014/main" id="{9F773998-9435-B2EF-451F-C811BC65B4CB}"/>
              </a:ext>
            </a:extLst>
          </p:cNvPr>
          <p:cNvSpPr>
            <a:spLocks noGrp="1"/>
          </p:cNvSpPr>
          <p:nvPr>
            <p:ph idx="1"/>
          </p:nvPr>
        </p:nvSpPr>
        <p:spPr/>
        <p:txBody>
          <a:bodyPr/>
          <a:lstStyle/>
          <a:p>
            <a:pPr marL="0" indent="0">
              <a:buNone/>
            </a:pPr>
            <a:r>
              <a:rPr lang="en-US" dirty="0"/>
              <a:t>To build a robust mine classifier, it's essential to take into account a combination of VHS parameters. </a:t>
            </a:r>
            <a:endParaRPr lang="tr-TR" dirty="0"/>
          </a:p>
          <a:p>
            <a:pPr marL="0" indent="0">
              <a:buNone/>
            </a:pPr>
            <a:r>
              <a:rPr lang="tr-TR" dirty="0"/>
              <a:t>But </a:t>
            </a:r>
            <a:r>
              <a:rPr lang="tr-TR" dirty="0" err="1"/>
              <a:t>the</a:t>
            </a:r>
            <a:r>
              <a:rPr lang="tr-TR" dirty="0"/>
              <a:t> </a:t>
            </a:r>
            <a:r>
              <a:rPr lang="tr-TR" dirty="0" err="1"/>
              <a:t>strongest</a:t>
            </a:r>
            <a:r>
              <a:rPr lang="tr-TR" dirty="0"/>
              <a:t> </a:t>
            </a:r>
            <a:r>
              <a:rPr lang="tr-TR" dirty="0" err="1"/>
              <a:t>feature</a:t>
            </a:r>
            <a:r>
              <a:rPr lang="tr-TR" dirty="0"/>
              <a:t> </a:t>
            </a:r>
            <a:r>
              <a:rPr lang="tr-TR" dirty="0" err="1"/>
              <a:t>to</a:t>
            </a:r>
            <a:r>
              <a:rPr lang="tr-TR" dirty="0"/>
              <a:t> </a:t>
            </a:r>
            <a:r>
              <a:rPr lang="tr-TR" dirty="0" err="1"/>
              <a:t>detect</a:t>
            </a:r>
            <a:r>
              <a:rPr lang="tr-TR" dirty="0"/>
              <a:t> </a:t>
            </a:r>
            <a:r>
              <a:rPr lang="tr-TR" dirty="0" err="1"/>
              <a:t>mines</a:t>
            </a:r>
            <a:r>
              <a:rPr lang="tr-TR" dirty="0"/>
              <a:t> </a:t>
            </a:r>
            <a:r>
              <a:rPr lang="tr-TR" dirty="0" err="1"/>
              <a:t>are</a:t>
            </a:r>
            <a:r>
              <a:rPr lang="tr-TR" dirty="0"/>
              <a:t> </a:t>
            </a:r>
            <a:r>
              <a:rPr lang="tr-TR" dirty="0" err="1"/>
              <a:t>Voltage</a:t>
            </a:r>
            <a:r>
              <a:rPr lang="tr-TR" dirty="0"/>
              <a:t> </a:t>
            </a:r>
            <a:r>
              <a:rPr lang="tr-TR" dirty="0" err="1"/>
              <a:t>info</a:t>
            </a:r>
            <a:r>
              <a:rPr lang="tr-TR" dirty="0"/>
              <a:t> </a:t>
            </a:r>
            <a:r>
              <a:rPr lang="tr-TR" dirty="0" err="1"/>
              <a:t>we</a:t>
            </a:r>
            <a:r>
              <a:rPr lang="tr-TR" dirty="0"/>
              <a:t> </a:t>
            </a:r>
            <a:r>
              <a:rPr lang="tr-TR" dirty="0" err="1"/>
              <a:t>have</a:t>
            </a:r>
            <a:r>
              <a:rPr lang="tr-TR" dirty="0"/>
              <a:t> </a:t>
            </a:r>
            <a:r>
              <a:rPr lang="tr-TR" dirty="0" err="1"/>
              <a:t>from</a:t>
            </a:r>
            <a:r>
              <a:rPr lang="tr-TR" dirty="0"/>
              <a:t> </a:t>
            </a:r>
            <a:r>
              <a:rPr lang="tr-TR" dirty="0" err="1"/>
              <a:t>dataset</a:t>
            </a:r>
            <a:r>
              <a:rPr lang="tr-TR" dirty="0"/>
              <a:t>.</a:t>
            </a:r>
          </a:p>
          <a:p>
            <a:pPr marL="0" indent="0">
              <a:buNone/>
            </a:pPr>
            <a:r>
              <a:rPr lang="en-US" dirty="0"/>
              <a:t>Through experimentation, it has been demonstrated that the optimal method for designing a passive mine detector involves considering the V, H, and S parameters.</a:t>
            </a:r>
            <a:endParaRPr lang="tr-TR" dirty="0"/>
          </a:p>
        </p:txBody>
      </p:sp>
    </p:spTree>
    <p:extLst>
      <p:ext uri="{BB962C8B-B14F-4D97-AF65-F5344CB8AC3E}">
        <p14:creationId xmlns:p14="http://schemas.microsoft.com/office/powerpoint/2010/main" val="329552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823B97-9E4F-A0F2-7528-3A4BE5062A42}"/>
              </a:ext>
            </a:extLst>
          </p:cNvPr>
          <p:cNvSpPr>
            <a:spLocks noGrp="1"/>
          </p:cNvSpPr>
          <p:nvPr>
            <p:ph type="title"/>
          </p:nvPr>
        </p:nvSpPr>
        <p:spPr/>
        <p:txBody>
          <a:bodyPr/>
          <a:lstStyle/>
          <a:p>
            <a:r>
              <a:rPr lang="tr-TR" dirty="0" err="1"/>
              <a:t>Descriptive</a:t>
            </a:r>
            <a:r>
              <a:rPr lang="tr-TR" dirty="0"/>
              <a:t> </a:t>
            </a:r>
            <a:r>
              <a:rPr lang="tr-TR" dirty="0" err="1"/>
              <a:t>Statistics</a:t>
            </a:r>
            <a:r>
              <a:rPr lang="tr-TR" dirty="0"/>
              <a:t> </a:t>
            </a:r>
            <a:r>
              <a:rPr lang="tr-TR" dirty="0" err="1"/>
              <a:t>for</a:t>
            </a:r>
            <a:r>
              <a:rPr lang="tr-TR" dirty="0"/>
              <a:t> </a:t>
            </a:r>
            <a:r>
              <a:rPr lang="tr-TR" dirty="0" err="1"/>
              <a:t>Features</a:t>
            </a:r>
            <a:endParaRPr lang="tr-TR" dirty="0"/>
          </a:p>
        </p:txBody>
      </p:sp>
      <p:sp>
        <p:nvSpPr>
          <p:cNvPr id="3" name="İçerik Yer Tutucusu 2">
            <a:extLst>
              <a:ext uri="{FF2B5EF4-FFF2-40B4-BE49-F238E27FC236}">
                <a16:creationId xmlns:a16="http://schemas.microsoft.com/office/drawing/2014/main" id="{B27A9810-D575-96D8-455E-FBE8A38023E5}"/>
              </a:ext>
            </a:extLst>
          </p:cNvPr>
          <p:cNvSpPr>
            <a:spLocks noGrp="1"/>
          </p:cNvSpPr>
          <p:nvPr>
            <p:ph idx="1"/>
          </p:nvPr>
        </p:nvSpPr>
        <p:spPr/>
        <p:txBody>
          <a:bodyPr/>
          <a:lstStyle/>
          <a:p>
            <a:r>
              <a:rPr lang="en-US" dirty="0"/>
              <a:t> </a:t>
            </a:r>
            <a:r>
              <a:rPr lang="tr-TR" dirty="0"/>
              <a:t>                  </a:t>
            </a:r>
            <a:r>
              <a:rPr lang="en-US" dirty="0"/>
              <a:t>V           </a:t>
            </a:r>
            <a:r>
              <a:rPr lang="tr-TR" dirty="0"/>
              <a:t>        </a:t>
            </a:r>
            <a:r>
              <a:rPr lang="en-US" dirty="0"/>
              <a:t>H           </a:t>
            </a:r>
            <a:r>
              <a:rPr lang="tr-TR" dirty="0"/>
              <a:t>         </a:t>
            </a:r>
            <a:r>
              <a:rPr lang="en-US" dirty="0"/>
              <a:t>S</a:t>
            </a:r>
          </a:p>
          <a:p>
            <a:r>
              <a:rPr lang="en-US" dirty="0"/>
              <a:t>count  338.000000  338.000000  338.000000</a:t>
            </a:r>
          </a:p>
          <a:p>
            <a:r>
              <a:rPr lang="en-US" dirty="0"/>
              <a:t>mean     0.430634    0.508876    0.503550</a:t>
            </a:r>
          </a:p>
          <a:p>
            <a:r>
              <a:rPr lang="en-US" dirty="0"/>
              <a:t>std      0.195819    0.306043    0.344244</a:t>
            </a:r>
          </a:p>
          <a:p>
            <a:r>
              <a:rPr lang="en-US" dirty="0"/>
              <a:t>min      0.197734    0.000000    0.000000</a:t>
            </a:r>
          </a:p>
          <a:p>
            <a:r>
              <a:rPr lang="en-US" dirty="0"/>
              <a:t>25%      0.309737    0.272727    0.200000</a:t>
            </a:r>
          </a:p>
          <a:p>
            <a:r>
              <a:rPr lang="en-US" dirty="0"/>
              <a:t>50%      0.359516    0.545455    0.600000</a:t>
            </a:r>
          </a:p>
          <a:p>
            <a:r>
              <a:rPr lang="en-US" dirty="0"/>
              <a:t>75%      0.482628    0.727273    0.800000</a:t>
            </a:r>
          </a:p>
          <a:p>
            <a:r>
              <a:rPr lang="en-US" dirty="0"/>
              <a:t>max      0.999999    1.000000    1.000000</a:t>
            </a:r>
            <a:endParaRPr lang="tr-TR" dirty="0"/>
          </a:p>
        </p:txBody>
      </p:sp>
    </p:spTree>
    <p:extLst>
      <p:ext uri="{BB962C8B-B14F-4D97-AF65-F5344CB8AC3E}">
        <p14:creationId xmlns:p14="http://schemas.microsoft.com/office/powerpoint/2010/main" val="355709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A6475D-E207-86C4-06F9-BA7E4CED9C8F}"/>
              </a:ext>
            </a:extLst>
          </p:cNvPr>
          <p:cNvSpPr>
            <a:spLocks noGrp="1"/>
          </p:cNvSpPr>
          <p:nvPr>
            <p:ph type="title"/>
          </p:nvPr>
        </p:nvSpPr>
        <p:spPr/>
        <p:txBody>
          <a:bodyPr/>
          <a:lstStyle/>
          <a:p>
            <a:r>
              <a:rPr lang="tr-TR" dirty="0" err="1"/>
              <a:t>Descriptive</a:t>
            </a:r>
            <a:r>
              <a:rPr lang="tr-TR" dirty="0"/>
              <a:t> </a:t>
            </a:r>
            <a:r>
              <a:rPr lang="tr-TR" dirty="0" err="1"/>
              <a:t>Statistics</a:t>
            </a:r>
            <a:r>
              <a:rPr lang="tr-TR" dirty="0"/>
              <a:t> </a:t>
            </a:r>
            <a:r>
              <a:rPr lang="tr-TR" dirty="0" err="1"/>
              <a:t>for</a:t>
            </a:r>
            <a:r>
              <a:rPr lang="tr-TR" dirty="0"/>
              <a:t> </a:t>
            </a:r>
            <a:r>
              <a:rPr lang="tr-TR" dirty="0" err="1"/>
              <a:t>Features</a:t>
            </a:r>
            <a:endParaRPr lang="tr-TR" dirty="0"/>
          </a:p>
        </p:txBody>
      </p:sp>
      <p:sp>
        <p:nvSpPr>
          <p:cNvPr id="3" name="İçerik Yer Tutucusu 2">
            <a:extLst>
              <a:ext uri="{FF2B5EF4-FFF2-40B4-BE49-F238E27FC236}">
                <a16:creationId xmlns:a16="http://schemas.microsoft.com/office/drawing/2014/main" id="{F483CBAF-0797-026C-04DC-C53E6F63C13D}"/>
              </a:ext>
            </a:extLst>
          </p:cNvPr>
          <p:cNvSpPr>
            <a:spLocks noGrp="1"/>
          </p:cNvSpPr>
          <p:nvPr>
            <p:ph idx="1"/>
          </p:nvPr>
        </p:nvSpPr>
        <p:spPr/>
        <p:txBody>
          <a:bodyPr/>
          <a:lstStyle/>
          <a:p>
            <a:r>
              <a:rPr lang="en-US" dirty="0"/>
              <a:t>The standard deviation for the 'S' column (approximately 0.34) is larger compared to the 'V' and 'H' columns (0.20 and 0.31, respectively). This suggests that the values in the 'S' column are more spread out compared to the 'V' and 'H' columns.</a:t>
            </a:r>
            <a:endParaRPr lang="tr-TR" dirty="0"/>
          </a:p>
          <a:p>
            <a:r>
              <a:rPr lang="tr-TR" dirty="0"/>
              <a:t>I</a:t>
            </a:r>
            <a:r>
              <a:rPr lang="en-US" dirty="0"/>
              <a:t>n the 'S' column, the median value is approximately 0.6. This means that 50% of the data points in this column are less than or equal to 0.6.</a:t>
            </a:r>
            <a:endParaRPr lang="tr-TR" dirty="0"/>
          </a:p>
          <a:p>
            <a:r>
              <a:rPr lang="tr-TR" dirty="0"/>
              <a:t>I</a:t>
            </a:r>
            <a:r>
              <a:rPr lang="en-US" dirty="0"/>
              <a:t>n the 'V' column, if the maximum value is much larger than the 75th percentile, it suggests the presence of outliers at the upper end of the distribution.</a:t>
            </a:r>
            <a:endParaRPr lang="tr-TR" dirty="0"/>
          </a:p>
        </p:txBody>
      </p:sp>
    </p:spTree>
    <p:extLst>
      <p:ext uri="{BB962C8B-B14F-4D97-AF65-F5344CB8AC3E}">
        <p14:creationId xmlns:p14="http://schemas.microsoft.com/office/powerpoint/2010/main" val="199264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25D0C7-6421-CE4B-22FB-BCE7075FFBB3}"/>
              </a:ext>
            </a:extLst>
          </p:cNvPr>
          <p:cNvSpPr>
            <a:spLocks noGrp="1"/>
          </p:cNvSpPr>
          <p:nvPr>
            <p:ph type="title"/>
          </p:nvPr>
        </p:nvSpPr>
        <p:spPr/>
        <p:txBody>
          <a:bodyPr/>
          <a:lstStyle/>
          <a:p>
            <a:r>
              <a:rPr lang="en-US" dirty="0"/>
              <a:t>Descriptive Statistics for Target Variable</a:t>
            </a:r>
            <a:endParaRPr lang="tr-TR" dirty="0"/>
          </a:p>
        </p:txBody>
      </p:sp>
      <p:sp>
        <p:nvSpPr>
          <p:cNvPr id="3" name="İçerik Yer Tutucusu 2">
            <a:extLst>
              <a:ext uri="{FF2B5EF4-FFF2-40B4-BE49-F238E27FC236}">
                <a16:creationId xmlns:a16="http://schemas.microsoft.com/office/drawing/2014/main" id="{6CC66DEE-049A-DC2B-332E-289203D1E9B1}"/>
              </a:ext>
            </a:extLst>
          </p:cNvPr>
          <p:cNvSpPr>
            <a:spLocks noGrp="1"/>
          </p:cNvSpPr>
          <p:nvPr>
            <p:ph idx="1"/>
          </p:nvPr>
        </p:nvSpPr>
        <p:spPr/>
        <p:txBody>
          <a:bodyPr/>
          <a:lstStyle/>
          <a:p>
            <a:pPr marL="1371400" lvl="5" indent="0">
              <a:buNone/>
            </a:pPr>
            <a:r>
              <a:rPr lang="tr-TR" dirty="0"/>
              <a:t>M</a:t>
            </a:r>
          </a:p>
          <a:p>
            <a:r>
              <a:rPr lang="en-US" dirty="0"/>
              <a:t>count    338.000000</a:t>
            </a:r>
          </a:p>
          <a:p>
            <a:r>
              <a:rPr lang="en-US" dirty="0"/>
              <a:t>mean       2.952663</a:t>
            </a:r>
          </a:p>
          <a:p>
            <a:r>
              <a:rPr lang="en-US" dirty="0"/>
              <a:t>std        1.419703</a:t>
            </a:r>
          </a:p>
          <a:p>
            <a:r>
              <a:rPr lang="en-US" dirty="0"/>
              <a:t>min        1.000000</a:t>
            </a:r>
          </a:p>
          <a:p>
            <a:r>
              <a:rPr lang="en-US" dirty="0"/>
              <a:t>25%        2.000000</a:t>
            </a:r>
          </a:p>
          <a:p>
            <a:r>
              <a:rPr lang="en-US" dirty="0"/>
              <a:t>50%        3.000000</a:t>
            </a:r>
          </a:p>
          <a:p>
            <a:r>
              <a:rPr lang="en-US" dirty="0"/>
              <a:t>75%        4.000000</a:t>
            </a:r>
          </a:p>
          <a:p>
            <a:r>
              <a:rPr lang="en-US" dirty="0"/>
              <a:t>max        5.000000</a:t>
            </a:r>
            <a:endParaRPr lang="tr-TR" dirty="0"/>
          </a:p>
        </p:txBody>
      </p:sp>
    </p:spTree>
    <p:extLst>
      <p:ext uri="{BB962C8B-B14F-4D97-AF65-F5344CB8AC3E}">
        <p14:creationId xmlns:p14="http://schemas.microsoft.com/office/powerpoint/2010/main" val="234849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95BB3C-D954-8501-8ECD-20E864D26066}"/>
              </a:ext>
            </a:extLst>
          </p:cNvPr>
          <p:cNvSpPr>
            <a:spLocks noGrp="1"/>
          </p:cNvSpPr>
          <p:nvPr>
            <p:ph type="title"/>
          </p:nvPr>
        </p:nvSpPr>
        <p:spPr/>
        <p:txBody>
          <a:bodyPr/>
          <a:lstStyle/>
          <a:p>
            <a:r>
              <a:rPr lang="en-US" dirty="0"/>
              <a:t>Descriptive Statistics for Target Variable</a:t>
            </a:r>
            <a:endParaRPr lang="tr-TR" dirty="0"/>
          </a:p>
        </p:txBody>
      </p:sp>
      <p:sp>
        <p:nvSpPr>
          <p:cNvPr id="3" name="İçerik Yer Tutucusu 2">
            <a:extLst>
              <a:ext uri="{FF2B5EF4-FFF2-40B4-BE49-F238E27FC236}">
                <a16:creationId xmlns:a16="http://schemas.microsoft.com/office/drawing/2014/main" id="{B1D6D076-F990-0EC1-CCD3-0182222EE828}"/>
              </a:ext>
            </a:extLst>
          </p:cNvPr>
          <p:cNvSpPr>
            <a:spLocks noGrp="1"/>
          </p:cNvSpPr>
          <p:nvPr>
            <p:ph idx="1"/>
          </p:nvPr>
        </p:nvSpPr>
        <p:spPr/>
        <p:txBody>
          <a:bodyPr/>
          <a:lstStyle/>
          <a:p>
            <a:r>
              <a:rPr lang="tr-TR" dirty="0"/>
              <a:t>T</a:t>
            </a:r>
            <a:r>
              <a:rPr lang="en-US" dirty="0"/>
              <a:t>he mean mine type is approximately 2.953. Since mine types are discrete values (1 to 5), this mean might not have direct interpretive significance like continuous variables. However, it gives a central tendency measure, suggesting that, on average, the observed mine types tend to be around 3.</a:t>
            </a:r>
            <a:endParaRPr lang="tr-TR" dirty="0"/>
          </a:p>
        </p:txBody>
      </p:sp>
    </p:spTree>
    <p:extLst>
      <p:ext uri="{BB962C8B-B14F-4D97-AF65-F5344CB8AC3E}">
        <p14:creationId xmlns:p14="http://schemas.microsoft.com/office/powerpoint/2010/main" val="46882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3C665D-EA34-0BFB-A7B6-8647B2B229EE}"/>
              </a:ext>
            </a:extLst>
          </p:cNvPr>
          <p:cNvSpPr>
            <a:spLocks noGrp="1"/>
          </p:cNvSpPr>
          <p:nvPr>
            <p:ph type="title"/>
          </p:nvPr>
        </p:nvSpPr>
        <p:spPr/>
        <p:txBody>
          <a:bodyPr/>
          <a:lstStyle/>
          <a:p>
            <a:r>
              <a:rPr lang="tr-TR" dirty="0" err="1"/>
              <a:t>What</a:t>
            </a:r>
            <a:r>
              <a:rPr lang="tr-TR" dirty="0"/>
              <a:t> </a:t>
            </a:r>
            <a:r>
              <a:rPr lang="tr-TR" dirty="0" err="1"/>
              <a:t>Dataset</a:t>
            </a:r>
            <a:r>
              <a:rPr lang="tr-TR" dirty="0"/>
              <a:t> </a:t>
            </a:r>
            <a:r>
              <a:rPr lang="tr-TR" dirty="0" err="1"/>
              <a:t>Offers</a:t>
            </a:r>
            <a:r>
              <a:rPr lang="tr-TR" dirty="0"/>
              <a:t> ?</a:t>
            </a:r>
          </a:p>
        </p:txBody>
      </p:sp>
      <p:sp>
        <p:nvSpPr>
          <p:cNvPr id="7" name="İçerik Yer Tutucusu 6">
            <a:extLst>
              <a:ext uri="{FF2B5EF4-FFF2-40B4-BE49-F238E27FC236}">
                <a16:creationId xmlns:a16="http://schemas.microsoft.com/office/drawing/2014/main" id="{CB78C3E6-DFC9-FA5B-8549-9A70610397A3}"/>
              </a:ext>
            </a:extLst>
          </p:cNvPr>
          <p:cNvSpPr>
            <a:spLocks noGrp="1"/>
          </p:cNvSpPr>
          <p:nvPr>
            <p:ph idx="1"/>
          </p:nvPr>
        </p:nvSpPr>
        <p:spPr/>
        <p:txBody>
          <a:bodyPr/>
          <a:lstStyle/>
          <a:p>
            <a:r>
              <a:rPr lang="en-US" dirty="0"/>
              <a:t>The paper proposes a solution to the limitations of passive mine detectors by introducing a new approach based on artificial intelligence and utilizing magnetic anomaly, measurement height, and soil type data. The experimental setup validates this approach, achieving a high success rate of 98.2% in detecting mines. </a:t>
            </a:r>
            <a:endParaRPr lang="tr-TR" dirty="0"/>
          </a:p>
          <a:p>
            <a:r>
              <a:rPr lang="en-US" dirty="0"/>
              <a:t>Notably, the developed model not only detects mines effectively but also classifies five different types of mines with an 85.8% success rate, marking a significant contribution to the literature. </a:t>
            </a:r>
            <a:endParaRPr lang="tr-TR" dirty="0"/>
          </a:p>
          <a:p>
            <a:r>
              <a:rPr lang="en-US" dirty="0"/>
              <a:t>This innovative method demonstrates the viability and success of passive mine detection, offering a promising alternative to active detectors while mitigating the risk of triggering mine explosions.</a:t>
            </a:r>
            <a:endParaRPr lang="tr-TR" dirty="0"/>
          </a:p>
        </p:txBody>
      </p:sp>
    </p:spTree>
    <p:extLst>
      <p:ext uri="{BB962C8B-B14F-4D97-AF65-F5344CB8AC3E}">
        <p14:creationId xmlns:p14="http://schemas.microsoft.com/office/powerpoint/2010/main" val="536396137"/>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351</TotalTime>
  <Words>2414</Words>
  <Application>Microsoft Office PowerPoint</Application>
  <PresentationFormat>Geniş ekran</PresentationFormat>
  <Paragraphs>255</Paragraphs>
  <Slides>46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46</vt:i4>
      </vt:variant>
    </vt:vector>
  </HeadingPairs>
  <TitlesOfParts>
    <vt:vector size="53" baseType="lpstr">
      <vt:lpstr>Arial</vt:lpstr>
      <vt:lpstr>Calibri</vt:lpstr>
      <vt:lpstr>Century Schoolbook</vt:lpstr>
      <vt:lpstr>Poppins</vt:lpstr>
      <vt:lpstr>ui-sans-serif</vt:lpstr>
      <vt:lpstr>Wingdings 2</vt:lpstr>
      <vt:lpstr>Manzara</vt:lpstr>
      <vt:lpstr>Land Mines</vt:lpstr>
      <vt:lpstr>Dataset Info</vt:lpstr>
      <vt:lpstr>Example Dataset(From 338 Instance)</vt:lpstr>
      <vt:lpstr>Histogram of Dataset</vt:lpstr>
      <vt:lpstr>Descriptive Statistics for Features</vt:lpstr>
      <vt:lpstr>Descriptive Statistics for Features</vt:lpstr>
      <vt:lpstr>Descriptive Statistics for Target Variable</vt:lpstr>
      <vt:lpstr>Descriptive Statistics for Target Variable</vt:lpstr>
      <vt:lpstr>What Dataset Offers ?</vt:lpstr>
      <vt:lpstr>Correlation Matrix</vt:lpstr>
      <vt:lpstr>Correlation Matrix</vt:lpstr>
      <vt:lpstr>Mines Distributed on V-H Graph</vt:lpstr>
      <vt:lpstr>Mines Distributed on V-H Graph</vt:lpstr>
      <vt:lpstr>Effect of soil type (S) on magnetic anomalies(V)</vt:lpstr>
      <vt:lpstr>Effect of soil type (S) on magnetic anomalies(V)</vt:lpstr>
      <vt:lpstr>Soil Type and Mine Type Correlation</vt:lpstr>
      <vt:lpstr>Soil Type and Mine Type Correlation</vt:lpstr>
      <vt:lpstr>Conclusion Of V-S-H on Detecting Mines</vt:lpstr>
      <vt:lpstr>Clustering Mines on V-H-S Graph(3D)</vt:lpstr>
      <vt:lpstr>Clustering Mines on V-H Graph</vt:lpstr>
      <vt:lpstr>Using V-H Cluster to Spot Mine Types</vt:lpstr>
      <vt:lpstr>Logistic Regression For Mine Types(V-H-S)</vt:lpstr>
      <vt:lpstr>Logistic Regression For Mine Types(V-H)</vt:lpstr>
      <vt:lpstr>Logistic Regression For Mine Types(V)</vt:lpstr>
      <vt:lpstr>Conclusion of Logistic Regression Analysis</vt:lpstr>
      <vt:lpstr>Boxplot Analysis</vt:lpstr>
      <vt:lpstr>Boxplot of V by Mine Type</vt:lpstr>
      <vt:lpstr>Boxplot of H by Mine Type</vt:lpstr>
      <vt:lpstr>Boxplot of S by Mine Type</vt:lpstr>
      <vt:lpstr>Conclusion of Boxplot Analysis</vt:lpstr>
      <vt:lpstr>Confusion Matrixes</vt:lpstr>
      <vt:lpstr>V-H-S</vt:lpstr>
      <vt:lpstr>V-H</vt:lpstr>
      <vt:lpstr>V-S</vt:lpstr>
      <vt:lpstr>V</vt:lpstr>
      <vt:lpstr>Confusion Matrixes</vt:lpstr>
      <vt:lpstr>Confusion Matrixes</vt:lpstr>
      <vt:lpstr>Confusion Matrixes</vt:lpstr>
      <vt:lpstr>Confusion Matrixes</vt:lpstr>
      <vt:lpstr>Feature Selection 1</vt:lpstr>
      <vt:lpstr>Feature Selection 2</vt:lpstr>
      <vt:lpstr>Feature Selection 3</vt:lpstr>
      <vt:lpstr>Feature Selection 4</vt:lpstr>
      <vt:lpstr>Principal Component Analysis (PCA)</vt:lpstr>
      <vt:lpstr>Principal Component Analysis (PCA)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Mines</dc:title>
  <dc:creator>Melih Gülbay</dc:creator>
  <cp:lastModifiedBy>Melih Gülbay</cp:lastModifiedBy>
  <cp:revision>37</cp:revision>
  <dcterms:created xsi:type="dcterms:W3CDTF">2024-05-05T18:22:48Z</dcterms:created>
  <dcterms:modified xsi:type="dcterms:W3CDTF">2024-05-19T21:11:19Z</dcterms:modified>
</cp:coreProperties>
</file>