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21691B-D466-C7CC-0C93-5B806E4F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64024"/>
            <a:ext cx="9448800" cy="2364477"/>
          </a:xfrm>
        </p:spPr>
        <p:txBody>
          <a:bodyPr>
            <a:normAutofit fontScale="90000"/>
          </a:bodyPr>
          <a:lstStyle/>
          <a:p>
            <a:r>
              <a:rPr lang="en-US" dirty="0"/>
              <a:t>Istanbul House Price Prediction and Visualization System</a:t>
            </a:r>
            <a:endParaRPr lang="en-15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AD684C-6498-F4F0-5373-E039601C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77659"/>
            <a:ext cx="6956612" cy="652929"/>
          </a:xfrm>
        </p:spPr>
        <p:txBody>
          <a:bodyPr>
            <a:normAutofit/>
          </a:bodyPr>
          <a:lstStyle/>
          <a:p>
            <a:r>
              <a:rPr lang="tr-TR" dirty="0"/>
              <a:t>Kaan Akkök</a:t>
            </a:r>
            <a:br>
              <a:rPr lang="tr-TR" dirty="0"/>
            </a:br>
            <a:r>
              <a:rPr lang="tr-TR" dirty="0"/>
              <a:t>Melih Gülbay	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0347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063D4-D23B-3F00-8BF3-9BE0676E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23A30F-1643-3846-5905-25D5E803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9302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conclusion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Project </a:t>
            </a:r>
            <a:r>
              <a:rPr lang="en-US" dirty="0"/>
              <a:t>combines machine learning capabilities with interactive visualization tools to provide a comprehensive solution for house price prediction and market analysis in Istanbul.</a:t>
            </a:r>
            <a:endParaRPr lang="en-15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8D18D60-F170-C285-40CE-3A740E829894}"/>
              </a:ext>
            </a:extLst>
          </p:cNvPr>
          <p:cNvSpPr txBox="1"/>
          <p:nvPr/>
        </p:nvSpPr>
        <p:spPr>
          <a:xfrm>
            <a:off x="3048000" y="414664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800" dirty="0"/>
              <a:t>THANK YOU FOR LISTENING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60078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4596C675-F33B-323A-F833-E01E972D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Introductıon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7053CDAF-3317-3751-A800-6971A85C54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758609"/>
            <a:ext cx="10820400" cy="217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complexity of the Istanbul real estate market and Turkey’s economic challenges make it difficult to make price predictions and market analysis.</a:t>
            </a:r>
            <a:endParaRPr lang="tr-TR" dirty="0"/>
          </a:p>
          <a:p>
            <a:r>
              <a:rPr lang="en-US" dirty="0"/>
              <a:t>This project aims to overcome these challenges with machine learning and data visualization tools. </a:t>
            </a:r>
            <a:endParaRPr lang="tr-TR" dirty="0"/>
          </a:p>
          <a:p>
            <a:r>
              <a:rPr lang="en-US" dirty="0"/>
              <a:t>It aims to help both real estate professionals and buyers understand market trends and make the right decisions.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694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F6C0AC-CEE5-902E-BFB9-6482D192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GOALS: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AA8D4E-ECF7-A8C2-AFC2-6E6688F9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/>
              <a:t>Predict house prices with high accuracy.</a:t>
            </a:r>
            <a:endParaRPr lang="tr-TR" dirty="0"/>
          </a:p>
          <a:p>
            <a:r>
              <a:rPr lang="en-US" dirty="0"/>
              <a:t>Enable users to analyze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en-US" dirty="0"/>
              <a:t>data visually.</a:t>
            </a:r>
            <a:endParaRPr lang="tr-TR" dirty="0"/>
          </a:p>
          <a:p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86EE08-D981-11D5-C61C-45B99394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23" y="2057401"/>
            <a:ext cx="6229349" cy="41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5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89BC8F-AF38-39FE-82E6-25F000D0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FE563B-3BF4-9B4E-73C4-9F59BDBB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15635" cy="402412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Data Collection: 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undetected_chromedriver</a:t>
            </a:r>
            <a:r>
              <a:rPr lang="tr-TR" dirty="0"/>
              <a:t>,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web </a:t>
            </a:r>
            <a:r>
              <a:rPr lang="tr-TR" dirty="0" err="1"/>
              <a:t>scraping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saving</a:t>
            </a:r>
            <a:r>
              <a:rPr lang="tr-TR" dirty="0"/>
              <a:t>.</a:t>
            </a:r>
          </a:p>
          <a:p>
            <a:r>
              <a:rPr lang="tr-TR" dirty="0"/>
              <a:t>Machine Learning </a:t>
            </a:r>
            <a:r>
              <a:rPr lang="tr-TR" dirty="0" err="1"/>
              <a:t>Models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</a:t>
            </a:r>
          </a:p>
          <a:p>
            <a:r>
              <a:rPr lang="tr-TR" dirty="0"/>
              <a:t>Data </a:t>
            </a:r>
            <a:r>
              <a:rPr lang="tr-TR" dirty="0" err="1"/>
              <a:t>Visualization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geopandas</a:t>
            </a:r>
            <a:r>
              <a:rPr lang="tr-TR" dirty="0"/>
              <a:t>, </a:t>
            </a:r>
            <a:r>
              <a:rPr lang="tr-TR" dirty="0" err="1"/>
              <a:t>folium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matplotlib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visualization</a:t>
            </a:r>
            <a:r>
              <a:rPr lang="tr-TR" dirty="0"/>
              <a:t>.</a:t>
            </a:r>
          </a:p>
          <a:p>
            <a:r>
              <a:rPr lang="tr-TR" dirty="0"/>
              <a:t>User </a:t>
            </a:r>
            <a:r>
              <a:rPr lang="tr-TR" dirty="0" err="1"/>
              <a:t>Interface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gui</a:t>
            </a:r>
            <a:r>
              <a:rPr lang="tr-TR" dirty="0"/>
              <a:t>.</a:t>
            </a:r>
            <a:endParaRPr lang="en-15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12A8841-27D1-1FF9-3B83-6A0AAA22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35" y="2391335"/>
            <a:ext cx="4924924" cy="3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015F36-BDFD-75D2-7781-6F27598D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Models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C01E1-6773-A227-D01A-05AF93FE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3080"/>
            <a:ext cx="10820400" cy="476402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Linear Regression: </a:t>
            </a:r>
            <a:r>
              <a:rPr lang="en-US" dirty="0"/>
              <a:t>Assumes a linear relationship between features and target; simple and interpretable.</a:t>
            </a:r>
            <a:endParaRPr lang="tr-TR" dirty="0"/>
          </a:p>
          <a:p>
            <a:r>
              <a:rPr lang="en-US" dirty="0"/>
              <a:t>2. </a:t>
            </a:r>
            <a:r>
              <a:rPr lang="en-US" b="1" dirty="0"/>
              <a:t>Random Forest:</a:t>
            </a:r>
            <a:r>
              <a:rPr lang="en-US" dirty="0"/>
              <a:t> Uses multiple decision trees to improve accuracy and reduce overfitting; handles non-linear relationships well.</a:t>
            </a:r>
            <a:endParaRPr lang="tr-TR" dirty="0"/>
          </a:p>
          <a:p>
            <a:r>
              <a:rPr lang="en-US" dirty="0"/>
              <a:t>3. </a:t>
            </a:r>
            <a:r>
              <a:rPr lang="en-US" b="1" dirty="0"/>
              <a:t>SVR (Support Vector Regression): </a:t>
            </a:r>
            <a:r>
              <a:rPr lang="en-US" dirty="0"/>
              <a:t>Fits data within a margin; effective in high-dimensional spaces; requires feature scaling.</a:t>
            </a:r>
            <a:endParaRPr lang="tr-TR" dirty="0"/>
          </a:p>
          <a:p>
            <a:r>
              <a:rPr lang="en-US" dirty="0"/>
              <a:t>4. </a:t>
            </a:r>
            <a:r>
              <a:rPr lang="en-US" b="1" dirty="0"/>
              <a:t>Gradient Boosting: </a:t>
            </a:r>
            <a:r>
              <a:rPr lang="en-US" dirty="0"/>
              <a:t>Sequentially builds trees to correct errors; captures complex patterns but can overfit.</a:t>
            </a:r>
            <a:endParaRPr lang="tr-TR" dirty="0"/>
          </a:p>
          <a:p>
            <a:r>
              <a:rPr lang="en-US" dirty="0"/>
              <a:t>5. </a:t>
            </a:r>
            <a:r>
              <a:rPr lang="en-US" b="1" dirty="0" err="1"/>
              <a:t>XGBoost</a:t>
            </a:r>
            <a:r>
              <a:rPr lang="en-US" b="1" dirty="0"/>
              <a:t>: </a:t>
            </a:r>
            <a:r>
              <a:rPr lang="en-US" dirty="0"/>
              <a:t>An efficient, regularized version of gradient boosting; excels in performance and scalability.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07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E859BF2-9D53-D877-FF10-04D3F8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2" y="1662953"/>
            <a:ext cx="5651350" cy="353209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DFE6711-2097-DF33-94BD-55979828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13" y="1662953"/>
            <a:ext cx="5653125" cy="3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1D9A53-49C4-0AF5-5CAF-E3893A30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1" y="1335350"/>
            <a:ext cx="6682867" cy="41873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F57CF4-5EDA-BE69-6A5B-9D9A470C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11" y="1658470"/>
            <a:ext cx="4612638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E835F-FC09-409E-D06A-79B08183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DATASET AND DATA </a:t>
            </a:r>
            <a:r>
              <a:rPr lang="tr-TR" dirty="0" err="1"/>
              <a:t>PROCESSıNG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8B3078-E304-28C1-A50A-6BC4BD79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579659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retrieve the region, gross, number of rooms, price and neighborhood data of houses in the districts of Istanbul from sahibinden.com with the script.py file and store this data as a csv file (</a:t>
            </a:r>
            <a:r>
              <a:rPr lang="tr-TR"/>
              <a:t>1969</a:t>
            </a:r>
            <a:r>
              <a:rPr lang="en-US"/>
              <a:t> </a:t>
            </a:r>
            <a:r>
              <a:rPr lang="en-US" dirty="0"/>
              <a:t>data). </a:t>
            </a:r>
            <a:endParaRPr lang="tr-TR" dirty="0"/>
          </a:p>
          <a:p>
            <a:r>
              <a:rPr lang="en-US" dirty="0"/>
              <a:t>Then we extract "TL" from the price values ​​in the dataset and convert it to a float value, and clean the empty or missing rows from the dataset. </a:t>
            </a:r>
            <a:endParaRPr lang="tr-TR" dirty="0"/>
          </a:p>
          <a:p>
            <a:r>
              <a:rPr lang="en-US" dirty="0"/>
              <a:t>Then we determine the parameters for our models. These are:</a:t>
            </a:r>
            <a:endParaRPr lang="tr-TR" dirty="0"/>
          </a:p>
          <a:p>
            <a:r>
              <a:rPr lang="en-US" dirty="0"/>
              <a:t>X (independent variables):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gross(m^2)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number of rooms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region (converted to binary value with one-hot encoding)</a:t>
            </a:r>
            <a:endParaRPr lang="tr-TR" dirty="0"/>
          </a:p>
          <a:p>
            <a:r>
              <a:rPr lang="en-US" dirty="0"/>
              <a:t>Y (dependent variable):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price(TL)</a:t>
            </a:r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941B44-DF15-481C-B7D9-A76B60FE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01" y="2029855"/>
            <a:ext cx="267689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AF8C15-6FA8-DBEB-2C89-29542CDB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TRAINING AND EVALUATION: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636F13-EBE7-6B45-C883-718AA1E5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643282" cy="4024125"/>
          </a:xfrm>
        </p:spPr>
        <p:txBody>
          <a:bodyPr/>
          <a:lstStyle/>
          <a:p>
            <a:r>
              <a:rPr lang="en-US" dirty="0"/>
              <a:t>We train our models with the data we have prepared. Then we evaluate the results of these models.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Cross-</a:t>
            </a:r>
            <a:r>
              <a:rPr lang="tr-TR" dirty="0" err="1"/>
              <a:t>validation</a:t>
            </a:r>
            <a:br>
              <a:rPr lang="tr-TR" dirty="0"/>
            </a:br>
            <a:r>
              <a:rPr lang="tr-TR" dirty="0"/>
              <a:t>- RMSE (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- MAE (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- R^2 </a:t>
            </a:r>
            <a:r>
              <a:rPr lang="tr-TR" dirty="0" err="1"/>
              <a:t>Score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tr-TR" dirty="0"/>
          </a:p>
          <a:p>
            <a:r>
              <a:rPr lang="en-US" dirty="0"/>
              <a:t>By comparing the obtained metrics, we show the best performing model.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FE2F075-B761-169F-6D03-BADE79DE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82" y="2572870"/>
            <a:ext cx="5664170" cy="2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4419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77</TotalTime>
  <Words>512</Words>
  <Application>Microsoft Office PowerPoint</Application>
  <PresentationFormat>Geniş ekran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Uçak İzi</vt:lpstr>
      <vt:lpstr>Istanbul House Price Prediction and Visualization System</vt:lpstr>
      <vt:lpstr>Introductıon:</vt:lpstr>
      <vt:lpstr>PROJECT GOALS:</vt:lpstr>
      <vt:lpstr>System desıgn:</vt:lpstr>
      <vt:lpstr>Models</vt:lpstr>
      <vt:lpstr>PowerPoint Sunusu</vt:lpstr>
      <vt:lpstr>PowerPoint Sunusu</vt:lpstr>
      <vt:lpstr>DATASET AND DATA PROCESSıNG:</vt:lpstr>
      <vt:lpstr>MODEL TRAINING AND EVALUATION: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Istanbul House Price Prediction and Visualization System</dc:title>
  <dc:creator>kaan akkök</dc:creator>
  <cp:lastModifiedBy>Melih Gülbay</cp:lastModifiedBy>
  <cp:revision>4</cp:revision>
  <dcterms:created xsi:type="dcterms:W3CDTF">2025-01-01T21:13:42Z</dcterms:created>
  <dcterms:modified xsi:type="dcterms:W3CDTF">2025-01-02T09:12:00Z</dcterms:modified>
</cp:coreProperties>
</file>