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sldIdLst>
    <p:sldId id="256" r:id="rId2"/>
    <p:sldId id="257" r:id="rId3"/>
    <p:sldId id="261" r:id="rId4"/>
    <p:sldId id="258" r:id="rId5"/>
    <p:sldId id="259" r:id="rId6"/>
    <p:sldId id="262" r:id="rId7"/>
    <p:sldId id="263" r:id="rId8"/>
    <p:sldId id="264" r:id="rId9"/>
    <p:sldId id="265" r:id="rId10"/>
    <p:sldId id="266" r:id="rId11"/>
    <p:sldId id="267" r:id="rId12"/>
    <p:sldId id="269" r:id="rId13"/>
    <p:sldId id="273" r:id="rId14"/>
    <p:sldId id="280" r:id="rId15"/>
    <p:sldId id="270" r:id="rId16"/>
    <p:sldId id="274" r:id="rId17"/>
    <p:sldId id="275" r:id="rId18"/>
    <p:sldId id="276" r:id="rId19"/>
    <p:sldId id="277" r:id="rId20"/>
    <p:sldId id="279" r:id="rId21"/>
    <p:sldId id="278" r:id="rId22"/>
    <p:sldId id="271" r:id="rId23"/>
    <p:sldId id="268" r:id="rId24"/>
    <p:sldId id="281" r:id="rId25"/>
    <p:sldId id="283" r:id="rId26"/>
    <p:sldId id="282" r:id="rId27"/>
    <p:sldId id="284" r:id="rId28"/>
    <p:sldId id="272"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nes O" initials="GO" lastIdx="1" clrIdx="0">
    <p:extLst>
      <p:ext uri="{19B8F6BF-5375-455C-9EA6-DF929625EA0E}">
        <p15:presenceInfo xmlns:p15="http://schemas.microsoft.com/office/powerpoint/2012/main" userId="f762c4664b5bbd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Orta Stil 1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50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70DBA-D051-41FE-A467-F6F53B0881DE}"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0168DD8E-C849-445B-9F87-DB47A79CB6B3}">
      <dgm:prSet/>
      <dgm:spPr/>
      <dgm:t>
        <a:bodyPr/>
        <a:lstStyle/>
        <a:p>
          <a:r>
            <a:rPr lang="tr-TR" dirty="0"/>
            <a:t>Problem Description </a:t>
          </a:r>
          <a:endParaRPr lang="en-US" dirty="0"/>
        </a:p>
      </dgm:t>
    </dgm:pt>
    <dgm:pt modelId="{67CBCA65-069A-478B-BA15-F9D2991C860A}" type="parTrans" cxnId="{22E48905-53BA-4B4B-B154-F85547F6CAF9}">
      <dgm:prSet/>
      <dgm:spPr/>
      <dgm:t>
        <a:bodyPr/>
        <a:lstStyle/>
        <a:p>
          <a:endParaRPr lang="en-US"/>
        </a:p>
      </dgm:t>
    </dgm:pt>
    <dgm:pt modelId="{D0D99CA8-141C-46D8-BDDD-5F9E058E7E74}" type="sibTrans" cxnId="{22E48905-53BA-4B4B-B154-F85547F6CAF9}">
      <dgm:prSet phldrT="01" phldr="0"/>
      <dgm:spPr/>
      <dgm:t>
        <a:bodyPr/>
        <a:lstStyle/>
        <a:p>
          <a:r>
            <a:rPr lang="en-US"/>
            <a:t>01</a:t>
          </a:r>
          <a:endParaRPr lang="en-US" dirty="0"/>
        </a:p>
      </dgm:t>
    </dgm:pt>
    <dgm:pt modelId="{F5A63158-EEEB-4E63-9F58-C6A7E09B8316}">
      <dgm:prSet/>
      <dgm:spPr/>
      <dgm:t>
        <a:bodyPr/>
        <a:lstStyle/>
        <a:p>
          <a:r>
            <a:rPr lang="tr-TR" dirty="0"/>
            <a:t>Algorithm Desription </a:t>
          </a:r>
          <a:endParaRPr lang="en-US" dirty="0"/>
        </a:p>
      </dgm:t>
    </dgm:pt>
    <dgm:pt modelId="{32717FC5-F353-46F3-B917-5096941B6F5F}" type="parTrans" cxnId="{CBB636DD-7F0D-433F-B47C-2FC04A3BFE74}">
      <dgm:prSet/>
      <dgm:spPr/>
      <dgm:t>
        <a:bodyPr/>
        <a:lstStyle/>
        <a:p>
          <a:endParaRPr lang="en-US"/>
        </a:p>
      </dgm:t>
    </dgm:pt>
    <dgm:pt modelId="{84BDEDA4-918F-458C-B846-078BC726948A}" type="sibTrans" cxnId="{CBB636DD-7F0D-433F-B47C-2FC04A3BFE74}">
      <dgm:prSet phldrT="02" phldr="0"/>
      <dgm:spPr/>
      <dgm:t>
        <a:bodyPr/>
        <a:lstStyle/>
        <a:p>
          <a:r>
            <a:rPr lang="en-US"/>
            <a:t>02</a:t>
          </a:r>
          <a:endParaRPr lang="en-US" dirty="0"/>
        </a:p>
      </dgm:t>
    </dgm:pt>
    <dgm:pt modelId="{7D2D35A7-4A5F-4F32-AE90-C51DECA1BF38}">
      <dgm:prSet/>
      <dgm:spPr/>
      <dgm:t>
        <a:bodyPr/>
        <a:lstStyle/>
        <a:p>
          <a:r>
            <a:rPr lang="tr-TR" dirty="0"/>
            <a:t>Algorithm Analysis </a:t>
          </a:r>
          <a:endParaRPr lang="en-US" dirty="0"/>
        </a:p>
      </dgm:t>
    </dgm:pt>
    <dgm:pt modelId="{76EE97EE-96CE-46F9-AB18-4070FBE1D6AC}" type="parTrans" cxnId="{73D5D637-DF41-4994-9BA1-E7B1D4B381E6}">
      <dgm:prSet/>
      <dgm:spPr/>
      <dgm:t>
        <a:bodyPr/>
        <a:lstStyle/>
        <a:p>
          <a:endParaRPr lang="en-US"/>
        </a:p>
      </dgm:t>
    </dgm:pt>
    <dgm:pt modelId="{3879052C-81F2-4F88-908A-EA8AE59717F9}" type="sibTrans" cxnId="{73D5D637-DF41-4994-9BA1-E7B1D4B381E6}">
      <dgm:prSet phldrT="03" phldr="0"/>
      <dgm:spPr/>
      <dgm:t>
        <a:bodyPr/>
        <a:lstStyle/>
        <a:p>
          <a:r>
            <a:rPr lang="en-US"/>
            <a:t>03</a:t>
          </a:r>
          <a:endParaRPr lang="en-US" dirty="0"/>
        </a:p>
      </dgm:t>
    </dgm:pt>
    <dgm:pt modelId="{6BADD83A-7610-4961-A862-48A26CC36770}">
      <dgm:prSet/>
      <dgm:spPr/>
      <dgm:t>
        <a:bodyPr/>
        <a:lstStyle/>
        <a:p>
          <a:r>
            <a:rPr lang="tr-TR" dirty="0"/>
            <a:t>Experimental Analysis </a:t>
          </a:r>
          <a:endParaRPr lang="en-US" dirty="0"/>
        </a:p>
      </dgm:t>
    </dgm:pt>
    <dgm:pt modelId="{2728C630-D50A-4DF8-AFEE-98B08A85E5B9}" type="parTrans" cxnId="{D95DE6D1-0FEF-4AE3-B7CF-885DE48DEF7B}">
      <dgm:prSet/>
      <dgm:spPr/>
      <dgm:t>
        <a:bodyPr/>
        <a:lstStyle/>
        <a:p>
          <a:endParaRPr lang="en-US"/>
        </a:p>
      </dgm:t>
    </dgm:pt>
    <dgm:pt modelId="{91F89EAA-33ED-413E-83E1-BB82BB22CAD5}" type="sibTrans" cxnId="{D95DE6D1-0FEF-4AE3-B7CF-885DE48DEF7B}">
      <dgm:prSet phldrT="04" phldr="0"/>
      <dgm:spPr/>
      <dgm:t>
        <a:bodyPr/>
        <a:lstStyle/>
        <a:p>
          <a:r>
            <a:rPr lang="en-US"/>
            <a:t>04</a:t>
          </a:r>
          <a:endParaRPr lang="en-US" dirty="0"/>
        </a:p>
      </dgm:t>
    </dgm:pt>
    <dgm:pt modelId="{5F1158BF-FF27-4C7C-A761-CFE5DA484299}">
      <dgm:prSet/>
      <dgm:spPr/>
      <dgm:t>
        <a:bodyPr/>
        <a:lstStyle/>
        <a:p>
          <a:r>
            <a:rPr lang="tr-TR" dirty="0"/>
            <a:t>Testing </a:t>
          </a:r>
          <a:endParaRPr lang="en-US" dirty="0"/>
        </a:p>
      </dgm:t>
    </dgm:pt>
    <dgm:pt modelId="{1AEBE64E-77D0-4573-8295-2112F051EA0C}" type="parTrans" cxnId="{E6393BA5-E683-4D74-A23E-4FB20206CEA1}">
      <dgm:prSet/>
      <dgm:spPr/>
      <dgm:t>
        <a:bodyPr/>
        <a:lstStyle/>
        <a:p>
          <a:endParaRPr lang="en-US"/>
        </a:p>
      </dgm:t>
    </dgm:pt>
    <dgm:pt modelId="{D895AC88-C14E-466C-9B87-D57C100CBE2A}" type="sibTrans" cxnId="{E6393BA5-E683-4D74-A23E-4FB20206CEA1}">
      <dgm:prSet phldrT="05" phldr="0"/>
      <dgm:spPr/>
      <dgm:t>
        <a:bodyPr/>
        <a:lstStyle/>
        <a:p>
          <a:r>
            <a:rPr lang="en-US"/>
            <a:t>05</a:t>
          </a:r>
          <a:endParaRPr lang="en-US" dirty="0"/>
        </a:p>
      </dgm:t>
    </dgm:pt>
    <dgm:pt modelId="{3E267B90-8836-4F10-A29B-A4AC68007D8A}">
      <dgm:prSet/>
      <dgm:spPr/>
      <dgm:t>
        <a:bodyPr/>
        <a:lstStyle/>
        <a:p>
          <a:r>
            <a:rPr lang="en-US" dirty="0"/>
            <a:t>Discussion</a:t>
          </a:r>
        </a:p>
      </dgm:t>
    </dgm:pt>
    <dgm:pt modelId="{65D4D753-8E51-4AF5-B626-1E83745BD486}" type="parTrans" cxnId="{EC25FBB8-4E5F-4516-87F4-05B0D817240D}">
      <dgm:prSet/>
      <dgm:spPr/>
      <dgm:t>
        <a:bodyPr/>
        <a:lstStyle/>
        <a:p>
          <a:endParaRPr lang="en-US"/>
        </a:p>
      </dgm:t>
    </dgm:pt>
    <dgm:pt modelId="{91989D59-685D-4A63-8C06-1EB994D4B310}" type="sibTrans" cxnId="{EC25FBB8-4E5F-4516-87F4-05B0D817240D}">
      <dgm:prSet phldrT="06" phldr="0"/>
      <dgm:spPr/>
      <dgm:t>
        <a:bodyPr/>
        <a:lstStyle/>
        <a:p>
          <a:r>
            <a:rPr lang="en-US"/>
            <a:t>06</a:t>
          </a:r>
          <a:endParaRPr lang="en-US" dirty="0"/>
        </a:p>
      </dgm:t>
    </dgm:pt>
    <dgm:pt modelId="{655EDD39-9B05-4CD2-901E-D5DEA032C258}" type="pres">
      <dgm:prSet presAssocID="{0FB70DBA-D051-41FE-A467-F6F53B0881DE}" presName="Name0" presStyleCnt="0">
        <dgm:presLayoutVars>
          <dgm:animLvl val="lvl"/>
          <dgm:resizeHandles val="exact"/>
        </dgm:presLayoutVars>
      </dgm:prSet>
      <dgm:spPr/>
    </dgm:pt>
    <dgm:pt modelId="{B7AE63A5-D93D-403A-B9C7-FEDA8D7073E1}" type="pres">
      <dgm:prSet presAssocID="{0168DD8E-C849-445B-9F87-DB47A79CB6B3}" presName="compositeNode" presStyleCnt="0">
        <dgm:presLayoutVars>
          <dgm:bulletEnabled val="1"/>
        </dgm:presLayoutVars>
      </dgm:prSet>
      <dgm:spPr/>
    </dgm:pt>
    <dgm:pt modelId="{DF33F343-11D3-4E6B-9F0D-8D2293926658}" type="pres">
      <dgm:prSet presAssocID="{0168DD8E-C849-445B-9F87-DB47A79CB6B3}" presName="bgRect" presStyleLbl="alignNode1" presStyleIdx="0" presStyleCnt="6"/>
      <dgm:spPr/>
    </dgm:pt>
    <dgm:pt modelId="{D02FE1B9-BB4B-4EC6-9639-53AD93C6AB2B}" type="pres">
      <dgm:prSet presAssocID="{D0D99CA8-141C-46D8-BDDD-5F9E058E7E74}" presName="sibTransNodeRect" presStyleLbl="alignNode1" presStyleIdx="0" presStyleCnt="6">
        <dgm:presLayoutVars>
          <dgm:chMax val="0"/>
          <dgm:bulletEnabled val="1"/>
        </dgm:presLayoutVars>
      </dgm:prSet>
      <dgm:spPr/>
    </dgm:pt>
    <dgm:pt modelId="{A5E2D2F9-66D2-4871-960D-506CEE03E2D2}" type="pres">
      <dgm:prSet presAssocID="{0168DD8E-C849-445B-9F87-DB47A79CB6B3}" presName="nodeRect" presStyleLbl="alignNode1" presStyleIdx="0" presStyleCnt="6">
        <dgm:presLayoutVars>
          <dgm:bulletEnabled val="1"/>
        </dgm:presLayoutVars>
      </dgm:prSet>
      <dgm:spPr/>
    </dgm:pt>
    <dgm:pt modelId="{1BEEA3D0-5DC5-4626-864C-5C52678EBA87}" type="pres">
      <dgm:prSet presAssocID="{D0D99CA8-141C-46D8-BDDD-5F9E058E7E74}" presName="sibTrans" presStyleCnt="0"/>
      <dgm:spPr/>
    </dgm:pt>
    <dgm:pt modelId="{3859B6F4-A3D3-48A3-AA2D-B5ABF0CB8CCE}" type="pres">
      <dgm:prSet presAssocID="{F5A63158-EEEB-4E63-9F58-C6A7E09B8316}" presName="compositeNode" presStyleCnt="0">
        <dgm:presLayoutVars>
          <dgm:bulletEnabled val="1"/>
        </dgm:presLayoutVars>
      </dgm:prSet>
      <dgm:spPr/>
    </dgm:pt>
    <dgm:pt modelId="{5E4C2F6C-0B8C-46D4-B3D3-DAABB06223CC}" type="pres">
      <dgm:prSet presAssocID="{F5A63158-EEEB-4E63-9F58-C6A7E09B8316}" presName="bgRect" presStyleLbl="alignNode1" presStyleIdx="1" presStyleCnt="6"/>
      <dgm:spPr/>
    </dgm:pt>
    <dgm:pt modelId="{4265EDCB-8290-4E9A-9557-4E2C168CE960}" type="pres">
      <dgm:prSet presAssocID="{84BDEDA4-918F-458C-B846-078BC726948A}" presName="sibTransNodeRect" presStyleLbl="alignNode1" presStyleIdx="1" presStyleCnt="6">
        <dgm:presLayoutVars>
          <dgm:chMax val="0"/>
          <dgm:bulletEnabled val="1"/>
        </dgm:presLayoutVars>
      </dgm:prSet>
      <dgm:spPr/>
    </dgm:pt>
    <dgm:pt modelId="{E93EEE86-78D3-40E4-A275-424437D48A0A}" type="pres">
      <dgm:prSet presAssocID="{F5A63158-EEEB-4E63-9F58-C6A7E09B8316}" presName="nodeRect" presStyleLbl="alignNode1" presStyleIdx="1" presStyleCnt="6">
        <dgm:presLayoutVars>
          <dgm:bulletEnabled val="1"/>
        </dgm:presLayoutVars>
      </dgm:prSet>
      <dgm:spPr/>
    </dgm:pt>
    <dgm:pt modelId="{F8CE5448-3267-46C2-9438-67AE2D5F023A}" type="pres">
      <dgm:prSet presAssocID="{84BDEDA4-918F-458C-B846-078BC726948A}" presName="sibTrans" presStyleCnt="0"/>
      <dgm:spPr/>
    </dgm:pt>
    <dgm:pt modelId="{60F103B6-E12B-4D2C-900A-0A5D8280145A}" type="pres">
      <dgm:prSet presAssocID="{7D2D35A7-4A5F-4F32-AE90-C51DECA1BF38}" presName="compositeNode" presStyleCnt="0">
        <dgm:presLayoutVars>
          <dgm:bulletEnabled val="1"/>
        </dgm:presLayoutVars>
      </dgm:prSet>
      <dgm:spPr/>
    </dgm:pt>
    <dgm:pt modelId="{D23A5B5C-55E6-4D1B-95A2-B14EA3F935BE}" type="pres">
      <dgm:prSet presAssocID="{7D2D35A7-4A5F-4F32-AE90-C51DECA1BF38}" presName="bgRect" presStyleLbl="alignNode1" presStyleIdx="2" presStyleCnt="6"/>
      <dgm:spPr/>
    </dgm:pt>
    <dgm:pt modelId="{900CEF52-8A2D-4F9B-ADC4-A79082963F0E}" type="pres">
      <dgm:prSet presAssocID="{3879052C-81F2-4F88-908A-EA8AE59717F9}" presName="sibTransNodeRect" presStyleLbl="alignNode1" presStyleIdx="2" presStyleCnt="6">
        <dgm:presLayoutVars>
          <dgm:chMax val="0"/>
          <dgm:bulletEnabled val="1"/>
        </dgm:presLayoutVars>
      </dgm:prSet>
      <dgm:spPr/>
    </dgm:pt>
    <dgm:pt modelId="{7AEDADA3-6CBD-43F8-BD89-16F6D3CFF81A}" type="pres">
      <dgm:prSet presAssocID="{7D2D35A7-4A5F-4F32-AE90-C51DECA1BF38}" presName="nodeRect" presStyleLbl="alignNode1" presStyleIdx="2" presStyleCnt="6">
        <dgm:presLayoutVars>
          <dgm:bulletEnabled val="1"/>
        </dgm:presLayoutVars>
      </dgm:prSet>
      <dgm:spPr/>
    </dgm:pt>
    <dgm:pt modelId="{5E6D9929-AE29-4B09-AC02-03B136E854E5}" type="pres">
      <dgm:prSet presAssocID="{3879052C-81F2-4F88-908A-EA8AE59717F9}" presName="sibTrans" presStyleCnt="0"/>
      <dgm:spPr/>
    </dgm:pt>
    <dgm:pt modelId="{1D79D2F5-BA30-460D-97B2-43AFA0B96F0A}" type="pres">
      <dgm:prSet presAssocID="{6BADD83A-7610-4961-A862-48A26CC36770}" presName="compositeNode" presStyleCnt="0">
        <dgm:presLayoutVars>
          <dgm:bulletEnabled val="1"/>
        </dgm:presLayoutVars>
      </dgm:prSet>
      <dgm:spPr/>
    </dgm:pt>
    <dgm:pt modelId="{0F7FDB32-2CC2-4F68-A3F5-08D2A5E50B5D}" type="pres">
      <dgm:prSet presAssocID="{6BADD83A-7610-4961-A862-48A26CC36770}" presName="bgRect" presStyleLbl="alignNode1" presStyleIdx="3" presStyleCnt="6"/>
      <dgm:spPr/>
    </dgm:pt>
    <dgm:pt modelId="{C5AA1961-131E-46C3-AFA7-B188161363E2}" type="pres">
      <dgm:prSet presAssocID="{91F89EAA-33ED-413E-83E1-BB82BB22CAD5}" presName="sibTransNodeRect" presStyleLbl="alignNode1" presStyleIdx="3" presStyleCnt="6">
        <dgm:presLayoutVars>
          <dgm:chMax val="0"/>
          <dgm:bulletEnabled val="1"/>
        </dgm:presLayoutVars>
      </dgm:prSet>
      <dgm:spPr/>
    </dgm:pt>
    <dgm:pt modelId="{35832542-D58D-453E-814A-F777EACE54A2}" type="pres">
      <dgm:prSet presAssocID="{6BADD83A-7610-4961-A862-48A26CC36770}" presName="nodeRect" presStyleLbl="alignNode1" presStyleIdx="3" presStyleCnt="6">
        <dgm:presLayoutVars>
          <dgm:bulletEnabled val="1"/>
        </dgm:presLayoutVars>
      </dgm:prSet>
      <dgm:spPr/>
    </dgm:pt>
    <dgm:pt modelId="{8BD02198-6E49-46CD-8B76-3D0BBE5BB267}" type="pres">
      <dgm:prSet presAssocID="{91F89EAA-33ED-413E-83E1-BB82BB22CAD5}" presName="sibTrans" presStyleCnt="0"/>
      <dgm:spPr/>
    </dgm:pt>
    <dgm:pt modelId="{99E3EB05-4C1E-4A4D-9541-51A9A4D480B0}" type="pres">
      <dgm:prSet presAssocID="{5F1158BF-FF27-4C7C-A761-CFE5DA484299}" presName="compositeNode" presStyleCnt="0">
        <dgm:presLayoutVars>
          <dgm:bulletEnabled val="1"/>
        </dgm:presLayoutVars>
      </dgm:prSet>
      <dgm:spPr/>
    </dgm:pt>
    <dgm:pt modelId="{AEF43924-5390-4DE7-B432-0CE1781FEAEF}" type="pres">
      <dgm:prSet presAssocID="{5F1158BF-FF27-4C7C-A761-CFE5DA484299}" presName="bgRect" presStyleLbl="alignNode1" presStyleIdx="4" presStyleCnt="6"/>
      <dgm:spPr/>
    </dgm:pt>
    <dgm:pt modelId="{7E99145A-2B85-4ED8-B6A2-BE8778698F4E}" type="pres">
      <dgm:prSet presAssocID="{D895AC88-C14E-466C-9B87-D57C100CBE2A}" presName="sibTransNodeRect" presStyleLbl="alignNode1" presStyleIdx="4" presStyleCnt="6">
        <dgm:presLayoutVars>
          <dgm:chMax val="0"/>
          <dgm:bulletEnabled val="1"/>
        </dgm:presLayoutVars>
      </dgm:prSet>
      <dgm:spPr/>
    </dgm:pt>
    <dgm:pt modelId="{D1448DD4-01A9-401C-B47C-F7DD2DC0F157}" type="pres">
      <dgm:prSet presAssocID="{5F1158BF-FF27-4C7C-A761-CFE5DA484299}" presName="nodeRect" presStyleLbl="alignNode1" presStyleIdx="4" presStyleCnt="6">
        <dgm:presLayoutVars>
          <dgm:bulletEnabled val="1"/>
        </dgm:presLayoutVars>
      </dgm:prSet>
      <dgm:spPr/>
    </dgm:pt>
    <dgm:pt modelId="{C8469293-5F41-4CC3-AF72-C1CA0F21CAA7}" type="pres">
      <dgm:prSet presAssocID="{D895AC88-C14E-466C-9B87-D57C100CBE2A}" presName="sibTrans" presStyleCnt="0"/>
      <dgm:spPr/>
    </dgm:pt>
    <dgm:pt modelId="{B40FC9E5-FF21-4D67-A449-CDC18E42CB22}" type="pres">
      <dgm:prSet presAssocID="{3E267B90-8836-4F10-A29B-A4AC68007D8A}" presName="compositeNode" presStyleCnt="0">
        <dgm:presLayoutVars>
          <dgm:bulletEnabled val="1"/>
        </dgm:presLayoutVars>
      </dgm:prSet>
      <dgm:spPr/>
    </dgm:pt>
    <dgm:pt modelId="{8C077AE9-90EB-40A1-A107-CA88FCB89C8A}" type="pres">
      <dgm:prSet presAssocID="{3E267B90-8836-4F10-A29B-A4AC68007D8A}" presName="bgRect" presStyleLbl="alignNode1" presStyleIdx="5" presStyleCnt="6"/>
      <dgm:spPr/>
    </dgm:pt>
    <dgm:pt modelId="{42EF197C-3757-485B-B450-88DED4802BB4}" type="pres">
      <dgm:prSet presAssocID="{91989D59-685D-4A63-8C06-1EB994D4B310}" presName="sibTransNodeRect" presStyleLbl="alignNode1" presStyleIdx="5" presStyleCnt="6">
        <dgm:presLayoutVars>
          <dgm:chMax val="0"/>
          <dgm:bulletEnabled val="1"/>
        </dgm:presLayoutVars>
      </dgm:prSet>
      <dgm:spPr/>
    </dgm:pt>
    <dgm:pt modelId="{AD000EB2-FEB6-41B9-8993-6EF339956A9B}" type="pres">
      <dgm:prSet presAssocID="{3E267B90-8836-4F10-A29B-A4AC68007D8A}" presName="nodeRect" presStyleLbl="alignNode1" presStyleIdx="5" presStyleCnt="6">
        <dgm:presLayoutVars>
          <dgm:bulletEnabled val="1"/>
        </dgm:presLayoutVars>
      </dgm:prSet>
      <dgm:spPr/>
    </dgm:pt>
  </dgm:ptLst>
  <dgm:cxnLst>
    <dgm:cxn modelId="{22E48905-53BA-4B4B-B154-F85547F6CAF9}" srcId="{0FB70DBA-D051-41FE-A467-F6F53B0881DE}" destId="{0168DD8E-C849-445B-9F87-DB47A79CB6B3}" srcOrd="0" destOrd="0" parTransId="{67CBCA65-069A-478B-BA15-F9D2991C860A}" sibTransId="{D0D99CA8-141C-46D8-BDDD-5F9E058E7E74}"/>
    <dgm:cxn modelId="{90B62007-B095-45E5-AEA2-142B3A20A013}" type="presOf" srcId="{3879052C-81F2-4F88-908A-EA8AE59717F9}" destId="{900CEF52-8A2D-4F9B-ADC4-A79082963F0E}" srcOrd="0" destOrd="0" presId="urn:microsoft.com/office/officeart/2016/7/layout/LinearBlockProcessNumbered"/>
    <dgm:cxn modelId="{AFC0120D-7CF6-4E2C-9E42-89047F3FBA5D}" type="presOf" srcId="{F5A63158-EEEB-4E63-9F58-C6A7E09B8316}" destId="{E93EEE86-78D3-40E4-A275-424437D48A0A}" srcOrd="1" destOrd="0" presId="urn:microsoft.com/office/officeart/2016/7/layout/LinearBlockProcessNumbered"/>
    <dgm:cxn modelId="{077CC31D-9D19-4297-A207-2DC24535D0EC}" type="presOf" srcId="{0168DD8E-C849-445B-9F87-DB47A79CB6B3}" destId="{A5E2D2F9-66D2-4871-960D-506CEE03E2D2}" srcOrd="1" destOrd="0" presId="urn:microsoft.com/office/officeart/2016/7/layout/LinearBlockProcessNumbered"/>
    <dgm:cxn modelId="{9777A628-B782-4576-A2A5-3A02B4AF8060}" type="presOf" srcId="{84BDEDA4-918F-458C-B846-078BC726948A}" destId="{4265EDCB-8290-4E9A-9557-4E2C168CE960}" srcOrd="0" destOrd="0" presId="urn:microsoft.com/office/officeart/2016/7/layout/LinearBlockProcessNumbered"/>
    <dgm:cxn modelId="{73D5D637-DF41-4994-9BA1-E7B1D4B381E6}" srcId="{0FB70DBA-D051-41FE-A467-F6F53B0881DE}" destId="{7D2D35A7-4A5F-4F32-AE90-C51DECA1BF38}" srcOrd="2" destOrd="0" parTransId="{76EE97EE-96CE-46F9-AB18-4070FBE1D6AC}" sibTransId="{3879052C-81F2-4F88-908A-EA8AE59717F9}"/>
    <dgm:cxn modelId="{5814014E-52A4-4739-BED4-95F6F4AF2DF6}" type="presOf" srcId="{6BADD83A-7610-4961-A862-48A26CC36770}" destId="{0F7FDB32-2CC2-4F68-A3F5-08D2A5E50B5D}" srcOrd="0" destOrd="0" presId="urn:microsoft.com/office/officeart/2016/7/layout/LinearBlockProcessNumbered"/>
    <dgm:cxn modelId="{19451A85-3339-4956-BC7C-D043EDA688AE}" type="presOf" srcId="{D0D99CA8-141C-46D8-BDDD-5F9E058E7E74}" destId="{D02FE1B9-BB4B-4EC6-9639-53AD93C6AB2B}" srcOrd="0" destOrd="0" presId="urn:microsoft.com/office/officeart/2016/7/layout/LinearBlockProcessNumbered"/>
    <dgm:cxn modelId="{1F414D8E-08B0-4366-91D7-98382E98B500}" type="presOf" srcId="{91F89EAA-33ED-413E-83E1-BB82BB22CAD5}" destId="{C5AA1961-131E-46C3-AFA7-B188161363E2}" srcOrd="0" destOrd="0" presId="urn:microsoft.com/office/officeart/2016/7/layout/LinearBlockProcessNumbered"/>
    <dgm:cxn modelId="{9382C691-0691-494B-8C96-72143DD44A7E}" type="presOf" srcId="{0FB70DBA-D051-41FE-A467-F6F53B0881DE}" destId="{655EDD39-9B05-4CD2-901E-D5DEA032C258}" srcOrd="0" destOrd="0" presId="urn:microsoft.com/office/officeart/2016/7/layout/LinearBlockProcessNumbered"/>
    <dgm:cxn modelId="{CC9E979B-8B13-4422-A3F6-39221525E774}" type="presOf" srcId="{7D2D35A7-4A5F-4F32-AE90-C51DECA1BF38}" destId="{7AEDADA3-6CBD-43F8-BD89-16F6D3CFF81A}" srcOrd="1" destOrd="0" presId="urn:microsoft.com/office/officeart/2016/7/layout/LinearBlockProcessNumbered"/>
    <dgm:cxn modelId="{46C909A1-6AF3-4620-A507-F7DB8BB66C8A}" type="presOf" srcId="{0168DD8E-C849-445B-9F87-DB47A79CB6B3}" destId="{DF33F343-11D3-4E6B-9F0D-8D2293926658}" srcOrd="0" destOrd="0" presId="urn:microsoft.com/office/officeart/2016/7/layout/LinearBlockProcessNumbered"/>
    <dgm:cxn modelId="{E6393BA5-E683-4D74-A23E-4FB20206CEA1}" srcId="{0FB70DBA-D051-41FE-A467-F6F53B0881DE}" destId="{5F1158BF-FF27-4C7C-A761-CFE5DA484299}" srcOrd="4" destOrd="0" parTransId="{1AEBE64E-77D0-4573-8295-2112F051EA0C}" sibTransId="{D895AC88-C14E-466C-9B87-D57C100CBE2A}"/>
    <dgm:cxn modelId="{CA6D93AF-63EE-4978-8822-64A0CF7820FF}" type="presOf" srcId="{5F1158BF-FF27-4C7C-A761-CFE5DA484299}" destId="{D1448DD4-01A9-401C-B47C-F7DD2DC0F157}" srcOrd="1" destOrd="0" presId="urn:microsoft.com/office/officeart/2016/7/layout/LinearBlockProcessNumbered"/>
    <dgm:cxn modelId="{2BBAD0B8-B58A-426C-8EC2-B8FF698964F4}" type="presOf" srcId="{7D2D35A7-4A5F-4F32-AE90-C51DECA1BF38}" destId="{D23A5B5C-55E6-4D1B-95A2-B14EA3F935BE}" srcOrd="0" destOrd="0" presId="urn:microsoft.com/office/officeart/2016/7/layout/LinearBlockProcessNumbered"/>
    <dgm:cxn modelId="{EC25FBB8-4E5F-4516-87F4-05B0D817240D}" srcId="{0FB70DBA-D051-41FE-A467-F6F53B0881DE}" destId="{3E267B90-8836-4F10-A29B-A4AC68007D8A}" srcOrd="5" destOrd="0" parTransId="{65D4D753-8E51-4AF5-B626-1E83745BD486}" sibTransId="{91989D59-685D-4A63-8C06-1EB994D4B310}"/>
    <dgm:cxn modelId="{B32C02BA-BBA4-4C35-8623-AD1BD062D8FB}" type="presOf" srcId="{D895AC88-C14E-466C-9B87-D57C100CBE2A}" destId="{7E99145A-2B85-4ED8-B6A2-BE8778698F4E}" srcOrd="0" destOrd="0" presId="urn:microsoft.com/office/officeart/2016/7/layout/LinearBlockProcessNumbered"/>
    <dgm:cxn modelId="{31F1ABC0-B1EB-4FC6-8499-FAB426ACB2AC}" type="presOf" srcId="{F5A63158-EEEB-4E63-9F58-C6A7E09B8316}" destId="{5E4C2F6C-0B8C-46D4-B3D3-DAABB06223CC}" srcOrd="0" destOrd="0" presId="urn:microsoft.com/office/officeart/2016/7/layout/LinearBlockProcessNumbered"/>
    <dgm:cxn modelId="{398390CA-527F-4D8D-905B-110BDE6D96D4}" type="presOf" srcId="{6BADD83A-7610-4961-A862-48A26CC36770}" destId="{35832542-D58D-453E-814A-F777EACE54A2}" srcOrd="1" destOrd="0" presId="urn:microsoft.com/office/officeart/2016/7/layout/LinearBlockProcessNumbered"/>
    <dgm:cxn modelId="{D95DE6D1-0FEF-4AE3-B7CF-885DE48DEF7B}" srcId="{0FB70DBA-D051-41FE-A467-F6F53B0881DE}" destId="{6BADD83A-7610-4961-A862-48A26CC36770}" srcOrd="3" destOrd="0" parTransId="{2728C630-D50A-4DF8-AFEE-98B08A85E5B9}" sibTransId="{91F89EAA-33ED-413E-83E1-BB82BB22CAD5}"/>
    <dgm:cxn modelId="{C227B8D2-942C-4162-BEA9-BC591D2EA548}" type="presOf" srcId="{5F1158BF-FF27-4C7C-A761-CFE5DA484299}" destId="{AEF43924-5390-4DE7-B432-0CE1781FEAEF}" srcOrd="0" destOrd="0" presId="urn:microsoft.com/office/officeart/2016/7/layout/LinearBlockProcessNumbered"/>
    <dgm:cxn modelId="{CBB636DD-7F0D-433F-B47C-2FC04A3BFE74}" srcId="{0FB70DBA-D051-41FE-A467-F6F53B0881DE}" destId="{F5A63158-EEEB-4E63-9F58-C6A7E09B8316}" srcOrd="1" destOrd="0" parTransId="{32717FC5-F353-46F3-B917-5096941B6F5F}" sibTransId="{84BDEDA4-918F-458C-B846-078BC726948A}"/>
    <dgm:cxn modelId="{8AA317DE-0204-497C-8BA7-7EAB9F94BD7D}" type="presOf" srcId="{3E267B90-8836-4F10-A29B-A4AC68007D8A}" destId="{AD000EB2-FEB6-41B9-8993-6EF339956A9B}" srcOrd="1" destOrd="0" presId="urn:microsoft.com/office/officeart/2016/7/layout/LinearBlockProcessNumbered"/>
    <dgm:cxn modelId="{B477B4E8-959A-4214-8747-93BB4459C834}" type="presOf" srcId="{3E267B90-8836-4F10-A29B-A4AC68007D8A}" destId="{8C077AE9-90EB-40A1-A107-CA88FCB89C8A}" srcOrd="0" destOrd="0" presId="urn:microsoft.com/office/officeart/2016/7/layout/LinearBlockProcessNumbered"/>
    <dgm:cxn modelId="{F783B5F7-4B29-4454-B745-470EED140F52}" type="presOf" srcId="{91989D59-685D-4A63-8C06-1EB994D4B310}" destId="{42EF197C-3757-485B-B450-88DED4802BB4}" srcOrd="0" destOrd="0" presId="urn:microsoft.com/office/officeart/2016/7/layout/LinearBlockProcessNumbered"/>
    <dgm:cxn modelId="{328F7520-6D78-45DA-AD73-6D6A451A5266}" type="presParOf" srcId="{655EDD39-9B05-4CD2-901E-D5DEA032C258}" destId="{B7AE63A5-D93D-403A-B9C7-FEDA8D7073E1}" srcOrd="0" destOrd="0" presId="urn:microsoft.com/office/officeart/2016/7/layout/LinearBlockProcessNumbered"/>
    <dgm:cxn modelId="{227D3ED9-EBE3-4A68-BCFA-2717100C8591}" type="presParOf" srcId="{B7AE63A5-D93D-403A-B9C7-FEDA8D7073E1}" destId="{DF33F343-11D3-4E6B-9F0D-8D2293926658}" srcOrd="0" destOrd="0" presId="urn:microsoft.com/office/officeart/2016/7/layout/LinearBlockProcessNumbered"/>
    <dgm:cxn modelId="{C96B519C-7BE6-467E-AE42-B7926EA7DE56}" type="presParOf" srcId="{B7AE63A5-D93D-403A-B9C7-FEDA8D7073E1}" destId="{D02FE1B9-BB4B-4EC6-9639-53AD93C6AB2B}" srcOrd="1" destOrd="0" presId="urn:microsoft.com/office/officeart/2016/7/layout/LinearBlockProcessNumbered"/>
    <dgm:cxn modelId="{BAAEED85-0632-44A1-96BB-9D3DCBADEC5E}" type="presParOf" srcId="{B7AE63A5-D93D-403A-B9C7-FEDA8D7073E1}" destId="{A5E2D2F9-66D2-4871-960D-506CEE03E2D2}" srcOrd="2" destOrd="0" presId="urn:microsoft.com/office/officeart/2016/7/layout/LinearBlockProcessNumbered"/>
    <dgm:cxn modelId="{6F24586A-F197-4072-8317-3877DF904D62}" type="presParOf" srcId="{655EDD39-9B05-4CD2-901E-D5DEA032C258}" destId="{1BEEA3D0-5DC5-4626-864C-5C52678EBA87}" srcOrd="1" destOrd="0" presId="urn:microsoft.com/office/officeart/2016/7/layout/LinearBlockProcessNumbered"/>
    <dgm:cxn modelId="{B67F8FDD-135A-4BBD-8506-54B5C7574882}" type="presParOf" srcId="{655EDD39-9B05-4CD2-901E-D5DEA032C258}" destId="{3859B6F4-A3D3-48A3-AA2D-B5ABF0CB8CCE}" srcOrd="2" destOrd="0" presId="urn:microsoft.com/office/officeart/2016/7/layout/LinearBlockProcessNumbered"/>
    <dgm:cxn modelId="{9809C5F6-F9EC-4DA3-BA15-3E184D92D936}" type="presParOf" srcId="{3859B6F4-A3D3-48A3-AA2D-B5ABF0CB8CCE}" destId="{5E4C2F6C-0B8C-46D4-B3D3-DAABB06223CC}" srcOrd="0" destOrd="0" presId="urn:microsoft.com/office/officeart/2016/7/layout/LinearBlockProcessNumbered"/>
    <dgm:cxn modelId="{CDE6CD67-C44E-448F-836D-30622E6F68DC}" type="presParOf" srcId="{3859B6F4-A3D3-48A3-AA2D-B5ABF0CB8CCE}" destId="{4265EDCB-8290-4E9A-9557-4E2C168CE960}" srcOrd="1" destOrd="0" presId="urn:microsoft.com/office/officeart/2016/7/layout/LinearBlockProcessNumbered"/>
    <dgm:cxn modelId="{ABE2A9A9-0E47-4712-BBD1-12AB488D0D97}" type="presParOf" srcId="{3859B6F4-A3D3-48A3-AA2D-B5ABF0CB8CCE}" destId="{E93EEE86-78D3-40E4-A275-424437D48A0A}" srcOrd="2" destOrd="0" presId="urn:microsoft.com/office/officeart/2016/7/layout/LinearBlockProcessNumbered"/>
    <dgm:cxn modelId="{B55FD0A5-60A2-4137-8929-4C2AA50D7F58}" type="presParOf" srcId="{655EDD39-9B05-4CD2-901E-D5DEA032C258}" destId="{F8CE5448-3267-46C2-9438-67AE2D5F023A}" srcOrd="3" destOrd="0" presId="urn:microsoft.com/office/officeart/2016/7/layout/LinearBlockProcessNumbered"/>
    <dgm:cxn modelId="{F3B82EF2-4612-4B42-9239-E9FD36974FE6}" type="presParOf" srcId="{655EDD39-9B05-4CD2-901E-D5DEA032C258}" destId="{60F103B6-E12B-4D2C-900A-0A5D8280145A}" srcOrd="4" destOrd="0" presId="urn:microsoft.com/office/officeart/2016/7/layout/LinearBlockProcessNumbered"/>
    <dgm:cxn modelId="{AB3CC8ED-5E76-475D-8EBB-CAA4AC8A1BCE}" type="presParOf" srcId="{60F103B6-E12B-4D2C-900A-0A5D8280145A}" destId="{D23A5B5C-55E6-4D1B-95A2-B14EA3F935BE}" srcOrd="0" destOrd="0" presId="urn:microsoft.com/office/officeart/2016/7/layout/LinearBlockProcessNumbered"/>
    <dgm:cxn modelId="{E77BB4F8-A21F-4EBF-84A2-28C3A57F25EA}" type="presParOf" srcId="{60F103B6-E12B-4D2C-900A-0A5D8280145A}" destId="{900CEF52-8A2D-4F9B-ADC4-A79082963F0E}" srcOrd="1" destOrd="0" presId="urn:microsoft.com/office/officeart/2016/7/layout/LinearBlockProcessNumbered"/>
    <dgm:cxn modelId="{9CD54963-03B2-451A-94D3-2783103A60B0}" type="presParOf" srcId="{60F103B6-E12B-4D2C-900A-0A5D8280145A}" destId="{7AEDADA3-6CBD-43F8-BD89-16F6D3CFF81A}" srcOrd="2" destOrd="0" presId="urn:microsoft.com/office/officeart/2016/7/layout/LinearBlockProcessNumbered"/>
    <dgm:cxn modelId="{5633A150-3F8A-489B-85C5-9D8891C0848A}" type="presParOf" srcId="{655EDD39-9B05-4CD2-901E-D5DEA032C258}" destId="{5E6D9929-AE29-4B09-AC02-03B136E854E5}" srcOrd="5" destOrd="0" presId="urn:microsoft.com/office/officeart/2016/7/layout/LinearBlockProcessNumbered"/>
    <dgm:cxn modelId="{4E37BAE6-BEFB-47C5-B2F8-9AA04476D24A}" type="presParOf" srcId="{655EDD39-9B05-4CD2-901E-D5DEA032C258}" destId="{1D79D2F5-BA30-460D-97B2-43AFA0B96F0A}" srcOrd="6" destOrd="0" presId="urn:microsoft.com/office/officeart/2016/7/layout/LinearBlockProcessNumbered"/>
    <dgm:cxn modelId="{549FAB62-F5E9-4E0D-99AE-9A1539D784B5}" type="presParOf" srcId="{1D79D2F5-BA30-460D-97B2-43AFA0B96F0A}" destId="{0F7FDB32-2CC2-4F68-A3F5-08D2A5E50B5D}" srcOrd="0" destOrd="0" presId="urn:microsoft.com/office/officeart/2016/7/layout/LinearBlockProcessNumbered"/>
    <dgm:cxn modelId="{16D02E9E-DB39-483E-B783-FF671149451E}" type="presParOf" srcId="{1D79D2F5-BA30-460D-97B2-43AFA0B96F0A}" destId="{C5AA1961-131E-46C3-AFA7-B188161363E2}" srcOrd="1" destOrd="0" presId="urn:microsoft.com/office/officeart/2016/7/layout/LinearBlockProcessNumbered"/>
    <dgm:cxn modelId="{2B17C406-5AEE-47AF-8E90-FA61B53D15C4}" type="presParOf" srcId="{1D79D2F5-BA30-460D-97B2-43AFA0B96F0A}" destId="{35832542-D58D-453E-814A-F777EACE54A2}" srcOrd="2" destOrd="0" presId="urn:microsoft.com/office/officeart/2016/7/layout/LinearBlockProcessNumbered"/>
    <dgm:cxn modelId="{2B4DC943-099E-4E7E-9A68-0C84AA9268E1}" type="presParOf" srcId="{655EDD39-9B05-4CD2-901E-D5DEA032C258}" destId="{8BD02198-6E49-46CD-8B76-3D0BBE5BB267}" srcOrd="7" destOrd="0" presId="urn:microsoft.com/office/officeart/2016/7/layout/LinearBlockProcessNumbered"/>
    <dgm:cxn modelId="{CB326A80-C5B3-4127-AC14-A5C39F0AFF39}" type="presParOf" srcId="{655EDD39-9B05-4CD2-901E-D5DEA032C258}" destId="{99E3EB05-4C1E-4A4D-9541-51A9A4D480B0}" srcOrd="8" destOrd="0" presId="urn:microsoft.com/office/officeart/2016/7/layout/LinearBlockProcessNumbered"/>
    <dgm:cxn modelId="{95BA888A-1685-4B92-94E0-195EE83D2682}" type="presParOf" srcId="{99E3EB05-4C1E-4A4D-9541-51A9A4D480B0}" destId="{AEF43924-5390-4DE7-B432-0CE1781FEAEF}" srcOrd="0" destOrd="0" presId="urn:microsoft.com/office/officeart/2016/7/layout/LinearBlockProcessNumbered"/>
    <dgm:cxn modelId="{094AC628-3EED-4E10-8B36-AEA022EF927C}" type="presParOf" srcId="{99E3EB05-4C1E-4A4D-9541-51A9A4D480B0}" destId="{7E99145A-2B85-4ED8-B6A2-BE8778698F4E}" srcOrd="1" destOrd="0" presId="urn:microsoft.com/office/officeart/2016/7/layout/LinearBlockProcessNumbered"/>
    <dgm:cxn modelId="{0923509E-F23F-4E8D-91FB-0BC2ABD49EB2}" type="presParOf" srcId="{99E3EB05-4C1E-4A4D-9541-51A9A4D480B0}" destId="{D1448DD4-01A9-401C-B47C-F7DD2DC0F157}" srcOrd="2" destOrd="0" presId="urn:microsoft.com/office/officeart/2016/7/layout/LinearBlockProcessNumbered"/>
    <dgm:cxn modelId="{A37A4819-FA84-41AE-9D5A-2FEC577E9DA6}" type="presParOf" srcId="{655EDD39-9B05-4CD2-901E-D5DEA032C258}" destId="{C8469293-5F41-4CC3-AF72-C1CA0F21CAA7}" srcOrd="9" destOrd="0" presId="urn:microsoft.com/office/officeart/2016/7/layout/LinearBlockProcessNumbered"/>
    <dgm:cxn modelId="{E95A74B8-B1AF-4238-BFC6-0017E3B323A1}" type="presParOf" srcId="{655EDD39-9B05-4CD2-901E-D5DEA032C258}" destId="{B40FC9E5-FF21-4D67-A449-CDC18E42CB22}" srcOrd="10" destOrd="0" presId="urn:microsoft.com/office/officeart/2016/7/layout/LinearBlockProcessNumbered"/>
    <dgm:cxn modelId="{3C2BCEE8-B332-46C4-9EEE-9ED5A5FDC20C}" type="presParOf" srcId="{B40FC9E5-FF21-4D67-A449-CDC18E42CB22}" destId="{8C077AE9-90EB-40A1-A107-CA88FCB89C8A}" srcOrd="0" destOrd="0" presId="urn:microsoft.com/office/officeart/2016/7/layout/LinearBlockProcessNumbered"/>
    <dgm:cxn modelId="{23E57979-8BC2-43AC-AD84-26532829A657}" type="presParOf" srcId="{B40FC9E5-FF21-4D67-A449-CDC18E42CB22}" destId="{42EF197C-3757-485B-B450-88DED4802BB4}" srcOrd="1" destOrd="0" presId="urn:microsoft.com/office/officeart/2016/7/layout/LinearBlockProcessNumbered"/>
    <dgm:cxn modelId="{5880CC84-12BF-45E0-8A3D-3E25DFF5535D}" type="presParOf" srcId="{B40FC9E5-FF21-4D67-A449-CDC18E42CB22}" destId="{AD000EB2-FEB6-41B9-8993-6EF339956A9B}"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3F343-11D3-4E6B-9F0D-8D2293926658}">
      <dsp:nvSpPr>
        <dsp:cNvPr id="0" name=""/>
        <dsp:cNvSpPr/>
      </dsp:nvSpPr>
      <dsp:spPr>
        <a:xfrm>
          <a:off x="0" y="787701"/>
          <a:ext cx="1703199" cy="2043839"/>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238" tIns="0" rIns="168238" bIns="330200" numCol="1" spcCol="1270" anchor="t" anchorCtr="0">
          <a:noAutofit/>
        </a:bodyPr>
        <a:lstStyle/>
        <a:p>
          <a:pPr marL="0" lvl="0" indent="0" algn="l" defTabSz="889000">
            <a:lnSpc>
              <a:spcPct val="90000"/>
            </a:lnSpc>
            <a:spcBef>
              <a:spcPct val="0"/>
            </a:spcBef>
            <a:spcAft>
              <a:spcPct val="35000"/>
            </a:spcAft>
            <a:buNone/>
          </a:pPr>
          <a:r>
            <a:rPr lang="tr-TR" sz="2000" kern="1200" dirty="0"/>
            <a:t>Problem Description </a:t>
          </a:r>
          <a:endParaRPr lang="en-US" sz="2000" kern="1200" dirty="0"/>
        </a:p>
      </dsp:txBody>
      <dsp:txXfrm>
        <a:off x="0" y="1605237"/>
        <a:ext cx="1703199" cy="1226303"/>
      </dsp:txXfrm>
    </dsp:sp>
    <dsp:sp modelId="{D02FE1B9-BB4B-4EC6-9639-53AD93C6AB2B}">
      <dsp:nvSpPr>
        <dsp:cNvPr id="0" name=""/>
        <dsp:cNvSpPr/>
      </dsp:nvSpPr>
      <dsp:spPr>
        <a:xfrm>
          <a:off x="0" y="787701"/>
          <a:ext cx="1703199" cy="81753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8238" tIns="165100" rIns="168238" bIns="165100" numCol="1" spcCol="1270" anchor="ctr" anchorCtr="0">
          <a:noAutofit/>
        </a:bodyPr>
        <a:lstStyle/>
        <a:p>
          <a:pPr marL="0" lvl="0" indent="0" algn="l" defTabSz="1511300">
            <a:lnSpc>
              <a:spcPct val="90000"/>
            </a:lnSpc>
            <a:spcBef>
              <a:spcPct val="0"/>
            </a:spcBef>
            <a:spcAft>
              <a:spcPct val="35000"/>
            </a:spcAft>
            <a:buNone/>
          </a:pPr>
          <a:r>
            <a:rPr lang="en-US" sz="3400" kern="1200"/>
            <a:t>01</a:t>
          </a:r>
          <a:endParaRPr lang="en-US" sz="3400" kern="1200" dirty="0"/>
        </a:p>
      </dsp:txBody>
      <dsp:txXfrm>
        <a:off x="0" y="787701"/>
        <a:ext cx="1703199" cy="817535"/>
      </dsp:txXfrm>
    </dsp:sp>
    <dsp:sp modelId="{5E4C2F6C-0B8C-46D4-B3D3-DAABB06223CC}">
      <dsp:nvSpPr>
        <dsp:cNvPr id="0" name=""/>
        <dsp:cNvSpPr/>
      </dsp:nvSpPr>
      <dsp:spPr>
        <a:xfrm>
          <a:off x="1839455" y="787701"/>
          <a:ext cx="1703199" cy="2043839"/>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238" tIns="0" rIns="168238" bIns="330200" numCol="1" spcCol="1270" anchor="t" anchorCtr="0">
          <a:noAutofit/>
        </a:bodyPr>
        <a:lstStyle/>
        <a:p>
          <a:pPr marL="0" lvl="0" indent="0" algn="l" defTabSz="889000">
            <a:lnSpc>
              <a:spcPct val="90000"/>
            </a:lnSpc>
            <a:spcBef>
              <a:spcPct val="0"/>
            </a:spcBef>
            <a:spcAft>
              <a:spcPct val="35000"/>
            </a:spcAft>
            <a:buNone/>
          </a:pPr>
          <a:r>
            <a:rPr lang="tr-TR" sz="2000" kern="1200" dirty="0"/>
            <a:t>Algorithm Desription </a:t>
          </a:r>
          <a:endParaRPr lang="en-US" sz="2000" kern="1200" dirty="0"/>
        </a:p>
      </dsp:txBody>
      <dsp:txXfrm>
        <a:off x="1839455" y="1605237"/>
        <a:ext cx="1703199" cy="1226303"/>
      </dsp:txXfrm>
    </dsp:sp>
    <dsp:sp modelId="{4265EDCB-8290-4E9A-9557-4E2C168CE960}">
      <dsp:nvSpPr>
        <dsp:cNvPr id="0" name=""/>
        <dsp:cNvSpPr/>
      </dsp:nvSpPr>
      <dsp:spPr>
        <a:xfrm>
          <a:off x="1839455" y="787701"/>
          <a:ext cx="1703199" cy="81753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8238" tIns="165100" rIns="168238" bIns="165100" numCol="1" spcCol="1270" anchor="ctr" anchorCtr="0">
          <a:noAutofit/>
        </a:bodyPr>
        <a:lstStyle/>
        <a:p>
          <a:pPr marL="0" lvl="0" indent="0" algn="l" defTabSz="1511300">
            <a:lnSpc>
              <a:spcPct val="90000"/>
            </a:lnSpc>
            <a:spcBef>
              <a:spcPct val="0"/>
            </a:spcBef>
            <a:spcAft>
              <a:spcPct val="35000"/>
            </a:spcAft>
            <a:buNone/>
          </a:pPr>
          <a:r>
            <a:rPr lang="en-US" sz="3400" kern="1200"/>
            <a:t>02</a:t>
          </a:r>
          <a:endParaRPr lang="en-US" sz="3400" kern="1200" dirty="0"/>
        </a:p>
      </dsp:txBody>
      <dsp:txXfrm>
        <a:off x="1839455" y="787701"/>
        <a:ext cx="1703199" cy="817535"/>
      </dsp:txXfrm>
    </dsp:sp>
    <dsp:sp modelId="{D23A5B5C-55E6-4D1B-95A2-B14EA3F935BE}">
      <dsp:nvSpPr>
        <dsp:cNvPr id="0" name=""/>
        <dsp:cNvSpPr/>
      </dsp:nvSpPr>
      <dsp:spPr>
        <a:xfrm>
          <a:off x="3678910" y="787701"/>
          <a:ext cx="1703199" cy="2043839"/>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238" tIns="0" rIns="168238" bIns="330200" numCol="1" spcCol="1270" anchor="t" anchorCtr="0">
          <a:noAutofit/>
        </a:bodyPr>
        <a:lstStyle/>
        <a:p>
          <a:pPr marL="0" lvl="0" indent="0" algn="l" defTabSz="889000">
            <a:lnSpc>
              <a:spcPct val="90000"/>
            </a:lnSpc>
            <a:spcBef>
              <a:spcPct val="0"/>
            </a:spcBef>
            <a:spcAft>
              <a:spcPct val="35000"/>
            </a:spcAft>
            <a:buNone/>
          </a:pPr>
          <a:r>
            <a:rPr lang="tr-TR" sz="2000" kern="1200" dirty="0"/>
            <a:t>Algorithm Analysis </a:t>
          </a:r>
          <a:endParaRPr lang="en-US" sz="2000" kern="1200" dirty="0"/>
        </a:p>
      </dsp:txBody>
      <dsp:txXfrm>
        <a:off x="3678910" y="1605237"/>
        <a:ext cx="1703199" cy="1226303"/>
      </dsp:txXfrm>
    </dsp:sp>
    <dsp:sp modelId="{900CEF52-8A2D-4F9B-ADC4-A79082963F0E}">
      <dsp:nvSpPr>
        <dsp:cNvPr id="0" name=""/>
        <dsp:cNvSpPr/>
      </dsp:nvSpPr>
      <dsp:spPr>
        <a:xfrm>
          <a:off x="3678910" y="787701"/>
          <a:ext cx="1703199" cy="81753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8238" tIns="165100" rIns="168238" bIns="165100" numCol="1" spcCol="1270" anchor="ctr" anchorCtr="0">
          <a:noAutofit/>
        </a:bodyPr>
        <a:lstStyle/>
        <a:p>
          <a:pPr marL="0" lvl="0" indent="0" algn="l" defTabSz="1511300">
            <a:lnSpc>
              <a:spcPct val="90000"/>
            </a:lnSpc>
            <a:spcBef>
              <a:spcPct val="0"/>
            </a:spcBef>
            <a:spcAft>
              <a:spcPct val="35000"/>
            </a:spcAft>
            <a:buNone/>
          </a:pPr>
          <a:r>
            <a:rPr lang="en-US" sz="3400" kern="1200"/>
            <a:t>03</a:t>
          </a:r>
          <a:endParaRPr lang="en-US" sz="3400" kern="1200" dirty="0"/>
        </a:p>
      </dsp:txBody>
      <dsp:txXfrm>
        <a:off x="3678910" y="787701"/>
        <a:ext cx="1703199" cy="817535"/>
      </dsp:txXfrm>
    </dsp:sp>
    <dsp:sp modelId="{0F7FDB32-2CC2-4F68-A3F5-08D2A5E50B5D}">
      <dsp:nvSpPr>
        <dsp:cNvPr id="0" name=""/>
        <dsp:cNvSpPr/>
      </dsp:nvSpPr>
      <dsp:spPr>
        <a:xfrm>
          <a:off x="5518366" y="787701"/>
          <a:ext cx="1703199" cy="2043839"/>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238" tIns="0" rIns="168238" bIns="330200" numCol="1" spcCol="1270" anchor="t" anchorCtr="0">
          <a:noAutofit/>
        </a:bodyPr>
        <a:lstStyle/>
        <a:p>
          <a:pPr marL="0" lvl="0" indent="0" algn="l" defTabSz="889000">
            <a:lnSpc>
              <a:spcPct val="90000"/>
            </a:lnSpc>
            <a:spcBef>
              <a:spcPct val="0"/>
            </a:spcBef>
            <a:spcAft>
              <a:spcPct val="35000"/>
            </a:spcAft>
            <a:buNone/>
          </a:pPr>
          <a:r>
            <a:rPr lang="tr-TR" sz="2000" kern="1200" dirty="0"/>
            <a:t>Experimental Analysis </a:t>
          </a:r>
          <a:endParaRPr lang="en-US" sz="2000" kern="1200" dirty="0"/>
        </a:p>
      </dsp:txBody>
      <dsp:txXfrm>
        <a:off x="5518366" y="1605237"/>
        <a:ext cx="1703199" cy="1226303"/>
      </dsp:txXfrm>
    </dsp:sp>
    <dsp:sp modelId="{C5AA1961-131E-46C3-AFA7-B188161363E2}">
      <dsp:nvSpPr>
        <dsp:cNvPr id="0" name=""/>
        <dsp:cNvSpPr/>
      </dsp:nvSpPr>
      <dsp:spPr>
        <a:xfrm>
          <a:off x="5518366" y="787701"/>
          <a:ext cx="1703199" cy="81753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8238" tIns="165100" rIns="168238" bIns="165100" numCol="1" spcCol="1270" anchor="ctr" anchorCtr="0">
          <a:noAutofit/>
        </a:bodyPr>
        <a:lstStyle/>
        <a:p>
          <a:pPr marL="0" lvl="0" indent="0" algn="l" defTabSz="1511300">
            <a:lnSpc>
              <a:spcPct val="90000"/>
            </a:lnSpc>
            <a:spcBef>
              <a:spcPct val="0"/>
            </a:spcBef>
            <a:spcAft>
              <a:spcPct val="35000"/>
            </a:spcAft>
            <a:buNone/>
          </a:pPr>
          <a:r>
            <a:rPr lang="en-US" sz="3400" kern="1200"/>
            <a:t>04</a:t>
          </a:r>
          <a:endParaRPr lang="en-US" sz="3400" kern="1200" dirty="0"/>
        </a:p>
      </dsp:txBody>
      <dsp:txXfrm>
        <a:off x="5518366" y="787701"/>
        <a:ext cx="1703199" cy="817535"/>
      </dsp:txXfrm>
    </dsp:sp>
    <dsp:sp modelId="{AEF43924-5390-4DE7-B432-0CE1781FEAEF}">
      <dsp:nvSpPr>
        <dsp:cNvPr id="0" name=""/>
        <dsp:cNvSpPr/>
      </dsp:nvSpPr>
      <dsp:spPr>
        <a:xfrm>
          <a:off x="7357821" y="787701"/>
          <a:ext cx="1703199" cy="2043839"/>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238" tIns="0" rIns="168238" bIns="330200" numCol="1" spcCol="1270" anchor="t" anchorCtr="0">
          <a:noAutofit/>
        </a:bodyPr>
        <a:lstStyle/>
        <a:p>
          <a:pPr marL="0" lvl="0" indent="0" algn="l" defTabSz="889000">
            <a:lnSpc>
              <a:spcPct val="90000"/>
            </a:lnSpc>
            <a:spcBef>
              <a:spcPct val="0"/>
            </a:spcBef>
            <a:spcAft>
              <a:spcPct val="35000"/>
            </a:spcAft>
            <a:buNone/>
          </a:pPr>
          <a:r>
            <a:rPr lang="tr-TR" sz="2000" kern="1200" dirty="0"/>
            <a:t>Testing </a:t>
          </a:r>
          <a:endParaRPr lang="en-US" sz="2000" kern="1200" dirty="0"/>
        </a:p>
      </dsp:txBody>
      <dsp:txXfrm>
        <a:off x="7357821" y="1605237"/>
        <a:ext cx="1703199" cy="1226303"/>
      </dsp:txXfrm>
    </dsp:sp>
    <dsp:sp modelId="{7E99145A-2B85-4ED8-B6A2-BE8778698F4E}">
      <dsp:nvSpPr>
        <dsp:cNvPr id="0" name=""/>
        <dsp:cNvSpPr/>
      </dsp:nvSpPr>
      <dsp:spPr>
        <a:xfrm>
          <a:off x="7357821" y="787701"/>
          <a:ext cx="1703199" cy="81753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8238" tIns="165100" rIns="168238" bIns="165100" numCol="1" spcCol="1270" anchor="ctr" anchorCtr="0">
          <a:noAutofit/>
        </a:bodyPr>
        <a:lstStyle/>
        <a:p>
          <a:pPr marL="0" lvl="0" indent="0" algn="l" defTabSz="1511300">
            <a:lnSpc>
              <a:spcPct val="90000"/>
            </a:lnSpc>
            <a:spcBef>
              <a:spcPct val="0"/>
            </a:spcBef>
            <a:spcAft>
              <a:spcPct val="35000"/>
            </a:spcAft>
            <a:buNone/>
          </a:pPr>
          <a:r>
            <a:rPr lang="en-US" sz="3400" kern="1200"/>
            <a:t>05</a:t>
          </a:r>
          <a:endParaRPr lang="en-US" sz="3400" kern="1200" dirty="0"/>
        </a:p>
      </dsp:txBody>
      <dsp:txXfrm>
        <a:off x="7357821" y="787701"/>
        <a:ext cx="1703199" cy="817535"/>
      </dsp:txXfrm>
    </dsp:sp>
    <dsp:sp modelId="{8C077AE9-90EB-40A1-A107-CA88FCB89C8A}">
      <dsp:nvSpPr>
        <dsp:cNvPr id="0" name=""/>
        <dsp:cNvSpPr/>
      </dsp:nvSpPr>
      <dsp:spPr>
        <a:xfrm>
          <a:off x="9197277" y="787701"/>
          <a:ext cx="1703199" cy="2043839"/>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238" tIns="0" rIns="168238" bIns="330200" numCol="1" spcCol="1270" anchor="t" anchorCtr="0">
          <a:noAutofit/>
        </a:bodyPr>
        <a:lstStyle/>
        <a:p>
          <a:pPr marL="0" lvl="0" indent="0" algn="l" defTabSz="889000">
            <a:lnSpc>
              <a:spcPct val="90000"/>
            </a:lnSpc>
            <a:spcBef>
              <a:spcPct val="0"/>
            </a:spcBef>
            <a:spcAft>
              <a:spcPct val="35000"/>
            </a:spcAft>
            <a:buNone/>
          </a:pPr>
          <a:r>
            <a:rPr lang="en-US" sz="2000" kern="1200" dirty="0"/>
            <a:t>Discussion</a:t>
          </a:r>
        </a:p>
      </dsp:txBody>
      <dsp:txXfrm>
        <a:off x="9197277" y="1605237"/>
        <a:ext cx="1703199" cy="1226303"/>
      </dsp:txXfrm>
    </dsp:sp>
    <dsp:sp modelId="{42EF197C-3757-485B-B450-88DED4802BB4}">
      <dsp:nvSpPr>
        <dsp:cNvPr id="0" name=""/>
        <dsp:cNvSpPr/>
      </dsp:nvSpPr>
      <dsp:spPr>
        <a:xfrm>
          <a:off x="9197277" y="787701"/>
          <a:ext cx="1703199" cy="81753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8238" tIns="165100" rIns="168238" bIns="165100" numCol="1" spcCol="1270" anchor="ctr" anchorCtr="0">
          <a:noAutofit/>
        </a:bodyPr>
        <a:lstStyle/>
        <a:p>
          <a:pPr marL="0" lvl="0" indent="0" algn="l" defTabSz="1511300">
            <a:lnSpc>
              <a:spcPct val="90000"/>
            </a:lnSpc>
            <a:spcBef>
              <a:spcPct val="0"/>
            </a:spcBef>
            <a:spcAft>
              <a:spcPct val="35000"/>
            </a:spcAft>
            <a:buNone/>
          </a:pPr>
          <a:r>
            <a:rPr lang="en-US" sz="3400" kern="1200"/>
            <a:t>06</a:t>
          </a:r>
          <a:endParaRPr lang="en-US" sz="3400" kern="1200" dirty="0"/>
        </a:p>
      </dsp:txBody>
      <dsp:txXfrm>
        <a:off x="9197277" y="787701"/>
        <a:ext cx="1703199" cy="81753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C623A-6FA6-4297-BA00-61B86064F5F8}" type="datetimeFigureOut">
              <a:rPr lang="tr-TR" smtClean="0"/>
              <a:t>19.12.2019</a:t>
            </a:fld>
            <a:endParaRPr lang="tr-TR"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D2F27-2EA3-47E3-B066-310546E4C5BB}" type="slidenum">
              <a:rPr lang="tr-TR" smtClean="0"/>
              <a:t>‹#›</a:t>
            </a:fld>
            <a:endParaRPr lang="tr-TR" dirty="0"/>
          </a:p>
        </p:txBody>
      </p:sp>
    </p:spTree>
    <p:extLst>
      <p:ext uri="{BB962C8B-B14F-4D97-AF65-F5344CB8AC3E}">
        <p14:creationId xmlns:p14="http://schemas.microsoft.com/office/powerpoint/2010/main" val="953598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E831E88-F053-44D3-AC1F-71056B37CF4A}" type="datetime1">
              <a:rPr lang="tr-TR" smtClean="0"/>
              <a:t>19.12.2019</a:t>
            </a:fld>
            <a:endParaRPr lang="tr-TR" dirty="0"/>
          </a:p>
        </p:txBody>
      </p:sp>
      <p:sp>
        <p:nvSpPr>
          <p:cNvPr id="5" name="Footer Placeholder 4"/>
          <p:cNvSpPr>
            <a:spLocks noGrp="1"/>
          </p:cNvSpPr>
          <p:nvPr>
            <p:ph type="ftr" sz="quarter" idx="11"/>
          </p:nvPr>
        </p:nvSpPr>
        <p:spPr/>
        <p:txBody>
          <a:bodyPr/>
          <a:lstStyle/>
          <a:p>
            <a:r>
              <a:rPr lang="tr-TR" dirty="0"/>
              <a:t>Hamıltonıan Path Problem</a:t>
            </a:r>
          </a:p>
        </p:txBody>
      </p:sp>
      <p:sp>
        <p:nvSpPr>
          <p:cNvPr id="6" name="Slide Number Placeholder 5"/>
          <p:cNvSpPr>
            <a:spLocks noGrp="1"/>
          </p:cNvSpPr>
          <p:nvPr>
            <p:ph type="sldNum" sz="quarter" idx="12"/>
          </p:nvPr>
        </p:nvSpPr>
        <p:spPr/>
        <p:txBody>
          <a:bodyPr/>
          <a:lstStyle/>
          <a:p>
            <a:fld id="{15C7158B-90F9-4747-8938-9A6241A7AE8B}" type="slidenum">
              <a:rPr lang="tr-TR" smtClean="0"/>
              <a:t>‹#›</a:t>
            </a:fld>
            <a:endParaRPr lang="tr-T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84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9BECF16-0E3C-47B8-8B93-ED5B7E0544BB}" type="datetime1">
              <a:rPr lang="tr-TR" smtClean="0"/>
              <a:t>19.12.2019</a:t>
            </a:fld>
            <a:endParaRPr lang="tr-TR" dirty="0"/>
          </a:p>
        </p:txBody>
      </p:sp>
      <p:sp>
        <p:nvSpPr>
          <p:cNvPr id="5" name="Footer Placeholder 4"/>
          <p:cNvSpPr>
            <a:spLocks noGrp="1"/>
          </p:cNvSpPr>
          <p:nvPr>
            <p:ph type="ftr" sz="quarter" idx="11"/>
          </p:nvPr>
        </p:nvSpPr>
        <p:spPr/>
        <p:txBody>
          <a:bodyPr/>
          <a:lstStyle/>
          <a:p>
            <a:r>
              <a:rPr lang="tr-TR" dirty="0"/>
              <a:t>Hamıltonıan Path Problem</a:t>
            </a:r>
          </a:p>
        </p:txBody>
      </p:sp>
      <p:sp>
        <p:nvSpPr>
          <p:cNvPr id="6" name="Slide Number Placeholder 5"/>
          <p:cNvSpPr>
            <a:spLocks noGrp="1"/>
          </p:cNvSpPr>
          <p:nvPr>
            <p:ph type="sldNum" sz="quarter" idx="12"/>
          </p:nvPr>
        </p:nvSpPr>
        <p:spPr/>
        <p:txBody>
          <a:bodyPr/>
          <a:lstStyle/>
          <a:p>
            <a:fld id="{15C7158B-90F9-4747-8938-9A6241A7AE8B}" type="slidenum">
              <a:rPr lang="tr-TR" smtClean="0"/>
              <a:t>‹#›</a:t>
            </a:fld>
            <a:endParaRPr lang="tr-TR" dirty="0"/>
          </a:p>
        </p:txBody>
      </p:sp>
    </p:spTree>
    <p:extLst>
      <p:ext uri="{BB962C8B-B14F-4D97-AF65-F5344CB8AC3E}">
        <p14:creationId xmlns:p14="http://schemas.microsoft.com/office/powerpoint/2010/main" val="319367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9619553-877E-44DC-966F-3A5003EC46A8}" type="datetime1">
              <a:rPr lang="tr-TR" smtClean="0"/>
              <a:t>19.12.2019</a:t>
            </a:fld>
            <a:endParaRPr lang="tr-TR" dirty="0"/>
          </a:p>
        </p:txBody>
      </p:sp>
      <p:sp>
        <p:nvSpPr>
          <p:cNvPr id="5" name="Footer Placeholder 4"/>
          <p:cNvSpPr>
            <a:spLocks noGrp="1"/>
          </p:cNvSpPr>
          <p:nvPr>
            <p:ph type="ftr" sz="quarter" idx="11"/>
          </p:nvPr>
        </p:nvSpPr>
        <p:spPr/>
        <p:txBody>
          <a:bodyPr/>
          <a:lstStyle/>
          <a:p>
            <a:r>
              <a:rPr lang="tr-TR" dirty="0"/>
              <a:t>Hamıltonıan Path Problem</a:t>
            </a:r>
          </a:p>
        </p:txBody>
      </p:sp>
      <p:sp>
        <p:nvSpPr>
          <p:cNvPr id="6" name="Slide Number Placeholder 5"/>
          <p:cNvSpPr>
            <a:spLocks noGrp="1"/>
          </p:cNvSpPr>
          <p:nvPr>
            <p:ph type="sldNum" sz="quarter" idx="12"/>
          </p:nvPr>
        </p:nvSpPr>
        <p:spPr/>
        <p:txBody>
          <a:bodyPr/>
          <a:lstStyle/>
          <a:p>
            <a:fld id="{15C7158B-90F9-4747-8938-9A6241A7AE8B}" type="slidenum">
              <a:rPr lang="tr-TR" smtClean="0"/>
              <a:t>‹#›</a:t>
            </a:fld>
            <a:endParaRPr lang="tr-TR" dirty="0"/>
          </a:p>
        </p:txBody>
      </p:sp>
    </p:spTree>
    <p:extLst>
      <p:ext uri="{BB962C8B-B14F-4D97-AF65-F5344CB8AC3E}">
        <p14:creationId xmlns:p14="http://schemas.microsoft.com/office/powerpoint/2010/main" val="192298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DB29788-37FF-491B-9CBD-20F62222A660}" type="datetime1">
              <a:rPr lang="tr-TR" smtClean="0"/>
              <a:t>19.12.2019</a:t>
            </a:fld>
            <a:endParaRPr lang="tr-TR" dirty="0"/>
          </a:p>
        </p:txBody>
      </p:sp>
      <p:sp>
        <p:nvSpPr>
          <p:cNvPr id="5" name="Footer Placeholder 4"/>
          <p:cNvSpPr>
            <a:spLocks noGrp="1"/>
          </p:cNvSpPr>
          <p:nvPr>
            <p:ph type="ftr" sz="quarter" idx="11"/>
          </p:nvPr>
        </p:nvSpPr>
        <p:spPr/>
        <p:txBody>
          <a:bodyPr/>
          <a:lstStyle/>
          <a:p>
            <a:r>
              <a:rPr lang="tr-TR" dirty="0"/>
              <a:t>Hamıltonıan Path Problem</a:t>
            </a:r>
          </a:p>
        </p:txBody>
      </p:sp>
      <p:sp>
        <p:nvSpPr>
          <p:cNvPr id="6" name="Slide Number Placeholder 5"/>
          <p:cNvSpPr>
            <a:spLocks noGrp="1"/>
          </p:cNvSpPr>
          <p:nvPr>
            <p:ph type="sldNum" sz="quarter" idx="12"/>
          </p:nvPr>
        </p:nvSpPr>
        <p:spPr/>
        <p:txBody>
          <a:bodyPr/>
          <a:lstStyle/>
          <a:p>
            <a:fld id="{15C7158B-90F9-4747-8938-9A6241A7AE8B}" type="slidenum">
              <a:rPr lang="tr-TR" smtClean="0"/>
              <a:t>‹#›</a:t>
            </a:fld>
            <a:endParaRPr lang="tr-TR" dirty="0"/>
          </a:p>
        </p:txBody>
      </p:sp>
    </p:spTree>
    <p:extLst>
      <p:ext uri="{BB962C8B-B14F-4D97-AF65-F5344CB8AC3E}">
        <p14:creationId xmlns:p14="http://schemas.microsoft.com/office/powerpoint/2010/main" val="3765303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076A4FA-C2A3-4313-8F7D-A4F96165FD23}" type="datetime1">
              <a:rPr lang="tr-TR" smtClean="0"/>
              <a:t>19.12.2019</a:t>
            </a:fld>
            <a:endParaRPr lang="tr-TR" dirty="0"/>
          </a:p>
        </p:txBody>
      </p:sp>
      <p:sp>
        <p:nvSpPr>
          <p:cNvPr id="5" name="Footer Placeholder 4"/>
          <p:cNvSpPr>
            <a:spLocks noGrp="1"/>
          </p:cNvSpPr>
          <p:nvPr>
            <p:ph type="ftr" sz="quarter" idx="11"/>
          </p:nvPr>
        </p:nvSpPr>
        <p:spPr/>
        <p:txBody>
          <a:bodyPr/>
          <a:lstStyle/>
          <a:p>
            <a:r>
              <a:rPr lang="tr-TR" dirty="0"/>
              <a:t>Hamıltonıan Path Problem</a:t>
            </a:r>
          </a:p>
        </p:txBody>
      </p:sp>
      <p:sp>
        <p:nvSpPr>
          <p:cNvPr id="6" name="Slide Number Placeholder 5"/>
          <p:cNvSpPr>
            <a:spLocks noGrp="1"/>
          </p:cNvSpPr>
          <p:nvPr>
            <p:ph type="sldNum" sz="quarter" idx="12"/>
          </p:nvPr>
        </p:nvSpPr>
        <p:spPr/>
        <p:txBody>
          <a:bodyPr/>
          <a:lstStyle/>
          <a:p>
            <a:fld id="{15C7158B-90F9-4747-8938-9A6241A7AE8B}" type="slidenum">
              <a:rPr lang="tr-TR" smtClean="0"/>
              <a:t>‹#›</a:t>
            </a:fld>
            <a:endParaRPr lang="tr-T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23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FE078A9-4983-4250-BDFB-0D288BD2D2EA}" type="datetime1">
              <a:rPr lang="tr-TR" smtClean="0"/>
              <a:t>19.12.2019</a:t>
            </a:fld>
            <a:endParaRPr lang="tr-TR" dirty="0"/>
          </a:p>
        </p:txBody>
      </p:sp>
      <p:sp>
        <p:nvSpPr>
          <p:cNvPr id="6" name="Footer Placeholder 5"/>
          <p:cNvSpPr>
            <a:spLocks noGrp="1"/>
          </p:cNvSpPr>
          <p:nvPr>
            <p:ph type="ftr" sz="quarter" idx="11"/>
          </p:nvPr>
        </p:nvSpPr>
        <p:spPr/>
        <p:txBody>
          <a:bodyPr/>
          <a:lstStyle/>
          <a:p>
            <a:r>
              <a:rPr lang="tr-TR" dirty="0"/>
              <a:t>Hamıltonıan Path Problem</a:t>
            </a:r>
          </a:p>
        </p:txBody>
      </p:sp>
      <p:sp>
        <p:nvSpPr>
          <p:cNvPr id="7" name="Slide Number Placeholder 6"/>
          <p:cNvSpPr>
            <a:spLocks noGrp="1"/>
          </p:cNvSpPr>
          <p:nvPr>
            <p:ph type="sldNum" sz="quarter" idx="12"/>
          </p:nvPr>
        </p:nvSpPr>
        <p:spPr/>
        <p:txBody>
          <a:bodyPr/>
          <a:lstStyle/>
          <a:p>
            <a:fld id="{15C7158B-90F9-4747-8938-9A6241A7AE8B}" type="slidenum">
              <a:rPr lang="tr-TR" smtClean="0"/>
              <a:t>‹#›</a:t>
            </a:fld>
            <a:endParaRPr lang="tr-TR" dirty="0"/>
          </a:p>
        </p:txBody>
      </p:sp>
    </p:spTree>
    <p:extLst>
      <p:ext uri="{BB962C8B-B14F-4D97-AF65-F5344CB8AC3E}">
        <p14:creationId xmlns:p14="http://schemas.microsoft.com/office/powerpoint/2010/main" val="276209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2F6E6A7-8168-4FCF-AAD8-0BCC15C35492}" type="datetime1">
              <a:rPr lang="tr-TR" smtClean="0"/>
              <a:t>19.12.2019</a:t>
            </a:fld>
            <a:endParaRPr lang="tr-TR" dirty="0"/>
          </a:p>
        </p:txBody>
      </p:sp>
      <p:sp>
        <p:nvSpPr>
          <p:cNvPr id="8" name="Footer Placeholder 7"/>
          <p:cNvSpPr>
            <a:spLocks noGrp="1"/>
          </p:cNvSpPr>
          <p:nvPr>
            <p:ph type="ftr" sz="quarter" idx="11"/>
          </p:nvPr>
        </p:nvSpPr>
        <p:spPr/>
        <p:txBody>
          <a:bodyPr/>
          <a:lstStyle/>
          <a:p>
            <a:r>
              <a:rPr lang="tr-TR" dirty="0"/>
              <a:t>Hamıltonıan Path Problem</a:t>
            </a:r>
          </a:p>
        </p:txBody>
      </p:sp>
      <p:sp>
        <p:nvSpPr>
          <p:cNvPr id="9" name="Slide Number Placeholder 8"/>
          <p:cNvSpPr>
            <a:spLocks noGrp="1"/>
          </p:cNvSpPr>
          <p:nvPr>
            <p:ph type="sldNum" sz="quarter" idx="12"/>
          </p:nvPr>
        </p:nvSpPr>
        <p:spPr/>
        <p:txBody>
          <a:bodyPr/>
          <a:lstStyle/>
          <a:p>
            <a:fld id="{15C7158B-90F9-4747-8938-9A6241A7AE8B}" type="slidenum">
              <a:rPr lang="tr-TR" smtClean="0"/>
              <a:t>‹#›</a:t>
            </a:fld>
            <a:endParaRPr lang="tr-TR" dirty="0"/>
          </a:p>
        </p:txBody>
      </p:sp>
    </p:spTree>
    <p:extLst>
      <p:ext uri="{BB962C8B-B14F-4D97-AF65-F5344CB8AC3E}">
        <p14:creationId xmlns:p14="http://schemas.microsoft.com/office/powerpoint/2010/main" val="245057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D207D9F-8F1F-47D6-9966-66E04DF03E85}" type="datetime1">
              <a:rPr lang="tr-TR" smtClean="0"/>
              <a:t>19.12.2019</a:t>
            </a:fld>
            <a:endParaRPr lang="tr-TR" dirty="0"/>
          </a:p>
        </p:txBody>
      </p:sp>
      <p:sp>
        <p:nvSpPr>
          <p:cNvPr id="4" name="Footer Placeholder 3"/>
          <p:cNvSpPr>
            <a:spLocks noGrp="1"/>
          </p:cNvSpPr>
          <p:nvPr>
            <p:ph type="ftr" sz="quarter" idx="11"/>
          </p:nvPr>
        </p:nvSpPr>
        <p:spPr/>
        <p:txBody>
          <a:bodyPr/>
          <a:lstStyle/>
          <a:p>
            <a:r>
              <a:rPr lang="tr-TR" dirty="0"/>
              <a:t>Hamıltonıan Path Problem</a:t>
            </a:r>
          </a:p>
        </p:txBody>
      </p:sp>
      <p:sp>
        <p:nvSpPr>
          <p:cNvPr id="5" name="Slide Number Placeholder 4"/>
          <p:cNvSpPr>
            <a:spLocks noGrp="1"/>
          </p:cNvSpPr>
          <p:nvPr>
            <p:ph type="sldNum" sz="quarter" idx="12"/>
          </p:nvPr>
        </p:nvSpPr>
        <p:spPr/>
        <p:txBody>
          <a:bodyPr/>
          <a:lstStyle/>
          <a:p>
            <a:fld id="{15C7158B-90F9-4747-8938-9A6241A7AE8B}" type="slidenum">
              <a:rPr lang="tr-TR" smtClean="0"/>
              <a:t>‹#›</a:t>
            </a:fld>
            <a:endParaRPr lang="tr-TR" dirty="0"/>
          </a:p>
        </p:txBody>
      </p:sp>
    </p:spTree>
    <p:extLst>
      <p:ext uri="{BB962C8B-B14F-4D97-AF65-F5344CB8AC3E}">
        <p14:creationId xmlns:p14="http://schemas.microsoft.com/office/powerpoint/2010/main" val="470164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D9F984-F775-4689-B43D-704A39ABF70E}" type="datetime1">
              <a:rPr lang="tr-TR" smtClean="0"/>
              <a:t>19.12.2019</a:t>
            </a:fld>
            <a:endParaRPr lang="tr-TR"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dirty="0"/>
              <a:t>Hamıltonıan Path Problem</a:t>
            </a:r>
          </a:p>
        </p:txBody>
      </p:sp>
      <p:sp>
        <p:nvSpPr>
          <p:cNvPr id="9" name="Slide Number Placeholder 8"/>
          <p:cNvSpPr>
            <a:spLocks noGrp="1"/>
          </p:cNvSpPr>
          <p:nvPr>
            <p:ph type="sldNum" sz="quarter" idx="12"/>
          </p:nvPr>
        </p:nvSpPr>
        <p:spPr/>
        <p:txBody>
          <a:bodyPr/>
          <a:lstStyle/>
          <a:p>
            <a:fld id="{15C7158B-90F9-4747-8938-9A6241A7AE8B}" type="slidenum">
              <a:rPr lang="tr-TR" smtClean="0"/>
              <a:t>‹#›</a:t>
            </a:fld>
            <a:endParaRPr lang="tr-TR" dirty="0"/>
          </a:p>
        </p:txBody>
      </p:sp>
    </p:spTree>
    <p:extLst>
      <p:ext uri="{BB962C8B-B14F-4D97-AF65-F5344CB8AC3E}">
        <p14:creationId xmlns:p14="http://schemas.microsoft.com/office/powerpoint/2010/main" val="141746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82BF84-6837-437D-802E-7D1EDCE65EC0}" type="datetime1">
              <a:rPr lang="tr-TR" smtClean="0"/>
              <a:t>19.12.2019</a:t>
            </a:fld>
            <a:endParaRPr lang="tr-TR"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tr-TR" dirty="0"/>
              <a:t>Hamıltonıan Path Problem</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C7158B-90F9-4747-8938-9A6241A7AE8B}" type="slidenum">
              <a:rPr lang="tr-TR" smtClean="0"/>
              <a:t>‹#›</a:t>
            </a:fld>
            <a:endParaRPr lang="tr-TR" dirty="0"/>
          </a:p>
        </p:txBody>
      </p:sp>
    </p:spTree>
    <p:extLst>
      <p:ext uri="{BB962C8B-B14F-4D97-AF65-F5344CB8AC3E}">
        <p14:creationId xmlns:p14="http://schemas.microsoft.com/office/powerpoint/2010/main" val="181015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BED73D0-2AEB-4031-A981-F9B730D212B4}" type="datetime1">
              <a:rPr lang="tr-TR" smtClean="0"/>
              <a:t>19.12.2019</a:t>
            </a:fld>
            <a:endParaRPr lang="tr-TR" dirty="0"/>
          </a:p>
        </p:txBody>
      </p:sp>
      <p:sp>
        <p:nvSpPr>
          <p:cNvPr id="6" name="Footer Placeholder 5"/>
          <p:cNvSpPr>
            <a:spLocks noGrp="1"/>
          </p:cNvSpPr>
          <p:nvPr>
            <p:ph type="ftr" sz="quarter" idx="11"/>
          </p:nvPr>
        </p:nvSpPr>
        <p:spPr/>
        <p:txBody>
          <a:bodyPr/>
          <a:lstStyle/>
          <a:p>
            <a:r>
              <a:rPr lang="tr-TR" dirty="0"/>
              <a:t>Hamıltonıan Path Problem</a:t>
            </a:r>
          </a:p>
        </p:txBody>
      </p:sp>
      <p:sp>
        <p:nvSpPr>
          <p:cNvPr id="7" name="Slide Number Placeholder 6"/>
          <p:cNvSpPr>
            <a:spLocks noGrp="1"/>
          </p:cNvSpPr>
          <p:nvPr>
            <p:ph type="sldNum" sz="quarter" idx="12"/>
          </p:nvPr>
        </p:nvSpPr>
        <p:spPr/>
        <p:txBody>
          <a:bodyPr/>
          <a:lstStyle/>
          <a:p>
            <a:fld id="{15C7158B-90F9-4747-8938-9A6241A7AE8B}" type="slidenum">
              <a:rPr lang="tr-TR" smtClean="0"/>
              <a:t>‹#›</a:t>
            </a:fld>
            <a:endParaRPr lang="tr-TR" dirty="0"/>
          </a:p>
        </p:txBody>
      </p:sp>
    </p:spTree>
    <p:extLst>
      <p:ext uri="{BB962C8B-B14F-4D97-AF65-F5344CB8AC3E}">
        <p14:creationId xmlns:p14="http://schemas.microsoft.com/office/powerpoint/2010/main" val="227199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636DCA-0C0E-44FA-9AE7-956F3EC9CBA3}" type="datetime1">
              <a:rPr lang="tr-TR" smtClean="0"/>
              <a:t>19.12.2019</a:t>
            </a:fld>
            <a:endParaRPr lang="tr-TR"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dirty="0"/>
              <a:t>Hamıltonıan Path Problem</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C7158B-90F9-4747-8938-9A6241A7AE8B}" type="slidenum">
              <a:rPr lang="tr-TR" smtClean="0"/>
              <a:t>‹#›</a:t>
            </a:fld>
            <a:endParaRPr lang="tr-TR"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662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francoMG/Approximation-of-Hamiltonian-Path/blob/master/AHP.py" TargetMode="External"/><Relationship Id="rId2" Type="http://schemas.openxmlformats.org/officeDocument/2006/relationships/hyperlink" Target="https://images.app.goo.gl/MS9DRbZnWjVwWoLt6" TargetMode="External"/><Relationship Id="rId1" Type="http://schemas.openxmlformats.org/officeDocument/2006/relationships/slideLayout" Target="../slideLayouts/slideLayout2.xml"/><Relationship Id="rId4" Type="http://schemas.openxmlformats.org/officeDocument/2006/relationships/hyperlink" Target="https://github.com/samarth-p/Euler-and-Hamiltonian-Path"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89FC01-D0CF-4899-A184-1F0070363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4E5A9FF-C93F-4A6D-ABDE-2533C301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90A4124-979D-4376-AA58-6501D58B6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D008ECC-51D4-4E47-80DF-1D22FBBC5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3A38CEA-A701-48C1-A256-A72FBA3CA7C6}"/>
              </a:ext>
            </a:extLst>
          </p:cNvPr>
          <p:cNvSpPr>
            <a:spLocks noGrp="1"/>
          </p:cNvSpPr>
          <p:nvPr>
            <p:ph type="ctrTitle"/>
          </p:nvPr>
        </p:nvSpPr>
        <p:spPr>
          <a:xfrm>
            <a:off x="6795768" y="634946"/>
            <a:ext cx="5399990" cy="1450757"/>
          </a:xfrm>
        </p:spPr>
        <p:txBody>
          <a:bodyPr vert="horz" lIns="91440" tIns="45720" rIns="91440" bIns="45720" rtlCol="0" anchor="b">
            <a:normAutofit/>
          </a:bodyPr>
          <a:lstStyle/>
          <a:p>
            <a:pPr algn="ctr"/>
            <a:r>
              <a:rPr lang="en-US" sz="3600" dirty="0">
                <a:solidFill>
                  <a:schemeClr val="tx1">
                    <a:lumMod val="75000"/>
                    <a:lumOff val="25000"/>
                  </a:schemeClr>
                </a:solidFill>
              </a:rPr>
              <a:t>CS 301</a:t>
            </a:r>
            <a:br>
              <a:rPr lang="en-US" sz="3600" dirty="0">
                <a:solidFill>
                  <a:schemeClr val="tx1">
                    <a:lumMod val="75000"/>
                    <a:lumOff val="25000"/>
                  </a:schemeClr>
                </a:solidFill>
              </a:rPr>
            </a:br>
            <a:r>
              <a:rPr lang="en-US" sz="3600" dirty="0">
                <a:solidFill>
                  <a:schemeClr val="tx1">
                    <a:lumMod val="75000"/>
                    <a:lumOff val="25000"/>
                  </a:schemeClr>
                </a:solidFill>
              </a:rPr>
              <a:t>Hamiltonian Path Problem</a:t>
            </a:r>
          </a:p>
        </p:txBody>
      </p:sp>
      <p:pic>
        <p:nvPicPr>
          <p:cNvPr id="4" name="Resim 3">
            <a:extLst>
              <a:ext uri="{FF2B5EF4-FFF2-40B4-BE49-F238E27FC236}">
                <a16:creationId xmlns:a16="http://schemas.microsoft.com/office/drawing/2014/main" id="{6EF0265A-B076-444B-85C8-F02BFF3B1749}"/>
              </a:ext>
            </a:extLst>
          </p:cNvPr>
          <p:cNvPicPr>
            <a:picLocks noChangeAspect="1"/>
          </p:cNvPicPr>
          <p:nvPr/>
        </p:nvPicPr>
        <p:blipFill>
          <a:blip r:embed="rId2"/>
          <a:stretch>
            <a:fillRect/>
          </a:stretch>
        </p:blipFill>
        <p:spPr>
          <a:xfrm>
            <a:off x="496365" y="1474823"/>
            <a:ext cx="6364269" cy="3357152"/>
          </a:xfrm>
          <a:prstGeom prst="rect">
            <a:avLst/>
          </a:prstGeom>
        </p:spPr>
      </p:pic>
      <p:cxnSp>
        <p:nvCxnSpPr>
          <p:cNvPr id="17" name="Straight Connector 16">
            <a:extLst>
              <a:ext uri="{FF2B5EF4-FFF2-40B4-BE49-F238E27FC236}">
                <a16:creationId xmlns:a16="http://schemas.microsoft.com/office/drawing/2014/main" id="{0EF352D9-7BCC-436E-8520-E9D0BAAA18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Alt Başlık 2">
            <a:extLst>
              <a:ext uri="{FF2B5EF4-FFF2-40B4-BE49-F238E27FC236}">
                <a16:creationId xmlns:a16="http://schemas.microsoft.com/office/drawing/2014/main" id="{5F1BECC5-C8B3-4A1D-AF3C-D6524E44068F}"/>
              </a:ext>
            </a:extLst>
          </p:cNvPr>
          <p:cNvSpPr>
            <a:spLocks noGrp="1"/>
          </p:cNvSpPr>
          <p:nvPr>
            <p:ph type="subTitle" idx="1"/>
          </p:nvPr>
        </p:nvSpPr>
        <p:spPr>
          <a:xfrm>
            <a:off x="7768046" y="2492586"/>
            <a:ext cx="3690257" cy="3670180"/>
          </a:xfrm>
        </p:spPr>
        <p:txBody>
          <a:bodyPr vert="horz" lIns="0" tIns="45720" rIns="0" bIns="45720" rtlCol="0">
            <a:normAutofit/>
          </a:bodyPr>
          <a:lstStyle/>
          <a:p>
            <a:r>
              <a:rPr lang="en-US" sz="1800" dirty="0">
                <a:solidFill>
                  <a:schemeClr val="tx1">
                    <a:lumMod val="75000"/>
                    <a:lumOff val="25000"/>
                  </a:schemeClr>
                </a:solidFill>
                <a:latin typeface="+mn-lt"/>
              </a:rPr>
              <a:t>Edin Guso</a:t>
            </a:r>
          </a:p>
          <a:p>
            <a:r>
              <a:rPr lang="en-US" sz="1800" dirty="0">
                <a:solidFill>
                  <a:schemeClr val="tx1">
                    <a:lumMod val="75000"/>
                    <a:lumOff val="25000"/>
                  </a:schemeClr>
                </a:solidFill>
                <a:latin typeface="+mn-lt"/>
              </a:rPr>
              <a:t>Güneş Başak Özgün</a:t>
            </a:r>
          </a:p>
          <a:p>
            <a:r>
              <a:rPr lang="en-US" sz="1800" dirty="0">
                <a:solidFill>
                  <a:schemeClr val="tx1">
                    <a:lumMod val="75000"/>
                    <a:lumOff val="25000"/>
                  </a:schemeClr>
                </a:solidFill>
                <a:latin typeface="+mn-lt"/>
              </a:rPr>
              <a:t>Begüm Arslanhan</a:t>
            </a:r>
          </a:p>
          <a:p>
            <a:r>
              <a:rPr lang="en-US" sz="1800" dirty="0">
                <a:solidFill>
                  <a:schemeClr val="tx1">
                    <a:lumMod val="75000"/>
                    <a:lumOff val="25000"/>
                  </a:schemeClr>
                </a:solidFill>
                <a:latin typeface="+mn-lt"/>
              </a:rPr>
              <a:t>Erkut Gürol</a:t>
            </a:r>
          </a:p>
          <a:p>
            <a:r>
              <a:rPr lang="en-US" sz="1800" dirty="0">
                <a:solidFill>
                  <a:schemeClr val="tx1">
                    <a:lumMod val="75000"/>
                    <a:lumOff val="25000"/>
                  </a:schemeClr>
                </a:solidFill>
                <a:latin typeface="+mn-lt"/>
              </a:rPr>
              <a:t>Melih Kurtaran</a:t>
            </a:r>
          </a:p>
        </p:txBody>
      </p:sp>
      <p:sp>
        <p:nvSpPr>
          <p:cNvPr id="19" name="Rectangle 18">
            <a:extLst>
              <a:ext uri="{FF2B5EF4-FFF2-40B4-BE49-F238E27FC236}">
                <a16:creationId xmlns:a16="http://schemas.microsoft.com/office/drawing/2014/main" id="{3EEBA64A-08C9-4EE7-A7DD-C4309E575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DA644F7-E61C-4BDD-9510-112510F64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809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EFF121-D753-4F65-81CB-E93A5D701F00}"/>
              </a:ext>
            </a:extLst>
          </p:cNvPr>
          <p:cNvSpPr>
            <a:spLocks noGrp="1"/>
          </p:cNvSpPr>
          <p:nvPr>
            <p:ph type="title"/>
          </p:nvPr>
        </p:nvSpPr>
        <p:spPr/>
        <p:txBody>
          <a:bodyPr/>
          <a:lstStyle/>
          <a:p>
            <a:r>
              <a:rPr lang="tr-TR" dirty="0"/>
              <a:t>Running Time of the Algorithm</a:t>
            </a:r>
            <a:endParaRPr lang="en-US" dirty="0"/>
          </a:p>
        </p:txBody>
      </p:sp>
      <p:sp>
        <p:nvSpPr>
          <p:cNvPr id="4" name="Alt Bilgi Yer Tutucusu 3">
            <a:extLst>
              <a:ext uri="{FF2B5EF4-FFF2-40B4-BE49-F238E27FC236}">
                <a16:creationId xmlns:a16="http://schemas.microsoft.com/office/drawing/2014/main" id="{C5761966-044A-4663-BBE5-294186808AE2}"/>
              </a:ext>
            </a:extLst>
          </p:cNvPr>
          <p:cNvSpPr>
            <a:spLocks noGrp="1"/>
          </p:cNvSpPr>
          <p:nvPr>
            <p:ph type="ftr" sz="quarter" idx="11"/>
          </p:nvPr>
        </p:nvSpPr>
        <p:spPr/>
        <p:txBody>
          <a:bodyPr/>
          <a:lstStyle/>
          <a:p>
            <a:r>
              <a:rPr lang="tr-TR"/>
              <a:t>Hamıltonıan Path Problem</a:t>
            </a:r>
            <a:endParaRPr lang="tr-TR" dirty="0"/>
          </a:p>
        </p:txBody>
      </p:sp>
      <p:sp>
        <p:nvSpPr>
          <p:cNvPr id="5" name="Slayt Numarası Yer Tutucusu 4">
            <a:extLst>
              <a:ext uri="{FF2B5EF4-FFF2-40B4-BE49-F238E27FC236}">
                <a16:creationId xmlns:a16="http://schemas.microsoft.com/office/drawing/2014/main" id="{AE05AF0B-82A9-4AA2-AA64-A4A3919B632B}"/>
              </a:ext>
            </a:extLst>
          </p:cNvPr>
          <p:cNvSpPr>
            <a:spLocks noGrp="1"/>
          </p:cNvSpPr>
          <p:nvPr>
            <p:ph type="sldNum" sz="quarter" idx="12"/>
          </p:nvPr>
        </p:nvSpPr>
        <p:spPr/>
        <p:txBody>
          <a:bodyPr/>
          <a:lstStyle/>
          <a:p>
            <a:fld id="{15C7158B-90F9-4747-8938-9A6241A7AE8B}" type="slidenum">
              <a:rPr lang="tr-TR" smtClean="0"/>
              <a:t>10</a:t>
            </a:fld>
            <a:endParaRPr lang="tr-TR" dirty="0"/>
          </a:p>
        </p:txBody>
      </p:sp>
      <p:pic>
        <p:nvPicPr>
          <p:cNvPr id="6" name="Resim 5" descr="A close up of a piece of paper&#10;&#10;Description automatically generated">
            <a:extLst>
              <a:ext uri="{FF2B5EF4-FFF2-40B4-BE49-F238E27FC236}">
                <a16:creationId xmlns:a16="http://schemas.microsoft.com/office/drawing/2014/main" id="{C543792A-DCBD-495E-9311-298376A5D44D}"/>
              </a:ext>
            </a:extLst>
          </p:cNvPr>
          <p:cNvPicPr/>
          <p:nvPr/>
        </p:nvPicPr>
        <p:blipFill rotWithShape="1">
          <a:blip r:embed="rId2">
            <a:extLst>
              <a:ext uri="{28A0092B-C50C-407E-A947-70E740481C1C}">
                <a14:useLocalDpi xmlns:a14="http://schemas.microsoft.com/office/drawing/2010/main" val="0"/>
              </a:ext>
            </a:extLst>
          </a:blip>
          <a:srcRect r="57586"/>
          <a:stretch/>
        </p:blipFill>
        <p:spPr bwMode="auto">
          <a:xfrm>
            <a:off x="1654491" y="1914208"/>
            <a:ext cx="6413183" cy="3648392"/>
          </a:xfrm>
          <a:prstGeom prst="rect">
            <a:avLst/>
          </a:prstGeom>
          <a:noFill/>
          <a:ln>
            <a:noFill/>
          </a:ln>
        </p:spPr>
      </p:pic>
    </p:spTree>
    <p:extLst>
      <p:ext uri="{BB962C8B-B14F-4D97-AF65-F5344CB8AC3E}">
        <p14:creationId xmlns:p14="http://schemas.microsoft.com/office/powerpoint/2010/main" val="156445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3" descr="A close up of a map&#10;&#10;Description automatically generated">
            <a:extLst>
              <a:ext uri="{FF2B5EF4-FFF2-40B4-BE49-F238E27FC236}">
                <a16:creationId xmlns:a16="http://schemas.microsoft.com/office/drawing/2014/main" id="{9CE0239F-97D0-4778-AAB5-98F3C31356A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82901" y="538480"/>
            <a:ext cx="11226198" cy="5135990"/>
          </a:xfrm>
          <a:prstGeom prst="rect">
            <a:avLst/>
          </a:prstGeom>
          <a:noFill/>
        </p:spPr>
      </p:pic>
      <p:sp>
        <p:nvSpPr>
          <p:cNvPr id="2" name="Alt Bilgi Yer Tutucusu 1">
            <a:extLst>
              <a:ext uri="{FF2B5EF4-FFF2-40B4-BE49-F238E27FC236}">
                <a16:creationId xmlns:a16="http://schemas.microsoft.com/office/drawing/2014/main" id="{5A24386F-03C7-4422-9A2E-53C8A1088332}"/>
              </a:ext>
            </a:extLst>
          </p:cNvPr>
          <p:cNvSpPr>
            <a:spLocks noGrp="1"/>
          </p:cNvSpPr>
          <p:nvPr>
            <p:ph type="ftr" sz="quarter" idx="11"/>
          </p:nvPr>
        </p:nvSpPr>
        <p:spPr>
          <a:xfrm>
            <a:off x="3686185" y="6459785"/>
            <a:ext cx="4822804" cy="365125"/>
          </a:xfrm>
        </p:spPr>
        <p:txBody>
          <a:bodyPr>
            <a:normAutofit/>
          </a:bodyPr>
          <a:lstStyle/>
          <a:p>
            <a:pPr>
              <a:spcAft>
                <a:spcPts val="600"/>
              </a:spcAft>
            </a:pPr>
            <a:r>
              <a:rPr lang="tr-TR"/>
              <a:t>Hamıltonıan Path Problem</a:t>
            </a:r>
          </a:p>
        </p:txBody>
      </p:sp>
      <p:sp>
        <p:nvSpPr>
          <p:cNvPr id="3" name="Slayt Numarası Yer Tutucusu 2">
            <a:extLst>
              <a:ext uri="{FF2B5EF4-FFF2-40B4-BE49-F238E27FC236}">
                <a16:creationId xmlns:a16="http://schemas.microsoft.com/office/drawing/2014/main" id="{DD2E37D7-F18D-4C27-9C3F-BE85F7D1D589}"/>
              </a:ext>
            </a:extLst>
          </p:cNvPr>
          <p:cNvSpPr>
            <a:spLocks noGrp="1"/>
          </p:cNvSpPr>
          <p:nvPr>
            <p:ph type="sldNum" sz="quarter" idx="12"/>
          </p:nvPr>
        </p:nvSpPr>
        <p:spPr>
          <a:xfrm>
            <a:off x="9900458" y="6459785"/>
            <a:ext cx="1312025" cy="365125"/>
          </a:xfrm>
        </p:spPr>
        <p:txBody>
          <a:bodyPr>
            <a:normAutofit/>
          </a:bodyPr>
          <a:lstStyle/>
          <a:p>
            <a:pPr>
              <a:spcAft>
                <a:spcPts val="600"/>
              </a:spcAft>
            </a:pPr>
            <a:fld id="{15C7158B-90F9-4747-8938-9A6241A7AE8B}" type="slidenum">
              <a:rPr lang="tr-TR" smtClean="0"/>
              <a:pPr>
                <a:spcAft>
                  <a:spcPts val="600"/>
                </a:spcAft>
              </a:pPr>
              <a:t>11</a:t>
            </a:fld>
            <a:endParaRPr lang="tr-TR"/>
          </a:p>
        </p:txBody>
      </p:sp>
    </p:spTree>
    <p:extLst>
      <p:ext uri="{BB962C8B-B14F-4D97-AF65-F5344CB8AC3E}">
        <p14:creationId xmlns:p14="http://schemas.microsoft.com/office/powerpoint/2010/main" val="36270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008ECC-51D4-4E47-80DF-1D22FBBC5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şlık 3">
            <a:extLst>
              <a:ext uri="{FF2B5EF4-FFF2-40B4-BE49-F238E27FC236}">
                <a16:creationId xmlns:a16="http://schemas.microsoft.com/office/drawing/2014/main" id="{7CAFC593-A1A1-4007-BDA6-6B6A1DE50A85}"/>
              </a:ext>
            </a:extLst>
          </p:cNvPr>
          <p:cNvSpPr>
            <a:spLocks noGrp="1"/>
          </p:cNvSpPr>
          <p:nvPr>
            <p:ph type="title"/>
          </p:nvPr>
        </p:nvSpPr>
        <p:spPr>
          <a:xfrm>
            <a:off x="7859485" y="634946"/>
            <a:ext cx="3690257" cy="1450757"/>
          </a:xfrm>
        </p:spPr>
        <p:txBody>
          <a:bodyPr>
            <a:normAutofit/>
          </a:bodyPr>
          <a:lstStyle/>
          <a:p>
            <a:r>
              <a:rPr lang="tr-TR" dirty="0"/>
              <a:t>Experimental Analysis</a:t>
            </a:r>
            <a:endParaRPr lang="en-US" dirty="0"/>
          </a:p>
        </p:txBody>
      </p:sp>
      <p:cxnSp>
        <p:nvCxnSpPr>
          <p:cNvPr id="14" name="Straight Connector 13">
            <a:extLst>
              <a:ext uri="{FF2B5EF4-FFF2-40B4-BE49-F238E27FC236}">
                <a16:creationId xmlns:a16="http://schemas.microsoft.com/office/drawing/2014/main" id="{0EF352D9-7BCC-436E-8520-E9D0BAAA18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İçerik Yer Tutucusu 4">
            <a:extLst>
              <a:ext uri="{FF2B5EF4-FFF2-40B4-BE49-F238E27FC236}">
                <a16:creationId xmlns:a16="http://schemas.microsoft.com/office/drawing/2014/main" id="{7C9C8158-7524-475E-88C6-9306C16B5DE0}"/>
              </a:ext>
            </a:extLst>
          </p:cNvPr>
          <p:cNvSpPr>
            <a:spLocks noGrp="1"/>
          </p:cNvSpPr>
          <p:nvPr>
            <p:ph idx="1"/>
          </p:nvPr>
        </p:nvSpPr>
        <p:spPr>
          <a:xfrm>
            <a:off x="7859485" y="2198914"/>
            <a:ext cx="3690257" cy="3670180"/>
          </a:xfrm>
        </p:spPr>
        <p:txBody>
          <a:bodyPr>
            <a:normAutofit/>
          </a:bodyPr>
          <a:lstStyle/>
          <a:p>
            <a:r>
              <a:rPr lang="tr-TR" sz="2400" i="1" dirty="0" err="1"/>
              <a:t>Success</a:t>
            </a:r>
            <a:r>
              <a:rPr lang="tr-TR" sz="2400" i="1" dirty="0"/>
              <a:t> Rate</a:t>
            </a:r>
          </a:p>
          <a:p>
            <a:pPr lvl="1"/>
            <a:r>
              <a:rPr lang="en-US" sz="2000" dirty="0"/>
              <a:t>If the algorithm outputs a path of length less than |V|-1, that means that it has failed to find a Hamiltonian Path</a:t>
            </a:r>
            <a:r>
              <a:rPr lang="tr-TR" sz="2000" dirty="0"/>
              <a:t>. Otherwise </a:t>
            </a:r>
            <a:r>
              <a:rPr lang="tr-TR" sz="2000" dirty="0" err="1"/>
              <a:t>the</a:t>
            </a:r>
            <a:r>
              <a:rPr lang="tr-TR" sz="2000" dirty="0"/>
              <a:t> </a:t>
            </a:r>
            <a:r>
              <a:rPr lang="tr-TR" sz="2000" dirty="0" err="1"/>
              <a:t>algorithm</a:t>
            </a:r>
            <a:r>
              <a:rPr lang="tr-TR" sz="2000" dirty="0"/>
              <a:t> </a:t>
            </a:r>
            <a:r>
              <a:rPr lang="tr-TR" sz="2000" dirty="0" err="1"/>
              <a:t>finds</a:t>
            </a:r>
            <a:r>
              <a:rPr lang="tr-TR" sz="2000" dirty="0"/>
              <a:t> </a:t>
            </a:r>
            <a:r>
              <a:rPr lang="tr-TR" sz="2000" dirty="0" err="1"/>
              <a:t>the</a:t>
            </a:r>
            <a:r>
              <a:rPr lang="tr-TR" sz="2000" dirty="0"/>
              <a:t> </a:t>
            </a:r>
            <a:r>
              <a:rPr lang="tr-TR" sz="2000" dirty="0" err="1"/>
              <a:t>path</a:t>
            </a:r>
            <a:r>
              <a:rPr lang="tr-TR" sz="2000" dirty="0"/>
              <a:t>. </a:t>
            </a:r>
          </a:p>
          <a:p>
            <a:pPr lvl="1"/>
            <a:r>
              <a:rPr lang="tr-TR" sz="2000" dirty="0" err="1"/>
              <a:t>We</a:t>
            </a:r>
            <a:r>
              <a:rPr lang="tr-TR" sz="2000" dirty="0"/>
              <a:t> </a:t>
            </a:r>
            <a:r>
              <a:rPr lang="tr-TR" sz="2000" dirty="0" err="1"/>
              <a:t>defined</a:t>
            </a:r>
            <a:r>
              <a:rPr lang="tr-TR" sz="2000" dirty="0"/>
              <a:t> </a:t>
            </a:r>
            <a:r>
              <a:rPr lang="tr-TR" sz="2000" dirty="0" err="1"/>
              <a:t>the</a:t>
            </a:r>
            <a:r>
              <a:rPr lang="tr-TR" sz="2000" dirty="0"/>
              <a:t> </a:t>
            </a:r>
            <a:r>
              <a:rPr lang="tr-TR" sz="2000" dirty="0" err="1"/>
              <a:t>success</a:t>
            </a:r>
            <a:r>
              <a:rPr lang="tr-TR" sz="2000" dirty="0"/>
              <a:t> as </a:t>
            </a:r>
            <a:r>
              <a:rPr lang="tr-TR" sz="2000" dirty="0" err="1"/>
              <a:t>explained</a:t>
            </a:r>
            <a:r>
              <a:rPr lang="tr-TR" sz="2000" dirty="0"/>
              <a:t> </a:t>
            </a:r>
            <a:r>
              <a:rPr lang="tr-TR" sz="2000" dirty="0" err="1"/>
              <a:t>above</a:t>
            </a:r>
            <a:r>
              <a:rPr lang="tr-TR" sz="2000" dirty="0"/>
              <a:t> </a:t>
            </a:r>
            <a:r>
              <a:rPr lang="tr-TR" sz="2000" dirty="0" err="1"/>
              <a:t>and</a:t>
            </a:r>
            <a:r>
              <a:rPr lang="tr-TR" sz="2000" dirty="0"/>
              <a:t> </a:t>
            </a:r>
            <a:r>
              <a:rPr lang="tr-TR" sz="2000" dirty="0" err="1"/>
              <a:t>analyzed</a:t>
            </a:r>
            <a:r>
              <a:rPr lang="tr-TR" sz="2000" dirty="0"/>
              <a:t> </a:t>
            </a:r>
            <a:r>
              <a:rPr lang="tr-TR" sz="2000" dirty="0" err="1"/>
              <a:t>our</a:t>
            </a:r>
            <a:r>
              <a:rPr lang="tr-TR" sz="2000" dirty="0"/>
              <a:t> </a:t>
            </a:r>
            <a:r>
              <a:rPr lang="tr-TR" sz="2000" dirty="0" err="1"/>
              <a:t>algorithm</a:t>
            </a:r>
            <a:r>
              <a:rPr lang="tr-TR" sz="2000" dirty="0"/>
              <a:t> </a:t>
            </a:r>
            <a:r>
              <a:rPr lang="tr-TR" sz="2000" dirty="0" err="1"/>
              <a:t>accordingly</a:t>
            </a:r>
            <a:r>
              <a:rPr lang="tr-TR" sz="2000" dirty="0"/>
              <a:t>. </a:t>
            </a:r>
            <a:endParaRPr lang="en-US" sz="2000" dirty="0"/>
          </a:p>
        </p:txBody>
      </p:sp>
      <p:sp>
        <p:nvSpPr>
          <p:cNvPr id="16" name="Rectangle 15">
            <a:extLst>
              <a:ext uri="{FF2B5EF4-FFF2-40B4-BE49-F238E27FC236}">
                <a16:creationId xmlns:a16="http://schemas.microsoft.com/office/drawing/2014/main" id="{3EEBA64A-08C9-4EE7-A7DD-C4309E575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DA644F7-E61C-4BDD-9510-112510F64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Alt Bilgi Yer Tutucusu 1">
            <a:extLst>
              <a:ext uri="{FF2B5EF4-FFF2-40B4-BE49-F238E27FC236}">
                <a16:creationId xmlns:a16="http://schemas.microsoft.com/office/drawing/2014/main" id="{A60A152B-BE0B-4080-8F9E-18ECAB8C70A6}"/>
              </a:ext>
            </a:extLst>
          </p:cNvPr>
          <p:cNvSpPr>
            <a:spLocks noGrp="1"/>
          </p:cNvSpPr>
          <p:nvPr>
            <p:ph type="ftr" sz="quarter" idx="11"/>
          </p:nvPr>
        </p:nvSpPr>
        <p:spPr>
          <a:xfrm>
            <a:off x="3686185" y="6459785"/>
            <a:ext cx="4822804" cy="365125"/>
          </a:xfrm>
        </p:spPr>
        <p:txBody>
          <a:bodyPr>
            <a:normAutofit/>
          </a:bodyPr>
          <a:lstStyle/>
          <a:p>
            <a:pPr>
              <a:spcAft>
                <a:spcPts val="600"/>
              </a:spcAft>
            </a:pPr>
            <a:r>
              <a:rPr lang="tr-TR"/>
              <a:t>Hamıltonıan Path Problem</a:t>
            </a:r>
          </a:p>
        </p:txBody>
      </p:sp>
      <p:sp>
        <p:nvSpPr>
          <p:cNvPr id="3" name="Slayt Numarası Yer Tutucusu 2">
            <a:extLst>
              <a:ext uri="{FF2B5EF4-FFF2-40B4-BE49-F238E27FC236}">
                <a16:creationId xmlns:a16="http://schemas.microsoft.com/office/drawing/2014/main" id="{DD2BC781-F919-4F3A-8FDE-3AFB332C3681}"/>
              </a:ext>
            </a:extLst>
          </p:cNvPr>
          <p:cNvSpPr>
            <a:spLocks noGrp="1"/>
          </p:cNvSpPr>
          <p:nvPr>
            <p:ph type="sldNum" sz="quarter" idx="12"/>
          </p:nvPr>
        </p:nvSpPr>
        <p:spPr>
          <a:xfrm>
            <a:off x="9900458" y="6459785"/>
            <a:ext cx="1312025" cy="365125"/>
          </a:xfrm>
        </p:spPr>
        <p:txBody>
          <a:bodyPr>
            <a:normAutofit/>
          </a:bodyPr>
          <a:lstStyle/>
          <a:p>
            <a:pPr>
              <a:spcAft>
                <a:spcPts val="600"/>
              </a:spcAft>
            </a:pPr>
            <a:fld id="{15C7158B-90F9-4747-8938-9A6241A7AE8B}" type="slidenum">
              <a:rPr lang="tr-TR" smtClean="0"/>
              <a:pPr>
                <a:spcAft>
                  <a:spcPts val="600"/>
                </a:spcAft>
              </a:pPr>
              <a:t>12</a:t>
            </a:fld>
            <a:endParaRPr lang="tr-TR"/>
          </a:p>
        </p:txBody>
      </p:sp>
      <p:graphicFrame>
        <p:nvGraphicFramePr>
          <p:cNvPr id="7" name="Tablo 6">
            <a:extLst>
              <a:ext uri="{FF2B5EF4-FFF2-40B4-BE49-F238E27FC236}">
                <a16:creationId xmlns:a16="http://schemas.microsoft.com/office/drawing/2014/main" id="{A1021553-0D97-42AC-92BC-8143A80EA677}"/>
              </a:ext>
            </a:extLst>
          </p:cNvPr>
          <p:cNvGraphicFramePr>
            <a:graphicFrameLocks noGrp="1"/>
          </p:cNvGraphicFramePr>
          <p:nvPr>
            <p:extLst>
              <p:ext uri="{D42A27DB-BD31-4B8C-83A1-F6EECF244321}">
                <p14:modId xmlns:p14="http://schemas.microsoft.com/office/powerpoint/2010/main" val="3069214050"/>
              </p:ext>
            </p:extLst>
          </p:nvPr>
        </p:nvGraphicFramePr>
        <p:xfrm>
          <a:off x="633999" y="1078678"/>
          <a:ext cx="6909802" cy="4437220"/>
        </p:xfrm>
        <a:graphic>
          <a:graphicData uri="http://schemas.openxmlformats.org/drawingml/2006/table">
            <a:tbl>
              <a:tblPr firstRow="1">
                <a:tableStyleId>{5C22544A-7EE6-4342-B048-85BDC9FD1C3A}</a:tableStyleId>
              </a:tblPr>
              <a:tblGrid>
                <a:gridCol w="1229447">
                  <a:extLst>
                    <a:ext uri="{9D8B030D-6E8A-4147-A177-3AD203B41FA5}">
                      <a16:colId xmlns:a16="http://schemas.microsoft.com/office/drawing/2014/main" val="3648615325"/>
                    </a:ext>
                  </a:extLst>
                </a:gridCol>
                <a:gridCol w="1136071">
                  <a:extLst>
                    <a:ext uri="{9D8B030D-6E8A-4147-A177-3AD203B41FA5}">
                      <a16:colId xmlns:a16="http://schemas.microsoft.com/office/drawing/2014/main" val="3827109463"/>
                    </a:ext>
                  </a:extLst>
                </a:gridCol>
                <a:gridCol w="1136071">
                  <a:extLst>
                    <a:ext uri="{9D8B030D-6E8A-4147-A177-3AD203B41FA5}">
                      <a16:colId xmlns:a16="http://schemas.microsoft.com/office/drawing/2014/main" val="3972197719"/>
                    </a:ext>
                  </a:extLst>
                </a:gridCol>
                <a:gridCol w="1136071">
                  <a:extLst>
                    <a:ext uri="{9D8B030D-6E8A-4147-A177-3AD203B41FA5}">
                      <a16:colId xmlns:a16="http://schemas.microsoft.com/office/drawing/2014/main" val="2709599128"/>
                    </a:ext>
                  </a:extLst>
                </a:gridCol>
                <a:gridCol w="1136071">
                  <a:extLst>
                    <a:ext uri="{9D8B030D-6E8A-4147-A177-3AD203B41FA5}">
                      <a16:colId xmlns:a16="http://schemas.microsoft.com/office/drawing/2014/main" val="1872841552"/>
                    </a:ext>
                  </a:extLst>
                </a:gridCol>
                <a:gridCol w="1136071">
                  <a:extLst>
                    <a:ext uri="{9D8B030D-6E8A-4147-A177-3AD203B41FA5}">
                      <a16:colId xmlns:a16="http://schemas.microsoft.com/office/drawing/2014/main" val="2345645912"/>
                    </a:ext>
                  </a:extLst>
                </a:gridCol>
              </a:tblGrid>
              <a:tr h="1090628">
                <a:tc>
                  <a:txBody>
                    <a:bodyPr/>
                    <a:lstStyle/>
                    <a:p>
                      <a:pPr algn="ctr" rtl="0" fontAlgn="b"/>
                      <a:r>
                        <a:rPr lang="tr-TR" sz="2200">
                          <a:effectLst/>
                        </a:rPr>
                        <a:t>Number of Vertices</a:t>
                      </a:r>
                    </a:p>
                  </a:txBody>
                  <a:tcPr marL="28013" marR="28013" marT="18675" marB="18675" anchor="ctr"/>
                </a:tc>
                <a:tc>
                  <a:txBody>
                    <a:bodyPr/>
                    <a:lstStyle/>
                    <a:p>
                      <a:pPr algn="ctr" rtl="0" fontAlgn="b"/>
                      <a:r>
                        <a:rPr lang="tr-TR" sz="2200">
                          <a:effectLst/>
                        </a:rPr>
                        <a:t>100 Graphs</a:t>
                      </a:r>
                    </a:p>
                  </a:txBody>
                  <a:tcPr marL="28013" marR="28013" marT="18675" marB="18675" anchor="ctr"/>
                </a:tc>
                <a:tc>
                  <a:txBody>
                    <a:bodyPr/>
                    <a:lstStyle/>
                    <a:p>
                      <a:pPr algn="ctr" rtl="0" fontAlgn="b"/>
                      <a:r>
                        <a:rPr lang="tr-TR" sz="2200">
                          <a:effectLst/>
                        </a:rPr>
                        <a:t>1000 Graphs</a:t>
                      </a:r>
                    </a:p>
                  </a:txBody>
                  <a:tcPr marL="28013" marR="28013" marT="18675" marB="18675" anchor="ctr"/>
                </a:tc>
                <a:tc>
                  <a:txBody>
                    <a:bodyPr/>
                    <a:lstStyle/>
                    <a:p>
                      <a:pPr algn="ctr" rtl="0" fontAlgn="b"/>
                      <a:r>
                        <a:rPr lang="tr-TR" sz="2200">
                          <a:effectLst/>
                        </a:rPr>
                        <a:t>3000 Graphs</a:t>
                      </a:r>
                    </a:p>
                  </a:txBody>
                  <a:tcPr marL="28013" marR="28013" marT="18675" marB="18675" anchor="ctr"/>
                </a:tc>
                <a:tc>
                  <a:txBody>
                    <a:bodyPr/>
                    <a:lstStyle/>
                    <a:p>
                      <a:pPr algn="ctr" rtl="0" fontAlgn="b"/>
                      <a:r>
                        <a:rPr lang="tr-TR" sz="2200">
                          <a:effectLst/>
                        </a:rPr>
                        <a:t>5000 Graphs</a:t>
                      </a:r>
                    </a:p>
                  </a:txBody>
                  <a:tcPr marL="28013" marR="28013" marT="18675" marB="18675" anchor="ctr"/>
                </a:tc>
                <a:tc>
                  <a:txBody>
                    <a:bodyPr/>
                    <a:lstStyle/>
                    <a:p>
                      <a:pPr algn="ctr" rtl="0" fontAlgn="b"/>
                      <a:r>
                        <a:rPr lang="tr-TR" sz="2200">
                          <a:effectLst/>
                        </a:rPr>
                        <a:t>10000 Graphs</a:t>
                      </a:r>
                    </a:p>
                  </a:txBody>
                  <a:tcPr marL="28013" marR="28013" marT="18675" marB="18675" anchor="ctr"/>
                </a:tc>
                <a:extLst>
                  <a:ext uri="{0D108BD9-81ED-4DB2-BD59-A6C34878D82A}">
                    <a16:rowId xmlns:a16="http://schemas.microsoft.com/office/drawing/2014/main" val="2356973559"/>
                  </a:ext>
                </a:extLst>
              </a:tr>
              <a:tr h="418324">
                <a:tc>
                  <a:txBody>
                    <a:bodyPr/>
                    <a:lstStyle/>
                    <a:p>
                      <a:pPr algn="ctr" rtl="0" fontAlgn="b"/>
                      <a:r>
                        <a:rPr lang="tr-TR" sz="2200">
                          <a:effectLst/>
                        </a:rPr>
                        <a:t>5</a:t>
                      </a:r>
                      <a:endParaRPr lang="tr-TR" sz="2200" dirty="0">
                        <a:effectLst/>
                      </a:endParaRPr>
                    </a:p>
                  </a:txBody>
                  <a:tcPr marL="28013" marR="28013" marT="18675" marB="18675" anchor="ctr"/>
                </a:tc>
                <a:tc>
                  <a:txBody>
                    <a:bodyPr/>
                    <a:lstStyle/>
                    <a:p>
                      <a:pPr algn="ctr" rtl="0" fontAlgn="b"/>
                      <a:r>
                        <a:rPr lang="tr-TR">
                          <a:effectLst/>
                        </a:rPr>
                        <a:t>74.65</a:t>
                      </a:r>
                    </a:p>
                  </a:txBody>
                  <a:tcPr marL="22860" marR="22860" marT="0" marB="0" anchor="ctr"/>
                </a:tc>
                <a:tc>
                  <a:txBody>
                    <a:bodyPr/>
                    <a:lstStyle/>
                    <a:p>
                      <a:pPr algn="ctr" rtl="0" fontAlgn="b"/>
                      <a:r>
                        <a:rPr lang="tr-TR">
                          <a:effectLst/>
                        </a:rPr>
                        <a:t>71.98</a:t>
                      </a:r>
                    </a:p>
                  </a:txBody>
                  <a:tcPr marL="22860" marR="22860" marT="0" marB="0" anchor="ctr"/>
                </a:tc>
                <a:tc>
                  <a:txBody>
                    <a:bodyPr/>
                    <a:lstStyle/>
                    <a:p>
                      <a:pPr algn="ctr" rtl="0" fontAlgn="b"/>
                      <a:r>
                        <a:rPr lang="tr-TR">
                          <a:effectLst/>
                        </a:rPr>
                        <a:t>73.42</a:t>
                      </a:r>
                    </a:p>
                  </a:txBody>
                  <a:tcPr marL="22860" marR="22860" marT="0" marB="0" anchor="ctr"/>
                </a:tc>
                <a:tc>
                  <a:txBody>
                    <a:bodyPr/>
                    <a:lstStyle/>
                    <a:p>
                      <a:pPr algn="ctr" rtl="0" fontAlgn="b"/>
                      <a:r>
                        <a:rPr lang="tr-TR">
                          <a:effectLst/>
                        </a:rPr>
                        <a:t>73.80</a:t>
                      </a:r>
                    </a:p>
                  </a:txBody>
                  <a:tcPr marL="22860" marR="22860" marT="0" marB="0" anchor="ctr"/>
                </a:tc>
                <a:tc>
                  <a:txBody>
                    <a:bodyPr/>
                    <a:lstStyle/>
                    <a:p>
                      <a:pPr algn="ctr" rtl="0" fontAlgn="b"/>
                      <a:r>
                        <a:rPr lang="tr-TR">
                          <a:effectLst/>
                        </a:rPr>
                        <a:t>72.36</a:t>
                      </a:r>
                    </a:p>
                  </a:txBody>
                  <a:tcPr marL="22860" marR="22860" marT="0" marB="0" anchor="ctr"/>
                </a:tc>
                <a:extLst>
                  <a:ext uri="{0D108BD9-81ED-4DB2-BD59-A6C34878D82A}">
                    <a16:rowId xmlns:a16="http://schemas.microsoft.com/office/drawing/2014/main" val="871932646"/>
                  </a:ext>
                </a:extLst>
              </a:tr>
              <a:tr h="418324">
                <a:tc>
                  <a:txBody>
                    <a:bodyPr/>
                    <a:lstStyle/>
                    <a:p>
                      <a:pPr algn="ctr" rtl="0" fontAlgn="b"/>
                      <a:r>
                        <a:rPr lang="tr-TR" sz="2200">
                          <a:effectLst/>
                        </a:rPr>
                        <a:t>6</a:t>
                      </a:r>
                      <a:endParaRPr lang="tr-TR" sz="2200" dirty="0">
                        <a:effectLst/>
                      </a:endParaRPr>
                    </a:p>
                  </a:txBody>
                  <a:tcPr marL="28013" marR="28013" marT="18675" marB="18675" anchor="ctr"/>
                </a:tc>
                <a:tc>
                  <a:txBody>
                    <a:bodyPr/>
                    <a:lstStyle/>
                    <a:p>
                      <a:pPr algn="ctr" rtl="0" fontAlgn="b"/>
                      <a:r>
                        <a:rPr lang="tr-TR">
                          <a:effectLst/>
                        </a:rPr>
                        <a:t>60.00</a:t>
                      </a:r>
                    </a:p>
                  </a:txBody>
                  <a:tcPr marL="22860" marR="22860" marT="0" marB="0" anchor="ctr"/>
                </a:tc>
                <a:tc>
                  <a:txBody>
                    <a:bodyPr/>
                    <a:lstStyle/>
                    <a:p>
                      <a:pPr algn="ctr" rtl="0" fontAlgn="b"/>
                      <a:r>
                        <a:rPr lang="tr-TR">
                          <a:effectLst/>
                        </a:rPr>
                        <a:t>62.42</a:t>
                      </a:r>
                    </a:p>
                  </a:txBody>
                  <a:tcPr marL="22860" marR="22860" marT="0" marB="0" anchor="ctr"/>
                </a:tc>
                <a:tc>
                  <a:txBody>
                    <a:bodyPr/>
                    <a:lstStyle/>
                    <a:p>
                      <a:pPr algn="ctr" rtl="0" fontAlgn="b"/>
                      <a:r>
                        <a:rPr lang="tr-TR">
                          <a:effectLst/>
                        </a:rPr>
                        <a:t>62.14</a:t>
                      </a:r>
                    </a:p>
                  </a:txBody>
                  <a:tcPr marL="22860" marR="22860" marT="0" marB="0" anchor="ctr"/>
                </a:tc>
                <a:tc>
                  <a:txBody>
                    <a:bodyPr/>
                    <a:lstStyle/>
                    <a:p>
                      <a:pPr algn="ctr" rtl="0" fontAlgn="b"/>
                      <a:r>
                        <a:rPr lang="tr-TR">
                          <a:effectLst/>
                        </a:rPr>
                        <a:t>61.64</a:t>
                      </a:r>
                    </a:p>
                  </a:txBody>
                  <a:tcPr marL="22860" marR="22860" marT="0" marB="0" anchor="ctr"/>
                </a:tc>
                <a:tc>
                  <a:txBody>
                    <a:bodyPr/>
                    <a:lstStyle/>
                    <a:p>
                      <a:pPr algn="ctr" rtl="0" fontAlgn="b"/>
                      <a:r>
                        <a:rPr lang="tr-TR">
                          <a:effectLst/>
                        </a:rPr>
                        <a:t>62.45</a:t>
                      </a:r>
                    </a:p>
                  </a:txBody>
                  <a:tcPr marL="22860" marR="22860" marT="0" marB="0" anchor="ctr"/>
                </a:tc>
                <a:extLst>
                  <a:ext uri="{0D108BD9-81ED-4DB2-BD59-A6C34878D82A}">
                    <a16:rowId xmlns:a16="http://schemas.microsoft.com/office/drawing/2014/main" val="3809242562"/>
                  </a:ext>
                </a:extLst>
              </a:tr>
              <a:tr h="418324">
                <a:tc>
                  <a:txBody>
                    <a:bodyPr/>
                    <a:lstStyle/>
                    <a:p>
                      <a:pPr algn="ctr" rtl="0" fontAlgn="b"/>
                      <a:r>
                        <a:rPr lang="tr-TR" sz="2200">
                          <a:effectLst/>
                        </a:rPr>
                        <a:t>7</a:t>
                      </a:r>
                    </a:p>
                  </a:txBody>
                  <a:tcPr marL="28013" marR="28013" marT="18675" marB="18675" anchor="ctr"/>
                </a:tc>
                <a:tc>
                  <a:txBody>
                    <a:bodyPr/>
                    <a:lstStyle/>
                    <a:p>
                      <a:pPr algn="ctr" rtl="0" fontAlgn="b"/>
                      <a:r>
                        <a:rPr lang="tr-TR">
                          <a:effectLst/>
                        </a:rPr>
                        <a:t>83.33</a:t>
                      </a:r>
                    </a:p>
                  </a:txBody>
                  <a:tcPr marL="22860" marR="22860" marT="0" marB="0" anchor="ctr"/>
                </a:tc>
                <a:tc>
                  <a:txBody>
                    <a:bodyPr/>
                    <a:lstStyle/>
                    <a:p>
                      <a:pPr algn="ctr" rtl="0" fontAlgn="b"/>
                      <a:r>
                        <a:rPr lang="tr-TR">
                          <a:effectLst/>
                        </a:rPr>
                        <a:t>74.36</a:t>
                      </a:r>
                    </a:p>
                  </a:txBody>
                  <a:tcPr marL="22860" marR="22860" marT="0" marB="0" anchor="ctr"/>
                </a:tc>
                <a:tc>
                  <a:txBody>
                    <a:bodyPr/>
                    <a:lstStyle/>
                    <a:p>
                      <a:pPr algn="ctr" rtl="0" fontAlgn="b"/>
                      <a:r>
                        <a:rPr lang="tr-TR">
                          <a:effectLst/>
                        </a:rPr>
                        <a:t>76.08</a:t>
                      </a:r>
                    </a:p>
                  </a:txBody>
                  <a:tcPr marL="22860" marR="22860" marT="0" marB="0" anchor="ctr"/>
                </a:tc>
                <a:tc>
                  <a:txBody>
                    <a:bodyPr/>
                    <a:lstStyle/>
                    <a:p>
                      <a:pPr algn="ctr" rtl="0" fontAlgn="b"/>
                      <a:r>
                        <a:rPr lang="tr-TR">
                          <a:effectLst/>
                        </a:rPr>
                        <a:t>76.77</a:t>
                      </a:r>
                    </a:p>
                  </a:txBody>
                  <a:tcPr marL="22860" marR="22860" marT="0" marB="0" anchor="ctr"/>
                </a:tc>
                <a:tc>
                  <a:txBody>
                    <a:bodyPr/>
                    <a:lstStyle/>
                    <a:p>
                      <a:pPr algn="ctr" rtl="0" fontAlgn="b"/>
                      <a:r>
                        <a:rPr lang="tr-TR">
                          <a:effectLst/>
                        </a:rPr>
                        <a:t>77.74</a:t>
                      </a:r>
                    </a:p>
                  </a:txBody>
                  <a:tcPr marL="22860" marR="22860" marT="0" marB="0" anchor="ctr"/>
                </a:tc>
                <a:extLst>
                  <a:ext uri="{0D108BD9-81ED-4DB2-BD59-A6C34878D82A}">
                    <a16:rowId xmlns:a16="http://schemas.microsoft.com/office/drawing/2014/main" val="673910553"/>
                  </a:ext>
                </a:extLst>
              </a:tr>
              <a:tr h="418324">
                <a:tc>
                  <a:txBody>
                    <a:bodyPr/>
                    <a:lstStyle/>
                    <a:p>
                      <a:pPr algn="ctr" rtl="0" fontAlgn="b"/>
                      <a:r>
                        <a:rPr lang="tr-TR" sz="2200">
                          <a:effectLst/>
                        </a:rPr>
                        <a:t>8</a:t>
                      </a:r>
                    </a:p>
                  </a:txBody>
                  <a:tcPr marL="28013" marR="28013" marT="18675" marB="18675" anchor="ctr"/>
                </a:tc>
                <a:tc>
                  <a:txBody>
                    <a:bodyPr/>
                    <a:lstStyle/>
                    <a:p>
                      <a:pPr algn="ctr" rtl="0" fontAlgn="b"/>
                      <a:r>
                        <a:rPr lang="tr-TR">
                          <a:effectLst/>
                        </a:rPr>
                        <a:t>69.84</a:t>
                      </a:r>
                    </a:p>
                  </a:txBody>
                  <a:tcPr marL="22860" marR="22860" marT="0" marB="0" anchor="ctr"/>
                </a:tc>
                <a:tc>
                  <a:txBody>
                    <a:bodyPr/>
                    <a:lstStyle/>
                    <a:p>
                      <a:pPr algn="ctr" rtl="0" fontAlgn="b"/>
                      <a:r>
                        <a:rPr lang="tr-TR">
                          <a:effectLst/>
                        </a:rPr>
                        <a:t>61.79</a:t>
                      </a:r>
                    </a:p>
                  </a:txBody>
                  <a:tcPr marL="22860" marR="22860" marT="0" marB="0" anchor="ctr"/>
                </a:tc>
                <a:tc>
                  <a:txBody>
                    <a:bodyPr/>
                    <a:lstStyle/>
                    <a:p>
                      <a:pPr algn="ctr" rtl="0" fontAlgn="b"/>
                      <a:r>
                        <a:rPr lang="tr-TR">
                          <a:effectLst/>
                        </a:rPr>
                        <a:t>62.05</a:t>
                      </a:r>
                    </a:p>
                  </a:txBody>
                  <a:tcPr marL="22860" marR="22860" marT="0" marB="0" anchor="ctr"/>
                </a:tc>
                <a:tc>
                  <a:txBody>
                    <a:bodyPr/>
                    <a:lstStyle/>
                    <a:p>
                      <a:pPr algn="ctr" rtl="0" fontAlgn="b"/>
                      <a:r>
                        <a:rPr lang="tr-TR">
                          <a:effectLst/>
                        </a:rPr>
                        <a:t>60.57</a:t>
                      </a:r>
                    </a:p>
                  </a:txBody>
                  <a:tcPr marL="22860" marR="22860" marT="0" marB="0" anchor="ctr"/>
                </a:tc>
                <a:tc>
                  <a:txBody>
                    <a:bodyPr/>
                    <a:lstStyle/>
                    <a:p>
                      <a:pPr algn="ctr" rtl="0" fontAlgn="b"/>
                      <a:r>
                        <a:rPr lang="tr-TR">
                          <a:effectLst/>
                        </a:rPr>
                        <a:t>63.09</a:t>
                      </a:r>
                    </a:p>
                  </a:txBody>
                  <a:tcPr marL="22860" marR="22860" marT="0" marB="0" anchor="ctr"/>
                </a:tc>
                <a:extLst>
                  <a:ext uri="{0D108BD9-81ED-4DB2-BD59-A6C34878D82A}">
                    <a16:rowId xmlns:a16="http://schemas.microsoft.com/office/drawing/2014/main" val="962910589"/>
                  </a:ext>
                </a:extLst>
              </a:tr>
              <a:tr h="418324">
                <a:tc>
                  <a:txBody>
                    <a:bodyPr/>
                    <a:lstStyle/>
                    <a:p>
                      <a:pPr algn="ctr" rtl="0" fontAlgn="b"/>
                      <a:r>
                        <a:rPr lang="tr-TR" sz="2200">
                          <a:effectLst/>
                        </a:rPr>
                        <a:t>9</a:t>
                      </a:r>
                    </a:p>
                  </a:txBody>
                  <a:tcPr marL="28013" marR="28013" marT="18675" marB="18675" anchor="ctr"/>
                </a:tc>
                <a:tc>
                  <a:txBody>
                    <a:bodyPr/>
                    <a:lstStyle/>
                    <a:p>
                      <a:pPr algn="ctr" rtl="0" fontAlgn="b"/>
                      <a:r>
                        <a:rPr lang="tr-TR">
                          <a:effectLst/>
                        </a:rPr>
                        <a:t>67.21</a:t>
                      </a:r>
                    </a:p>
                  </a:txBody>
                  <a:tcPr marL="22860" marR="22860" marT="0" marB="0" anchor="ctr"/>
                </a:tc>
                <a:tc>
                  <a:txBody>
                    <a:bodyPr/>
                    <a:lstStyle/>
                    <a:p>
                      <a:pPr algn="ctr" rtl="0" fontAlgn="b"/>
                      <a:r>
                        <a:rPr lang="tr-TR">
                          <a:effectLst/>
                        </a:rPr>
                        <a:t>77.90</a:t>
                      </a:r>
                    </a:p>
                  </a:txBody>
                  <a:tcPr marL="22860" marR="22860" marT="0" marB="0" anchor="ctr"/>
                </a:tc>
                <a:tc>
                  <a:txBody>
                    <a:bodyPr/>
                    <a:lstStyle/>
                    <a:p>
                      <a:pPr algn="ctr" rtl="0" fontAlgn="b"/>
                      <a:r>
                        <a:rPr lang="tr-TR">
                          <a:effectLst/>
                        </a:rPr>
                        <a:t>76.77</a:t>
                      </a:r>
                    </a:p>
                  </a:txBody>
                  <a:tcPr marL="22860" marR="22860" marT="0" marB="0" anchor="ctr"/>
                </a:tc>
                <a:tc>
                  <a:txBody>
                    <a:bodyPr/>
                    <a:lstStyle/>
                    <a:p>
                      <a:pPr algn="ctr" rtl="0" fontAlgn="b"/>
                      <a:r>
                        <a:rPr lang="tr-TR">
                          <a:effectLst/>
                        </a:rPr>
                        <a:t>75.62</a:t>
                      </a:r>
                    </a:p>
                  </a:txBody>
                  <a:tcPr marL="22860" marR="22860" marT="0" marB="0" anchor="ctr"/>
                </a:tc>
                <a:tc>
                  <a:txBody>
                    <a:bodyPr/>
                    <a:lstStyle/>
                    <a:p>
                      <a:pPr algn="ctr" rtl="0" fontAlgn="b"/>
                      <a:r>
                        <a:rPr lang="tr-TR">
                          <a:effectLst/>
                        </a:rPr>
                        <a:t>76.36</a:t>
                      </a:r>
                    </a:p>
                  </a:txBody>
                  <a:tcPr marL="22860" marR="22860" marT="0" marB="0" anchor="ctr"/>
                </a:tc>
                <a:extLst>
                  <a:ext uri="{0D108BD9-81ED-4DB2-BD59-A6C34878D82A}">
                    <a16:rowId xmlns:a16="http://schemas.microsoft.com/office/drawing/2014/main" val="3577513633"/>
                  </a:ext>
                </a:extLst>
              </a:tr>
              <a:tr h="418324">
                <a:tc>
                  <a:txBody>
                    <a:bodyPr/>
                    <a:lstStyle/>
                    <a:p>
                      <a:pPr algn="ctr" rtl="0" fontAlgn="b"/>
                      <a:r>
                        <a:rPr lang="tr-TR" sz="2200">
                          <a:effectLst/>
                        </a:rPr>
                        <a:t>10</a:t>
                      </a:r>
                    </a:p>
                  </a:txBody>
                  <a:tcPr marL="28013" marR="28013" marT="18675" marB="18675" anchor="ctr"/>
                </a:tc>
                <a:tc>
                  <a:txBody>
                    <a:bodyPr/>
                    <a:lstStyle/>
                    <a:p>
                      <a:pPr algn="ctr" rtl="0" fontAlgn="b"/>
                      <a:r>
                        <a:rPr lang="tr-TR">
                          <a:effectLst/>
                        </a:rPr>
                        <a:t>60.71</a:t>
                      </a:r>
                    </a:p>
                  </a:txBody>
                  <a:tcPr marL="22860" marR="22860" marT="0" marB="0" anchor="ctr"/>
                </a:tc>
                <a:tc>
                  <a:txBody>
                    <a:bodyPr/>
                    <a:lstStyle/>
                    <a:p>
                      <a:pPr algn="ctr" rtl="0" fontAlgn="b"/>
                      <a:r>
                        <a:rPr lang="tr-TR">
                          <a:effectLst/>
                        </a:rPr>
                        <a:t>59.11</a:t>
                      </a:r>
                    </a:p>
                  </a:txBody>
                  <a:tcPr marL="22860" marR="22860" marT="0" marB="0" anchor="ctr"/>
                </a:tc>
                <a:tc>
                  <a:txBody>
                    <a:bodyPr/>
                    <a:lstStyle/>
                    <a:p>
                      <a:pPr algn="ctr" rtl="0" fontAlgn="b"/>
                      <a:r>
                        <a:rPr lang="tr-TR">
                          <a:effectLst/>
                        </a:rPr>
                        <a:t>61.33</a:t>
                      </a:r>
                    </a:p>
                  </a:txBody>
                  <a:tcPr marL="22860" marR="22860" marT="0" marB="0" anchor="ctr"/>
                </a:tc>
                <a:tc>
                  <a:txBody>
                    <a:bodyPr/>
                    <a:lstStyle/>
                    <a:p>
                      <a:pPr algn="ctr" rtl="0" fontAlgn="b"/>
                      <a:r>
                        <a:rPr lang="tr-TR">
                          <a:effectLst/>
                        </a:rPr>
                        <a:t>61.20</a:t>
                      </a:r>
                    </a:p>
                  </a:txBody>
                  <a:tcPr marL="22860" marR="22860" marT="0" marB="0" anchor="ctr"/>
                </a:tc>
                <a:tc>
                  <a:txBody>
                    <a:bodyPr/>
                    <a:lstStyle/>
                    <a:p>
                      <a:pPr algn="ctr" rtl="0" fontAlgn="b"/>
                      <a:r>
                        <a:rPr lang="tr-TR">
                          <a:effectLst/>
                        </a:rPr>
                        <a:t>61.28</a:t>
                      </a:r>
                    </a:p>
                  </a:txBody>
                  <a:tcPr marL="22860" marR="22860" marT="0" marB="0" anchor="ctr"/>
                </a:tc>
                <a:extLst>
                  <a:ext uri="{0D108BD9-81ED-4DB2-BD59-A6C34878D82A}">
                    <a16:rowId xmlns:a16="http://schemas.microsoft.com/office/drawing/2014/main" val="4269354936"/>
                  </a:ext>
                </a:extLst>
              </a:tr>
              <a:tr h="418324">
                <a:tc>
                  <a:txBody>
                    <a:bodyPr/>
                    <a:lstStyle/>
                    <a:p>
                      <a:pPr algn="ctr" rtl="0" fontAlgn="b"/>
                      <a:r>
                        <a:rPr lang="tr-TR" sz="2200">
                          <a:effectLst/>
                        </a:rPr>
                        <a:t>15</a:t>
                      </a:r>
                    </a:p>
                  </a:txBody>
                  <a:tcPr marL="28013" marR="28013" marT="18675" marB="18675" anchor="ctr"/>
                </a:tc>
                <a:tc>
                  <a:txBody>
                    <a:bodyPr/>
                    <a:lstStyle/>
                    <a:p>
                      <a:pPr algn="ctr" rtl="0" fontAlgn="b"/>
                      <a:r>
                        <a:rPr lang="tr-TR">
                          <a:effectLst/>
                        </a:rPr>
                        <a:t>75.76</a:t>
                      </a:r>
                    </a:p>
                  </a:txBody>
                  <a:tcPr marL="22860" marR="22860" marT="0" marB="0" anchor="ctr"/>
                </a:tc>
                <a:tc>
                  <a:txBody>
                    <a:bodyPr/>
                    <a:lstStyle/>
                    <a:p>
                      <a:pPr algn="ctr" rtl="0" fontAlgn="b"/>
                      <a:r>
                        <a:rPr lang="tr-TR">
                          <a:effectLst/>
                        </a:rPr>
                        <a:t>71.58</a:t>
                      </a:r>
                    </a:p>
                  </a:txBody>
                  <a:tcPr marL="22860" marR="22860" marT="0" marB="0" anchor="ctr"/>
                </a:tc>
                <a:tc>
                  <a:txBody>
                    <a:bodyPr/>
                    <a:lstStyle/>
                    <a:p>
                      <a:pPr algn="ctr" rtl="0" fontAlgn="b"/>
                      <a:r>
                        <a:rPr lang="tr-TR">
                          <a:effectLst/>
                        </a:rPr>
                        <a:t>75.61</a:t>
                      </a:r>
                    </a:p>
                  </a:txBody>
                  <a:tcPr marL="22860" marR="22860" marT="0" marB="0" anchor="ctr"/>
                </a:tc>
                <a:tc>
                  <a:txBody>
                    <a:bodyPr/>
                    <a:lstStyle/>
                    <a:p>
                      <a:pPr algn="ctr" rtl="0" fontAlgn="b"/>
                      <a:r>
                        <a:rPr lang="tr-TR">
                          <a:effectLst/>
                        </a:rPr>
                        <a:t>73.74</a:t>
                      </a:r>
                    </a:p>
                  </a:txBody>
                  <a:tcPr marL="22860" marR="22860" marT="0" marB="0" anchor="ctr"/>
                </a:tc>
                <a:tc>
                  <a:txBody>
                    <a:bodyPr/>
                    <a:lstStyle/>
                    <a:p>
                      <a:pPr algn="ctr" rtl="0" fontAlgn="b"/>
                      <a:r>
                        <a:rPr lang="tr-TR">
                          <a:effectLst/>
                        </a:rPr>
                        <a:t>75.00</a:t>
                      </a:r>
                    </a:p>
                  </a:txBody>
                  <a:tcPr marL="22860" marR="22860" marT="0" marB="0" anchor="ctr"/>
                </a:tc>
                <a:extLst>
                  <a:ext uri="{0D108BD9-81ED-4DB2-BD59-A6C34878D82A}">
                    <a16:rowId xmlns:a16="http://schemas.microsoft.com/office/drawing/2014/main" val="3137051292"/>
                  </a:ext>
                </a:extLst>
              </a:tr>
              <a:tr h="418324">
                <a:tc>
                  <a:txBody>
                    <a:bodyPr/>
                    <a:lstStyle/>
                    <a:p>
                      <a:pPr algn="ctr" rtl="0" fontAlgn="b"/>
                      <a:r>
                        <a:rPr lang="tr-TR" sz="2200">
                          <a:effectLst/>
                        </a:rPr>
                        <a:t>20</a:t>
                      </a:r>
                    </a:p>
                  </a:txBody>
                  <a:tcPr marL="28013" marR="28013" marT="18675" marB="18675" anchor="ctr"/>
                </a:tc>
                <a:tc>
                  <a:txBody>
                    <a:bodyPr/>
                    <a:lstStyle/>
                    <a:p>
                      <a:pPr algn="ctr" rtl="0" fontAlgn="b"/>
                      <a:r>
                        <a:rPr lang="tr-TR">
                          <a:effectLst/>
                        </a:rPr>
                        <a:t>61.11</a:t>
                      </a:r>
                    </a:p>
                  </a:txBody>
                  <a:tcPr marL="22860" marR="22860" marT="0" marB="0" anchor="ctr"/>
                </a:tc>
                <a:tc>
                  <a:txBody>
                    <a:bodyPr/>
                    <a:lstStyle/>
                    <a:p>
                      <a:pPr algn="ctr" rtl="0" fontAlgn="b"/>
                      <a:r>
                        <a:rPr lang="tr-TR">
                          <a:effectLst/>
                        </a:rPr>
                        <a:t>54.72</a:t>
                      </a:r>
                    </a:p>
                  </a:txBody>
                  <a:tcPr marL="22860" marR="22860" marT="0" marB="0" anchor="ctr"/>
                </a:tc>
                <a:tc>
                  <a:txBody>
                    <a:bodyPr/>
                    <a:lstStyle/>
                    <a:p>
                      <a:pPr algn="ctr" rtl="0" fontAlgn="b"/>
                      <a:r>
                        <a:rPr lang="tr-TR">
                          <a:effectLst/>
                        </a:rPr>
                        <a:t>57.29</a:t>
                      </a:r>
                    </a:p>
                  </a:txBody>
                  <a:tcPr marL="22860" marR="22860" marT="0" marB="0" anchor="ctr"/>
                </a:tc>
                <a:tc>
                  <a:txBody>
                    <a:bodyPr/>
                    <a:lstStyle/>
                    <a:p>
                      <a:pPr algn="ctr" rtl="0" fontAlgn="b"/>
                      <a:r>
                        <a:rPr lang="tr-TR">
                          <a:effectLst/>
                        </a:rPr>
                        <a:t>59.12</a:t>
                      </a:r>
                    </a:p>
                  </a:txBody>
                  <a:tcPr marL="22860" marR="22860" marT="0" marB="0" anchor="ctr"/>
                </a:tc>
                <a:tc>
                  <a:txBody>
                    <a:bodyPr/>
                    <a:lstStyle/>
                    <a:p>
                      <a:pPr algn="ctr" rtl="0" fontAlgn="b"/>
                      <a:r>
                        <a:rPr lang="tr-TR" dirty="0">
                          <a:effectLst/>
                        </a:rPr>
                        <a:t>57.28</a:t>
                      </a:r>
                    </a:p>
                  </a:txBody>
                  <a:tcPr marL="22860" marR="22860" marT="0" marB="0" anchor="ctr"/>
                </a:tc>
                <a:extLst>
                  <a:ext uri="{0D108BD9-81ED-4DB2-BD59-A6C34878D82A}">
                    <a16:rowId xmlns:a16="http://schemas.microsoft.com/office/drawing/2014/main" val="2896884472"/>
                  </a:ext>
                </a:extLst>
              </a:tr>
            </a:tbl>
          </a:graphicData>
        </a:graphic>
      </p:graphicFrame>
      <p:sp>
        <p:nvSpPr>
          <p:cNvPr id="6" name="Dikdörtgen 5">
            <a:extLst>
              <a:ext uri="{FF2B5EF4-FFF2-40B4-BE49-F238E27FC236}">
                <a16:creationId xmlns:a16="http://schemas.microsoft.com/office/drawing/2014/main" id="{F30D6DC6-5AF5-4D2E-A7B3-F7E3F35E0AE3}"/>
              </a:ext>
            </a:extLst>
          </p:cNvPr>
          <p:cNvSpPr/>
          <p:nvPr/>
        </p:nvSpPr>
        <p:spPr>
          <a:xfrm>
            <a:off x="678960" y="5528528"/>
            <a:ext cx="5772542"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4</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Success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rate of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graphs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with</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given</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vertice</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numbers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for</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different</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runs</a:t>
            </a:r>
            <a:endParaRPr lang="en-US" sz="1400" dirty="0">
              <a:solidFill>
                <a:srgbClr val="002060"/>
              </a:solidFill>
            </a:endParaRPr>
          </a:p>
        </p:txBody>
      </p:sp>
    </p:spTree>
    <p:extLst>
      <p:ext uri="{BB962C8B-B14F-4D97-AF65-F5344CB8AC3E}">
        <p14:creationId xmlns:p14="http://schemas.microsoft.com/office/powerpoint/2010/main" val="4292745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FD215FE3-6EAB-479E-9E7B-6DC045DBAF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1977" y="905933"/>
            <a:ext cx="9420050" cy="5039728"/>
          </a:xfrm>
          <a:prstGeom prst="rect">
            <a:avLst/>
          </a:prstGeom>
          <a:noFill/>
          <a:extLst>
            <a:ext uri="{909E8E84-426E-40DD-AFC4-6F175D3DCCD1}">
              <a14:hiddenFill xmlns:a14="http://schemas.microsoft.com/office/drawing/2010/main">
                <a:solidFill>
                  <a:srgbClr val="FFFFFF"/>
                </a:solidFill>
              </a14:hiddenFill>
            </a:ext>
          </a:extLst>
        </p:spPr>
      </p:pic>
      <p:sp>
        <p:nvSpPr>
          <p:cNvPr id="4" name="Alt Bilgi Yer Tutucusu 3">
            <a:extLst>
              <a:ext uri="{FF2B5EF4-FFF2-40B4-BE49-F238E27FC236}">
                <a16:creationId xmlns:a16="http://schemas.microsoft.com/office/drawing/2014/main" id="{5299EF0F-66D0-47C8-8B9B-4AE9B83EF1CB}"/>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Hamıltonıan Path Problem</a:t>
            </a:r>
          </a:p>
        </p:txBody>
      </p:sp>
      <p:sp>
        <p:nvSpPr>
          <p:cNvPr id="5" name="Slayt Numarası Yer Tutucusu 4">
            <a:extLst>
              <a:ext uri="{FF2B5EF4-FFF2-40B4-BE49-F238E27FC236}">
                <a16:creationId xmlns:a16="http://schemas.microsoft.com/office/drawing/2014/main" id="{E2484EAE-6C74-4216-8EC3-B9544883DE0D}"/>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15C7158B-90F9-4747-8938-9A6241A7AE8B}" type="slidenum">
              <a:rPr lang="en-US"/>
              <a:pPr>
                <a:spcAft>
                  <a:spcPts val="600"/>
                </a:spcAft>
              </a:pPr>
              <a:t>13</a:t>
            </a:fld>
            <a:endParaRPr lang="en-US"/>
          </a:p>
        </p:txBody>
      </p:sp>
      <p:sp>
        <p:nvSpPr>
          <p:cNvPr id="2" name="Dikdörtgen 1">
            <a:extLst>
              <a:ext uri="{FF2B5EF4-FFF2-40B4-BE49-F238E27FC236}">
                <a16:creationId xmlns:a16="http://schemas.microsoft.com/office/drawing/2014/main" id="{F703A412-4D2F-46D9-9626-5994728D4D35}"/>
              </a:ext>
            </a:extLst>
          </p:cNvPr>
          <p:cNvSpPr/>
          <p:nvPr/>
        </p:nvSpPr>
        <p:spPr>
          <a:xfrm>
            <a:off x="1669083" y="5736384"/>
            <a:ext cx="4045723"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5</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Success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rate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for</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randomly</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generated</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graphs</a:t>
            </a:r>
            <a:endParaRPr lang="en-US" sz="1400" dirty="0">
              <a:solidFill>
                <a:srgbClr val="002060"/>
              </a:solidFill>
            </a:endParaRPr>
          </a:p>
        </p:txBody>
      </p:sp>
    </p:spTree>
    <p:extLst>
      <p:ext uri="{BB962C8B-B14F-4D97-AF65-F5344CB8AC3E}">
        <p14:creationId xmlns:p14="http://schemas.microsoft.com/office/powerpoint/2010/main" val="34314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Rectangle 140">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a:extLst>
              <a:ext uri="{FF2B5EF4-FFF2-40B4-BE49-F238E27FC236}">
                <a16:creationId xmlns:a16="http://schemas.microsoft.com/office/drawing/2014/main" id="{91C00B77-BF17-4CF5-B796-5F0900B626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8745" y="1279689"/>
            <a:ext cx="10594510" cy="4317263"/>
          </a:xfrm>
          <a:prstGeom prst="rect">
            <a:avLst/>
          </a:prstGeom>
          <a:noFill/>
          <a:extLst>
            <a:ext uri="{909E8E84-426E-40DD-AFC4-6F175D3DCCD1}">
              <a14:hiddenFill xmlns:a14="http://schemas.microsoft.com/office/drawing/2010/main">
                <a:solidFill>
                  <a:srgbClr val="FFFFFF"/>
                </a:solidFill>
              </a14:hiddenFill>
            </a:ext>
          </a:extLst>
        </p:spPr>
      </p:pic>
      <p:sp>
        <p:nvSpPr>
          <p:cNvPr id="4" name="Alt Bilgi Yer Tutucusu 3">
            <a:extLst>
              <a:ext uri="{FF2B5EF4-FFF2-40B4-BE49-F238E27FC236}">
                <a16:creationId xmlns:a16="http://schemas.microsoft.com/office/drawing/2014/main" id="{03874707-30EF-4C71-98AE-99C8754D4E7E}"/>
              </a:ext>
            </a:extLst>
          </p:cNvPr>
          <p:cNvSpPr>
            <a:spLocks noGrp="1"/>
          </p:cNvSpPr>
          <p:nvPr>
            <p:ph type="ftr" sz="quarter" idx="11"/>
          </p:nvPr>
        </p:nvSpPr>
        <p:spPr>
          <a:xfrm>
            <a:off x="3686185" y="6459785"/>
            <a:ext cx="4822804" cy="365125"/>
          </a:xfrm>
        </p:spPr>
        <p:txBody>
          <a:bodyPr>
            <a:normAutofit/>
          </a:bodyPr>
          <a:lstStyle/>
          <a:p>
            <a:pPr>
              <a:spcAft>
                <a:spcPts val="600"/>
              </a:spcAft>
            </a:pPr>
            <a:r>
              <a:rPr lang="tr-TR"/>
              <a:t>Hamıltonıan Path Problem</a:t>
            </a:r>
          </a:p>
        </p:txBody>
      </p:sp>
      <p:sp>
        <p:nvSpPr>
          <p:cNvPr id="5" name="Slayt Numarası Yer Tutucusu 4">
            <a:extLst>
              <a:ext uri="{FF2B5EF4-FFF2-40B4-BE49-F238E27FC236}">
                <a16:creationId xmlns:a16="http://schemas.microsoft.com/office/drawing/2014/main" id="{E5D47206-A1CD-4A52-AED3-5531496229CA}"/>
              </a:ext>
            </a:extLst>
          </p:cNvPr>
          <p:cNvSpPr>
            <a:spLocks noGrp="1"/>
          </p:cNvSpPr>
          <p:nvPr>
            <p:ph type="sldNum" sz="quarter" idx="12"/>
          </p:nvPr>
        </p:nvSpPr>
        <p:spPr>
          <a:xfrm>
            <a:off x="9900458" y="6459785"/>
            <a:ext cx="1312025" cy="365125"/>
          </a:xfrm>
        </p:spPr>
        <p:txBody>
          <a:bodyPr>
            <a:normAutofit/>
          </a:bodyPr>
          <a:lstStyle/>
          <a:p>
            <a:pPr>
              <a:spcAft>
                <a:spcPts val="600"/>
              </a:spcAft>
            </a:pPr>
            <a:fld id="{15C7158B-90F9-4747-8938-9A6241A7AE8B}" type="slidenum">
              <a:rPr lang="tr-TR" smtClean="0"/>
              <a:pPr>
                <a:spcAft>
                  <a:spcPts val="600"/>
                </a:spcAft>
              </a:pPr>
              <a:t>14</a:t>
            </a:fld>
            <a:endParaRPr lang="tr-TR"/>
          </a:p>
        </p:txBody>
      </p:sp>
      <p:sp>
        <p:nvSpPr>
          <p:cNvPr id="2" name="Dikdörtgen 1">
            <a:extLst>
              <a:ext uri="{FF2B5EF4-FFF2-40B4-BE49-F238E27FC236}">
                <a16:creationId xmlns:a16="http://schemas.microsoft.com/office/drawing/2014/main" id="{0560672C-9F7C-4A16-9F68-6CEB789A6824}"/>
              </a:ext>
            </a:extLst>
          </p:cNvPr>
          <p:cNvSpPr/>
          <p:nvPr/>
        </p:nvSpPr>
        <p:spPr>
          <a:xfrm>
            <a:off x="1469058" y="5578311"/>
            <a:ext cx="5787418"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6</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Average</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ratio</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of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Hamiltonian</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paths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compared</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to</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number</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of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vertices</a:t>
            </a:r>
            <a:endParaRPr lang="en-US" sz="1400" dirty="0">
              <a:solidFill>
                <a:srgbClr val="002060"/>
              </a:solidFill>
            </a:endParaRPr>
          </a:p>
        </p:txBody>
      </p:sp>
    </p:spTree>
    <p:extLst>
      <p:ext uri="{BB962C8B-B14F-4D97-AF65-F5344CB8AC3E}">
        <p14:creationId xmlns:p14="http://schemas.microsoft.com/office/powerpoint/2010/main" val="1461594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CAFC593-A1A1-4007-BDA6-6B6A1DE50A85}"/>
              </a:ext>
            </a:extLst>
          </p:cNvPr>
          <p:cNvSpPr>
            <a:spLocks noGrp="1"/>
          </p:cNvSpPr>
          <p:nvPr>
            <p:ph type="title"/>
          </p:nvPr>
        </p:nvSpPr>
        <p:spPr/>
        <p:txBody>
          <a:bodyPr>
            <a:normAutofit/>
          </a:bodyPr>
          <a:lstStyle/>
          <a:p>
            <a:r>
              <a:rPr lang="tr-TR" sz="4000" dirty="0" err="1"/>
              <a:t>Success</a:t>
            </a:r>
            <a:r>
              <a:rPr lang="tr-TR" sz="4000" dirty="0"/>
              <a:t> Rate </a:t>
            </a:r>
            <a:r>
              <a:rPr lang="tr-TR" sz="4000" dirty="0" err="1"/>
              <a:t>for</a:t>
            </a:r>
            <a:r>
              <a:rPr lang="tr-TR" sz="4000" dirty="0"/>
              <a:t> </a:t>
            </a:r>
            <a:r>
              <a:rPr lang="tr-TR" sz="4000" dirty="0" err="1"/>
              <a:t>Different</a:t>
            </a:r>
            <a:r>
              <a:rPr lang="tr-TR" sz="4000" dirty="0"/>
              <a:t> </a:t>
            </a:r>
            <a:r>
              <a:rPr lang="tr-TR" sz="4000" dirty="0" err="1"/>
              <a:t>Number</a:t>
            </a:r>
            <a:r>
              <a:rPr lang="tr-TR" sz="4000" dirty="0"/>
              <a:t> of </a:t>
            </a:r>
            <a:r>
              <a:rPr lang="tr-TR" sz="4000" dirty="0" err="1"/>
              <a:t>Vertices</a:t>
            </a:r>
            <a:endParaRPr lang="en-US" sz="4000" dirty="0"/>
          </a:p>
        </p:txBody>
      </p:sp>
      <p:sp>
        <p:nvSpPr>
          <p:cNvPr id="5" name="İçerik Yer Tutucusu 4">
            <a:extLst>
              <a:ext uri="{FF2B5EF4-FFF2-40B4-BE49-F238E27FC236}">
                <a16:creationId xmlns:a16="http://schemas.microsoft.com/office/drawing/2014/main" id="{7C9C8158-7524-475E-88C6-9306C16B5DE0}"/>
              </a:ext>
            </a:extLst>
          </p:cNvPr>
          <p:cNvSpPr>
            <a:spLocks noGrp="1"/>
          </p:cNvSpPr>
          <p:nvPr>
            <p:ph idx="1"/>
          </p:nvPr>
        </p:nvSpPr>
        <p:spPr>
          <a:xfrm>
            <a:off x="1649403" y="2212288"/>
            <a:ext cx="5253420" cy="4068051"/>
          </a:xfrm>
        </p:spPr>
        <p:txBody>
          <a:bodyPr>
            <a:normAutofit/>
          </a:bodyPr>
          <a:lstStyle/>
          <a:p>
            <a:pPr>
              <a:buFont typeface="Arial" panose="020B0604020202020204" pitchFamily="34" charset="0"/>
              <a:buChar char="•"/>
            </a:pPr>
            <a:r>
              <a:rPr lang="tr-TR" dirty="0"/>
              <a:t> As </a:t>
            </a:r>
            <a:r>
              <a:rPr lang="tr-TR" dirty="0" err="1"/>
              <a:t>the</a:t>
            </a:r>
            <a:r>
              <a:rPr lang="tr-TR" dirty="0"/>
              <a:t> </a:t>
            </a:r>
            <a:r>
              <a:rPr lang="tr-TR" dirty="0" err="1"/>
              <a:t>number</a:t>
            </a:r>
            <a:r>
              <a:rPr lang="tr-TR" dirty="0"/>
              <a:t> of </a:t>
            </a:r>
            <a:r>
              <a:rPr lang="tr-TR" dirty="0" err="1"/>
              <a:t>vertices</a:t>
            </a:r>
            <a:r>
              <a:rPr lang="tr-TR" dirty="0"/>
              <a:t> </a:t>
            </a:r>
            <a:r>
              <a:rPr lang="tr-TR" dirty="0" err="1"/>
              <a:t>increase</a:t>
            </a:r>
            <a:r>
              <a:rPr lang="tr-TR" dirty="0"/>
              <a:t>, </a:t>
            </a:r>
            <a:r>
              <a:rPr lang="tr-TR" dirty="0" err="1"/>
              <a:t>there</a:t>
            </a:r>
            <a:r>
              <a:rPr lang="tr-TR" dirty="0"/>
              <a:t> </a:t>
            </a:r>
            <a:r>
              <a:rPr lang="tr-TR" dirty="0" err="1"/>
              <a:t>will</a:t>
            </a:r>
            <a:r>
              <a:rPr lang="tr-TR" dirty="0"/>
              <a:t> be </a:t>
            </a:r>
            <a:r>
              <a:rPr lang="tr-TR" dirty="0" err="1"/>
              <a:t>more</a:t>
            </a:r>
            <a:r>
              <a:rPr lang="tr-TR" dirty="0"/>
              <a:t> </a:t>
            </a:r>
            <a:r>
              <a:rPr lang="tr-TR" dirty="0" err="1"/>
              <a:t>connections</a:t>
            </a:r>
            <a:r>
              <a:rPr lang="tr-TR" dirty="0"/>
              <a:t> </a:t>
            </a:r>
            <a:r>
              <a:rPr lang="tr-TR" dirty="0" err="1"/>
              <a:t>to</a:t>
            </a:r>
            <a:r>
              <a:rPr lang="tr-TR" dirty="0"/>
              <a:t> </a:t>
            </a:r>
            <a:r>
              <a:rPr lang="tr-TR" dirty="0" err="1"/>
              <a:t>necessary</a:t>
            </a:r>
            <a:r>
              <a:rPr lang="tr-TR" dirty="0"/>
              <a:t> </a:t>
            </a:r>
            <a:r>
              <a:rPr lang="tr-TR" dirty="0" err="1"/>
              <a:t>to</a:t>
            </a:r>
            <a:r>
              <a:rPr lang="tr-TR" dirty="0"/>
              <a:t> </a:t>
            </a:r>
            <a:r>
              <a:rPr lang="tr-TR" dirty="0" err="1"/>
              <a:t>get</a:t>
            </a:r>
            <a:r>
              <a:rPr lang="tr-TR" dirty="0"/>
              <a:t> </a:t>
            </a:r>
            <a:r>
              <a:rPr lang="tr-TR" dirty="0" err="1"/>
              <a:t>the</a:t>
            </a:r>
            <a:r>
              <a:rPr lang="tr-TR" dirty="0"/>
              <a:t> </a:t>
            </a:r>
            <a:r>
              <a:rPr lang="tr-TR" dirty="0" err="1"/>
              <a:t>path</a:t>
            </a:r>
            <a:r>
              <a:rPr lang="tr-TR" dirty="0"/>
              <a:t>.</a:t>
            </a:r>
          </a:p>
          <a:p>
            <a:pPr>
              <a:buFont typeface="Arial" panose="020B0604020202020204" pitchFamily="34" charset="0"/>
              <a:buChar char="•"/>
            </a:pPr>
            <a:r>
              <a:rPr lang="tr-TR" dirty="0"/>
              <a:t> Since </a:t>
            </a:r>
            <a:r>
              <a:rPr lang="tr-TR" dirty="0" err="1"/>
              <a:t>our</a:t>
            </a:r>
            <a:r>
              <a:rPr lang="tr-TR" dirty="0"/>
              <a:t> </a:t>
            </a:r>
            <a:r>
              <a:rPr lang="tr-TR" dirty="0" err="1"/>
              <a:t>algorithm</a:t>
            </a:r>
            <a:r>
              <a:rPr lang="tr-TR" dirty="0"/>
              <a:t> </a:t>
            </a:r>
            <a:r>
              <a:rPr lang="tr-TR" dirty="0" err="1"/>
              <a:t>considers</a:t>
            </a:r>
            <a:r>
              <a:rPr lang="tr-TR" dirty="0"/>
              <a:t> an </a:t>
            </a:r>
            <a:r>
              <a:rPr lang="tr-TR" dirty="0" err="1"/>
              <a:t>edge</a:t>
            </a:r>
            <a:r>
              <a:rPr lang="tr-TR" dirty="0"/>
              <a:t> at </a:t>
            </a:r>
            <a:r>
              <a:rPr lang="tr-TR" dirty="0" err="1"/>
              <a:t>most</a:t>
            </a:r>
            <a:r>
              <a:rPr lang="tr-TR" dirty="0"/>
              <a:t> </a:t>
            </a:r>
            <a:r>
              <a:rPr lang="tr-TR" dirty="0" err="1"/>
              <a:t>two</a:t>
            </a:r>
            <a:r>
              <a:rPr lang="tr-TR" dirty="0"/>
              <a:t> </a:t>
            </a:r>
            <a:r>
              <a:rPr lang="tr-TR" dirty="0" err="1"/>
              <a:t>times</a:t>
            </a:r>
            <a:r>
              <a:rPr lang="tr-TR" dirty="0"/>
              <a:t> in </a:t>
            </a:r>
            <a:r>
              <a:rPr lang="tr-TR" dirty="0" err="1"/>
              <a:t>random</a:t>
            </a:r>
            <a:r>
              <a:rPr lang="tr-TR" dirty="0"/>
              <a:t> </a:t>
            </a:r>
            <a:r>
              <a:rPr lang="tr-TR" dirty="0" err="1"/>
              <a:t>orders</a:t>
            </a:r>
            <a:r>
              <a:rPr lang="tr-TR" dirty="0"/>
              <a:t>, a </a:t>
            </a:r>
            <a:r>
              <a:rPr lang="tr-TR" dirty="0" err="1"/>
              <a:t>small</a:t>
            </a:r>
            <a:r>
              <a:rPr lang="tr-TR" dirty="0"/>
              <a:t> </a:t>
            </a:r>
            <a:r>
              <a:rPr lang="tr-TR" dirty="0" err="1"/>
              <a:t>subset</a:t>
            </a:r>
            <a:r>
              <a:rPr lang="tr-TR" dirty="0"/>
              <a:t> of </a:t>
            </a:r>
            <a:r>
              <a:rPr lang="tr-TR" dirty="0" err="1"/>
              <a:t>possible</a:t>
            </a:r>
            <a:r>
              <a:rPr lang="tr-TR" dirty="0"/>
              <a:t> </a:t>
            </a:r>
            <a:r>
              <a:rPr lang="tr-TR" dirty="0" err="1"/>
              <a:t>permuatations</a:t>
            </a:r>
            <a:r>
              <a:rPr lang="tr-TR" dirty="0"/>
              <a:t> </a:t>
            </a:r>
            <a:r>
              <a:rPr lang="tr-TR" dirty="0" err="1"/>
              <a:t>are</a:t>
            </a:r>
            <a:r>
              <a:rPr lang="tr-TR" dirty="0"/>
              <a:t> </a:t>
            </a:r>
            <a:r>
              <a:rPr lang="tr-TR" dirty="0" err="1"/>
              <a:t>realized</a:t>
            </a:r>
            <a:r>
              <a:rPr lang="tr-TR" dirty="0"/>
              <a:t>.</a:t>
            </a:r>
          </a:p>
          <a:p>
            <a:pPr>
              <a:buFont typeface="Arial" panose="020B0604020202020204" pitchFamily="34" charset="0"/>
              <a:buChar char="•"/>
            </a:pPr>
            <a:r>
              <a:rPr lang="tr-TR" dirty="0" err="1"/>
              <a:t>With</a:t>
            </a:r>
            <a:r>
              <a:rPr lang="tr-TR" dirty="0"/>
              <a:t> </a:t>
            </a:r>
            <a:r>
              <a:rPr lang="tr-TR" dirty="0" err="1"/>
              <a:t>the</a:t>
            </a:r>
            <a:r>
              <a:rPr lang="tr-TR" dirty="0"/>
              <a:t> </a:t>
            </a:r>
            <a:r>
              <a:rPr lang="tr-TR" dirty="0" err="1"/>
              <a:t>increase</a:t>
            </a:r>
            <a:r>
              <a:rPr lang="tr-TR" dirty="0"/>
              <a:t> in </a:t>
            </a:r>
            <a:r>
              <a:rPr lang="tr-TR" dirty="0" err="1"/>
              <a:t>number</a:t>
            </a:r>
            <a:r>
              <a:rPr lang="tr-TR" dirty="0"/>
              <a:t> of </a:t>
            </a:r>
            <a:r>
              <a:rPr lang="tr-TR" dirty="0" err="1"/>
              <a:t>vertices</a:t>
            </a:r>
            <a:r>
              <a:rPr lang="tr-TR" dirty="0"/>
              <a:t>, </a:t>
            </a:r>
            <a:r>
              <a:rPr lang="tr-TR" dirty="0" err="1"/>
              <a:t>probability</a:t>
            </a:r>
            <a:r>
              <a:rPr lang="tr-TR" dirty="0"/>
              <a:t> of </a:t>
            </a:r>
            <a:r>
              <a:rPr lang="tr-TR" dirty="0" err="1"/>
              <a:t>finding</a:t>
            </a:r>
            <a:r>
              <a:rPr lang="tr-TR" dirty="0"/>
              <a:t> </a:t>
            </a:r>
            <a:r>
              <a:rPr lang="tr-TR" dirty="0" err="1"/>
              <a:t>the</a:t>
            </a:r>
            <a:r>
              <a:rPr lang="tr-TR" dirty="0"/>
              <a:t> </a:t>
            </a:r>
            <a:r>
              <a:rPr lang="tr-TR" dirty="0" err="1"/>
              <a:t>correct</a:t>
            </a:r>
            <a:r>
              <a:rPr lang="tr-TR" dirty="0"/>
              <a:t> </a:t>
            </a:r>
            <a:r>
              <a:rPr lang="tr-TR" dirty="0" err="1"/>
              <a:t>combination</a:t>
            </a:r>
            <a:r>
              <a:rPr lang="tr-TR" dirty="0"/>
              <a:t> </a:t>
            </a:r>
            <a:r>
              <a:rPr lang="tr-TR" dirty="0" err="1"/>
              <a:t>decreases</a:t>
            </a:r>
            <a:r>
              <a:rPr lang="tr-TR" dirty="0"/>
              <a:t>.</a:t>
            </a:r>
          </a:p>
        </p:txBody>
      </p:sp>
      <p:sp>
        <p:nvSpPr>
          <p:cNvPr id="2" name="Alt Bilgi Yer Tutucusu 1">
            <a:extLst>
              <a:ext uri="{FF2B5EF4-FFF2-40B4-BE49-F238E27FC236}">
                <a16:creationId xmlns:a16="http://schemas.microsoft.com/office/drawing/2014/main" id="{A60A152B-BE0B-4080-8F9E-18ECAB8C70A6}"/>
              </a:ext>
            </a:extLst>
          </p:cNvPr>
          <p:cNvSpPr>
            <a:spLocks noGrp="1"/>
          </p:cNvSpPr>
          <p:nvPr>
            <p:ph type="ftr" sz="quarter" idx="11"/>
          </p:nvPr>
        </p:nvSpPr>
        <p:spPr/>
        <p:txBody>
          <a:bodyPr/>
          <a:lstStyle/>
          <a:p>
            <a:r>
              <a:rPr lang="tr-TR"/>
              <a:t>Hamıltonıan Path Problem</a:t>
            </a:r>
            <a:endParaRPr lang="tr-TR" dirty="0"/>
          </a:p>
        </p:txBody>
      </p:sp>
      <p:sp>
        <p:nvSpPr>
          <p:cNvPr id="3" name="Slayt Numarası Yer Tutucusu 2">
            <a:extLst>
              <a:ext uri="{FF2B5EF4-FFF2-40B4-BE49-F238E27FC236}">
                <a16:creationId xmlns:a16="http://schemas.microsoft.com/office/drawing/2014/main" id="{DD2BC781-F919-4F3A-8FDE-3AFB332C3681}"/>
              </a:ext>
            </a:extLst>
          </p:cNvPr>
          <p:cNvSpPr>
            <a:spLocks noGrp="1"/>
          </p:cNvSpPr>
          <p:nvPr>
            <p:ph type="sldNum" sz="quarter" idx="12"/>
          </p:nvPr>
        </p:nvSpPr>
        <p:spPr/>
        <p:txBody>
          <a:bodyPr/>
          <a:lstStyle/>
          <a:p>
            <a:fld id="{15C7158B-90F9-4747-8938-9A6241A7AE8B}" type="slidenum">
              <a:rPr lang="tr-TR" smtClean="0"/>
              <a:t>15</a:t>
            </a:fld>
            <a:endParaRPr lang="tr-TR" dirty="0"/>
          </a:p>
        </p:txBody>
      </p:sp>
      <p:graphicFrame>
        <p:nvGraphicFramePr>
          <p:cNvPr id="6" name="Tablo 5">
            <a:extLst>
              <a:ext uri="{FF2B5EF4-FFF2-40B4-BE49-F238E27FC236}">
                <a16:creationId xmlns:a16="http://schemas.microsoft.com/office/drawing/2014/main" id="{CBCF05B2-CE9F-4537-A5EA-F4F68D9B6572}"/>
              </a:ext>
            </a:extLst>
          </p:cNvPr>
          <p:cNvGraphicFramePr>
            <a:graphicFrameLocks noGrp="1"/>
          </p:cNvGraphicFramePr>
          <p:nvPr>
            <p:extLst>
              <p:ext uri="{D42A27DB-BD31-4B8C-83A1-F6EECF244321}">
                <p14:modId xmlns:p14="http://schemas.microsoft.com/office/powerpoint/2010/main" val="4032624273"/>
              </p:ext>
            </p:extLst>
          </p:nvPr>
        </p:nvGraphicFramePr>
        <p:xfrm>
          <a:off x="8026729" y="1854663"/>
          <a:ext cx="3022800" cy="4130194"/>
        </p:xfrm>
        <a:graphic>
          <a:graphicData uri="http://schemas.openxmlformats.org/drawingml/2006/table">
            <a:tbl>
              <a:tblPr firstRow="1">
                <a:tableStyleId>{5C22544A-7EE6-4342-B048-85BDC9FD1C3A}</a:tableStyleId>
              </a:tblPr>
              <a:tblGrid>
                <a:gridCol w="1655018">
                  <a:extLst>
                    <a:ext uri="{9D8B030D-6E8A-4147-A177-3AD203B41FA5}">
                      <a16:colId xmlns:a16="http://schemas.microsoft.com/office/drawing/2014/main" val="155794165"/>
                    </a:ext>
                  </a:extLst>
                </a:gridCol>
                <a:gridCol w="1367782">
                  <a:extLst>
                    <a:ext uri="{9D8B030D-6E8A-4147-A177-3AD203B41FA5}">
                      <a16:colId xmlns:a16="http://schemas.microsoft.com/office/drawing/2014/main" val="1401801159"/>
                    </a:ext>
                  </a:extLst>
                </a:gridCol>
              </a:tblGrid>
              <a:tr h="452006">
                <a:tc>
                  <a:txBody>
                    <a:bodyPr/>
                    <a:lstStyle/>
                    <a:p>
                      <a:pPr algn="ctr" rtl="0" fontAlgn="b"/>
                      <a:r>
                        <a:rPr lang="tr-TR" sz="1600" dirty="0" err="1">
                          <a:effectLst/>
                        </a:rPr>
                        <a:t>Number</a:t>
                      </a:r>
                      <a:r>
                        <a:rPr lang="tr-TR" sz="1600" dirty="0">
                          <a:effectLst/>
                        </a:rPr>
                        <a:t> of </a:t>
                      </a:r>
                      <a:r>
                        <a:rPr lang="tr-TR" sz="1600" dirty="0" err="1">
                          <a:effectLst/>
                        </a:rPr>
                        <a:t>Vertices</a:t>
                      </a:r>
                      <a:endParaRPr lang="tr-TR" sz="1600" dirty="0">
                        <a:effectLst/>
                      </a:endParaRPr>
                    </a:p>
                  </a:txBody>
                  <a:tcPr marL="19849" marR="19849" marT="13233" marB="13233" anchor="ctr"/>
                </a:tc>
                <a:tc>
                  <a:txBody>
                    <a:bodyPr/>
                    <a:lstStyle/>
                    <a:p>
                      <a:pPr algn="ctr" rtl="0" fontAlgn="b"/>
                      <a:r>
                        <a:rPr lang="tr-TR" sz="1600" dirty="0" err="1">
                          <a:effectLst/>
                        </a:rPr>
                        <a:t>Success</a:t>
                      </a:r>
                      <a:r>
                        <a:rPr lang="tr-TR" sz="1600" dirty="0">
                          <a:effectLst/>
                        </a:rPr>
                        <a:t> Rate</a:t>
                      </a:r>
                    </a:p>
                  </a:txBody>
                  <a:tcPr marL="19849" marR="19849" marT="13233" marB="13233" anchor="ctr"/>
                </a:tc>
                <a:extLst>
                  <a:ext uri="{0D108BD9-81ED-4DB2-BD59-A6C34878D82A}">
                    <a16:rowId xmlns:a16="http://schemas.microsoft.com/office/drawing/2014/main" val="3878950500"/>
                  </a:ext>
                </a:extLst>
              </a:tr>
              <a:tr h="452006">
                <a:tc>
                  <a:txBody>
                    <a:bodyPr/>
                    <a:lstStyle/>
                    <a:p>
                      <a:pPr algn="ctr" rtl="0" fontAlgn="b"/>
                      <a:r>
                        <a:rPr lang="tr-TR" sz="1600" dirty="0">
                          <a:effectLst/>
                        </a:rPr>
                        <a:t>5</a:t>
                      </a:r>
                    </a:p>
                  </a:txBody>
                  <a:tcPr marL="19849" marR="19849" marT="13233" marB="13233" anchor="ctr"/>
                </a:tc>
                <a:tc>
                  <a:txBody>
                    <a:bodyPr/>
                    <a:lstStyle/>
                    <a:p>
                      <a:pPr algn="ctr" rtl="0" fontAlgn="b"/>
                      <a:r>
                        <a:rPr lang="tr-TR">
                          <a:effectLst/>
                        </a:rPr>
                        <a:t>73.24</a:t>
                      </a:r>
                    </a:p>
                  </a:txBody>
                  <a:tcPr marL="22860" marR="22860" marT="0" marB="0" anchor="ctr"/>
                </a:tc>
                <a:extLst>
                  <a:ext uri="{0D108BD9-81ED-4DB2-BD59-A6C34878D82A}">
                    <a16:rowId xmlns:a16="http://schemas.microsoft.com/office/drawing/2014/main" val="3927675697"/>
                  </a:ext>
                </a:extLst>
              </a:tr>
              <a:tr h="452006">
                <a:tc>
                  <a:txBody>
                    <a:bodyPr/>
                    <a:lstStyle/>
                    <a:p>
                      <a:pPr algn="ctr" rtl="0" fontAlgn="b"/>
                      <a:r>
                        <a:rPr lang="tr-TR" sz="1600" dirty="0">
                          <a:effectLst/>
                        </a:rPr>
                        <a:t>6</a:t>
                      </a:r>
                    </a:p>
                  </a:txBody>
                  <a:tcPr marL="19849" marR="19849" marT="13233" marB="13233" anchor="ctr"/>
                </a:tc>
                <a:tc>
                  <a:txBody>
                    <a:bodyPr/>
                    <a:lstStyle/>
                    <a:p>
                      <a:pPr algn="ctr" rtl="0" fontAlgn="b"/>
                      <a:r>
                        <a:rPr lang="tr-TR">
                          <a:effectLst/>
                        </a:rPr>
                        <a:t>61.73</a:t>
                      </a:r>
                    </a:p>
                  </a:txBody>
                  <a:tcPr marL="22860" marR="22860" marT="0" marB="0" anchor="ctr"/>
                </a:tc>
                <a:extLst>
                  <a:ext uri="{0D108BD9-81ED-4DB2-BD59-A6C34878D82A}">
                    <a16:rowId xmlns:a16="http://schemas.microsoft.com/office/drawing/2014/main" val="117526996"/>
                  </a:ext>
                </a:extLst>
              </a:tr>
              <a:tr h="452006">
                <a:tc>
                  <a:txBody>
                    <a:bodyPr/>
                    <a:lstStyle/>
                    <a:p>
                      <a:pPr algn="ctr" rtl="0" fontAlgn="b"/>
                      <a:r>
                        <a:rPr lang="tr-TR" sz="1600" dirty="0">
                          <a:effectLst/>
                        </a:rPr>
                        <a:t>7</a:t>
                      </a:r>
                    </a:p>
                  </a:txBody>
                  <a:tcPr marL="19849" marR="19849" marT="13233" marB="13233" anchor="ctr"/>
                </a:tc>
                <a:tc>
                  <a:txBody>
                    <a:bodyPr/>
                    <a:lstStyle/>
                    <a:p>
                      <a:pPr algn="ctr" rtl="0" fontAlgn="b"/>
                      <a:r>
                        <a:rPr lang="tr-TR">
                          <a:effectLst/>
                        </a:rPr>
                        <a:t>77.66</a:t>
                      </a:r>
                    </a:p>
                  </a:txBody>
                  <a:tcPr marL="22860" marR="22860" marT="0" marB="0" anchor="ctr"/>
                </a:tc>
                <a:extLst>
                  <a:ext uri="{0D108BD9-81ED-4DB2-BD59-A6C34878D82A}">
                    <a16:rowId xmlns:a16="http://schemas.microsoft.com/office/drawing/2014/main" val="442899134"/>
                  </a:ext>
                </a:extLst>
              </a:tr>
              <a:tr h="452006">
                <a:tc>
                  <a:txBody>
                    <a:bodyPr/>
                    <a:lstStyle/>
                    <a:p>
                      <a:pPr algn="ctr" rtl="0" fontAlgn="b"/>
                      <a:r>
                        <a:rPr lang="tr-TR" sz="1600" dirty="0">
                          <a:effectLst/>
                        </a:rPr>
                        <a:t>8</a:t>
                      </a:r>
                    </a:p>
                  </a:txBody>
                  <a:tcPr marL="19849" marR="19849" marT="13233" marB="13233" anchor="ctr"/>
                </a:tc>
                <a:tc>
                  <a:txBody>
                    <a:bodyPr/>
                    <a:lstStyle/>
                    <a:p>
                      <a:pPr algn="ctr" rtl="0" fontAlgn="b"/>
                      <a:r>
                        <a:rPr lang="tr-TR">
                          <a:effectLst/>
                        </a:rPr>
                        <a:t>63.47</a:t>
                      </a:r>
                    </a:p>
                  </a:txBody>
                  <a:tcPr marL="22860" marR="22860" marT="0" marB="0" anchor="ctr"/>
                </a:tc>
                <a:extLst>
                  <a:ext uri="{0D108BD9-81ED-4DB2-BD59-A6C34878D82A}">
                    <a16:rowId xmlns:a16="http://schemas.microsoft.com/office/drawing/2014/main" val="2310119652"/>
                  </a:ext>
                </a:extLst>
              </a:tr>
              <a:tr h="452006">
                <a:tc>
                  <a:txBody>
                    <a:bodyPr/>
                    <a:lstStyle/>
                    <a:p>
                      <a:pPr algn="ctr" rtl="0" fontAlgn="b"/>
                      <a:r>
                        <a:rPr lang="tr-TR" sz="1600" dirty="0">
                          <a:effectLst/>
                        </a:rPr>
                        <a:t>9</a:t>
                      </a:r>
                    </a:p>
                  </a:txBody>
                  <a:tcPr marL="19849" marR="19849" marT="13233" marB="13233" anchor="ctr"/>
                </a:tc>
                <a:tc>
                  <a:txBody>
                    <a:bodyPr/>
                    <a:lstStyle/>
                    <a:p>
                      <a:pPr algn="ctr" rtl="0" fontAlgn="b"/>
                      <a:r>
                        <a:rPr lang="tr-TR">
                          <a:effectLst/>
                        </a:rPr>
                        <a:t>74.77</a:t>
                      </a:r>
                    </a:p>
                  </a:txBody>
                  <a:tcPr marL="22860" marR="22860" marT="0" marB="0" anchor="ctr"/>
                </a:tc>
                <a:extLst>
                  <a:ext uri="{0D108BD9-81ED-4DB2-BD59-A6C34878D82A}">
                    <a16:rowId xmlns:a16="http://schemas.microsoft.com/office/drawing/2014/main" val="1776051745"/>
                  </a:ext>
                </a:extLst>
              </a:tr>
              <a:tr h="452006">
                <a:tc>
                  <a:txBody>
                    <a:bodyPr/>
                    <a:lstStyle/>
                    <a:p>
                      <a:pPr algn="ctr" rtl="0" fontAlgn="b"/>
                      <a:r>
                        <a:rPr lang="tr-TR" sz="1600">
                          <a:effectLst/>
                        </a:rPr>
                        <a:t>10</a:t>
                      </a:r>
                    </a:p>
                  </a:txBody>
                  <a:tcPr marL="19849" marR="19849" marT="13233" marB="13233" anchor="ctr"/>
                </a:tc>
                <a:tc>
                  <a:txBody>
                    <a:bodyPr/>
                    <a:lstStyle/>
                    <a:p>
                      <a:pPr algn="ctr" rtl="0" fontAlgn="b"/>
                      <a:r>
                        <a:rPr lang="tr-TR">
                          <a:effectLst/>
                        </a:rPr>
                        <a:t>60.73</a:t>
                      </a:r>
                    </a:p>
                  </a:txBody>
                  <a:tcPr marL="22860" marR="22860" marT="0" marB="0" anchor="ctr"/>
                </a:tc>
                <a:extLst>
                  <a:ext uri="{0D108BD9-81ED-4DB2-BD59-A6C34878D82A}">
                    <a16:rowId xmlns:a16="http://schemas.microsoft.com/office/drawing/2014/main" val="4293236841"/>
                  </a:ext>
                </a:extLst>
              </a:tr>
              <a:tr h="452006">
                <a:tc>
                  <a:txBody>
                    <a:bodyPr/>
                    <a:lstStyle/>
                    <a:p>
                      <a:pPr algn="ctr" rtl="0" fontAlgn="b"/>
                      <a:r>
                        <a:rPr lang="tr-TR" sz="1600">
                          <a:effectLst/>
                        </a:rPr>
                        <a:t>15</a:t>
                      </a:r>
                    </a:p>
                  </a:txBody>
                  <a:tcPr marL="19849" marR="19849" marT="13233" marB="13233" anchor="ctr"/>
                </a:tc>
                <a:tc>
                  <a:txBody>
                    <a:bodyPr/>
                    <a:lstStyle/>
                    <a:p>
                      <a:pPr algn="ctr" rtl="0" fontAlgn="b"/>
                      <a:r>
                        <a:rPr lang="tr-TR">
                          <a:effectLst/>
                        </a:rPr>
                        <a:t>74.34</a:t>
                      </a:r>
                    </a:p>
                  </a:txBody>
                  <a:tcPr marL="22860" marR="22860" marT="0" marB="0" anchor="ctr"/>
                </a:tc>
                <a:extLst>
                  <a:ext uri="{0D108BD9-81ED-4DB2-BD59-A6C34878D82A}">
                    <a16:rowId xmlns:a16="http://schemas.microsoft.com/office/drawing/2014/main" val="3357675484"/>
                  </a:ext>
                </a:extLst>
              </a:tr>
              <a:tr h="452006">
                <a:tc>
                  <a:txBody>
                    <a:bodyPr/>
                    <a:lstStyle/>
                    <a:p>
                      <a:pPr algn="ctr" rtl="0" fontAlgn="b"/>
                      <a:r>
                        <a:rPr lang="tr-TR" sz="1600">
                          <a:effectLst/>
                        </a:rPr>
                        <a:t>20</a:t>
                      </a:r>
                    </a:p>
                  </a:txBody>
                  <a:tcPr marL="19849" marR="19849" marT="13233" marB="13233" anchor="ctr"/>
                </a:tc>
                <a:tc>
                  <a:txBody>
                    <a:bodyPr/>
                    <a:lstStyle/>
                    <a:p>
                      <a:pPr algn="ctr" rtl="0" fontAlgn="b"/>
                      <a:r>
                        <a:rPr lang="tr-TR" dirty="0">
                          <a:effectLst/>
                        </a:rPr>
                        <a:t>57.91</a:t>
                      </a:r>
                    </a:p>
                  </a:txBody>
                  <a:tcPr marL="22860" marR="22860" marT="0" marB="0" anchor="ctr"/>
                </a:tc>
                <a:extLst>
                  <a:ext uri="{0D108BD9-81ED-4DB2-BD59-A6C34878D82A}">
                    <a16:rowId xmlns:a16="http://schemas.microsoft.com/office/drawing/2014/main" val="2217492509"/>
                  </a:ext>
                </a:extLst>
              </a:tr>
            </a:tbl>
          </a:graphicData>
        </a:graphic>
      </p:graphicFrame>
      <p:sp>
        <p:nvSpPr>
          <p:cNvPr id="8" name="Dikdörtgen 7">
            <a:extLst>
              <a:ext uri="{FF2B5EF4-FFF2-40B4-BE49-F238E27FC236}">
                <a16:creationId xmlns:a16="http://schemas.microsoft.com/office/drawing/2014/main" id="{77E29CE3-EEA2-473C-AC29-8FEBF223CEB2}"/>
              </a:ext>
            </a:extLst>
          </p:cNvPr>
          <p:cNvSpPr/>
          <p:nvPr/>
        </p:nvSpPr>
        <p:spPr>
          <a:xfrm>
            <a:off x="7792362" y="5948271"/>
            <a:ext cx="3491533"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7</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Number</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of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vertices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and</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success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rate</a:t>
            </a:r>
            <a:endParaRPr lang="en-US" sz="1400" dirty="0">
              <a:solidFill>
                <a:srgbClr val="002060"/>
              </a:solidFill>
            </a:endParaRPr>
          </a:p>
        </p:txBody>
      </p:sp>
    </p:spTree>
    <p:extLst>
      <p:ext uri="{BB962C8B-B14F-4D97-AF65-F5344CB8AC3E}">
        <p14:creationId xmlns:p14="http://schemas.microsoft.com/office/powerpoint/2010/main" val="134637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0AD5A5F4-97C2-4B99-860C-324923704A01}"/>
              </a:ext>
            </a:extLst>
          </p:cNvPr>
          <p:cNvSpPr>
            <a:spLocks noGrp="1"/>
          </p:cNvSpPr>
          <p:nvPr>
            <p:ph type="title"/>
          </p:nvPr>
        </p:nvSpPr>
        <p:spPr>
          <a:xfrm>
            <a:off x="477622" y="74080"/>
            <a:ext cx="3084844" cy="2103875"/>
          </a:xfrm>
        </p:spPr>
        <p:txBody>
          <a:bodyPr>
            <a:normAutofit/>
          </a:bodyPr>
          <a:lstStyle/>
          <a:p>
            <a:r>
              <a:rPr lang="tr-TR" sz="3200" dirty="0" err="1">
                <a:solidFill>
                  <a:srgbClr val="FFFFFF"/>
                </a:solidFill>
              </a:rPr>
              <a:t>Experimental</a:t>
            </a:r>
            <a:r>
              <a:rPr lang="tr-TR" sz="3200" dirty="0">
                <a:solidFill>
                  <a:srgbClr val="FFFFFF"/>
                </a:solidFill>
              </a:rPr>
              <a:t> </a:t>
            </a:r>
            <a:r>
              <a:rPr lang="tr-TR" sz="3200" dirty="0" err="1">
                <a:solidFill>
                  <a:srgbClr val="FFFFFF"/>
                </a:solidFill>
              </a:rPr>
              <a:t>Running</a:t>
            </a:r>
            <a:r>
              <a:rPr lang="tr-TR" sz="3200" dirty="0">
                <a:solidFill>
                  <a:srgbClr val="FFFFFF"/>
                </a:solidFill>
              </a:rPr>
              <a:t> Time of </a:t>
            </a:r>
            <a:r>
              <a:rPr lang="tr-TR" sz="3200" dirty="0" err="1">
                <a:solidFill>
                  <a:srgbClr val="FFFFFF"/>
                </a:solidFill>
              </a:rPr>
              <a:t>the</a:t>
            </a:r>
            <a:r>
              <a:rPr lang="tr-TR" sz="3200" dirty="0">
                <a:solidFill>
                  <a:srgbClr val="FFFFFF"/>
                </a:solidFill>
              </a:rPr>
              <a:t> </a:t>
            </a:r>
            <a:r>
              <a:rPr lang="tr-TR" sz="3200" dirty="0" err="1">
                <a:solidFill>
                  <a:srgbClr val="FFFFFF"/>
                </a:solidFill>
              </a:rPr>
              <a:t>Algorithm</a:t>
            </a:r>
            <a:endParaRPr lang="en-US" sz="3200" dirty="0">
              <a:solidFill>
                <a:srgbClr val="FFFFFF"/>
              </a:solidFill>
            </a:endParaRPr>
          </a:p>
        </p:txBody>
      </p:sp>
      <p:sp>
        <p:nvSpPr>
          <p:cNvPr id="3" name="İçerik Yer Tutucusu 2">
            <a:extLst>
              <a:ext uri="{FF2B5EF4-FFF2-40B4-BE49-F238E27FC236}">
                <a16:creationId xmlns:a16="http://schemas.microsoft.com/office/drawing/2014/main" id="{7540AD60-731C-45A2-9464-979DBE10D814}"/>
              </a:ext>
            </a:extLst>
          </p:cNvPr>
          <p:cNvSpPr>
            <a:spLocks noGrp="1"/>
          </p:cNvSpPr>
          <p:nvPr>
            <p:ph idx="1"/>
          </p:nvPr>
        </p:nvSpPr>
        <p:spPr>
          <a:xfrm>
            <a:off x="492371" y="2653800"/>
            <a:ext cx="3084844" cy="3335519"/>
          </a:xfrm>
        </p:spPr>
        <p:txBody>
          <a:bodyPr>
            <a:normAutofit/>
          </a:bodyPr>
          <a:lstStyle/>
          <a:p>
            <a:pPr>
              <a:buFont typeface="Arial" panose="020B0604020202020204" pitchFamily="34" charset="0"/>
              <a:buChar char="•"/>
            </a:pPr>
            <a:r>
              <a:rPr lang="tr-TR" sz="1800" dirty="0">
                <a:solidFill>
                  <a:srgbClr val="FFFFFF"/>
                </a:solidFill>
              </a:rPr>
              <a:t> </a:t>
            </a:r>
            <a:r>
              <a:rPr lang="tr-TR" sz="1800" dirty="0" err="1">
                <a:solidFill>
                  <a:srgbClr val="FFFFFF"/>
                </a:solidFill>
              </a:rPr>
              <a:t>Statistics</a:t>
            </a:r>
            <a:r>
              <a:rPr lang="tr-TR" sz="1800" dirty="0">
                <a:solidFill>
                  <a:srgbClr val="FFFFFF"/>
                </a:solidFill>
              </a:rPr>
              <a:t> </a:t>
            </a:r>
            <a:r>
              <a:rPr lang="tr-TR" sz="1800" dirty="0" err="1">
                <a:solidFill>
                  <a:srgbClr val="FFFFFF"/>
                </a:solidFill>
              </a:rPr>
              <a:t>was</a:t>
            </a:r>
            <a:r>
              <a:rPr lang="tr-TR" sz="1800" dirty="0">
                <a:solidFill>
                  <a:srgbClr val="FFFFFF"/>
                </a:solidFill>
              </a:rPr>
              <a:t> </a:t>
            </a:r>
            <a:r>
              <a:rPr lang="tr-TR" sz="1800" dirty="0" err="1">
                <a:solidFill>
                  <a:srgbClr val="FFFFFF"/>
                </a:solidFill>
              </a:rPr>
              <a:t>used</a:t>
            </a:r>
            <a:r>
              <a:rPr lang="tr-TR" sz="1800" dirty="0">
                <a:solidFill>
                  <a:srgbClr val="FFFFFF"/>
                </a:solidFill>
              </a:rPr>
              <a:t> </a:t>
            </a:r>
            <a:r>
              <a:rPr lang="tr-TR" sz="1800" dirty="0" err="1">
                <a:solidFill>
                  <a:srgbClr val="FFFFFF"/>
                </a:solidFill>
              </a:rPr>
              <a:t>to</a:t>
            </a:r>
            <a:r>
              <a:rPr lang="tr-TR" sz="1800" dirty="0">
                <a:solidFill>
                  <a:srgbClr val="FFFFFF"/>
                </a:solidFill>
              </a:rPr>
              <a:t> </a:t>
            </a:r>
            <a:r>
              <a:rPr lang="tr-TR" sz="1800" dirty="0" err="1">
                <a:solidFill>
                  <a:srgbClr val="FFFFFF"/>
                </a:solidFill>
              </a:rPr>
              <a:t>get</a:t>
            </a:r>
            <a:r>
              <a:rPr lang="tr-TR" sz="1800" dirty="0">
                <a:solidFill>
                  <a:srgbClr val="FFFFFF"/>
                </a:solidFill>
              </a:rPr>
              <a:t> a </a:t>
            </a:r>
            <a:r>
              <a:rPr lang="tr-TR" sz="1800" dirty="0" err="1">
                <a:solidFill>
                  <a:srgbClr val="FFFFFF"/>
                </a:solidFill>
              </a:rPr>
              <a:t>better</a:t>
            </a:r>
            <a:r>
              <a:rPr lang="tr-TR" sz="1800" dirty="0">
                <a:solidFill>
                  <a:srgbClr val="FFFFFF"/>
                </a:solidFill>
              </a:rPr>
              <a:t> </a:t>
            </a:r>
            <a:r>
              <a:rPr lang="tr-TR" sz="1800" dirty="0" err="1">
                <a:solidFill>
                  <a:srgbClr val="FFFFFF"/>
                </a:solidFill>
              </a:rPr>
              <a:t>understanding</a:t>
            </a:r>
            <a:r>
              <a:rPr lang="tr-TR" sz="1800" dirty="0">
                <a:solidFill>
                  <a:srgbClr val="FFFFFF"/>
                </a:solidFill>
              </a:rPr>
              <a:t> of </a:t>
            </a:r>
            <a:r>
              <a:rPr lang="tr-TR" sz="1800" dirty="0" err="1">
                <a:solidFill>
                  <a:srgbClr val="FFFFFF"/>
                </a:solidFill>
              </a:rPr>
              <a:t>the</a:t>
            </a:r>
            <a:r>
              <a:rPr lang="tr-TR" sz="1800" dirty="0">
                <a:solidFill>
                  <a:srgbClr val="FFFFFF"/>
                </a:solidFill>
              </a:rPr>
              <a:t> </a:t>
            </a:r>
            <a:r>
              <a:rPr lang="tr-TR" sz="1800" dirty="0" err="1">
                <a:solidFill>
                  <a:srgbClr val="FFFFFF"/>
                </a:solidFill>
              </a:rPr>
              <a:t>experimental</a:t>
            </a:r>
            <a:r>
              <a:rPr lang="tr-TR" sz="1800" dirty="0">
                <a:solidFill>
                  <a:srgbClr val="FFFFFF"/>
                </a:solidFill>
              </a:rPr>
              <a:t> </a:t>
            </a:r>
            <a:r>
              <a:rPr lang="tr-TR" sz="1800" dirty="0" err="1">
                <a:solidFill>
                  <a:srgbClr val="FFFFFF"/>
                </a:solidFill>
              </a:rPr>
              <a:t>running</a:t>
            </a:r>
            <a:r>
              <a:rPr lang="tr-TR" sz="1800" dirty="0">
                <a:solidFill>
                  <a:srgbClr val="FFFFFF"/>
                </a:solidFill>
              </a:rPr>
              <a:t> time of </a:t>
            </a:r>
            <a:r>
              <a:rPr lang="tr-TR" sz="1800" dirty="0" err="1">
                <a:solidFill>
                  <a:srgbClr val="FFFFFF"/>
                </a:solidFill>
              </a:rPr>
              <a:t>the</a:t>
            </a:r>
            <a:r>
              <a:rPr lang="tr-TR" sz="1800" dirty="0">
                <a:solidFill>
                  <a:srgbClr val="FFFFFF"/>
                </a:solidFill>
              </a:rPr>
              <a:t> </a:t>
            </a:r>
            <a:r>
              <a:rPr lang="tr-TR" sz="1800" dirty="0" err="1">
                <a:solidFill>
                  <a:srgbClr val="FFFFFF"/>
                </a:solidFill>
              </a:rPr>
              <a:t>algorithm</a:t>
            </a:r>
            <a:r>
              <a:rPr lang="tr-TR" sz="1800" dirty="0">
                <a:solidFill>
                  <a:srgbClr val="FFFFFF"/>
                </a:solidFill>
              </a:rPr>
              <a:t>. </a:t>
            </a:r>
          </a:p>
          <a:p>
            <a:pPr>
              <a:buFont typeface="Arial" panose="020B0604020202020204" pitchFamily="34" charset="0"/>
              <a:buChar char="•"/>
            </a:pPr>
            <a:r>
              <a:rPr lang="tr-TR" sz="1800" dirty="0">
                <a:solidFill>
                  <a:srgbClr val="FFFFFF"/>
                </a:solidFill>
              </a:rPr>
              <a:t> </a:t>
            </a:r>
            <a:r>
              <a:rPr lang="tr-TR" sz="1800" dirty="0" err="1">
                <a:solidFill>
                  <a:srgbClr val="FFFFFF"/>
                </a:solidFill>
              </a:rPr>
              <a:t>We</a:t>
            </a:r>
            <a:r>
              <a:rPr lang="tr-TR" sz="1800" dirty="0">
                <a:solidFill>
                  <a:srgbClr val="FFFFFF"/>
                </a:solidFill>
              </a:rPr>
              <a:t> </a:t>
            </a:r>
            <a:r>
              <a:rPr lang="tr-TR" sz="1800" dirty="0" err="1">
                <a:solidFill>
                  <a:srgbClr val="FFFFFF"/>
                </a:solidFill>
              </a:rPr>
              <a:t>created</a:t>
            </a:r>
            <a:r>
              <a:rPr lang="tr-TR" sz="1800" dirty="0">
                <a:solidFill>
                  <a:srgbClr val="FFFFFF"/>
                </a:solidFill>
              </a:rPr>
              <a:t> </a:t>
            </a:r>
            <a:r>
              <a:rPr lang="tr-TR" sz="1800" dirty="0" err="1">
                <a:solidFill>
                  <a:srgbClr val="FFFFFF"/>
                </a:solidFill>
              </a:rPr>
              <a:t>some</a:t>
            </a:r>
            <a:r>
              <a:rPr lang="tr-TR" sz="1800" dirty="0">
                <a:solidFill>
                  <a:srgbClr val="FFFFFF"/>
                </a:solidFill>
              </a:rPr>
              <a:t> </a:t>
            </a:r>
            <a:r>
              <a:rPr lang="tr-TR" sz="1800" dirty="0" err="1">
                <a:solidFill>
                  <a:srgbClr val="FFFFFF"/>
                </a:solidFill>
              </a:rPr>
              <a:t>functions</a:t>
            </a:r>
            <a:r>
              <a:rPr lang="tr-TR" sz="1800" dirty="0">
                <a:solidFill>
                  <a:srgbClr val="FFFFFF"/>
                </a:solidFill>
              </a:rPr>
              <a:t> </a:t>
            </a:r>
            <a:r>
              <a:rPr lang="tr-TR" sz="1800" dirty="0" err="1">
                <a:solidFill>
                  <a:srgbClr val="FFFFFF"/>
                </a:solidFill>
              </a:rPr>
              <a:t>to</a:t>
            </a:r>
            <a:r>
              <a:rPr lang="tr-TR" sz="1800" dirty="0">
                <a:solidFill>
                  <a:srgbClr val="FFFFFF"/>
                </a:solidFill>
              </a:rPr>
              <a:t> </a:t>
            </a:r>
            <a:r>
              <a:rPr lang="tr-TR" sz="1800" dirty="0" err="1">
                <a:solidFill>
                  <a:srgbClr val="FFFFFF"/>
                </a:solidFill>
              </a:rPr>
              <a:t>find</a:t>
            </a:r>
            <a:r>
              <a:rPr lang="tr-TR" sz="1800" dirty="0">
                <a:solidFill>
                  <a:srgbClr val="FFFFFF"/>
                </a:solidFill>
              </a:rPr>
              <a:t> </a:t>
            </a:r>
            <a:r>
              <a:rPr lang="tr-TR" sz="1800" dirty="0" err="1">
                <a:solidFill>
                  <a:srgbClr val="FFFFFF"/>
                </a:solidFill>
              </a:rPr>
              <a:t>the</a:t>
            </a:r>
            <a:r>
              <a:rPr lang="tr-TR" sz="1800" dirty="0">
                <a:solidFill>
                  <a:srgbClr val="FFFFFF"/>
                </a:solidFill>
              </a:rPr>
              <a:t> s</a:t>
            </a:r>
            <a:r>
              <a:rPr lang="en-US" sz="1800" dirty="0" err="1">
                <a:solidFill>
                  <a:srgbClr val="FFFFFF"/>
                </a:solidFill>
              </a:rPr>
              <a:t>tandard</a:t>
            </a:r>
            <a:r>
              <a:rPr lang="en-US" sz="1800" dirty="0">
                <a:solidFill>
                  <a:srgbClr val="FFFFFF"/>
                </a:solidFill>
              </a:rPr>
              <a:t> </a:t>
            </a:r>
            <a:r>
              <a:rPr lang="tr-TR" sz="1800" dirty="0">
                <a:solidFill>
                  <a:srgbClr val="FFFFFF"/>
                </a:solidFill>
              </a:rPr>
              <a:t>d</a:t>
            </a:r>
            <a:r>
              <a:rPr lang="en-US" sz="1800" dirty="0" err="1">
                <a:solidFill>
                  <a:srgbClr val="FFFFFF"/>
                </a:solidFill>
              </a:rPr>
              <a:t>eviation</a:t>
            </a:r>
            <a:r>
              <a:rPr lang="tr-TR" sz="1800" dirty="0">
                <a:solidFill>
                  <a:srgbClr val="FFFFFF"/>
                </a:solidFill>
              </a:rPr>
              <a:t>, s</a:t>
            </a:r>
            <a:r>
              <a:rPr lang="en-US" sz="1800" dirty="0" err="1">
                <a:solidFill>
                  <a:srgbClr val="FFFFFF"/>
                </a:solidFill>
              </a:rPr>
              <a:t>tandard</a:t>
            </a:r>
            <a:r>
              <a:rPr lang="en-US" sz="1800" dirty="0">
                <a:solidFill>
                  <a:srgbClr val="FFFFFF"/>
                </a:solidFill>
              </a:rPr>
              <a:t> </a:t>
            </a:r>
            <a:r>
              <a:rPr lang="tr-TR" sz="1800" dirty="0">
                <a:solidFill>
                  <a:srgbClr val="FFFFFF"/>
                </a:solidFill>
              </a:rPr>
              <a:t>e</a:t>
            </a:r>
            <a:r>
              <a:rPr lang="en-US" sz="1800" dirty="0" err="1">
                <a:solidFill>
                  <a:srgbClr val="FFFFFF"/>
                </a:solidFill>
              </a:rPr>
              <a:t>rror</a:t>
            </a:r>
            <a:r>
              <a:rPr lang="tr-TR" sz="1800" dirty="0">
                <a:solidFill>
                  <a:srgbClr val="FFFFFF"/>
                </a:solidFill>
              </a:rPr>
              <a:t>, </a:t>
            </a:r>
            <a:r>
              <a:rPr lang="tr-TR" sz="1800" dirty="0" err="1">
                <a:solidFill>
                  <a:srgbClr val="FFFFFF"/>
                </a:solidFill>
              </a:rPr>
              <a:t>mean</a:t>
            </a:r>
            <a:r>
              <a:rPr lang="tr-TR" sz="1800" dirty="0">
                <a:solidFill>
                  <a:srgbClr val="FFFFFF"/>
                </a:solidFill>
              </a:rPr>
              <a:t> time </a:t>
            </a:r>
            <a:r>
              <a:rPr lang="tr-TR" sz="1800" dirty="0" err="1">
                <a:solidFill>
                  <a:srgbClr val="FFFFFF"/>
                </a:solidFill>
              </a:rPr>
              <a:t>and</a:t>
            </a:r>
            <a:r>
              <a:rPr lang="tr-TR" sz="1800" dirty="0">
                <a:solidFill>
                  <a:srgbClr val="FFFFFF"/>
                </a:solidFill>
              </a:rPr>
              <a:t> </a:t>
            </a:r>
            <a:r>
              <a:rPr lang="tr-TR" sz="1800" dirty="0" err="1">
                <a:solidFill>
                  <a:srgbClr val="FFFFFF"/>
                </a:solidFill>
              </a:rPr>
              <a:t>confidence</a:t>
            </a:r>
            <a:r>
              <a:rPr lang="tr-TR" sz="1800" dirty="0">
                <a:solidFill>
                  <a:srgbClr val="FFFFFF"/>
                </a:solidFill>
              </a:rPr>
              <a:t> </a:t>
            </a:r>
            <a:r>
              <a:rPr lang="tr-TR" sz="1800" dirty="0" err="1">
                <a:solidFill>
                  <a:srgbClr val="FFFFFF"/>
                </a:solidFill>
              </a:rPr>
              <a:t>levels</a:t>
            </a:r>
            <a:r>
              <a:rPr lang="tr-TR" sz="1800" dirty="0">
                <a:solidFill>
                  <a:srgbClr val="FFFFFF"/>
                </a:solidFill>
              </a:rPr>
              <a:t> of 90% </a:t>
            </a:r>
            <a:r>
              <a:rPr lang="tr-TR" sz="1800" dirty="0" err="1">
                <a:solidFill>
                  <a:srgbClr val="FFFFFF"/>
                </a:solidFill>
              </a:rPr>
              <a:t>and</a:t>
            </a:r>
            <a:r>
              <a:rPr lang="tr-TR" sz="1800" dirty="0">
                <a:solidFill>
                  <a:srgbClr val="FFFFFF"/>
                </a:solidFill>
              </a:rPr>
              <a:t> 95%.</a:t>
            </a:r>
          </a:p>
        </p:txBody>
      </p:sp>
      <p:sp>
        <p:nvSpPr>
          <p:cNvPr id="15" name="Rectangle 14">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Resim 5">
            <a:extLst>
              <a:ext uri="{FF2B5EF4-FFF2-40B4-BE49-F238E27FC236}">
                <a16:creationId xmlns:a16="http://schemas.microsoft.com/office/drawing/2014/main" id="{65F8F2F3-BEAC-4C0B-B7BA-EF30566BB29E}"/>
              </a:ext>
            </a:extLst>
          </p:cNvPr>
          <p:cNvPicPr>
            <a:picLocks noChangeAspect="1"/>
          </p:cNvPicPr>
          <p:nvPr/>
        </p:nvPicPr>
        <p:blipFill>
          <a:blip r:embed="rId2"/>
          <a:stretch>
            <a:fillRect/>
          </a:stretch>
        </p:blipFill>
        <p:spPr>
          <a:xfrm>
            <a:off x="4976873" y="318331"/>
            <a:ext cx="4050791" cy="6404414"/>
          </a:xfrm>
          <a:prstGeom prst="rect">
            <a:avLst/>
          </a:prstGeom>
        </p:spPr>
      </p:pic>
      <p:sp>
        <p:nvSpPr>
          <p:cNvPr id="4" name="Alt Bilgi Yer Tutucusu 3">
            <a:extLst>
              <a:ext uri="{FF2B5EF4-FFF2-40B4-BE49-F238E27FC236}">
                <a16:creationId xmlns:a16="http://schemas.microsoft.com/office/drawing/2014/main" id="{E3FB9A60-2203-471D-893C-C21DCA19E630}"/>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tr-TR"/>
              <a:t>Hamıltonıan Path Problem</a:t>
            </a:r>
          </a:p>
        </p:txBody>
      </p:sp>
      <p:sp>
        <p:nvSpPr>
          <p:cNvPr id="5" name="Slayt Numarası Yer Tutucusu 4">
            <a:extLst>
              <a:ext uri="{FF2B5EF4-FFF2-40B4-BE49-F238E27FC236}">
                <a16:creationId xmlns:a16="http://schemas.microsoft.com/office/drawing/2014/main" id="{D797E891-2BAC-4696-BE00-496503D191A1}"/>
              </a:ext>
            </a:extLst>
          </p:cNvPr>
          <p:cNvSpPr>
            <a:spLocks noGrp="1"/>
          </p:cNvSpPr>
          <p:nvPr>
            <p:ph type="sldNum" sz="quarter" idx="12"/>
          </p:nvPr>
        </p:nvSpPr>
        <p:spPr>
          <a:xfrm>
            <a:off x="9900458" y="6459785"/>
            <a:ext cx="1312025" cy="365125"/>
          </a:xfrm>
        </p:spPr>
        <p:txBody>
          <a:bodyPr>
            <a:normAutofit/>
          </a:bodyPr>
          <a:lstStyle/>
          <a:p>
            <a:pPr>
              <a:spcAft>
                <a:spcPts val="600"/>
              </a:spcAft>
            </a:pPr>
            <a:fld id="{15C7158B-90F9-4747-8938-9A6241A7AE8B}" type="slidenum">
              <a:rPr lang="tr-TR">
                <a:solidFill>
                  <a:schemeClr val="tx2"/>
                </a:solidFill>
              </a:rPr>
              <a:pPr>
                <a:spcAft>
                  <a:spcPts val="600"/>
                </a:spcAft>
              </a:pPr>
              <a:t>16</a:t>
            </a:fld>
            <a:endParaRPr lang="tr-TR">
              <a:solidFill>
                <a:schemeClr val="tx2"/>
              </a:solidFill>
            </a:endParaRPr>
          </a:p>
        </p:txBody>
      </p:sp>
      <p:pic>
        <p:nvPicPr>
          <p:cNvPr id="18" name="Resim 17" descr="nesne, saat içeren bir resim&#10;&#10;Açıklama otomatik olarak oluşturuldu">
            <a:extLst>
              <a:ext uri="{FF2B5EF4-FFF2-40B4-BE49-F238E27FC236}">
                <a16:creationId xmlns:a16="http://schemas.microsoft.com/office/drawing/2014/main" id="{C3FFA9BD-F137-496A-B8FE-99A18EF2A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3964" y="396780"/>
            <a:ext cx="2381250" cy="1781175"/>
          </a:xfrm>
          <a:prstGeom prst="rect">
            <a:avLst/>
          </a:prstGeom>
        </p:spPr>
      </p:pic>
      <p:pic>
        <p:nvPicPr>
          <p:cNvPr id="20" name="Resim 19" descr="çizim içeren bir resim&#10;&#10;Açıklama otomatik olarak oluşturuldu">
            <a:extLst>
              <a:ext uri="{FF2B5EF4-FFF2-40B4-BE49-F238E27FC236}">
                <a16:creationId xmlns:a16="http://schemas.microsoft.com/office/drawing/2014/main" id="{C8E4AE4E-EEBD-45EB-914C-2F89CB1A9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1462" y="2256131"/>
            <a:ext cx="1346253" cy="795337"/>
          </a:xfrm>
          <a:prstGeom prst="rect">
            <a:avLst/>
          </a:prstGeom>
        </p:spPr>
      </p:pic>
      <p:pic>
        <p:nvPicPr>
          <p:cNvPr id="22" name="Resim 21">
            <a:extLst>
              <a:ext uri="{FF2B5EF4-FFF2-40B4-BE49-F238E27FC236}">
                <a16:creationId xmlns:a16="http://schemas.microsoft.com/office/drawing/2014/main" id="{D73AE70D-DD71-4D7B-B0BB-E0CF33956E51}"/>
              </a:ext>
            </a:extLst>
          </p:cNvPr>
          <p:cNvPicPr>
            <a:picLocks noChangeAspect="1"/>
          </p:cNvPicPr>
          <p:nvPr/>
        </p:nvPicPr>
        <p:blipFill rotWithShape="1">
          <a:blip r:embed="rId5"/>
          <a:srcRect l="8474" t="13733" r="8327" b="20309"/>
          <a:stretch/>
        </p:blipFill>
        <p:spPr>
          <a:xfrm>
            <a:off x="9781462" y="3774252"/>
            <a:ext cx="1605742" cy="959842"/>
          </a:xfrm>
          <a:prstGeom prst="rect">
            <a:avLst/>
          </a:prstGeom>
        </p:spPr>
      </p:pic>
      <p:sp>
        <p:nvSpPr>
          <p:cNvPr id="23" name="Metin kutusu 22">
            <a:extLst>
              <a:ext uri="{FF2B5EF4-FFF2-40B4-BE49-F238E27FC236}">
                <a16:creationId xmlns:a16="http://schemas.microsoft.com/office/drawing/2014/main" id="{EE1BC00F-4F18-48BC-A81A-9410E4C5E76A}"/>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25" name="Metin kutusu 24">
                <a:extLst>
                  <a:ext uri="{FF2B5EF4-FFF2-40B4-BE49-F238E27FC236}">
                    <a16:creationId xmlns:a16="http://schemas.microsoft.com/office/drawing/2014/main" id="{01DDB55F-B0CB-44E0-9180-AA8C35D7908B}"/>
                  </a:ext>
                </a:extLst>
              </p:cNvPr>
              <p:cNvSpPr txBox="1"/>
              <p:nvPr/>
            </p:nvSpPr>
            <p:spPr>
              <a:xfrm>
                <a:off x="9753599" y="5241434"/>
                <a:ext cx="160574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tr-TR" sz="2800" i="1" smtClean="0">
                              <a:latin typeface="Cambria Math" panose="02040503050406030204" pitchFamily="18" charset="0"/>
                            </a:rPr>
                          </m:ctrlPr>
                        </m:accPr>
                        <m:e>
                          <m:r>
                            <a:rPr lang="tr-TR" sz="2800" b="0" i="1" smtClean="0">
                              <a:latin typeface="Cambria Math" panose="02040503050406030204" pitchFamily="18" charset="0"/>
                            </a:rPr>
                            <m:t>𝑥</m:t>
                          </m:r>
                        </m:e>
                      </m:acc>
                      <m:r>
                        <a:rPr lang="tr-TR" sz="2800" i="1" smtClean="0">
                          <a:latin typeface="Cambria Math" panose="02040503050406030204" pitchFamily="18" charset="0"/>
                          <a:ea typeface="Cambria Math" panose="02040503050406030204" pitchFamily="18" charset="0"/>
                        </a:rPr>
                        <m:t>±</m:t>
                      </m:r>
                      <m:r>
                        <a:rPr lang="tr-TR" sz="2800" b="0" i="1" smtClean="0">
                          <a:latin typeface="Cambria Math" panose="02040503050406030204" pitchFamily="18" charset="0"/>
                          <a:ea typeface="Cambria Math" panose="02040503050406030204" pitchFamily="18" charset="0"/>
                        </a:rPr>
                        <m:t>𝑡</m:t>
                      </m:r>
                      <m:r>
                        <a:rPr lang="tr-TR" sz="2800" b="0" i="1" smtClean="0">
                          <a:latin typeface="Cambria Math" panose="02040503050406030204" pitchFamily="18" charset="0"/>
                          <a:ea typeface="Cambria Math" panose="02040503050406030204" pitchFamily="18" charset="0"/>
                        </a:rPr>
                        <m:t>∗</m:t>
                      </m:r>
                      <m:r>
                        <a:rPr lang="tr-TR" sz="2800" b="0" i="1" smtClean="0">
                          <a:latin typeface="Cambria Math" panose="02040503050406030204" pitchFamily="18" charset="0"/>
                          <a:ea typeface="Cambria Math" panose="02040503050406030204" pitchFamily="18" charset="0"/>
                        </a:rPr>
                        <m:t>𝑆𝐸</m:t>
                      </m:r>
                    </m:oMath>
                  </m:oMathPara>
                </a14:m>
                <a:endParaRPr lang="en-US" dirty="0"/>
              </a:p>
            </p:txBody>
          </p:sp>
        </mc:Choice>
        <mc:Fallback xmlns="">
          <p:sp>
            <p:nvSpPr>
              <p:cNvPr id="25" name="Metin kutusu 24">
                <a:extLst>
                  <a:ext uri="{FF2B5EF4-FFF2-40B4-BE49-F238E27FC236}">
                    <a16:creationId xmlns:a16="http://schemas.microsoft.com/office/drawing/2014/main" id="{01DDB55F-B0CB-44E0-9180-AA8C35D7908B}"/>
                  </a:ext>
                </a:extLst>
              </p:cNvPr>
              <p:cNvSpPr txBox="1">
                <a:spLocks noRot="1" noChangeAspect="1" noMove="1" noResize="1" noEditPoints="1" noAdjustHandles="1" noChangeArrowheads="1" noChangeShapeType="1" noTextEdit="1"/>
              </p:cNvSpPr>
              <p:nvPr/>
            </p:nvSpPr>
            <p:spPr>
              <a:xfrm>
                <a:off x="9753599" y="5241434"/>
                <a:ext cx="1605742" cy="430887"/>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4077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AC1F9C61-2173-487E-957F-881C49D92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535" y="-491"/>
            <a:ext cx="5713465" cy="3532585"/>
          </a:xfrm>
          <a:prstGeom prst="rect">
            <a:avLst/>
          </a:prstGeom>
          <a:noFill/>
          <a:extLst>
            <a:ext uri="{909E8E84-426E-40DD-AFC4-6F175D3DCCD1}">
              <a14:hiddenFill xmlns:a14="http://schemas.microsoft.com/office/drawing/2010/main">
                <a:solidFill>
                  <a:srgbClr val="FFFFFF"/>
                </a:solidFill>
              </a14:hiddenFill>
            </a:ext>
          </a:extLst>
        </p:spPr>
      </p:pic>
      <p:sp>
        <p:nvSpPr>
          <p:cNvPr id="4" name="Alt Bilgi Yer Tutucusu 3">
            <a:extLst>
              <a:ext uri="{FF2B5EF4-FFF2-40B4-BE49-F238E27FC236}">
                <a16:creationId xmlns:a16="http://schemas.microsoft.com/office/drawing/2014/main" id="{8226C2A2-68DF-41B0-95C4-1016CD2F8EA1}"/>
              </a:ext>
            </a:extLst>
          </p:cNvPr>
          <p:cNvSpPr>
            <a:spLocks noGrp="1"/>
          </p:cNvSpPr>
          <p:nvPr>
            <p:ph type="ftr" sz="quarter" idx="11"/>
          </p:nvPr>
        </p:nvSpPr>
        <p:spPr/>
        <p:txBody>
          <a:bodyPr/>
          <a:lstStyle/>
          <a:p>
            <a:r>
              <a:rPr lang="tr-TR"/>
              <a:t>Hamıltonıan Path Problem</a:t>
            </a:r>
            <a:endParaRPr lang="tr-TR" dirty="0"/>
          </a:p>
        </p:txBody>
      </p:sp>
      <p:sp>
        <p:nvSpPr>
          <p:cNvPr id="5" name="Slayt Numarası Yer Tutucusu 4">
            <a:extLst>
              <a:ext uri="{FF2B5EF4-FFF2-40B4-BE49-F238E27FC236}">
                <a16:creationId xmlns:a16="http://schemas.microsoft.com/office/drawing/2014/main" id="{5C8A855E-5C95-4887-969B-E854887742B7}"/>
              </a:ext>
            </a:extLst>
          </p:cNvPr>
          <p:cNvSpPr>
            <a:spLocks noGrp="1"/>
          </p:cNvSpPr>
          <p:nvPr>
            <p:ph type="sldNum" sz="quarter" idx="12"/>
          </p:nvPr>
        </p:nvSpPr>
        <p:spPr/>
        <p:txBody>
          <a:bodyPr/>
          <a:lstStyle/>
          <a:p>
            <a:fld id="{15C7158B-90F9-4747-8938-9A6241A7AE8B}" type="slidenum">
              <a:rPr lang="tr-TR" smtClean="0"/>
              <a:t>17</a:t>
            </a:fld>
            <a:endParaRPr lang="tr-TR" dirty="0"/>
          </a:p>
        </p:txBody>
      </p:sp>
      <p:sp>
        <p:nvSpPr>
          <p:cNvPr id="2" name="Başlık 1">
            <a:extLst>
              <a:ext uri="{FF2B5EF4-FFF2-40B4-BE49-F238E27FC236}">
                <a16:creationId xmlns:a16="http://schemas.microsoft.com/office/drawing/2014/main" id="{44A8EDB2-4EBD-4F9D-B688-C3E3F84A885A}"/>
              </a:ext>
            </a:extLst>
          </p:cNvPr>
          <p:cNvSpPr>
            <a:spLocks noGrp="1"/>
          </p:cNvSpPr>
          <p:nvPr>
            <p:ph type="title" idx="4294967295"/>
          </p:nvPr>
        </p:nvSpPr>
        <p:spPr>
          <a:xfrm>
            <a:off x="485775" y="258763"/>
            <a:ext cx="6738938" cy="663575"/>
          </a:xfrm>
        </p:spPr>
        <p:txBody>
          <a:bodyPr>
            <a:normAutofit fontScale="90000"/>
          </a:bodyPr>
          <a:lstStyle/>
          <a:p>
            <a:r>
              <a:rPr lang="tr-TR" dirty="0"/>
              <a:t>Analysis of 100 </a:t>
            </a:r>
            <a:r>
              <a:rPr lang="tr-TR" dirty="0" err="1"/>
              <a:t>Runs</a:t>
            </a:r>
            <a:endParaRPr lang="en-US" dirty="0"/>
          </a:p>
        </p:txBody>
      </p:sp>
      <p:graphicFrame>
        <p:nvGraphicFramePr>
          <p:cNvPr id="6" name="İçerik Yer Tutucusu 5">
            <a:extLst>
              <a:ext uri="{FF2B5EF4-FFF2-40B4-BE49-F238E27FC236}">
                <a16:creationId xmlns:a16="http://schemas.microsoft.com/office/drawing/2014/main" id="{64AE8BA4-563E-460C-9B1B-4B6438FD43C8}"/>
              </a:ext>
            </a:extLst>
          </p:cNvPr>
          <p:cNvGraphicFramePr>
            <a:graphicFrameLocks noGrp="1"/>
          </p:cNvGraphicFramePr>
          <p:nvPr>
            <p:ph idx="4294967295"/>
            <p:extLst>
              <p:ext uri="{D42A27DB-BD31-4B8C-83A1-F6EECF244321}">
                <p14:modId xmlns:p14="http://schemas.microsoft.com/office/powerpoint/2010/main" val="962382277"/>
              </p:ext>
            </p:extLst>
          </p:nvPr>
        </p:nvGraphicFramePr>
        <p:xfrm>
          <a:off x="385483" y="3106215"/>
          <a:ext cx="7360023" cy="2912466"/>
        </p:xfrm>
        <a:graphic>
          <a:graphicData uri="http://schemas.openxmlformats.org/drawingml/2006/table">
            <a:tbl>
              <a:tblPr firstRow="1">
                <a:tableStyleId>{69012ECD-51FC-41F1-AA8D-1B2483CD663E}</a:tableStyleId>
              </a:tblPr>
              <a:tblGrid>
                <a:gridCol w="924923">
                  <a:extLst>
                    <a:ext uri="{9D8B030D-6E8A-4147-A177-3AD203B41FA5}">
                      <a16:colId xmlns:a16="http://schemas.microsoft.com/office/drawing/2014/main" val="1150818055"/>
                    </a:ext>
                  </a:extLst>
                </a:gridCol>
                <a:gridCol w="1292268">
                  <a:extLst>
                    <a:ext uri="{9D8B030D-6E8A-4147-A177-3AD203B41FA5}">
                      <a16:colId xmlns:a16="http://schemas.microsoft.com/office/drawing/2014/main" val="3606561553"/>
                    </a:ext>
                  </a:extLst>
                </a:gridCol>
                <a:gridCol w="1174192">
                  <a:extLst>
                    <a:ext uri="{9D8B030D-6E8A-4147-A177-3AD203B41FA5}">
                      <a16:colId xmlns:a16="http://schemas.microsoft.com/office/drawing/2014/main" val="693295303"/>
                    </a:ext>
                  </a:extLst>
                </a:gridCol>
                <a:gridCol w="1187312">
                  <a:extLst>
                    <a:ext uri="{9D8B030D-6E8A-4147-A177-3AD203B41FA5}">
                      <a16:colId xmlns:a16="http://schemas.microsoft.com/office/drawing/2014/main" val="1446387472"/>
                    </a:ext>
                  </a:extLst>
                </a:gridCol>
                <a:gridCol w="1554657">
                  <a:extLst>
                    <a:ext uri="{9D8B030D-6E8A-4147-A177-3AD203B41FA5}">
                      <a16:colId xmlns:a16="http://schemas.microsoft.com/office/drawing/2014/main" val="1460860261"/>
                    </a:ext>
                  </a:extLst>
                </a:gridCol>
                <a:gridCol w="1226671">
                  <a:extLst>
                    <a:ext uri="{9D8B030D-6E8A-4147-A177-3AD203B41FA5}">
                      <a16:colId xmlns:a16="http://schemas.microsoft.com/office/drawing/2014/main" val="3101749605"/>
                    </a:ext>
                  </a:extLst>
                </a:gridCol>
              </a:tblGrid>
              <a:tr h="485411">
                <a:tc>
                  <a:txBody>
                    <a:bodyPr/>
                    <a:lstStyle/>
                    <a:p>
                      <a:pPr algn="ctr" rtl="0" fontAlgn="b"/>
                      <a:r>
                        <a:rPr lang="tr-TR" sz="1500" dirty="0">
                          <a:effectLst/>
                        </a:rPr>
                        <a:t>Size</a:t>
                      </a:r>
                      <a:endParaRPr lang="tr-TR" sz="1500" b="1" dirty="0">
                        <a:effectLst/>
                      </a:endParaRPr>
                    </a:p>
                  </a:txBody>
                  <a:tcPr marL="17926" marR="17926" marT="11951" marB="11951" anchor="ctr"/>
                </a:tc>
                <a:tc>
                  <a:txBody>
                    <a:bodyPr/>
                    <a:lstStyle/>
                    <a:p>
                      <a:pPr algn="ctr" rtl="0" fontAlgn="b"/>
                      <a:r>
                        <a:rPr lang="tr-TR" sz="1500" dirty="0" err="1">
                          <a:effectLst/>
                        </a:rPr>
                        <a:t>Mean</a:t>
                      </a:r>
                      <a:r>
                        <a:rPr lang="tr-TR" sz="1500" dirty="0">
                          <a:effectLst/>
                        </a:rPr>
                        <a:t> Time(s)</a:t>
                      </a:r>
                      <a:endParaRPr lang="tr-TR" sz="1500" b="1" dirty="0">
                        <a:effectLst/>
                      </a:endParaRPr>
                    </a:p>
                  </a:txBody>
                  <a:tcPr marL="17926" marR="17926" marT="11951" marB="11951" anchor="ctr"/>
                </a:tc>
                <a:tc>
                  <a:txBody>
                    <a:bodyPr/>
                    <a:lstStyle/>
                    <a:p>
                      <a:pPr algn="ctr" rtl="0" fontAlgn="b"/>
                      <a:r>
                        <a:rPr lang="tr-TR" sz="1500">
                          <a:effectLst/>
                        </a:rPr>
                        <a:t>Standard Deviation</a:t>
                      </a:r>
                      <a:endParaRPr lang="tr-TR" sz="1500" b="1">
                        <a:effectLst/>
                      </a:endParaRPr>
                    </a:p>
                  </a:txBody>
                  <a:tcPr marL="17926" marR="17926" marT="11951" marB="11951" anchor="ctr"/>
                </a:tc>
                <a:tc>
                  <a:txBody>
                    <a:bodyPr/>
                    <a:lstStyle/>
                    <a:p>
                      <a:pPr algn="ctr" rtl="0" fontAlgn="b"/>
                      <a:r>
                        <a:rPr lang="tr-TR" sz="1500" dirty="0">
                          <a:effectLst/>
                        </a:rPr>
                        <a:t>Standard </a:t>
                      </a:r>
                      <a:r>
                        <a:rPr lang="tr-TR" sz="1500" dirty="0" err="1">
                          <a:effectLst/>
                        </a:rPr>
                        <a:t>Error</a:t>
                      </a:r>
                      <a:endParaRPr lang="tr-TR" sz="1500" b="1" dirty="0">
                        <a:effectLst/>
                      </a:endParaRPr>
                    </a:p>
                  </a:txBody>
                  <a:tcPr marL="17926" marR="17926" marT="11951" marB="11951" anchor="ctr"/>
                </a:tc>
                <a:tc>
                  <a:txBody>
                    <a:bodyPr/>
                    <a:lstStyle/>
                    <a:p>
                      <a:pPr algn="ctr" rtl="0" fontAlgn="b"/>
                      <a:r>
                        <a:rPr lang="tr-TR" sz="1500" dirty="0">
                          <a:effectLst/>
                        </a:rPr>
                        <a:t>90% - CL</a:t>
                      </a:r>
                      <a:endParaRPr lang="tr-TR" sz="1500" b="1" dirty="0">
                        <a:effectLst/>
                      </a:endParaRPr>
                    </a:p>
                  </a:txBody>
                  <a:tcPr marL="17926" marR="17926" marT="11951" marB="11951" anchor="ctr"/>
                </a:tc>
                <a:tc>
                  <a:txBody>
                    <a:bodyPr/>
                    <a:lstStyle/>
                    <a:p>
                      <a:pPr algn="ctr" rtl="0" fontAlgn="b"/>
                      <a:r>
                        <a:rPr lang="tr-TR" sz="1500" dirty="0">
                          <a:effectLst/>
                        </a:rPr>
                        <a:t>95% - CL</a:t>
                      </a:r>
                      <a:endParaRPr lang="tr-TR" sz="1500" b="1" dirty="0">
                        <a:effectLst/>
                      </a:endParaRPr>
                    </a:p>
                  </a:txBody>
                  <a:tcPr marL="17926" marR="17926" marT="11951" marB="11951" anchor="ctr"/>
                </a:tc>
                <a:extLst>
                  <a:ext uri="{0D108BD9-81ED-4DB2-BD59-A6C34878D82A}">
                    <a16:rowId xmlns:a16="http://schemas.microsoft.com/office/drawing/2014/main" val="4090966677"/>
                  </a:ext>
                </a:extLst>
              </a:tr>
              <a:tr h="485411">
                <a:tc>
                  <a:txBody>
                    <a:bodyPr/>
                    <a:lstStyle/>
                    <a:p>
                      <a:pPr algn="ctr" rtl="0" fontAlgn="b"/>
                      <a:r>
                        <a:rPr lang="tr-TR" sz="1500" dirty="0">
                          <a:effectLst/>
                        </a:rPr>
                        <a:t>5</a:t>
                      </a:r>
                      <a:endParaRPr lang="tr-TR" sz="1500" b="1" dirty="0">
                        <a:effectLst/>
                      </a:endParaRPr>
                    </a:p>
                  </a:txBody>
                  <a:tcPr marL="17926" marR="17926" marT="11951" marB="11951" anchor="ctr"/>
                </a:tc>
                <a:tc>
                  <a:txBody>
                    <a:bodyPr/>
                    <a:lstStyle/>
                    <a:p>
                      <a:pPr algn="ctr" rtl="0" fontAlgn="b"/>
                      <a:r>
                        <a:rPr lang="tr-TR" sz="1500">
                          <a:effectLst/>
                        </a:rPr>
                        <a:t>0.000032496</a:t>
                      </a:r>
                      <a:endParaRPr lang="tr-TR" sz="1500">
                        <a:solidFill>
                          <a:srgbClr val="212121"/>
                        </a:solidFill>
                        <a:effectLst/>
                      </a:endParaRPr>
                    </a:p>
                  </a:txBody>
                  <a:tcPr marL="17926" marR="17926" marT="11951" marB="11951" anchor="ctr"/>
                </a:tc>
                <a:tc>
                  <a:txBody>
                    <a:bodyPr/>
                    <a:lstStyle/>
                    <a:p>
                      <a:pPr algn="ctr" rtl="0" fontAlgn="b"/>
                      <a:r>
                        <a:rPr lang="tr-TR" sz="1500" dirty="0">
                          <a:effectLst/>
                        </a:rPr>
                        <a:t>0.000017267</a:t>
                      </a:r>
                      <a:endParaRPr lang="tr-TR" sz="1500" b="0" dirty="0">
                        <a:solidFill>
                          <a:srgbClr val="212121"/>
                        </a:solidFill>
                        <a:effectLst/>
                        <a:latin typeface="Courier New" panose="02070309020205020404" pitchFamily="49" charset="0"/>
                      </a:endParaRPr>
                    </a:p>
                  </a:txBody>
                  <a:tcPr marL="17926" marR="17926" marT="11951" marB="11951" anchor="ctr"/>
                </a:tc>
                <a:tc>
                  <a:txBody>
                    <a:bodyPr/>
                    <a:lstStyle/>
                    <a:p>
                      <a:pPr algn="ctr" rtl="0" fontAlgn="b"/>
                      <a:r>
                        <a:rPr lang="tr-TR" sz="1500">
                          <a:effectLst/>
                        </a:rPr>
                        <a:t>0.000001727</a:t>
                      </a:r>
                      <a:endParaRPr lang="tr-TR" sz="1500" b="0">
                        <a:solidFill>
                          <a:srgbClr val="212121"/>
                        </a:solidFill>
                        <a:effectLst/>
                        <a:latin typeface="Courier New" panose="02070309020205020404" pitchFamily="49" charset="0"/>
                      </a:endParaRPr>
                    </a:p>
                  </a:txBody>
                  <a:tcPr marL="17926" marR="17926" marT="11951" marB="11951" anchor="ctr"/>
                </a:tc>
                <a:tc>
                  <a:txBody>
                    <a:bodyPr/>
                    <a:lstStyle/>
                    <a:p>
                      <a:pPr algn="ctr" rtl="0" fontAlgn="b"/>
                      <a:r>
                        <a:rPr lang="tr-TR" sz="1500" dirty="0">
                          <a:effectLst/>
                        </a:rPr>
                        <a:t>3.53368e-05 - 2.96560e-05</a:t>
                      </a:r>
                      <a:endParaRPr lang="tr-TR" sz="1500" dirty="0">
                        <a:solidFill>
                          <a:srgbClr val="212121"/>
                        </a:solidFill>
                        <a:effectLst/>
                      </a:endParaRPr>
                    </a:p>
                  </a:txBody>
                  <a:tcPr marL="17926" marR="17926" marT="11951" marB="11951" anchor="ctr"/>
                </a:tc>
                <a:tc>
                  <a:txBody>
                    <a:bodyPr/>
                    <a:lstStyle/>
                    <a:p>
                      <a:pPr algn="ctr" rtl="0" fontAlgn="b"/>
                      <a:r>
                        <a:rPr lang="tr-TR" sz="1500" dirty="0">
                          <a:effectLst/>
                        </a:rPr>
                        <a:t>3.58807e-05 - 2.91121e-05</a:t>
                      </a:r>
                      <a:endParaRPr lang="tr-TR" sz="1500" dirty="0">
                        <a:solidFill>
                          <a:srgbClr val="212121"/>
                        </a:solidFill>
                        <a:effectLst/>
                      </a:endParaRPr>
                    </a:p>
                  </a:txBody>
                  <a:tcPr marL="17926" marR="17926" marT="11951" marB="11951" anchor="ctr"/>
                </a:tc>
                <a:extLst>
                  <a:ext uri="{0D108BD9-81ED-4DB2-BD59-A6C34878D82A}">
                    <a16:rowId xmlns:a16="http://schemas.microsoft.com/office/drawing/2014/main" val="3469269352"/>
                  </a:ext>
                </a:extLst>
              </a:tr>
              <a:tr h="485411">
                <a:tc>
                  <a:txBody>
                    <a:bodyPr/>
                    <a:lstStyle/>
                    <a:p>
                      <a:pPr algn="ctr" rtl="0" fontAlgn="b"/>
                      <a:r>
                        <a:rPr lang="tr-TR" sz="1500" dirty="0">
                          <a:effectLst/>
                        </a:rPr>
                        <a:t>8</a:t>
                      </a:r>
                      <a:endParaRPr lang="tr-TR" sz="1500" b="1" dirty="0">
                        <a:effectLst/>
                      </a:endParaRPr>
                    </a:p>
                  </a:txBody>
                  <a:tcPr marL="17926" marR="17926" marT="11951" marB="11951" anchor="ctr"/>
                </a:tc>
                <a:tc>
                  <a:txBody>
                    <a:bodyPr/>
                    <a:lstStyle/>
                    <a:p>
                      <a:pPr algn="ctr" rtl="0" fontAlgn="b"/>
                      <a:r>
                        <a:rPr lang="tr-TR" sz="1500" dirty="0">
                          <a:effectLst/>
                        </a:rPr>
                        <a:t>0.000054798</a:t>
                      </a:r>
                      <a:endParaRPr lang="tr-TR" sz="1500" b="0" dirty="0">
                        <a:solidFill>
                          <a:srgbClr val="212121"/>
                        </a:solidFill>
                        <a:effectLst/>
                        <a:latin typeface="Courier New" panose="02070309020205020404" pitchFamily="49" charset="0"/>
                      </a:endParaRPr>
                    </a:p>
                  </a:txBody>
                  <a:tcPr marL="17926" marR="17926" marT="11951" marB="11951" anchor="ctr"/>
                </a:tc>
                <a:tc>
                  <a:txBody>
                    <a:bodyPr/>
                    <a:lstStyle/>
                    <a:p>
                      <a:pPr algn="ctr" rtl="0" fontAlgn="b"/>
                      <a:r>
                        <a:rPr lang="tr-TR" sz="1500">
                          <a:effectLst/>
                        </a:rPr>
                        <a:t>0.000023685</a:t>
                      </a:r>
                      <a:endParaRPr lang="tr-TR" sz="1500" b="0">
                        <a:solidFill>
                          <a:srgbClr val="212121"/>
                        </a:solidFill>
                        <a:effectLst/>
                        <a:latin typeface="Courier New" panose="02070309020205020404" pitchFamily="49" charset="0"/>
                      </a:endParaRPr>
                    </a:p>
                  </a:txBody>
                  <a:tcPr marL="17926" marR="17926" marT="11951" marB="11951" anchor="ctr"/>
                </a:tc>
                <a:tc>
                  <a:txBody>
                    <a:bodyPr/>
                    <a:lstStyle/>
                    <a:p>
                      <a:pPr algn="ctr" rtl="0" fontAlgn="b"/>
                      <a:r>
                        <a:rPr lang="tr-TR" sz="1500">
                          <a:effectLst/>
                        </a:rPr>
                        <a:t>0.000002369</a:t>
                      </a:r>
                      <a:endParaRPr lang="tr-TR" sz="1500">
                        <a:solidFill>
                          <a:srgbClr val="212121"/>
                        </a:solidFill>
                        <a:effectLst/>
                      </a:endParaRPr>
                    </a:p>
                  </a:txBody>
                  <a:tcPr marL="17926" marR="17926" marT="11951" marB="11951" anchor="ctr"/>
                </a:tc>
                <a:tc>
                  <a:txBody>
                    <a:bodyPr/>
                    <a:lstStyle/>
                    <a:p>
                      <a:pPr algn="ctr" rtl="0" fontAlgn="b"/>
                      <a:r>
                        <a:rPr lang="tr-TR" sz="1500" dirty="0">
                          <a:effectLst/>
                        </a:rPr>
                        <a:t>5.86943e-05 - 5.09019-05 </a:t>
                      </a:r>
                      <a:endParaRPr lang="tr-TR" sz="1500" dirty="0">
                        <a:solidFill>
                          <a:srgbClr val="212121"/>
                        </a:solidFill>
                        <a:effectLst/>
                      </a:endParaRPr>
                    </a:p>
                  </a:txBody>
                  <a:tcPr marL="17926" marR="17926" marT="11951" marB="11951" anchor="ctr"/>
                </a:tc>
                <a:tc>
                  <a:txBody>
                    <a:bodyPr/>
                    <a:lstStyle/>
                    <a:p>
                      <a:pPr algn="ctr" rtl="0" fontAlgn="b"/>
                      <a:r>
                        <a:rPr lang="tr-TR" sz="1500" dirty="0">
                          <a:effectLst/>
                        </a:rPr>
                        <a:t>5.94403e-05 - 5.01558e-05</a:t>
                      </a:r>
                      <a:endParaRPr lang="tr-TR" sz="1500" dirty="0">
                        <a:solidFill>
                          <a:srgbClr val="212121"/>
                        </a:solidFill>
                        <a:effectLst/>
                      </a:endParaRPr>
                    </a:p>
                  </a:txBody>
                  <a:tcPr marL="17926" marR="17926" marT="11951" marB="11951" anchor="ctr"/>
                </a:tc>
                <a:extLst>
                  <a:ext uri="{0D108BD9-81ED-4DB2-BD59-A6C34878D82A}">
                    <a16:rowId xmlns:a16="http://schemas.microsoft.com/office/drawing/2014/main" val="4084521448"/>
                  </a:ext>
                </a:extLst>
              </a:tr>
              <a:tr h="485411">
                <a:tc>
                  <a:txBody>
                    <a:bodyPr/>
                    <a:lstStyle/>
                    <a:p>
                      <a:pPr algn="ctr" rtl="0" fontAlgn="b"/>
                      <a:r>
                        <a:rPr lang="tr-TR" sz="1500">
                          <a:effectLst/>
                        </a:rPr>
                        <a:t>10</a:t>
                      </a:r>
                      <a:endParaRPr lang="tr-TR" sz="1500" b="1">
                        <a:effectLst/>
                      </a:endParaRPr>
                    </a:p>
                  </a:txBody>
                  <a:tcPr marL="17926" marR="17926" marT="11951" marB="11951" anchor="ctr"/>
                </a:tc>
                <a:tc>
                  <a:txBody>
                    <a:bodyPr/>
                    <a:lstStyle/>
                    <a:p>
                      <a:pPr algn="ctr" rtl="0" fontAlgn="b"/>
                      <a:r>
                        <a:rPr lang="tr-TR" sz="1500" dirty="0">
                          <a:effectLst/>
                        </a:rPr>
                        <a:t>0.000084031</a:t>
                      </a:r>
                      <a:endParaRPr lang="tr-TR" sz="1500" b="0" dirty="0">
                        <a:solidFill>
                          <a:srgbClr val="212121"/>
                        </a:solidFill>
                        <a:effectLst/>
                        <a:latin typeface="Courier New" panose="02070309020205020404" pitchFamily="49" charset="0"/>
                      </a:endParaRPr>
                    </a:p>
                  </a:txBody>
                  <a:tcPr marL="17926" marR="17926" marT="11951" marB="11951" anchor="ctr"/>
                </a:tc>
                <a:tc>
                  <a:txBody>
                    <a:bodyPr/>
                    <a:lstStyle/>
                    <a:p>
                      <a:pPr algn="ctr" rtl="0" fontAlgn="b"/>
                      <a:r>
                        <a:rPr lang="tr-TR" sz="1500" dirty="0">
                          <a:effectLst/>
                        </a:rPr>
                        <a:t>0.000042455</a:t>
                      </a:r>
                      <a:endParaRPr lang="tr-TR" sz="1500" b="0" dirty="0">
                        <a:solidFill>
                          <a:srgbClr val="212121"/>
                        </a:solidFill>
                        <a:effectLst/>
                        <a:latin typeface="Courier New" panose="02070309020205020404" pitchFamily="49" charset="0"/>
                      </a:endParaRPr>
                    </a:p>
                  </a:txBody>
                  <a:tcPr marL="17926" marR="17926" marT="11951" marB="11951" anchor="ctr"/>
                </a:tc>
                <a:tc>
                  <a:txBody>
                    <a:bodyPr/>
                    <a:lstStyle/>
                    <a:p>
                      <a:pPr algn="ctr" rtl="0" fontAlgn="b"/>
                      <a:r>
                        <a:rPr lang="tr-TR" sz="1500">
                          <a:effectLst/>
                        </a:rPr>
                        <a:t>0.000004245</a:t>
                      </a:r>
                      <a:endParaRPr lang="tr-TR" sz="1500">
                        <a:solidFill>
                          <a:srgbClr val="212121"/>
                        </a:solidFill>
                        <a:effectLst/>
                      </a:endParaRPr>
                    </a:p>
                  </a:txBody>
                  <a:tcPr marL="17926" marR="17926" marT="11951" marB="11951" anchor="ctr"/>
                </a:tc>
                <a:tc>
                  <a:txBody>
                    <a:bodyPr/>
                    <a:lstStyle/>
                    <a:p>
                      <a:pPr algn="ctr" rtl="0" fontAlgn="b"/>
                      <a:r>
                        <a:rPr lang="tr-TR" sz="1500" dirty="0">
                          <a:effectLst/>
                        </a:rPr>
                        <a:t>9.10144e-05 - 7.70468e-05 </a:t>
                      </a:r>
                      <a:endParaRPr lang="tr-TR" sz="1500" dirty="0">
                        <a:solidFill>
                          <a:srgbClr val="212121"/>
                        </a:solidFill>
                        <a:effectLst/>
                      </a:endParaRPr>
                    </a:p>
                  </a:txBody>
                  <a:tcPr marL="17926" marR="17926" marT="11951" marB="11951" anchor="ctr"/>
                </a:tc>
                <a:tc>
                  <a:txBody>
                    <a:bodyPr/>
                    <a:lstStyle/>
                    <a:p>
                      <a:pPr algn="ctr" rtl="0" fontAlgn="b"/>
                      <a:r>
                        <a:rPr lang="tr-TR" sz="1500" dirty="0">
                          <a:effectLst/>
                        </a:rPr>
                        <a:t>9.23517e-05 - 7.57095e-05</a:t>
                      </a:r>
                      <a:endParaRPr lang="tr-TR" sz="1500" dirty="0">
                        <a:solidFill>
                          <a:srgbClr val="212121"/>
                        </a:solidFill>
                        <a:effectLst/>
                      </a:endParaRPr>
                    </a:p>
                  </a:txBody>
                  <a:tcPr marL="17926" marR="17926" marT="11951" marB="11951" anchor="ctr"/>
                </a:tc>
                <a:extLst>
                  <a:ext uri="{0D108BD9-81ED-4DB2-BD59-A6C34878D82A}">
                    <a16:rowId xmlns:a16="http://schemas.microsoft.com/office/drawing/2014/main" val="2461335033"/>
                  </a:ext>
                </a:extLst>
              </a:tr>
              <a:tr h="485411">
                <a:tc>
                  <a:txBody>
                    <a:bodyPr/>
                    <a:lstStyle/>
                    <a:p>
                      <a:pPr algn="ctr" rtl="0" fontAlgn="b"/>
                      <a:r>
                        <a:rPr lang="tr-TR" sz="1500">
                          <a:effectLst/>
                        </a:rPr>
                        <a:t>15</a:t>
                      </a:r>
                      <a:endParaRPr lang="tr-TR" sz="1500" b="1">
                        <a:effectLst/>
                      </a:endParaRPr>
                    </a:p>
                  </a:txBody>
                  <a:tcPr marL="17926" marR="17926" marT="11951" marB="11951" anchor="ctr"/>
                </a:tc>
                <a:tc>
                  <a:txBody>
                    <a:bodyPr/>
                    <a:lstStyle/>
                    <a:p>
                      <a:pPr algn="ctr" rtl="0" fontAlgn="b"/>
                      <a:r>
                        <a:rPr lang="tr-TR" sz="1500" dirty="0">
                          <a:effectLst/>
                        </a:rPr>
                        <a:t>0.000255847</a:t>
                      </a:r>
                      <a:endParaRPr lang="tr-TR" sz="1500" dirty="0">
                        <a:solidFill>
                          <a:srgbClr val="212121"/>
                        </a:solidFill>
                        <a:effectLst/>
                      </a:endParaRPr>
                    </a:p>
                  </a:txBody>
                  <a:tcPr marL="17926" marR="17926" marT="11951" marB="11951" anchor="ctr"/>
                </a:tc>
                <a:tc>
                  <a:txBody>
                    <a:bodyPr/>
                    <a:lstStyle/>
                    <a:p>
                      <a:pPr algn="ctr" rtl="0" fontAlgn="b"/>
                      <a:r>
                        <a:rPr lang="tr-TR" sz="1500">
                          <a:effectLst/>
                        </a:rPr>
                        <a:t>0.000114120</a:t>
                      </a:r>
                      <a:endParaRPr lang="tr-TR" sz="1500">
                        <a:solidFill>
                          <a:srgbClr val="212121"/>
                        </a:solidFill>
                        <a:effectLst/>
                      </a:endParaRPr>
                    </a:p>
                  </a:txBody>
                  <a:tcPr marL="17926" marR="17926" marT="11951" marB="11951" anchor="ctr"/>
                </a:tc>
                <a:tc>
                  <a:txBody>
                    <a:bodyPr/>
                    <a:lstStyle/>
                    <a:p>
                      <a:pPr algn="ctr" rtl="0" fontAlgn="b"/>
                      <a:r>
                        <a:rPr lang="tr-TR" sz="1500">
                          <a:effectLst/>
                        </a:rPr>
                        <a:t>0.000011412</a:t>
                      </a:r>
                      <a:endParaRPr lang="tr-TR" sz="1500">
                        <a:solidFill>
                          <a:srgbClr val="212121"/>
                        </a:solidFill>
                        <a:effectLst/>
                      </a:endParaRPr>
                    </a:p>
                  </a:txBody>
                  <a:tcPr marL="17926" marR="17926" marT="11951" marB="11951" anchor="ctr"/>
                </a:tc>
                <a:tc>
                  <a:txBody>
                    <a:bodyPr/>
                    <a:lstStyle/>
                    <a:p>
                      <a:pPr algn="ctr" rtl="0" fontAlgn="b"/>
                      <a:r>
                        <a:rPr lang="tr-TR" sz="1500" dirty="0">
                          <a:effectLst/>
                        </a:rPr>
                        <a:t>27.46197e-05 - 23.70742e-05</a:t>
                      </a:r>
                      <a:endParaRPr lang="tr-TR" sz="1500" dirty="0">
                        <a:solidFill>
                          <a:srgbClr val="212121"/>
                        </a:solidFill>
                        <a:effectLst/>
                      </a:endParaRPr>
                    </a:p>
                  </a:txBody>
                  <a:tcPr marL="17926" marR="17926" marT="11951" marB="11951" anchor="ctr"/>
                </a:tc>
                <a:tc>
                  <a:txBody>
                    <a:bodyPr/>
                    <a:lstStyle/>
                    <a:p>
                      <a:pPr algn="ctr" rtl="0" fontAlgn="b"/>
                      <a:r>
                        <a:rPr lang="tr-TR" sz="1500" dirty="0">
                          <a:effectLst/>
                        </a:rPr>
                        <a:t>27.82144e-05 - 23.34794e-05</a:t>
                      </a:r>
                      <a:endParaRPr lang="tr-TR" sz="1500" dirty="0">
                        <a:solidFill>
                          <a:srgbClr val="212121"/>
                        </a:solidFill>
                        <a:effectLst/>
                      </a:endParaRPr>
                    </a:p>
                  </a:txBody>
                  <a:tcPr marL="17926" marR="17926" marT="11951" marB="11951" anchor="ctr"/>
                </a:tc>
                <a:extLst>
                  <a:ext uri="{0D108BD9-81ED-4DB2-BD59-A6C34878D82A}">
                    <a16:rowId xmlns:a16="http://schemas.microsoft.com/office/drawing/2014/main" val="2420701275"/>
                  </a:ext>
                </a:extLst>
              </a:tr>
              <a:tr h="485411">
                <a:tc>
                  <a:txBody>
                    <a:bodyPr/>
                    <a:lstStyle/>
                    <a:p>
                      <a:pPr algn="ctr" rtl="0" fontAlgn="b"/>
                      <a:r>
                        <a:rPr lang="tr-TR" sz="1500">
                          <a:effectLst/>
                        </a:rPr>
                        <a:t>20</a:t>
                      </a:r>
                      <a:endParaRPr lang="tr-TR" sz="1500" b="1">
                        <a:effectLst/>
                      </a:endParaRPr>
                    </a:p>
                  </a:txBody>
                  <a:tcPr marL="17926" marR="17926" marT="11951" marB="11951" anchor="ctr"/>
                </a:tc>
                <a:tc>
                  <a:txBody>
                    <a:bodyPr/>
                    <a:lstStyle/>
                    <a:p>
                      <a:pPr algn="ctr" rtl="0" fontAlgn="b"/>
                      <a:r>
                        <a:rPr lang="tr-TR" sz="1500" dirty="0">
                          <a:effectLst/>
                        </a:rPr>
                        <a:t>0.000349996</a:t>
                      </a:r>
                      <a:endParaRPr lang="tr-TR" sz="1500" dirty="0">
                        <a:solidFill>
                          <a:srgbClr val="212121"/>
                        </a:solidFill>
                        <a:effectLst/>
                      </a:endParaRPr>
                    </a:p>
                  </a:txBody>
                  <a:tcPr marL="17926" marR="17926" marT="11951" marB="11951" anchor="ctr"/>
                </a:tc>
                <a:tc>
                  <a:txBody>
                    <a:bodyPr/>
                    <a:lstStyle/>
                    <a:p>
                      <a:pPr algn="ctr" rtl="0" fontAlgn="b"/>
                      <a:r>
                        <a:rPr lang="tr-TR" sz="1500">
                          <a:effectLst/>
                        </a:rPr>
                        <a:t>0.000177600</a:t>
                      </a:r>
                      <a:endParaRPr lang="tr-TR" sz="1500">
                        <a:solidFill>
                          <a:srgbClr val="212121"/>
                        </a:solidFill>
                        <a:effectLst/>
                      </a:endParaRPr>
                    </a:p>
                  </a:txBody>
                  <a:tcPr marL="17926" marR="17926" marT="11951" marB="11951" anchor="ctr"/>
                </a:tc>
                <a:tc>
                  <a:txBody>
                    <a:bodyPr/>
                    <a:lstStyle/>
                    <a:p>
                      <a:pPr algn="ctr" rtl="0" fontAlgn="b"/>
                      <a:r>
                        <a:rPr lang="tr-TR" sz="1500">
                          <a:effectLst/>
                        </a:rPr>
                        <a:t>0.000017760</a:t>
                      </a:r>
                      <a:endParaRPr lang="tr-TR" sz="1500">
                        <a:solidFill>
                          <a:srgbClr val="212121"/>
                        </a:solidFill>
                        <a:effectLst/>
                      </a:endParaRPr>
                    </a:p>
                  </a:txBody>
                  <a:tcPr marL="17926" marR="17926" marT="11951" marB="11951" anchor="ctr"/>
                </a:tc>
                <a:tc>
                  <a:txBody>
                    <a:bodyPr/>
                    <a:lstStyle/>
                    <a:p>
                      <a:pPr algn="ctr" rtl="0" fontAlgn="b"/>
                      <a:r>
                        <a:rPr lang="tr-TR" sz="1500" dirty="0">
                          <a:effectLst/>
                        </a:rPr>
                        <a:t>37.92112e-05 - 32.07809e-05</a:t>
                      </a:r>
                      <a:endParaRPr lang="tr-TR" sz="1500" dirty="0">
                        <a:solidFill>
                          <a:srgbClr val="212121"/>
                        </a:solidFill>
                        <a:effectLst/>
                      </a:endParaRPr>
                    </a:p>
                  </a:txBody>
                  <a:tcPr marL="17926" marR="17926" marT="11951" marB="11951" anchor="ctr"/>
                </a:tc>
                <a:tc>
                  <a:txBody>
                    <a:bodyPr/>
                    <a:lstStyle/>
                    <a:p>
                      <a:pPr algn="ctr" rtl="0" fontAlgn="b"/>
                      <a:r>
                        <a:rPr lang="tr-TR" sz="1500" dirty="0">
                          <a:effectLst/>
                        </a:rPr>
                        <a:t>38.48055e-05 - 31.51865e-05</a:t>
                      </a:r>
                      <a:endParaRPr lang="tr-TR" sz="1500" dirty="0">
                        <a:solidFill>
                          <a:srgbClr val="212121"/>
                        </a:solidFill>
                        <a:effectLst/>
                      </a:endParaRPr>
                    </a:p>
                  </a:txBody>
                  <a:tcPr marL="17926" marR="17926" marT="11951" marB="11951" anchor="ctr"/>
                </a:tc>
                <a:extLst>
                  <a:ext uri="{0D108BD9-81ED-4DB2-BD59-A6C34878D82A}">
                    <a16:rowId xmlns:a16="http://schemas.microsoft.com/office/drawing/2014/main" val="4199771076"/>
                  </a:ext>
                </a:extLst>
              </a:tr>
            </a:tbl>
          </a:graphicData>
        </a:graphic>
      </p:graphicFrame>
      <p:sp>
        <p:nvSpPr>
          <p:cNvPr id="9" name="Dikdörtgen 8">
            <a:extLst>
              <a:ext uri="{FF2B5EF4-FFF2-40B4-BE49-F238E27FC236}">
                <a16:creationId xmlns:a16="http://schemas.microsoft.com/office/drawing/2014/main" id="{6C3C7BC0-3C60-4CA3-A237-AD667D5803EF}"/>
              </a:ext>
            </a:extLst>
          </p:cNvPr>
          <p:cNvSpPr/>
          <p:nvPr/>
        </p:nvSpPr>
        <p:spPr>
          <a:xfrm>
            <a:off x="485775" y="6018681"/>
            <a:ext cx="1928926"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8</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Statistics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Table</a:t>
            </a:r>
            <a:endParaRPr lang="en-US" sz="1400" dirty="0">
              <a:solidFill>
                <a:srgbClr val="002060"/>
              </a:solidFill>
            </a:endParaRPr>
          </a:p>
        </p:txBody>
      </p:sp>
      <p:sp>
        <p:nvSpPr>
          <p:cNvPr id="10" name="Dikdörtgen 9">
            <a:extLst>
              <a:ext uri="{FF2B5EF4-FFF2-40B4-BE49-F238E27FC236}">
                <a16:creationId xmlns:a16="http://schemas.microsoft.com/office/drawing/2014/main" id="{6297C3CB-BD04-4D5D-8E55-64F61B958C01}"/>
              </a:ext>
            </a:extLst>
          </p:cNvPr>
          <p:cNvSpPr/>
          <p:nvPr/>
        </p:nvSpPr>
        <p:spPr>
          <a:xfrm>
            <a:off x="8173362" y="3429000"/>
            <a:ext cx="3212995"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9</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Mean</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running</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time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for</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100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runs</a:t>
            </a:r>
            <a:endParaRPr lang="en-US" sz="1400" dirty="0">
              <a:solidFill>
                <a:srgbClr val="002060"/>
              </a:solidFill>
            </a:endParaRPr>
          </a:p>
        </p:txBody>
      </p:sp>
    </p:spTree>
    <p:extLst>
      <p:ext uri="{BB962C8B-B14F-4D97-AF65-F5344CB8AC3E}">
        <p14:creationId xmlns:p14="http://schemas.microsoft.com/office/powerpoint/2010/main" val="2807782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98018F4-4147-445A-A619-3AE8FAD28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550" y="0"/>
            <a:ext cx="5785168" cy="3576918"/>
          </a:xfrm>
          <a:prstGeom prst="rect">
            <a:avLst/>
          </a:prstGeom>
          <a:noFill/>
          <a:extLst>
            <a:ext uri="{909E8E84-426E-40DD-AFC4-6F175D3DCCD1}">
              <a14:hiddenFill xmlns:a14="http://schemas.microsoft.com/office/drawing/2010/main">
                <a:solidFill>
                  <a:srgbClr val="FFFFFF"/>
                </a:solidFill>
              </a14:hiddenFill>
            </a:ext>
          </a:extLst>
        </p:spPr>
      </p:pic>
      <p:sp>
        <p:nvSpPr>
          <p:cNvPr id="4" name="Alt Bilgi Yer Tutucusu 3">
            <a:extLst>
              <a:ext uri="{FF2B5EF4-FFF2-40B4-BE49-F238E27FC236}">
                <a16:creationId xmlns:a16="http://schemas.microsoft.com/office/drawing/2014/main" id="{8226C2A2-68DF-41B0-95C4-1016CD2F8EA1}"/>
              </a:ext>
            </a:extLst>
          </p:cNvPr>
          <p:cNvSpPr>
            <a:spLocks noGrp="1"/>
          </p:cNvSpPr>
          <p:nvPr>
            <p:ph type="ftr" sz="quarter" idx="11"/>
          </p:nvPr>
        </p:nvSpPr>
        <p:spPr/>
        <p:txBody>
          <a:bodyPr/>
          <a:lstStyle/>
          <a:p>
            <a:r>
              <a:rPr lang="tr-TR"/>
              <a:t>Hamıltonıan Path Problem</a:t>
            </a:r>
            <a:endParaRPr lang="tr-TR" dirty="0"/>
          </a:p>
        </p:txBody>
      </p:sp>
      <p:sp>
        <p:nvSpPr>
          <p:cNvPr id="5" name="Slayt Numarası Yer Tutucusu 4">
            <a:extLst>
              <a:ext uri="{FF2B5EF4-FFF2-40B4-BE49-F238E27FC236}">
                <a16:creationId xmlns:a16="http://schemas.microsoft.com/office/drawing/2014/main" id="{5C8A855E-5C95-4887-969B-E854887742B7}"/>
              </a:ext>
            </a:extLst>
          </p:cNvPr>
          <p:cNvSpPr>
            <a:spLocks noGrp="1"/>
          </p:cNvSpPr>
          <p:nvPr>
            <p:ph type="sldNum" sz="quarter" idx="12"/>
          </p:nvPr>
        </p:nvSpPr>
        <p:spPr/>
        <p:txBody>
          <a:bodyPr/>
          <a:lstStyle/>
          <a:p>
            <a:fld id="{15C7158B-90F9-4747-8938-9A6241A7AE8B}" type="slidenum">
              <a:rPr lang="tr-TR" smtClean="0"/>
              <a:t>18</a:t>
            </a:fld>
            <a:endParaRPr lang="tr-TR" dirty="0"/>
          </a:p>
        </p:txBody>
      </p:sp>
      <p:sp>
        <p:nvSpPr>
          <p:cNvPr id="2" name="Başlık 1">
            <a:extLst>
              <a:ext uri="{FF2B5EF4-FFF2-40B4-BE49-F238E27FC236}">
                <a16:creationId xmlns:a16="http://schemas.microsoft.com/office/drawing/2014/main" id="{44A8EDB2-4EBD-4F9D-B688-C3E3F84A885A}"/>
              </a:ext>
            </a:extLst>
          </p:cNvPr>
          <p:cNvSpPr>
            <a:spLocks noGrp="1"/>
          </p:cNvSpPr>
          <p:nvPr>
            <p:ph type="title" idx="4294967295"/>
          </p:nvPr>
        </p:nvSpPr>
        <p:spPr>
          <a:xfrm>
            <a:off x="485775" y="258763"/>
            <a:ext cx="6738938" cy="663575"/>
          </a:xfrm>
        </p:spPr>
        <p:txBody>
          <a:bodyPr>
            <a:normAutofit fontScale="90000"/>
          </a:bodyPr>
          <a:lstStyle/>
          <a:p>
            <a:r>
              <a:rPr lang="tr-TR" dirty="0"/>
              <a:t>Analysis of 1000 </a:t>
            </a:r>
            <a:r>
              <a:rPr lang="tr-TR" dirty="0" err="1"/>
              <a:t>Runs</a:t>
            </a:r>
            <a:endParaRPr lang="en-US" dirty="0"/>
          </a:p>
        </p:txBody>
      </p:sp>
      <p:graphicFrame>
        <p:nvGraphicFramePr>
          <p:cNvPr id="11" name="İçerik Yer Tutucusu 5">
            <a:extLst>
              <a:ext uri="{FF2B5EF4-FFF2-40B4-BE49-F238E27FC236}">
                <a16:creationId xmlns:a16="http://schemas.microsoft.com/office/drawing/2014/main" id="{FAB74FDA-024C-4600-B164-47B3B5D6376A}"/>
              </a:ext>
            </a:extLst>
          </p:cNvPr>
          <p:cNvGraphicFramePr>
            <a:graphicFrameLocks/>
          </p:cNvGraphicFramePr>
          <p:nvPr>
            <p:extLst>
              <p:ext uri="{D42A27DB-BD31-4B8C-83A1-F6EECF244321}">
                <p14:modId xmlns:p14="http://schemas.microsoft.com/office/powerpoint/2010/main" val="243939080"/>
              </p:ext>
            </p:extLst>
          </p:nvPr>
        </p:nvGraphicFramePr>
        <p:xfrm>
          <a:off x="251013" y="3140392"/>
          <a:ext cx="7360023" cy="2913481"/>
        </p:xfrm>
        <a:graphic>
          <a:graphicData uri="http://schemas.openxmlformats.org/drawingml/2006/table">
            <a:tbl>
              <a:tblPr firstRow="1">
                <a:tableStyleId>{69012ECD-51FC-41F1-AA8D-1B2483CD663E}</a:tableStyleId>
              </a:tblPr>
              <a:tblGrid>
                <a:gridCol w="924923">
                  <a:extLst>
                    <a:ext uri="{9D8B030D-6E8A-4147-A177-3AD203B41FA5}">
                      <a16:colId xmlns:a16="http://schemas.microsoft.com/office/drawing/2014/main" val="1150818055"/>
                    </a:ext>
                  </a:extLst>
                </a:gridCol>
                <a:gridCol w="1292268">
                  <a:extLst>
                    <a:ext uri="{9D8B030D-6E8A-4147-A177-3AD203B41FA5}">
                      <a16:colId xmlns:a16="http://schemas.microsoft.com/office/drawing/2014/main" val="3606561553"/>
                    </a:ext>
                  </a:extLst>
                </a:gridCol>
                <a:gridCol w="1174192">
                  <a:extLst>
                    <a:ext uri="{9D8B030D-6E8A-4147-A177-3AD203B41FA5}">
                      <a16:colId xmlns:a16="http://schemas.microsoft.com/office/drawing/2014/main" val="693295303"/>
                    </a:ext>
                  </a:extLst>
                </a:gridCol>
                <a:gridCol w="1187312">
                  <a:extLst>
                    <a:ext uri="{9D8B030D-6E8A-4147-A177-3AD203B41FA5}">
                      <a16:colId xmlns:a16="http://schemas.microsoft.com/office/drawing/2014/main" val="1446387472"/>
                    </a:ext>
                  </a:extLst>
                </a:gridCol>
                <a:gridCol w="1554657">
                  <a:extLst>
                    <a:ext uri="{9D8B030D-6E8A-4147-A177-3AD203B41FA5}">
                      <a16:colId xmlns:a16="http://schemas.microsoft.com/office/drawing/2014/main" val="1460860261"/>
                    </a:ext>
                  </a:extLst>
                </a:gridCol>
                <a:gridCol w="1226671">
                  <a:extLst>
                    <a:ext uri="{9D8B030D-6E8A-4147-A177-3AD203B41FA5}">
                      <a16:colId xmlns:a16="http://schemas.microsoft.com/office/drawing/2014/main" val="3101749605"/>
                    </a:ext>
                  </a:extLst>
                </a:gridCol>
              </a:tblGrid>
              <a:tr h="485411">
                <a:tc>
                  <a:txBody>
                    <a:bodyPr/>
                    <a:lstStyle/>
                    <a:p>
                      <a:pPr algn="ctr" rtl="0" fontAlgn="b"/>
                      <a:r>
                        <a:rPr lang="tr-TR" sz="1500" dirty="0">
                          <a:effectLst/>
                        </a:rPr>
                        <a:t>Size</a:t>
                      </a:r>
                      <a:endParaRPr lang="tr-TR" sz="1500" b="1" dirty="0">
                        <a:effectLst/>
                      </a:endParaRPr>
                    </a:p>
                  </a:txBody>
                  <a:tcPr marL="17926" marR="17926" marT="11951" marB="11951" anchor="ctr"/>
                </a:tc>
                <a:tc>
                  <a:txBody>
                    <a:bodyPr/>
                    <a:lstStyle/>
                    <a:p>
                      <a:pPr algn="ctr" rtl="0" fontAlgn="b"/>
                      <a:r>
                        <a:rPr lang="tr-TR" sz="1500" dirty="0" err="1">
                          <a:effectLst/>
                        </a:rPr>
                        <a:t>Mean</a:t>
                      </a:r>
                      <a:r>
                        <a:rPr lang="tr-TR" sz="1500" dirty="0">
                          <a:effectLst/>
                        </a:rPr>
                        <a:t> Time(s)</a:t>
                      </a:r>
                      <a:endParaRPr lang="tr-TR" sz="1500" b="1" dirty="0">
                        <a:effectLst/>
                      </a:endParaRPr>
                    </a:p>
                  </a:txBody>
                  <a:tcPr marL="17926" marR="17926" marT="11951" marB="11951" anchor="ctr"/>
                </a:tc>
                <a:tc>
                  <a:txBody>
                    <a:bodyPr/>
                    <a:lstStyle/>
                    <a:p>
                      <a:pPr algn="ctr" rtl="0" fontAlgn="b"/>
                      <a:r>
                        <a:rPr lang="tr-TR" sz="1500">
                          <a:effectLst/>
                        </a:rPr>
                        <a:t>Standard Deviation</a:t>
                      </a:r>
                      <a:endParaRPr lang="tr-TR" sz="1500" b="1">
                        <a:effectLst/>
                      </a:endParaRPr>
                    </a:p>
                  </a:txBody>
                  <a:tcPr marL="17926" marR="17926" marT="11951" marB="11951" anchor="ctr"/>
                </a:tc>
                <a:tc>
                  <a:txBody>
                    <a:bodyPr/>
                    <a:lstStyle/>
                    <a:p>
                      <a:pPr algn="ctr" rtl="0" fontAlgn="b"/>
                      <a:r>
                        <a:rPr lang="tr-TR" sz="1500" dirty="0">
                          <a:effectLst/>
                        </a:rPr>
                        <a:t>Standard </a:t>
                      </a:r>
                      <a:r>
                        <a:rPr lang="tr-TR" sz="1500" dirty="0" err="1">
                          <a:effectLst/>
                        </a:rPr>
                        <a:t>Error</a:t>
                      </a:r>
                      <a:endParaRPr lang="tr-TR" sz="1500" b="1" dirty="0">
                        <a:effectLst/>
                      </a:endParaRPr>
                    </a:p>
                  </a:txBody>
                  <a:tcPr marL="17926" marR="17926" marT="11951" marB="11951" anchor="ctr"/>
                </a:tc>
                <a:tc>
                  <a:txBody>
                    <a:bodyPr/>
                    <a:lstStyle/>
                    <a:p>
                      <a:pPr algn="ctr" rtl="0" fontAlgn="b"/>
                      <a:r>
                        <a:rPr lang="tr-TR" sz="1500" dirty="0">
                          <a:effectLst/>
                        </a:rPr>
                        <a:t>90% - CL</a:t>
                      </a:r>
                      <a:endParaRPr lang="tr-TR" sz="1500" b="1" dirty="0">
                        <a:effectLst/>
                      </a:endParaRPr>
                    </a:p>
                  </a:txBody>
                  <a:tcPr marL="17926" marR="17926" marT="11951" marB="11951" anchor="ctr"/>
                </a:tc>
                <a:tc>
                  <a:txBody>
                    <a:bodyPr/>
                    <a:lstStyle/>
                    <a:p>
                      <a:pPr algn="ctr" rtl="0" fontAlgn="b"/>
                      <a:r>
                        <a:rPr lang="tr-TR" sz="1500" dirty="0">
                          <a:effectLst/>
                        </a:rPr>
                        <a:t>95% - CL</a:t>
                      </a:r>
                      <a:endParaRPr lang="tr-TR" sz="1500" b="1" dirty="0">
                        <a:effectLst/>
                      </a:endParaRPr>
                    </a:p>
                  </a:txBody>
                  <a:tcPr marL="17926" marR="17926" marT="11951" marB="11951" anchor="ctr"/>
                </a:tc>
                <a:extLst>
                  <a:ext uri="{0D108BD9-81ED-4DB2-BD59-A6C34878D82A}">
                    <a16:rowId xmlns:a16="http://schemas.microsoft.com/office/drawing/2014/main" val="4090966677"/>
                  </a:ext>
                </a:extLst>
              </a:tr>
              <a:tr h="485411">
                <a:tc>
                  <a:txBody>
                    <a:bodyPr/>
                    <a:lstStyle/>
                    <a:p>
                      <a:pPr algn="ctr" rtl="0" fontAlgn="b"/>
                      <a:r>
                        <a:rPr lang="tr-TR" sz="1500" dirty="0">
                          <a:effectLst/>
                        </a:rPr>
                        <a:t>5</a:t>
                      </a:r>
                      <a:endParaRPr lang="tr-TR" sz="1500" b="1" dirty="0">
                        <a:effectLst/>
                      </a:endParaRPr>
                    </a:p>
                  </a:txBody>
                  <a:tcPr marL="21310" marR="21310" marT="14207" marB="14207" anchor="ctr"/>
                </a:tc>
                <a:tc>
                  <a:txBody>
                    <a:bodyPr/>
                    <a:lstStyle/>
                    <a:p>
                      <a:pPr algn="ctr" rtl="0" fontAlgn="b"/>
                      <a:r>
                        <a:rPr lang="tr-TR" sz="1500" dirty="0">
                          <a:effectLst/>
                        </a:rPr>
                        <a:t>0.000028465</a:t>
                      </a:r>
                      <a:endParaRPr lang="tr-TR" sz="1500" dirty="0">
                        <a:solidFill>
                          <a:srgbClr val="212121"/>
                        </a:solidFill>
                        <a:effectLst/>
                      </a:endParaRPr>
                    </a:p>
                  </a:txBody>
                  <a:tcPr marL="21310" marR="21310" marT="14207" marB="14207" anchor="ctr"/>
                </a:tc>
                <a:tc>
                  <a:txBody>
                    <a:bodyPr/>
                    <a:lstStyle/>
                    <a:p>
                      <a:pPr algn="ctr" rtl="0" fontAlgn="b"/>
                      <a:r>
                        <a:rPr lang="tr-TR" sz="1500">
                          <a:effectLst/>
                        </a:rPr>
                        <a:t>0.000015837</a:t>
                      </a:r>
                      <a:endParaRPr lang="tr-TR" sz="1500">
                        <a:solidFill>
                          <a:srgbClr val="212121"/>
                        </a:solidFill>
                        <a:effectLst/>
                      </a:endParaRPr>
                    </a:p>
                  </a:txBody>
                  <a:tcPr marL="21310" marR="21310" marT="14207" marB="14207" anchor="ctr"/>
                </a:tc>
                <a:tc>
                  <a:txBody>
                    <a:bodyPr/>
                    <a:lstStyle/>
                    <a:p>
                      <a:pPr algn="ctr" rtl="0" fontAlgn="b"/>
                      <a:r>
                        <a:rPr lang="tr-TR" sz="1500">
                          <a:effectLst/>
                        </a:rPr>
                        <a:t>0.000000501</a:t>
                      </a:r>
                      <a:endParaRPr lang="tr-TR" sz="1500">
                        <a:solidFill>
                          <a:srgbClr val="212121"/>
                        </a:solidFill>
                        <a:effectLst/>
                      </a:endParaRPr>
                    </a:p>
                  </a:txBody>
                  <a:tcPr marL="21310" marR="21310" marT="14207" marB="14207" anchor="ctr"/>
                </a:tc>
                <a:tc>
                  <a:txBody>
                    <a:bodyPr/>
                    <a:lstStyle/>
                    <a:p>
                      <a:pPr algn="ctr" rtl="0" fontAlgn="b"/>
                      <a:r>
                        <a:rPr lang="tr-TR" sz="1500" dirty="0">
                          <a:effectLst/>
                        </a:rPr>
                        <a:t>2.9288e-05 - 2.7640e-05</a:t>
                      </a:r>
                      <a:endParaRPr lang="tr-TR" sz="1500" dirty="0">
                        <a:solidFill>
                          <a:srgbClr val="212121"/>
                        </a:solidFill>
                        <a:effectLst/>
                      </a:endParaRPr>
                    </a:p>
                  </a:txBody>
                  <a:tcPr marL="21310" marR="21310" marT="14207" marB="14207" anchor="ctr"/>
                </a:tc>
                <a:tc>
                  <a:txBody>
                    <a:bodyPr/>
                    <a:lstStyle/>
                    <a:p>
                      <a:pPr algn="ctr" rtl="0" fontAlgn="b"/>
                      <a:r>
                        <a:rPr lang="tr-TR" sz="1500" dirty="0">
                          <a:effectLst/>
                        </a:rPr>
                        <a:t>2.9446e-05 - 2.7483e-05</a:t>
                      </a:r>
                      <a:endParaRPr lang="tr-TR" sz="1500" dirty="0">
                        <a:solidFill>
                          <a:srgbClr val="212121"/>
                        </a:solidFill>
                        <a:effectLst/>
                      </a:endParaRPr>
                    </a:p>
                  </a:txBody>
                  <a:tcPr marL="21310" marR="21310" marT="14207" marB="14207" anchor="ctr"/>
                </a:tc>
                <a:extLst>
                  <a:ext uri="{0D108BD9-81ED-4DB2-BD59-A6C34878D82A}">
                    <a16:rowId xmlns:a16="http://schemas.microsoft.com/office/drawing/2014/main" val="3469269352"/>
                  </a:ext>
                </a:extLst>
              </a:tr>
              <a:tr h="485411">
                <a:tc>
                  <a:txBody>
                    <a:bodyPr/>
                    <a:lstStyle/>
                    <a:p>
                      <a:pPr algn="ctr" rtl="0" fontAlgn="b"/>
                      <a:r>
                        <a:rPr lang="tr-TR" sz="1500">
                          <a:effectLst/>
                        </a:rPr>
                        <a:t>8</a:t>
                      </a:r>
                      <a:endParaRPr lang="tr-TR" sz="1500" b="1">
                        <a:effectLst/>
                      </a:endParaRPr>
                    </a:p>
                  </a:txBody>
                  <a:tcPr marL="21310" marR="21310" marT="14207" marB="14207" anchor="ctr"/>
                </a:tc>
                <a:tc>
                  <a:txBody>
                    <a:bodyPr/>
                    <a:lstStyle/>
                    <a:p>
                      <a:pPr algn="ctr" rtl="0" fontAlgn="b"/>
                      <a:r>
                        <a:rPr lang="tr-TR" sz="1500" dirty="0">
                          <a:effectLst/>
                        </a:rPr>
                        <a:t>0.000053675</a:t>
                      </a:r>
                      <a:endParaRPr lang="tr-TR" sz="1500" dirty="0">
                        <a:solidFill>
                          <a:srgbClr val="212121"/>
                        </a:solidFill>
                        <a:effectLst/>
                      </a:endParaRPr>
                    </a:p>
                  </a:txBody>
                  <a:tcPr marL="21310" marR="21310" marT="14207" marB="14207" anchor="ctr"/>
                </a:tc>
                <a:tc>
                  <a:txBody>
                    <a:bodyPr/>
                    <a:lstStyle/>
                    <a:p>
                      <a:pPr algn="ctr" rtl="0" fontAlgn="b"/>
                      <a:r>
                        <a:rPr lang="tr-TR" sz="1500" dirty="0">
                          <a:effectLst/>
                        </a:rPr>
                        <a:t>0.000024963</a:t>
                      </a:r>
                      <a:endParaRPr lang="tr-TR" sz="1500" dirty="0">
                        <a:solidFill>
                          <a:srgbClr val="212121"/>
                        </a:solidFill>
                        <a:effectLst/>
                      </a:endParaRPr>
                    </a:p>
                  </a:txBody>
                  <a:tcPr marL="21310" marR="21310" marT="14207" marB="14207" anchor="ctr"/>
                </a:tc>
                <a:tc>
                  <a:txBody>
                    <a:bodyPr/>
                    <a:lstStyle/>
                    <a:p>
                      <a:pPr algn="ctr" rtl="0" fontAlgn="b"/>
                      <a:r>
                        <a:rPr lang="tr-TR" sz="1500">
                          <a:effectLst/>
                        </a:rPr>
                        <a:t>0.000000789</a:t>
                      </a:r>
                      <a:endParaRPr lang="tr-TR" sz="1500">
                        <a:solidFill>
                          <a:srgbClr val="212121"/>
                        </a:solidFill>
                        <a:effectLst/>
                      </a:endParaRPr>
                    </a:p>
                  </a:txBody>
                  <a:tcPr marL="21310" marR="21310" marT="14207" marB="14207" anchor="ctr"/>
                </a:tc>
                <a:tc>
                  <a:txBody>
                    <a:bodyPr/>
                    <a:lstStyle/>
                    <a:p>
                      <a:pPr algn="ctr" rtl="0" fontAlgn="b"/>
                      <a:r>
                        <a:rPr lang="tr-TR" sz="1500" dirty="0">
                          <a:effectLst/>
                        </a:rPr>
                        <a:t>5.4973e-05 - 5.2376e-05</a:t>
                      </a:r>
                      <a:endParaRPr lang="tr-TR" sz="1500" dirty="0">
                        <a:solidFill>
                          <a:srgbClr val="212121"/>
                        </a:solidFill>
                        <a:effectLst/>
                      </a:endParaRPr>
                    </a:p>
                  </a:txBody>
                  <a:tcPr marL="21310" marR="21310" marT="14207" marB="14207" anchor="ctr"/>
                </a:tc>
                <a:tc>
                  <a:txBody>
                    <a:bodyPr/>
                    <a:lstStyle/>
                    <a:p>
                      <a:pPr algn="ctr" rtl="0" fontAlgn="b"/>
                      <a:r>
                        <a:rPr lang="tr-TR" sz="1500" dirty="0">
                          <a:effectLst/>
                        </a:rPr>
                        <a:t>5.5221e-05 - 5.2127e-05</a:t>
                      </a:r>
                      <a:endParaRPr lang="tr-TR" sz="1500" dirty="0">
                        <a:solidFill>
                          <a:srgbClr val="212121"/>
                        </a:solidFill>
                        <a:effectLst/>
                      </a:endParaRPr>
                    </a:p>
                  </a:txBody>
                  <a:tcPr marL="21310" marR="21310" marT="14207" marB="14207" anchor="ctr"/>
                </a:tc>
                <a:extLst>
                  <a:ext uri="{0D108BD9-81ED-4DB2-BD59-A6C34878D82A}">
                    <a16:rowId xmlns:a16="http://schemas.microsoft.com/office/drawing/2014/main" val="4084521448"/>
                  </a:ext>
                </a:extLst>
              </a:tr>
              <a:tr h="485411">
                <a:tc>
                  <a:txBody>
                    <a:bodyPr/>
                    <a:lstStyle/>
                    <a:p>
                      <a:pPr algn="ctr" rtl="0" fontAlgn="b"/>
                      <a:r>
                        <a:rPr lang="tr-TR" sz="1500">
                          <a:effectLst/>
                        </a:rPr>
                        <a:t>10</a:t>
                      </a:r>
                      <a:endParaRPr lang="tr-TR" sz="1500" b="1">
                        <a:effectLst/>
                      </a:endParaRPr>
                    </a:p>
                  </a:txBody>
                  <a:tcPr marL="21310" marR="21310" marT="14207" marB="14207" anchor="ctr"/>
                </a:tc>
                <a:tc>
                  <a:txBody>
                    <a:bodyPr/>
                    <a:lstStyle/>
                    <a:p>
                      <a:pPr algn="ctr" rtl="0" fontAlgn="b"/>
                      <a:r>
                        <a:rPr lang="tr-TR" sz="1500" dirty="0">
                          <a:effectLst/>
                        </a:rPr>
                        <a:t>0.000089500</a:t>
                      </a:r>
                      <a:endParaRPr lang="tr-TR" sz="1500" dirty="0">
                        <a:solidFill>
                          <a:srgbClr val="212121"/>
                        </a:solidFill>
                        <a:effectLst/>
                      </a:endParaRPr>
                    </a:p>
                  </a:txBody>
                  <a:tcPr marL="21310" marR="21310" marT="14207" marB="14207" anchor="ctr"/>
                </a:tc>
                <a:tc>
                  <a:txBody>
                    <a:bodyPr/>
                    <a:lstStyle/>
                    <a:p>
                      <a:pPr algn="ctr" rtl="0" fontAlgn="b"/>
                      <a:r>
                        <a:rPr lang="tr-TR" sz="1500" dirty="0">
                          <a:effectLst/>
                        </a:rPr>
                        <a:t>0.000042856</a:t>
                      </a:r>
                      <a:endParaRPr lang="tr-TR" sz="1500" dirty="0">
                        <a:solidFill>
                          <a:srgbClr val="212121"/>
                        </a:solidFill>
                        <a:effectLst/>
                      </a:endParaRPr>
                    </a:p>
                  </a:txBody>
                  <a:tcPr marL="21310" marR="21310" marT="14207" marB="14207" anchor="ctr"/>
                </a:tc>
                <a:tc>
                  <a:txBody>
                    <a:bodyPr/>
                    <a:lstStyle/>
                    <a:p>
                      <a:pPr algn="ctr" rtl="0" fontAlgn="b"/>
                      <a:r>
                        <a:rPr lang="tr-TR" sz="1500" dirty="0">
                          <a:effectLst/>
                        </a:rPr>
                        <a:t>0.000001355</a:t>
                      </a:r>
                      <a:endParaRPr lang="tr-TR" sz="1500" dirty="0">
                        <a:solidFill>
                          <a:srgbClr val="212121"/>
                        </a:solidFill>
                        <a:effectLst/>
                      </a:endParaRPr>
                    </a:p>
                  </a:txBody>
                  <a:tcPr marL="21310" marR="21310" marT="14207" marB="14207" anchor="ctr"/>
                </a:tc>
                <a:tc>
                  <a:txBody>
                    <a:bodyPr/>
                    <a:lstStyle/>
                    <a:p>
                      <a:pPr algn="ctr" rtl="0" fontAlgn="b"/>
                      <a:r>
                        <a:rPr lang="tr-TR" sz="1500" dirty="0">
                          <a:effectLst/>
                        </a:rPr>
                        <a:t>9.1729e-05 - 8.7271e-05</a:t>
                      </a:r>
                      <a:endParaRPr lang="tr-TR" sz="1500" dirty="0">
                        <a:solidFill>
                          <a:srgbClr val="212121"/>
                        </a:solidFill>
                        <a:effectLst/>
                      </a:endParaRPr>
                    </a:p>
                  </a:txBody>
                  <a:tcPr marL="21310" marR="21310" marT="14207" marB="14207" anchor="ctr"/>
                </a:tc>
                <a:tc>
                  <a:txBody>
                    <a:bodyPr/>
                    <a:lstStyle/>
                    <a:p>
                      <a:pPr algn="ctr" rtl="0" fontAlgn="b"/>
                      <a:r>
                        <a:rPr lang="tr-TR" sz="1500" dirty="0">
                          <a:effectLst/>
                        </a:rPr>
                        <a:t>9.2156e-05 - 8.6844e-05</a:t>
                      </a:r>
                      <a:endParaRPr lang="tr-TR" sz="1500" dirty="0">
                        <a:solidFill>
                          <a:srgbClr val="212121"/>
                        </a:solidFill>
                        <a:effectLst/>
                      </a:endParaRPr>
                    </a:p>
                  </a:txBody>
                  <a:tcPr marL="21310" marR="21310" marT="14207" marB="14207" anchor="ctr"/>
                </a:tc>
                <a:extLst>
                  <a:ext uri="{0D108BD9-81ED-4DB2-BD59-A6C34878D82A}">
                    <a16:rowId xmlns:a16="http://schemas.microsoft.com/office/drawing/2014/main" val="2461335033"/>
                  </a:ext>
                </a:extLst>
              </a:tr>
              <a:tr h="485411">
                <a:tc>
                  <a:txBody>
                    <a:bodyPr/>
                    <a:lstStyle/>
                    <a:p>
                      <a:pPr algn="ctr" rtl="0" fontAlgn="b"/>
                      <a:r>
                        <a:rPr lang="tr-TR" sz="1500">
                          <a:effectLst/>
                        </a:rPr>
                        <a:t>15</a:t>
                      </a:r>
                      <a:endParaRPr lang="tr-TR" sz="1500" b="1">
                        <a:effectLst/>
                      </a:endParaRPr>
                    </a:p>
                  </a:txBody>
                  <a:tcPr marL="21310" marR="21310" marT="14207" marB="14207" anchor="ctr"/>
                </a:tc>
                <a:tc>
                  <a:txBody>
                    <a:bodyPr/>
                    <a:lstStyle/>
                    <a:p>
                      <a:pPr algn="ctr" rtl="0" fontAlgn="b"/>
                      <a:r>
                        <a:rPr lang="tr-TR" sz="1500">
                          <a:effectLst/>
                        </a:rPr>
                        <a:t>0.000242365</a:t>
                      </a:r>
                      <a:endParaRPr lang="tr-TR" sz="1500">
                        <a:solidFill>
                          <a:srgbClr val="212121"/>
                        </a:solidFill>
                        <a:effectLst/>
                      </a:endParaRPr>
                    </a:p>
                  </a:txBody>
                  <a:tcPr marL="21310" marR="21310" marT="14207" marB="14207" anchor="ctr"/>
                </a:tc>
                <a:tc>
                  <a:txBody>
                    <a:bodyPr/>
                    <a:lstStyle/>
                    <a:p>
                      <a:pPr algn="ctr" rtl="0" fontAlgn="b"/>
                      <a:r>
                        <a:rPr lang="tr-TR" sz="1500">
                          <a:effectLst/>
                        </a:rPr>
                        <a:t>0.000133968</a:t>
                      </a:r>
                      <a:endParaRPr lang="tr-TR" sz="1500">
                        <a:solidFill>
                          <a:srgbClr val="212121"/>
                        </a:solidFill>
                        <a:effectLst/>
                      </a:endParaRPr>
                    </a:p>
                  </a:txBody>
                  <a:tcPr marL="21310" marR="21310" marT="14207" marB="14207" anchor="ctr"/>
                </a:tc>
                <a:tc>
                  <a:txBody>
                    <a:bodyPr/>
                    <a:lstStyle/>
                    <a:p>
                      <a:pPr algn="ctr" rtl="0" fontAlgn="b"/>
                      <a:r>
                        <a:rPr lang="tr-TR" sz="1500" dirty="0">
                          <a:effectLst/>
                        </a:rPr>
                        <a:t>0.000004236</a:t>
                      </a:r>
                      <a:endParaRPr lang="tr-TR" sz="1500" dirty="0">
                        <a:solidFill>
                          <a:srgbClr val="212121"/>
                        </a:solidFill>
                        <a:effectLst/>
                      </a:endParaRPr>
                    </a:p>
                  </a:txBody>
                  <a:tcPr marL="21310" marR="21310" marT="14207" marB="14207" anchor="ctr"/>
                </a:tc>
                <a:tc>
                  <a:txBody>
                    <a:bodyPr/>
                    <a:lstStyle/>
                    <a:p>
                      <a:pPr algn="ctr" rtl="0" fontAlgn="b"/>
                      <a:r>
                        <a:rPr lang="tr-TR" sz="1500" dirty="0">
                          <a:effectLst/>
                        </a:rPr>
                        <a:t>24.9334e-05 - 23.5396e-05</a:t>
                      </a:r>
                      <a:endParaRPr lang="tr-TR" sz="1500" dirty="0">
                        <a:solidFill>
                          <a:srgbClr val="212121"/>
                        </a:solidFill>
                        <a:effectLst/>
                      </a:endParaRPr>
                    </a:p>
                  </a:txBody>
                  <a:tcPr marL="21310" marR="21310" marT="14207" marB="14207" anchor="ctr"/>
                </a:tc>
                <a:tc>
                  <a:txBody>
                    <a:bodyPr/>
                    <a:lstStyle/>
                    <a:p>
                      <a:pPr algn="ctr" rtl="0" fontAlgn="b"/>
                      <a:r>
                        <a:rPr lang="tr-TR" sz="1500" dirty="0">
                          <a:effectLst/>
                        </a:rPr>
                        <a:t>25.0668e-05 - 23.4061e-05</a:t>
                      </a:r>
                      <a:endParaRPr lang="tr-TR" sz="1500" dirty="0">
                        <a:solidFill>
                          <a:srgbClr val="212121"/>
                        </a:solidFill>
                        <a:effectLst/>
                      </a:endParaRPr>
                    </a:p>
                  </a:txBody>
                  <a:tcPr marL="21310" marR="21310" marT="14207" marB="14207" anchor="ctr"/>
                </a:tc>
                <a:extLst>
                  <a:ext uri="{0D108BD9-81ED-4DB2-BD59-A6C34878D82A}">
                    <a16:rowId xmlns:a16="http://schemas.microsoft.com/office/drawing/2014/main" val="2420701275"/>
                  </a:ext>
                </a:extLst>
              </a:tr>
              <a:tr h="485411">
                <a:tc>
                  <a:txBody>
                    <a:bodyPr/>
                    <a:lstStyle/>
                    <a:p>
                      <a:pPr algn="ctr" rtl="0" fontAlgn="b"/>
                      <a:r>
                        <a:rPr lang="tr-TR" sz="1500">
                          <a:effectLst/>
                        </a:rPr>
                        <a:t>20</a:t>
                      </a:r>
                      <a:endParaRPr lang="tr-TR" sz="1500" b="1">
                        <a:effectLst/>
                      </a:endParaRPr>
                    </a:p>
                  </a:txBody>
                  <a:tcPr marL="21310" marR="21310" marT="14207" marB="14207" anchor="ctr"/>
                </a:tc>
                <a:tc>
                  <a:txBody>
                    <a:bodyPr/>
                    <a:lstStyle/>
                    <a:p>
                      <a:pPr algn="ctr" rtl="0" fontAlgn="b"/>
                      <a:r>
                        <a:rPr lang="tr-TR" sz="1500" dirty="0">
                          <a:effectLst/>
                        </a:rPr>
                        <a:t>0.000347586</a:t>
                      </a:r>
                      <a:endParaRPr lang="tr-TR" sz="1500" dirty="0">
                        <a:solidFill>
                          <a:srgbClr val="212121"/>
                        </a:solidFill>
                        <a:effectLst/>
                      </a:endParaRPr>
                    </a:p>
                  </a:txBody>
                  <a:tcPr marL="21310" marR="21310" marT="14207" marB="14207" anchor="ctr"/>
                </a:tc>
                <a:tc>
                  <a:txBody>
                    <a:bodyPr/>
                    <a:lstStyle/>
                    <a:p>
                      <a:pPr algn="ctr" rtl="0" fontAlgn="b"/>
                      <a:r>
                        <a:rPr lang="tr-TR" sz="1500">
                          <a:effectLst/>
                        </a:rPr>
                        <a:t>0.000166958</a:t>
                      </a:r>
                      <a:endParaRPr lang="tr-TR" sz="1500">
                        <a:solidFill>
                          <a:srgbClr val="212121"/>
                        </a:solidFill>
                        <a:effectLst/>
                      </a:endParaRPr>
                    </a:p>
                  </a:txBody>
                  <a:tcPr marL="21310" marR="21310" marT="14207" marB="14207" anchor="ctr"/>
                </a:tc>
                <a:tc>
                  <a:txBody>
                    <a:bodyPr/>
                    <a:lstStyle/>
                    <a:p>
                      <a:pPr algn="ctr" rtl="0" fontAlgn="b"/>
                      <a:r>
                        <a:rPr lang="tr-TR" sz="1500" dirty="0">
                          <a:effectLst/>
                        </a:rPr>
                        <a:t>0.000005280</a:t>
                      </a:r>
                      <a:endParaRPr lang="tr-TR" sz="1500" dirty="0">
                        <a:solidFill>
                          <a:srgbClr val="212121"/>
                        </a:solidFill>
                        <a:effectLst/>
                      </a:endParaRPr>
                    </a:p>
                  </a:txBody>
                  <a:tcPr marL="21310" marR="21310" marT="14207" marB="14207" anchor="ctr"/>
                </a:tc>
                <a:tc>
                  <a:txBody>
                    <a:bodyPr/>
                    <a:lstStyle/>
                    <a:p>
                      <a:pPr algn="ctr" rtl="0" fontAlgn="b"/>
                      <a:r>
                        <a:rPr lang="tr-TR" sz="1500" dirty="0">
                          <a:effectLst/>
                        </a:rPr>
                        <a:t>35.6270e-05 - 33.8900e-05</a:t>
                      </a:r>
                      <a:endParaRPr lang="tr-TR" sz="1500" dirty="0">
                        <a:solidFill>
                          <a:srgbClr val="212121"/>
                        </a:solidFill>
                        <a:effectLst/>
                      </a:endParaRPr>
                    </a:p>
                  </a:txBody>
                  <a:tcPr marL="21310" marR="21310" marT="14207" marB="14207" anchor="ctr"/>
                </a:tc>
                <a:tc>
                  <a:txBody>
                    <a:bodyPr/>
                    <a:lstStyle/>
                    <a:p>
                      <a:pPr algn="ctr" rtl="0" fontAlgn="b"/>
                      <a:r>
                        <a:rPr lang="tr-TR" sz="1500" dirty="0">
                          <a:effectLst/>
                        </a:rPr>
                        <a:t>35.7934e-05 - 33.7237e-05</a:t>
                      </a:r>
                      <a:endParaRPr lang="tr-TR" sz="1500" dirty="0">
                        <a:solidFill>
                          <a:srgbClr val="212121"/>
                        </a:solidFill>
                        <a:effectLst/>
                      </a:endParaRPr>
                    </a:p>
                  </a:txBody>
                  <a:tcPr marL="21310" marR="21310" marT="14207" marB="14207" anchor="ctr"/>
                </a:tc>
                <a:extLst>
                  <a:ext uri="{0D108BD9-81ED-4DB2-BD59-A6C34878D82A}">
                    <a16:rowId xmlns:a16="http://schemas.microsoft.com/office/drawing/2014/main" val="4199771076"/>
                  </a:ext>
                </a:extLst>
              </a:tr>
            </a:tbl>
          </a:graphicData>
        </a:graphic>
      </p:graphicFrame>
      <p:sp>
        <p:nvSpPr>
          <p:cNvPr id="7" name="Dikdörtgen 6">
            <a:extLst>
              <a:ext uri="{FF2B5EF4-FFF2-40B4-BE49-F238E27FC236}">
                <a16:creationId xmlns:a16="http://schemas.microsoft.com/office/drawing/2014/main" id="{03C060A6-75F9-4EB5-B13B-2E38AF3E38FB}"/>
              </a:ext>
            </a:extLst>
          </p:cNvPr>
          <p:cNvSpPr/>
          <p:nvPr/>
        </p:nvSpPr>
        <p:spPr>
          <a:xfrm>
            <a:off x="485775" y="6018681"/>
            <a:ext cx="2020297"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10</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Statistics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Table</a:t>
            </a:r>
            <a:endParaRPr lang="en-US" sz="1400" dirty="0">
              <a:solidFill>
                <a:srgbClr val="002060"/>
              </a:solidFill>
            </a:endParaRPr>
          </a:p>
        </p:txBody>
      </p:sp>
      <p:sp>
        <p:nvSpPr>
          <p:cNvPr id="8" name="Dikdörtgen 7">
            <a:extLst>
              <a:ext uri="{FF2B5EF4-FFF2-40B4-BE49-F238E27FC236}">
                <a16:creationId xmlns:a16="http://schemas.microsoft.com/office/drawing/2014/main" id="{8A1BB5A6-E424-4FAB-A9D9-D8D17B3B9D5D}"/>
              </a:ext>
            </a:extLst>
          </p:cNvPr>
          <p:cNvSpPr/>
          <p:nvPr/>
        </p:nvSpPr>
        <p:spPr>
          <a:xfrm>
            <a:off x="8173362" y="3429000"/>
            <a:ext cx="3371692"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11</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Mean</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running</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time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for</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1000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runs</a:t>
            </a:r>
            <a:endParaRPr lang="en-US" sz="1400" dirty="0">
              <a:solidFill>
                <a:srgbClr val="002060"/>
              </a:solidFill>
            </a:endParaRPr>
          </a:p>
        </p:txBody>
      </p:sp>
    </p:spTree>
    <p:extLst>
      <p:ext uri="{BB962C8B-B14F-4D97-AF65-F5344CB8AC3E}">
        <p14:creationId xmlns:p14="http://schemas.microsoft.com/office/powerpoint/2010/main" val="241477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07454B0-6FD4-453D-98D5-AC5C2E4DC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8706" y="0"/>
            <a:ext cx="5513294" cy="3408821"/>
          </a:xfrm>
          <a:prstGeom prst="rect">
            <a:avLst/>
          </a:prstGeom>
          <a:noFill/>
          <a:extLst>
            <a:ext uri="{909E8E84-426E-40DD-AFC4-6F175D3DCCD1}">
              <a14:hiddenFill xmlns:a14="http://schemas.microsoft.com/office/drawing/2010/main">
                <a:solidFill>
                  <a:srgbClr val="FFFFFF"/>
                </a:solidFill>
              </a14:hiddenFill>
            </a:ext>
          </a:extLst>
        </p:spPr>
      </p:pic>
      <p:sp>
        <p:nvSpPr>
          <p:cNvPr id="4" name="Alt Bilgi Yer Tutucusu 3">
            <a:extLst>
              <a:ext uri="{FF2B5EF4-FFF2-40B4-BE49-F238E27FC236}">
                <a16:creationId xmlns:a16="http://schemas.microsoft.com/office/drawing/2014/main" id="{8226C2A2-68DF-41B0-95C4-1016CD2F8EA1}"/>
              </a:ext>
            </a:extLst>
          </p:cNvPr>
          <p:cNvSpPr>
            <a:spLocks noGrp="1"/>
          </p:cNvSpPr>
          <p:nvPr>
            <p:ph type="ftr" sz="quarter" idx="11"/>
          </p:nvPr>
        </p:nvSpPr>
        <p:spPr/>
        <p:txBody>
          <a:bodyPr/>
          <a:lstStyle/>
          <a:p>
            <a:r>
              <a:rPr lang="tr-TR"/>
              <a:t>Hamıltonıan Path Problem</a:t>
            </a:r>
            <a:endParaRPr lang="tr-TR" dirty="0"/>
          </a:p>
        </p:txBody>
      </p:sp>
      <p:sp>
        <p:nvSpPr>
          <p:cNvPr id="5" name="Slayt Numarası Yer Tutucusu 4">
            <a:extLst>
              <a:ext uri="{FF2B5EF4-FFF2-40B4-BE49-F238E27FC236}">
                <a16:creationId xmlns:a16="http://schemas.microsoft.com/office/drawing/2014/main" id="{5C8A855E-5C95-4887-969B-E854887742B7}"/>
              </a:ext>
            </a:extLst>
          </p:cNvPr>
          <p:cNvSpPr>
            <a:spLocks noGrp="1"/>
          </p:cNvSpPr>
          <p:nvPr>
            <p:ph type="sldNum" sz="quarter" idx="12"/>
          </p:nvPr>
        </p:nvSpPr>
        <p:spPr/>
        <p:txBody>
          <a:bodyPr/>
          <a:lstStyle/>
          <a:p>
            <a:fld id="{15C7158B-90F9-4747-8938-9A6241A7AE8B}" type="slidenum">
              <a:rPr lang="tr-TR" smtClean="0"/>
              <a:t>19</a:t>
            </a:fld>
            <a:endParaRPr lang="tr-TR" dirty="0"/>
          </a:p>
        </p:txBody>
      </p:sp>
      <p:sp>
        <p:nvSpPr>
          <p:cNvPr id="2" name="Başlık 1">
            <a:extLst>
              <a:ext uri="{FF2B5EF4-FFF2-40B4-BE49-F238E27FC236}">
                <a16:creationId xmlns:a16="http://schemas.microsoft.com/office/drawing/2014/main" id="{44A8EDB2-4EBD-4F9D-B688-C3E3F84A885A}"/>
              </a:ext>
            </a:extLst>
          </p:cNvPr>
          <p:cNvSpPr>
            <a:spLocks noGrp="1"/>
          </p:cNvSpPr>
          <p:nvPr>
            <p:ph type="title" idx="4294967295"/>
          </p:nvPr>
        </p:nvSpPr>
        <p:spPr>
          <a:xfrm>
            <a:off x="485775" y="258763"/>
            <a:ext cx="6738938" cy="663575"/>
          </a:xfrm>
        </p:spPr>
        <p:txBody>
          <a:bodyPr>
            <a:normAutofit fontScale="90000"/>
          </a:bodyPr>
          <a:lstStyle/>
          <a:p>
            <a:r>
              <a:rPr lang="tr-TR" dirty="0"/>
              <a:t>Analysis of 3000 </a:t>
            </a:r>
            <a:r>
              <a:rPr lang="tr-TR" dirty="0" err="1"/>
              <a:t>Runs</a:t>
            </a:r>
            <a:endParaRPr lang="en-US" dirty="0"/>
          </a:p>
        </p:txBody>
      </p:sp>
      <p:graphicFrame>
        <p:nvGraphicFramePr>
          <p:cNvPr id="6" name="İçerik Yer Tutucusu 5">
            <a:extLst>
              <a:ext uri="{FF2B5EF4-FFF2-40B4-BE49-F238E27FC236}">
                <a16:creationId xmlns:a16="http://schemas.microsoft.com/office/drawing/2014/main" id="{64AE8BA4-563E-460C-9B1B-4B6438FD43C8}"/>
              </a:ext>
            </a:extLst>
          </p:cNvPr>
          <p:cNvGraphicFramePr>
            <a:graphicFrameLocks noGrp="1"/>
          </p:cNvGraphicFramePr>
          <p:nvPr>
            <p:ph idx="4294967295"/>
            <p:extLst>
              <p:ext uri="{D42A27DB-BD31-4B8C-83A1-F6EECF244321}">
                <p14:modId xmlns:p14="http://schemas.microsoft.com/office/powerpoint/2010/main" val="392262518"/>
              </p:ext>
            </p:extLst>
          </p:nvPr>
        </p:nvGraphicFramePr>
        <p:xfrm>
          <a:off x="366433" y="3087165"/>
          <a:ext cx="7360023" cy="2923811"/>
        </p:xfrm>
        <a:graphic>
          <a:graphicData uri="http://schemas.openxmlformats.org/drawingml/2006/table">
            <a:tbl>
              <a:tblPr firstRow="1">
                <a:tableStyleId>{69012ECD-51FC-41F1-AA8D-1B2483CD663E}</a:tableStyleId>
              </a:tblPr>
              <a:tblGrid>
                <a:gridCol w="924923">
                  <a:extLst>
                    <a:ext uri="{9D8B030D-6E8A-4147-A177-3AD203B41FA5}">
                      <a16:colId xmlns:a16="http://schemas.microsoft.com/office/drawing/2014/main" val="1150818055"/>
                    </a:ext>
                  </a:extLst>
                </a:gridCol>
                <a:gridCol w="1292268">
                  <a:extLst>
                    <a:ext uri="{9D8B030D-6E8A-4147-A177-3AD203B41FA5}">
                      <a16:colId xmlns:a16="http://schemas.microsoft.com/office/drawing/2014/main" val="3606561553"/>
                    </a:ext>
                  </a:extLst>
                </a:gridCol>
                <a:gridCol w="1174192">
                  <a:extLst>
                    <a:ext uri="{9D8B030D-6E8A-4147-A177-3AD203B41FA5}">
                      <a16:colId xmlns:a16="http://schemas.microsoft.com/office/drawing/2014/main" val="693295303"/>
                    </a:ext>
                  </a:extLst>
                </a:gridCol>
                <a:gridCol w="1187312">
                  <a:extLst>
                    <a:ext uri="{9D8B030D-6E8A-4147-A177-3AD203B41FA5}">
                      <a16:colId xmlns:a16="http://schemas.microsoft.com/office/drawing/2014/main" val="1446387472"/>
                    </a:ext>
                  </a:extLst>
                </a:gridCol>
                <a:gridCol w="1554657">
                  <a:extLst>
                    <a:ext uri="{9D8B030D-6E8A-4147-A177-3AD203B41FA5}">
                      <a16:colId xmlns:a16="http://schemas.microsoft.com/office/drawing/2014/main" val="1460860261"/>
                    </a:ext>
                  </a:extLst>
                </a:gridCol>
                <a:gridCol w="1226671">
                  <a:extLst>
                    <a:ext uri="{9D8B030D-6E8A-4147-A177-3AD203B41FA5}">
                      <a16:colId xmlns:a16="http://schemas.microsoft.com/office/drawing/2014/main" val="3101749605"/>
                    </a:ext>
                  </a:extLst>
                </a:gridCol>
              </a:tblGrid>
              <a:tr h="485411">
                <a:tc>
                  <a:txBody>
                    <a:bodyPr/>
                    <a:lstStyle/>
                    <a:p>
                      <a:pPr algn="ctr" rtl="0" fontAlgn="b"/>
                      <a:r>
                        <a:rPr lang="tr-TR" sz="1500" dirty="0">
                          <a:effectLst/>
                        </a:rPr>
                        <a:t>Size</a:t>
                      </a:r>
                      <a:endParaRPr lang="tr-TR" sz="1500" b="1" dirty="0">
                        <a:effectLst/>
                      </a:endParaRPr>
                    </a:p>
                  </a:txBody>
                  <a:tcPr marL="17926" marR="17926" marT="11951" marB="11951" anchor="ctr"/>
                </a:tc>
                <a:tc>
                  <a:txBody>
                    <a:bodyPr/>
                    <a:lstStyle/>
                    <a:p>
                      <a:pPr algn="ctr" rtl="0" fontAlgn="b"/>
                      <a:r>
                        <a:rPr lang="tr-TR" sz="1500" dirty="0" err="1">
                          <a:effectLst/>
                        </a:rPr>
                        <a:t>Mean</a:t>
                      </a:r>
                      <a:r>
                        <a:rPr lang="tr-TR" sz="1500" dirty="0">
                          <a:effectLst/>
                        </a:rPr>
                        <a:t> Time(s)</a:t>
                      </a:r>
                      <a:endParaRPr lang="tr-TR" sz="1500" b="1" dirty="0">
                        <a:effectLst/>
                      </a:endParaRPr>
                    </a:p>
                  </a:txBody>
                  <a:tcPr marL="17926" marR="17926" marT="11951" marB="11951" anchor="ctr"/>
                </a:tc>
                <a:tc>
                  <a:txBody>
                    <a:bodyPr/>
                    <a:lstStyle/>
                    <a:p>
                      <a:pPr algn="ctr" rtl="0" fontAlgn="b"/>
                      <a:r>
                        <a:rPr lang="tr-TR" sz="1500">
                          <a:effectLst/>
                        </a:rPr>
                        <a:t>Standard Deviation</a:t>
                      </a:r>
                      <a:endParaRPr lang="tr-TR" sz="1500" b="1">
                        <a:effectLst/>
                      </a:endParaRPr>
                    </a:p>
                  </a:txBody>
                  <a:tcPr marL="17926" marR="17926" marT="11951" marB="11951" anchor="ctr"/>
                </a:tc>
                <a:tc>
                  <a:txBody>
                    <a:bodyPr/>
                    <a:lstStyle/>
                    <a:p>
                      <a:pPr algn="ctr" rtl="0" fontAlgn="b"/>
                      <a:r>
                        <a:rPr lang="tr-TR" sz="1500" dirty="0">
                          <a:effectLst/>
                        </a:rPr>
                        <a:t>Standard </a:t>
                      </a:r>
                      <a:r>
                        <a:rPr lang="tr-TR" sz="1500" dirty="0" err="1">
                          <a:effectLst/>
                        </a:rPr>
                        <a:t>Error</a:t>
                      </a:r>
                      <a:endParaRPr lang="tr-TR" sz="1500" b="1" dirty="0">
                        <a:effectLst/>
                      </a:endParaRPr>
                    </a:p>
                  </a:txBody>
                  <a:tcPr marL="17926" marR="17926" marT="11951" marB="11951" anchor="ctr"/>
                </a:tc>
                <a:tc>
                  <a:txBody>
                    <a:bodyPr/>
                    <a:lstStyle/>
                    <a:p>
                      <a:pPr algn="ctr" rtl="0" fontAlgn="b"/>
                      <a:r>
                        <a:rPr lang="tr-TR" sz="1500">
                          <a:effectLst/>
                        </a:rPr>
                        <a:t>90% - CL</a:t>
                      </a:r>
                      <a:endParaRPr lang="tr-TR" sz="1500" b="1">
                        <a:effectLst/>
                      </a:endParaRPr>
                    </a:p>
                  </a:txBody>
                  <a:tcPr marL="17926" marR="17926" marT="11951" marB="11951" anchor="ctr"/>
                </a:tc>
                <a:tc>
                  <a:txBody>
                    <a:bodyPr/>
                    <a:lstStyle/>
                    <a:p>
                      <a:pPr algn="ctr" rtl="0" fontAlgn="b"/>
                      <a:r>
                        <a:rPr lang="tr-TR" sz="1500" dirty="0">
                          <a:effectLst/>
                        </a:rPr>
                        <a:t>95% - CL</a:t>
                      </a:r>
                      <a:endParaRPr lang="tr-TR" sz="1500" b="1" dirty="0">
                        <a:effectLst/>
                      </a:endParaRPr>
                    </a:p>
                  </a:txBody>
                  <a:tcPr marL="17926" marR="17926" marT="11951" marB="11951" anchor="ctr"/>
                </a:tc>
                <a:extLst>
                  <a:ext uri="{0D108BD9-81ED-4DB2-BD59-A6C34878D82A}">
                    <a16:rowId xmlns:a16="http://schemas.microsoft.com/office/drawing/2014/main" val="4090966677"/>
                  </a:ext>
                </a:extLst>
              </a:tr>
              <a:tr h="485411">
                <a:tc>
                  <a:txBody>
                    <a:bodyPr/>
                    <a:lstStyle/>
                    <a:p>
                      <a:pPr algn="ctr" rtl="0" fontAlgn="b"/>
                      <a:r>
                        <a:rPr lang="tr-TR" sz="1500" b="0">
                          <a:effectLst/>
                        </a:rPr>
                        <a:t>5</a:t>
                      </a:r>
                    </a:p>
                  </a:txBody>
                  <a:tcPr marL="22860" marR="22860" marT="15240" marB="15240" anchor="ctr"/>
                </a:tc>
                <a:tc>
                  <a:txBody>
                    <a:bodyPr/>
                    <a:lstStyle/>
                    <a:p>
                      <a:pPr algn="ctr" rtl="0" fontAlgn="b"/>
                      <a:r>
                        <a:rPr lang="tr-TR" sz="1500" b="0">
                          <a:solidFill>
                            <a:srgbClr val="212121"/>
                          </a:solidFill>
                          <a:effectLst/>
                        </a:rPr>
                        <a:t>0.000027294</a:t>
                      </a:r>
                    </a:p>
                  </a:txBody>
                  <a:tcPr marL="22860" marR="22860" marT="15240" marB="15240" anchor="ctr"/>
                </a:tc>
                <a:tc>
                  <a:txBody>
                    <a:bodyPr/>
                    <a:lstStyle/>
                    <a:p>
                      <a:pPr algn="ctr" rtl="0" fontAlgn="b"/>
                      <a:r>
                        <a:rPr lang="tr-TR" sz="1500" b="0">
                          <a:solidFill>
                            <a:srgbClr val="212121"/>
                          </a:solidFill>
                          <a:effectLst/>
                        </a:rPr>
                        <a:t>0.000013469</a:t>
                      </a:r>
                    </a:p>
                  </a:txBody>
                  <a:tcPr marL="22860" marR="22860" marT="15240" marB="15240" anchor="ctr"/>
                </a:tc>
                <a:tc>
                  <a:txBody>
                    <a:bodyPr/>
                    <a:lstStyle/>
                    <a:p>
                      <a:pPr algn="ctr" rtl="0" fontAlgn="b"/>
                      <a:r>
                        <a:rPr lang="tr-TR" sz="1500" b="0">
                          <a:solidFill>
                            <a:srgbClr val="212121"/>
                          </a:solidFill>
                          <a:effectLst/>
                        </a:rPr>
                        <a:t>0.000000246</a:t>
                      </a:r>
                    </a:p>
                  </a:txBody>
                  <a:tcPr marL="22860" marR="22860" marT="15240" marB="15240" anchor="ctr"/>
                </a:tc>
                <a:tc>
                  <a:txBody>
                    <a:bodyPr/>
                    <a:lstStyle/>
                    <a:p>
                      <a:pPr algn="ctr" rtl="0" fontAlgn="b"/>
                      <a:r>
                        <a:rPr lang="tr-TR" sz="1500" b="0">
                          <a:solidFill>
                            <a:srgbClr val="212121"/>
                          </a:solidFill>
                          <a:effectLst/>
                        </a:rPr>
                        <a:t>2.7698e-05 - 2.6889e-05</a:t>
                      </a:r>
                    </a:p>
                  </a:txBody>
                  <a:tcPr marL="22860" marR="22860" marT="15240" marB="15240" anchor="ctr"/>
                </a:tc>
                <a:tc>
                  <a:txBody>
                    <a:bodyPr/>
                    <a:lstStyle/>
                    <a:p>
                      <a:pPr algn="ctr" rtl="0" fontAlgn="b"/>
                      <a:r>
                        <a:rPr lang="tr-TR" sz="1500" b="0">
                          <a:solidFill>
                            <a:srgbClr val="212121"/>
                          </a:solidFill>
                          <a:effectLst/>
                        </a:rPr>
                        <a:t>2.7776e-05 - 2.6812e-05</a:t>
                      </a:r>
                    </a:p>
                  </a:txBody>
                  <a:tcPr marL="22860" marR="22860" marT="15240" marB="15240" anchor="ctr"/>
                </a:tc>
                <a:extLst>
                  <a:ext uri="{0D108BD9-81ED-4DB2-BD59-A6C34878D82A}">
                    <a16:rowId xmlns:a16="http://schemas.microsoft.com/office/drawing/2014/main" val="3469269352"/>
                  </a:ext>
                </a:extLst>
              </a:tr>
              <a:tr h="485411">
                <a:tc>
                  <a:txBody>
                    <a:bodyPr/>
                    <a:lstStyle/>
                    <a:p>
                      <a:pPr algn="ctr" rtl="0" fontAlgn="b"/>
                      <a:r>
                        <a:rPr lang="tr-TR" sz="1500" b="0">
                          <a:effectLst/>
                        </a:rPr>
                        <a:t>8</a:t>
                      </a:r>
                    </a:p>
                  </a:txBody>
                  <a:tcPr marL="22860" marR="22860" marT="15240" marB="15240" anchor="ctr"/>
                </a:tc>
                <a:tc>
                  <a:txBody>
                    <a:bodyPr/>
                    <a:lstStyle/>
                    <a:p>
                      <a:pPr algn="ctr" rtl="0" fontAlgn="b"/>
                      <a:r>
                        <a:rPr lang="tr-TR" sz="1500" b="0">
                          <a:solidFill>
                            <a:srgbClr val="212121"/>
                          </a:solidFill>
                          <a:effectLst/>
                        </a:rPr>
                        <a:t>0.000054436</a:t>
                      </a:r>
                    </a:p>
                  </a:txBody>
                  <a:tcPr marL="22860" marR="22860" marT="15240" marB="15240" anchor="ctr"/>
                </a:tc>
                <a:tc>
                  <a:txBody>
                    <a:bodyPr/>
                    <a:lstStyle/>
                    <a:p>
                      <a:pPr algn="ctr" rtl="0" fontAlgn="b"/>
                      <a:r>
                        <a:rPr lang="tr-TR" sz="1500" b="0">
                          <a:solidFill>
                            <a:srgbClr val="212121"/>
                          </a:solidFill>
                          <a:effectLst/>
                        </a:rPr>
                        <a:t>0.000026454</a:t>
                      </a:r>
                    </a:p>
                  </a:txBody>
                  <a:tcPr marL="22860" marR="22860" marT="15240" marB="15240" anchor="ctr"/>
                </a:tc>
                <a:tc>
                  <a:txBody>
                    <a:bodyPr/>
                    <a:lstStyle/>
                    <a:p>
                      <a:pPr algn="ctr" rtl="0" fontAlgn="b"/>
                      <a:r>
                        <a:rPr lang="tr-TR" sz="1500" b="0">
                          <a:solidFill>
                            <a:srgbClr val="212121"/>
                          </a:solidFill>
                          <a:effectLst/>
                        </a:rPr>
                        <a:t>0.000000483</a:t>
                      </a:r>
                    </a:p>
                  </a:txBody>
                  <a:tcPr marL="22860" marR="22860" marT="15240" marB="15240" anchor="ctr"/>
                </a:tc>
                <a:tc>
                  <a:txBody>
                    <a:bodyPr/>
                    <a:lstStyle/>
                    <a:p>
                      <a:pPr algn="ctr" rtl="0" fontAlgn="b"/>
                      <a:r>
                        <a:rPr lang="tr-TR" sz="1500" b="0">
                          <a:solidFill>
                            <a:srgbClr val="212121"/>
                          </a:solidFill>
                          <a:effectLst/>
                        </a:rPr>
                        <a:t>5.5230e-05 - 5.3641e-05</a:t>
                      </a:r>
                    </a:p>
                  </a:txBody>
                  <a:tcPr marL="22860" marR="22860" marT="15240" marB="15240" anchor="ctr"/>
                </a:tc>
                <a:tc>
                  <a:txBody>
                    <a:bodyPr/>
                    <a:lstStyle/>
                    <a:p>
                      <a:pPr algn="ctr" rtl="0" fontAlgn="b"/>
                      <a:r>
                        <a:rPr lang="tr-TR" sz="1500" b="0">
                          <a:solidFill>
                            <a:srgbClr val="212121"/>
                          </a:solidFill>
                          <a:effectLst/>
                        </a:rPr>
                        <a:t>5.5382e-05 - 5.3489e-05</a:t>
                      </a:r>
                    </a:p>
                  </a:txBody>
                  <a:tcPr marL="22860" marR="22860" marT="15240" marB="15240" anchor="ctr"/>
                </a:tc>
                <a:extLst>
                  <a:ext uri="{0D108BD9-81ED-4DB2-BD59-A6C34878D82A}">
                    <a16:rowId xmlns:a16="http://schemas.microsoft.com/office/drawing/2014/main" val="4084521448"/>
                  </a:ext>
                </a:extLst>
              </a:tr>
              <a:tr h="485411">
                <a:tc>
                  <a:txBody>
                    <a:bodyPr/>
                    <a:lstStyle/>
                    <a:p>
                      <a:pPr algn="ctr" rtl="0" fontAlgn="b"/>
                      <a:r>
                        <a:rPr lang="tr-TR" sz="1500" b="0">
                          <a:effectLst/>
                        </a:rPr>
                        <a:t>10</a:t>
                      </a:r>
                    </a:p>
                  </a:txBody>
                  <a:tcPr marL="22860" marR="22860" marT="15240" marB="15240" anchor="ctr"/>
                </a:tc>
                <a:tc>
                  <a:txBody>
                    <a:bodyPr/>
                    <a:lstStyle/>
                    <a:p>
                      <a:pPr algn="ctr" rtl="0" fontAlgn="b"/>
                      <a:r>
                        <a:rPr lang="tr-TR" sz="1500" b="0">
                          <a:solidFill>
                            <a:srgbClr val="212121"/>
                          </a:solidFill>
                          <a:effectLst/>
                        </a:rPr>
                        <a:t>0.000088715</a:t>
                      </a:r>
                    </a:p>
                  </a:txBody>
                  <a:tcPr marL="22860" marR="22860" marT="15240" marB="15240" anchor="ctr"/>
                </a:tc>
                <a:tc>
                  <a:txBody>
                    <a:bodyPr/>
                    <a:lstStyle/>
                    <a:p>
                      <a:pPr algn="ctr" rtl="0" fontAlgn="b"/>
                      <a:r>
                        <a:rPr lang="tr-TR" sz="1500" b="0">
                          <a:solidFill>
                            <a:srgbClr val="212121"/>
                          </a:solidFill>
                          <a:effectLst/>
                        </a:rPr>
                        <a:t>0.000049758</a:t>
                      </a:r>
                    </a:p>
                  </a:txBody>
                  <a:tcPr marL="22860" marR="22860" marT="15240" marB="15240" anchor="ctr"/>
                </a:tc>
                <a:tc>
                  <a:txBody>
                    <a:bodyPr/>
                    <a:lstStyle/>
                    <a:p>
                      <a:pPr algn="ctr" rtl="0" fontAlgn="b"/>
                      <a:r>
                        <a:rPr lang="tr-TR" sz="1500" b="0">
                          <a:solidFill>
                            <a:srgbClr val="212121"/>
                          </a:solidFill>
                          <a:effectLst/>
                        </a:rPr>
                        <a:t>0.000000908</a:t>
                      </a:r>
                    </a:p>
                  </a:txBody>
                  <a:tcPr marL="22860" marR="22860" marT="15240" marB="15240" anchor="ctr"/>
                </a:tc>
                <a:tc>
                  <a:txBody>
                    <a:bodyPr/>
                    <a:lstStyle/>
                    <a:p>
                      <a:pPr algn="ctr" rtl="0" fontAlgn="b"/>
                      <a:r>
                        <a:rPr lang="tr-TR" sz="1500" b="0">
                          <a:solidFill>
                            <a:srgbClr val="212121"/>
                          </a:solidFill>
                          <a:effectLst/>
                        </a:rPr>
                        <a:t>9.0209e-05 - 8.7220e-05</a:t>
                      </a:r>
                    </a:p>
                  </a:txBody>
                  <a:tcPr marL="22860" marR="22860" marT="15240" marB="15240" anchor="ctr"/>
                </a:tc>
                <a:tc>
                  <a:txBody>
                    <a:bodyPr/>
                    <a:lstStyle/>
                    <a:p>
                      <a:pPr algn="ctr" rtl="0" fontAlgn="b"/>
                      <a:r>
                        <a:rPr lang="tr-TR" sz="1500" b="0">
                          <a:solidFill>
                            <a:srgbClr val="212121"/>
                          </a:solidFill>
                          <a:effectLst/>
                        </a:rPr>
                        <a:t>9.0495e-05 - 8.6934e-05</a:t>
                      </a:r>
                    </a:p>
                  </a:txBody>
                  <a:tcPr marL="22860" marR="22860" marT="15240" marB="15240" anchor="ctr"/>
                </a:tc>
                <a:extLst>
                  <a:ext uri="{0D108BD9-81ED-4DB2-BD59-A6C34878D82A}">
                    <a16:rowId xmlns:a16="http://schemas.microsoft.com/office/drawing/2014/main" val="2461335033"/>
                  </a:ext>
                </a:extLst>
              </a:tr>
              <a:tr h="485411">
                <a:tc>
                  <a:txBody>
                    <a:bodyPr/>
                    <a:lstStyle/>
                    <a:p>
                      <a:pPr algn="ctr" rtl="0" fontAlgn="b"/>
                      <a:r>
                        <a:rPr lang="tr-TR" sz="1500" b="0">
                          <a:effectLst/>
                        </a:rPr>
                        <a:t>15</a:t>
                      </a:r>
                    </a:p>
                  </a:txBody>
                  <a:tcPr marL="22860" marR="22860" marT="15240" marB="15240" anchor="ctr"/>
                </a:tc>
                <a:tc>
                  <a:txBody>
                    <a:bodyPr/>
                    <a:lstStyle/>
                    <a:p>
                      <a:pPr algn="ctr" rtl="0" fontAlgn="b"/>
                      <a:r>
                        <a:rPr lang="tr-TR" sz="1500" b="0">
                          <a:solidFill>
                            <a:srgbClr val="212121"/>
                          </a:solidFill>
                          <a:effectLst/>
                        </a:rPr>
                        <a:t>0.000241525</a:t>
                      </a:r>
                    </a:p>
                  </a:txBody>
                  <a:tcPr marL="22860" marR="22860" marT="15240" marB="15240" anchor="ctr"/>
                </a:tc>
                <a:tc>
                  <a:txBody>
                    <a:bodyPr/>
                    <a:lstStyle/>
                    <a:p>
                      <a:pPr algn="ctr" rtl="0" fontAlgn="b"/>
                      <a:r>
                        <a:rPr lang="tr-TR" sz="1500" b="0">
                          <a:solidFill>
                            <a:srgbClr val="212121"/>
                          </a:solidFill>
                          <a:effectLst/>
                        </a:rPr>
                        <a:t>0.000130856</a:t>
                      </a:r>
                    </a:p>
                  </a:txBody>
                  <a:tcPr marL="22860" marR="22860" marT="15240" marB="15240" anchor="ctr"/>
                </a:tc>
                <a:tc>
                  <a:txBody>
                    <a:bodyPr/>
                    <a:lstStyle/>
                    <a:p>
                      <a:pPr algn="ctr" rtl="0" fontAlgn="b"/>
                      <a:r>
                        <a:rPr lang="tr-TR" sz="1500" b="0">
                          <a:solidFill>
                            <a:srgbClr val="212121"/>
                          </a:solidFill>
                          <a:effectLst/>
                        </a:rPr>
                        <a:t>0.000002389</a:t>
                      </a:r>
                    </a:p>
                  </a:txBody>
                  <a:tcPr marL="22860" marR="22860" marT="15240" marB="15240" anchor="ctr"/>
                </a:tc>
                <a:tc>
                  <a:txBody>
                    <a:bodyPr/>
                    <a:lstStyle/>
                    <a:p>
                      <a:pPr algn="ctr" rtl="0" fontAlgn="b"/>
                      <a:r>
                        <a:rPr lang="tr-TR" sz="1500" b="0">
                          <a:solidFill>
                            <a:srgbClr val="212121"/>
                          </a:solidFill>
                          <a:effectLst/>
                        </a:rPr>
                        <a:t>24.5455e-05 - 23.7595e-05</a:t>
                      </a:r>
                    </a:p>
                  </a:txBody>
                  <a:tcPr marL="22860" marR="22860" marT="15240" marB="15240" anchor="ctr"/>
                </a:tc>
                <a:tc>
                  <a:txBody>
                    <a:bodyPr/>
                    <a:lstStyle/>
                    <a:p>
                      <a:pPr algn="ctr" rtl="0" fontAlgn="b"/>
                      <a:r>
                        <a:rPr lang="tr-TR" sz="1500" b="0">
                          <a:solidFill>
                            <a:srgbClr val="212121"/>
                          </a:solidFill>
                          <a:effectLst/>
                        </a:rPr>
                        <a:t>24.6208e-05 - 23.6842e-05</a:t>
                      </a:r>
                    </a:p>
                  </a:txBody>
                  <a:tcPr marL="22860" marR="22860" marT="15240" marB="15240" anchor="ctr"/>
                </a:tc>
                <a:extLst>
                  <a:ext uri="{0D108BD9-81ED-4DB2-BD59-A6C34878D82A}">
                    <a16:rowId xmlns:a16="http://schemas.microsoft.com/office/drawing/2014/main" val="2420701275"/>
                  </a:ext>
                </a:extLst>
              </a:tr>
              <a:tr h="485411">
                <a:tc>
                  <a:txBody>
                    <a:bodyPr/>
                    <a:lstStyle/>
                    <a:p>
                      <a:pPr algn="ctr" rtl="0" fontAlgn="b"/>
                      <a:r>
                        <a:rPr lang="tr-TR" sz="1500" b="0">
                          <a:effectLst/>
                        </a:rPr>
                        <a:t>20</a:t>
                      </a:r>
                    </a:p>
                  </a:txBody>
                  <a:tcPr marL="22860" marR="22860" marT="15240" marB="15240" anchor="ctr"/>
                </a:tc>
                <a:tc>
                  <a:txBody>
                    <a:bodyPr/>
                    <a:lstStyle/>
                    <a:p>
                      <a:pPr algn="ctr" rtl="0" fontAlgn="b"/>
                      <a:r>
                        <a:rPr lang="tr-TR" sz="1500" b="0">
                          <a:solidFill>
                            <a:srgbClr val="212121"/>
                          </a:solidFill>
                          <a:effectLst/>
                        </a:rPr>
                        <a:t>0.000351227</a:t>
                      </a:r>
                    </a:p>
                  </a:txBody>
                  <a:tcPr marL="22860" marR="22860" marT="15240" marB="15240" anchor="ctr"/>
                </a:tc>
                <a:tc>
                  <a:txBody>
                    <a:bodyPr/>
                    <a:lstStyle/>
                    <a:p>
                      <a:pPr algn="ctr" rtl="0" fontAlgn="b"/>
                      <a:r>
                        <a:rPr lang="tr-TR" sz="1500" b="0">
                          <a:solidFill>
                            <a:srgbClr val="212121"/>
                          </a:solidFill>
                          <a:effectLst/>
                        </a:rPr>
                        <a:t>0.000175799</a:t>
                      </a:r>
                    </a:p>
                  </a:txBody>
                  <a:tcPr marL="22860" marR="22860" marT="15240" marB="15240" anchor="ctr"/>
                </a:tc>
                <a:tc>
                  <a:txBody>
                    <a:bodyPr/>
                    <a:lstStyle/>
                    <a:p>
                      <a:pPr algn="ctr" rtl="0" fontAlgn="b"/>
                      <a:r>
                        <a:rPr lang="tr-TR" sz="1500" b="0">
                          <a:solidFill>
                            <a:srgbClr val="212121"/>
                          </a:solidFill>
                          <a:effectLst/>
                        </a:rPr>
                        <a:t>0.000003210</a:t>
                      </a:r>
                    </a:p>
                  </a:txBody>
                  <a:tcPr marL="22860" marR="22860" marT="15240" marB="15240" anchor="ctr"/>
                </a:tc>
                <a:tc>
                  <a:txBody>
                    <a:bodyPr/>
                    <a:lstStyle/>
                    <a:p>
                      <a:pPr algn="ctr" rtl="0" fontAlgn="b"/>
                      <a:r>
                        <a:rPr lang="tr-TR" sz="1500" b="0">
                          <a:solidFill>
                            <a:srgbClr val="212121"/>
                          </a:solidFill>
                          <a:effectLst/>
                        </a:rPr>
                        <a:t>35.6506e-05 - 34.5947e-05</a:t>
                      </a:r>
                    </a:p>
                  </a:txBody>
                  <a:tcPr marL="22860" marR="22860" marT="15240" marB="15240" anchor="ctr"/>
                </a:tc>
                <a:tc>
                  <a:txBody>
                    <a:bodyPr/>
                    <a:lstStyle/>
                    <a:p>
                      <a:pPr algn="ctr" rtl="0" fontAlgn="b"/>
                      <a:r>
                        <a:rPr lang="tr-TR" sz="1500" b="0" dirty="0">
                          <a:solidFill>
                            <a:srgbClr val="212121"/>
                          </a:solidFill>
                          <a:effectLst/>
                        </a:rPr>
                        <a:t>35.7518e-05 - 34.4936e-05</a:t>
                      </a:r>
                    </a:p>
                  </a:txBody>
                  <a:tcPr marL="22860" marR="22860" marT="15240" marB="15240" anchor="ctr"/>
                </a:tc>
                <a:extLst>
                  <a:ext uri="{0D108BD9-81ED-4DB2-BD59-A6C34878D82A}">
                    <a16:rowId xmlns:a16="http://schemas.microsoft.com/office/drawing/2014/main" val="4199771076"/>
                  </a:ext>
                </a:extLst>
              </a:tr>
            </a:tbl>
          </a:graphicData>
        </a:graphic>
      </p:graphicFrame>
      <p:sp>
        <p:nvSpPr>
          <p:cNvPr id="7" name="Dikdörtgen 6">
            <a:extLst>
              <a:ext uri="{FF2B5EF4-FFF2-40B4-BE49-F238E27FC236}">
                <a16:creationId xmlns:a16="http://schemas.microsoft.com/office/drawing/2014/main" id="{343F25B2-DD7F-4285-8F13-399889F7F992}"/>
              </a:ext>
            </a:extLst>
          </p:cNvPr>
          <p:cNvSpPr/>
          <p:nvPr/>
        </p:nvSpPr>
        <p:spPr>
          <a:xfrm>
            <a:off x="485775" y="6018681"/>
            <a:ext cx="2020297"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12</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Statistics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Table</a:t>
            </a:r>
            <a:endParaRPr lang="en-US" sz="1400" dirty="0">
              <a:solidFill>
                <a:srgbClr val="002060"/>
              </a:solidFill>
            </a:endParaRPr>
          </a:p>
        </p:txBody>
      </p:sp>
      <p:sp>
        <p:nvSpPr>
          <p:cNvPr id="8" name="Dikdörtgen 7">
            <a:extLst>
              <a:ext uri="{FF2B5EF4-FFF2-40B4-BE49-F238E27FC236}">
                <a16:creationId xmlns:a16="http://schemas.microsoft.com/office/drawing/2014/main" id="{B1CD1744-07BD-40F9-B1A8-41E4E3B4C5A7}"/>
              </a:ext>
            </a:extLst>
          </p:cNvPr>
          <p:cNvSpPr/>
          <p:nvPr/>
        </p:nvSpPr>
        <p:spPr>
          <a:xfrm>
            <a:off x="8173362" y="3429000"/>
            <a:ext cx="3371692"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13</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Mean</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running</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time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for</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3000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runs</a:t>
            </a:r>
            <a:endParaRPr lang="en-US" sz="1400" dirty="0">
              <a:solidFill>
                <a:srgbClr val="002060"/>
              </a:solidFill>
            </a:endParaRPr>
          </a:p>
        </p:txBody>
      </p:sp>
    </p:spTree>
    <p:extLst>
      <p:ext uri="{BB962C8B-B14F-4D97-AF65-F5344CB8AC3E}">
        <p14:creationId xmlns:p14="http://schemas.microsoft.com/office/powerpoint/2010/main" val="338969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9A1CAADC-AC8B-4550-B2E1-847A54D9E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1DDB2DC4-BAFB-4971-AFCF-776F33B8A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A57746CD-103E-4DED-B063-2C79238B9A3C}"/>
              </a:ext>
            </a:extLst>
          </p:cNvPr>
          <p:cNvSpPr>
            <a:spLocks noGrp="1"/>
          </p:cNvSpPr>
          <p:nvPr>
            <p:ph type="title"/>
          </p:nvPr>
        </p:nvSpPr>
        <p:spPr>
          <a:xfrm>
            <a:off x="1066800" y="5252936"/>
            <a:ext cx="10058400" cy="1028715"/>
          </a:xfrm>
        </p:spPr>
        <p:txBody>
          <a:bodyPr>
            <a:normAutofit/>
          </a:bodyPr>
          <a:lstStyle/>
          <a:p>
            <a:pPr algn="ctr"/>
            <a:r>
              <a:rPr lang="tr-TR" dirty="0">
                <a:solidFill>
                  <a:srgbClr val="FFFFFF"/>
                </a:solidFill>
              </a:rPr>
              <a:t>Overview</a:t>
            </a:r>
          </a:p>
        </p:txBody>
      </p:sp>
      <p:sp>
        <p:nvSpPr>
          <p:cNvPr id="20" name="Rectangle 15">
            <a:extLst>
              <a:ext uri="{FF2B5EF4-FFF2-40B4-BE49-F238E27FC236}">
                <a16:creationId xmlns:a16="http://schemas.microsoft.com/office/drawing/2014/main" id="{F251E3E9-2E8C-4862-96EB-46BF28945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Alt Bilgi Yer Tutucusu 3">
            <a:extLst>
              <a:ext uri="{FF2B5EF4-FFF2-40B4-BE49-F238E27FC236}">
                <a16:creationId xmlns:a16="http://schemas.microsoft.com/office/drawing/2014/main" id="{52C7FCAD-A14C-46D3-A39F-067DBD3E7F21}"/>
              </a:ext>
            </a:extLst>
          </p:cNvPr>
          <p:cNvSpPr>
            <a:spLocks noGrp="1"/>
          </p:cNvSpPr>
          <p:nvPr>
            <p:ph type="ftr" sz="quarter" idx="11"/>
          </p:nvPr>
        </p:nvSpPr>
        <p:spPr>
          <a:xfrm>
            <a:off x="3686185" y="6459785"/>
            <a:ext cx="4822804" cy="365125"/>
          </a:xfrm>
        </p:spPr>
        <p:txBody>
          <a:bodyPr>
            <a:normAutofit/>
          </a:bodyPr>
          <a:lstStyle/>
          <a:p>
            <a:pPr>
              <a:spcAft>
                <a:spcPts val="600"/>
              </a:spcAft>
            </a:pPr>
            <a:r>
              <a:rPr lang="tr-TR" dirty="0"/>
              <a:t>Hamıltonıan Path Problem</a:t>
            </a:r>
          </a:p>
        </p:txBody>
      </p:sp>
      <p:sp>
        <p:nvSpPr>
          <p:cNvPr id="5" name="Slayt Numarası Yer Tutucusu 4">
            <a:extLst>
              <a:ext uri="{FF2B5EF4-FFF2-40B4-BE49-F238E27FC236}">
                <a16:creationId xmlns:a16="http://schemas.microsoft.com/office/drawing/2014/main" id="{F80379D4-DA84-4531-9FFF-E38DE090659E}"/>
              </a:ext>
            </a:extLst>
          </p:cNvPr>
          <p:cNvSpPr>
            <a:spLocks noGrp="1"/>
          </p:cNvSpPr>
          <p:nvPr>
            <p:ph type="sldNum" sz="quarter" idx="12"/>
          </p:nvPr>
        </p:nvSpPr>
        <p:spPr>
          <a:xfrm>
            <a:off x="9900458" y="6459785"/>
            <a:ext cx="1312025" cy="365125"/>
          </a:xfrm>
        </p:spPr>
        <p:txBody>
          <a:bodyPr>
            <a:normAutofit/>
          </a:bodyPr>
          <a:lstStyle/>
          <a:p>
            <a:pPr>
              <a:spcAft>
                <a:spcPts val="600"/>
              </a:spcAft>
            </a:pPr>
            <a:fld id="{15C7158B-90F9-4747-8938-9A6241A7AE8B}" type="slidenum">
              <a:rPr lang="tr-TR" smtClean="0"/>
              <a:pPr>
                <a:spcAft>
                  <a:spcPts val="600"/>
                </a:spcAft>
              </a:pPr>
              <a:t>2</a:t>
            </a:fld>
            <a:endParaRPr lang="tr-TR" dirty="0"/>
          </a:p>
        </p:txBody>
      </p:sp>
      <p:graphicFrame>
        <p:nvGraphicFramePr>
          <p:cNvPr id="21" name="İçerik Yer Tutucusu 2">
            <a:extLst>
              <a:ext uri="{FF2B5EF4-FFF2-40B4-BE49-F238E27FC236}">
                <a16:creationId xmlns:a16="http://schemas.microsoft.com/office/drawing/2014/main" id="{03D8A2AC-ECB3-436F-BB6D-E0A5793C14B5}"/>
              </a:ext>
            </a:extLst>
          </p:cNvPr>
          <p:cNvGraphicFramePr>
            <a:graphicFrameLocks noGrp="1"/>
          </p:cNvGraphicFramePr>
          <p:nvPr>
            <p:ph idx="1"/>
            <p:extLst>
              <p:ext uri="{D42A27DB-BD31-4B8C-83A1-F6EECF244321}">
                <p14:modId xmlns:p14="http://schemas.microsoft.com/office/powerpoint/2010/main" val="3295613679"/>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83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F1C5AE8-ACC7-440C-B5AA-AEE4A7795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250" y="157091"/>
            <a:ext cx="5553750" cy="3433834"/>
          </a:xfrm>
          <a:prstGeom prst="rect">
            <a:avLst/>
          </a:prstGeom>
          <a:noFill/>
          <a:extLst>
            <a:ext uri="{909E8E84-426E-40DD-AFC4-6F175D3DCCD1}">
              <a14:hiddenFill xmlns:a14="http://schemas.microsoft.com/office/drawing/2010/main">
                <a:solidFill>
                  <a:srgbClr val="FFFFFF"/>
                </a:solidFill>
              </a14:hiddenFill>
            </a:ext>
          </a:extLst>
        </p:spPr>
      </p:pic>
      <p:sp>
        <p:nvSpPr>
          <p:cNvPr id="4" name="Alt Bilgi Yer Tutucusu 3">
            <a:extLst>
              <a:ext uri="{FF2B5EF4-FFF2-40B4-BE49-F238E27FC236}">
                <a16:creationId xmlns:a16="http://schemas.microsoft.com/office/drawing/2014/main" id="{8226C2A2-68DF-41B0-95C4-1016CD2F8EA1}"/>
              </a:ext>
            </a:extLst>
          </p:cNvPr>
          <p:cNvSpPr>
            <a:spLocks noGrp="1"/>
          </p:cNvSpPr>
          <p:nvPr>
            <p:ph type="ftr" sz="quarter" idx="11"/>
          </p:nvPr>
        </p:nvSpPr>
        <p:spPr/>
        <p:txBody>
          <a:bodyPr/>
          <a:lstStyle/>
          <a:p>
            <a:r>
              <a:rPr lang="tr-TR"/>
              <a:t>Hamıltonıan Path Problem</a:t>
            </a:r>
            <a:endParaRPr lang="tr-TR" dirty="0"/>
          </a:p>
        </p:txBody>
      </p:sp>
      <p:sp>
        <p:nvSpPr>
          <p:cNvPr id="5" name="Slayt Numarası Yer Tutucusu 4">
            <a:extLst>
              <a:ext uri="{FF2B5EF4-FFF2-40B4-BE49-F238E27FC236}">
                <a16:creationId xmlns:a16="http://schemas.microsoft.com/office/drawing/2014/main" id="{5C8A855E-5C95-4887-969B-E854887742B7}"/>
              </a:ext>
            </a:extLst>
          </p:cNvPr>
          <p:cNvSpPr>
            <a:spLocks noGrp="1"/>
          </p:cNvSpPr>
          <p:nvPr>
            <p:ph type="sldNum" sz="quarter" idx="12"/>
          </p:nvPr>
        </p:nvSpPr>
        <p:spPr/>
        <p:txBody>
          <a:bodyPr/>
          <a:lstStyle/>
          <a:p>
            <a:fld id="{15C7158B-90F9-4747-8938-9A6241A7AE8B}" type="slidenum">
              <a:rPr lang="tr-TR" smtClean="0"/>
              <a:t>20</a:t>
            </a:fld>
            <a:endParaRPr lang="tr-TR" dirty="0"/>
          </a:p>
        </p:txBody>
      </p:sp>
      <p:sp>
        <p:nvSpPr>
          <p:cNvPr id="2" name="Başlık 1">
            <a:extLst>
              <a:ext uri="{FF2B5EF4-FFF2-40B4-BE49-F238E27FC236}">
                <a16:creationId xmlns:a16="http://schemas.microsoft.com/office/drawing/2014/main" id="{44A8EDB2-4EBD-4F9D-B688-C3E3F84A885A}"/>
              </a:ext>
            </a:extLst>
          </p:cNvPr>
          <p:cNvSpPr>
            <a:spLocks noGrp="1"/>
          </p:cNvSpPr>
          <p:nvPr>
            <p:ph type="title" idx="4294967295"/>
          </p:nvPr>
        </p:nvSpPr>
        <p:spPr>
          <a:xfrm>
            <a:off x="485775" y="258763"/>
            <a:ext cx="6738938" cy="663575"/>
          </a:xfrm>
        </p:spPr>
        <p:txBody>
          <a:bodyPr>
            <a:normAutofit fontScale="90000"/>
          </a:bodyPr>
          <a:lstStyle/>
          <a:p>
            <a:r>
              <a:rPr lang="tr-TR" dirty="0"/>
              <a:t>Analysis of 5000 </a:t>
            </a:r>
            <a:r>
              <a:rPr lang="tr-TR" dirty="0" err="1"/>
              <a:t>Runs</a:t>
            </a:r>
            <a:endParaRPr lang="en-US" dirty="0"/>
          </a:p>
        </p:txBody>
      </p:sp>
      <p:graphicFrame>
        <p:nvGraphicFramePr>
          <p:cNvPr id="6" name="İçerik Yer Tutucusu 5">
            <a:extLst>
              <a:ext uri="{FF2B5EF4-FFF2-40B4-BE49-F238E27FC236}">
                <a16:creationId xmlns:a16="http://schemas.microsoft.com/office/drawing/2014/main" id="{64AE8BA4-563E-460C-9B1B-4B6438FD43C8}"/>
              </a:ext>
            </a:extLst>
          </p:cNvPr>
          <p:cNvGraphicFramePr>
            <a:graphicFrameLocks noGrp="1"/>
          </p:cNvGraphicFramePr>
          <p:nvPr>
            <p:ph idx="4294967295"/>
            <p:extLst>
              <p:ext uri="{D42A27DB-BD31-4B8C-83A1-F6EECF244321}">
                <p14:modId xmlns:p14="http://schemas.microsoft.com/office/powerpoint/2010/main" val="1110282693"/>
              </p:ext>
            </p:extLst>
          </p:nvPr>
        </p:nvGraphicFramePr>
        <p:xfrm>
          <a:off x="337858" y="3134790"/>
          <a:ext cx="7360023" cy="2923811"/>
        </p:xfrm>
        <a:graphic>
          <a:graphicData uri="http://schemas.openxmlformats.org/drawingml/2006/table">
            <a:tbl>
              <a:tblPr firstRow="1">
                <a:tableStyleId>{69012ECD-51FC-41F1-AA8D-1B2483CD663E}</a:tableStyleId>
              </a:tblPr>
              <a:tblGrid>
                <a:gridCol w="924923">
                  <a:extLst>
                    <a:ext uri="{9D8B030D-6E8A-4147-A177-3AD203B41FA5}">
                      <a16:colId xmlns:a16="http://schemas.microsoft.com/office/drawing/2014/main" val="1150818055"/>
                    </a:ext>
                  </a:extLst>
                </a:gridCol>
                <a:gridCol w="1292268">
                  <a:extLst>
                    <a:ext uri="{9D8B030D-6E8A-4147-A177-3AD203B41FA5}">
                      <a16:colId xmlns:a16="http://schemas.microsoft.com/office/drawing/2014/main" val="3606561553"/>
                    </a:ext>
                  </a:extLst>
                </a:gridCol>
                <a:gridCol w="1174192">
                  <a:extLst>
                    <a:ext uri="{9D8B030D-6E8A-4147-A177-3AD203B41FA5}">
                      <a16:colId xmlns:a16="http://schemas.microsoft.com/office/drawing/2014/main" val="693295303"/>
                    </a:ext>
                  </a:extLst>
                </a:gridCol>
                <a:gridCol w="1187312">
                  <a:extLst>
                    <a:ext uri="{9D8B030D-6E8A-4147-A177-3AD203B41FA5}">
                      <a16:colId xmlns:a16="http://schemas.microsoft.com/office/drawing/2014/main" val="1446387472"/>
                    </a:ext>
                  </a:extLst>
                </a:gridCol>
                <a:gridCol w="1554657">
                  <a:extLst>
                    <a:ext uri="{9D8B030D-6E8A-4147-A177-3AD203B41FA5}">
                      <a16:colId xmlns:a16="http://schemas.microsoft.com/office/drawing/2014/main" val="1460860261"/>
                    </a:ext>
                  </a:extLst>
                </a:gridCol>
                <a:gridCol w="1226671">
                  <a:extLst>
                    <a:ext uri="{9D8B030D-6E8A-4147-A177-3AD203B41FA5}">
                      <a16:colId xmlns:a16="http://schemas.microsoft.com/office/drawing/2014/main" val="3101749605"/>
                    </a:ext>
                  </a:extLst>
                </a:gridCol>
              </a:tblGrid>
              <a:tr h="485411">
                <a:tc>
                  <a:txBody>
                    <a:bodyPr/>
                    <a:lstStyle/>
                    <a:p>
                      <a:pPr algn="ctr" rtl="0" fontAlgn="b"/>
                      <a:r>
                        <a:rPr lang="tr-TR" sz="1500" dirty="0">
                          <a:effectLst/>
                        </a:rPr>
                        <a:t>Size</a:t>
                      </a:r>
                      <a:endParaRPr lang="tr-TR" sz="1500" b="1" dirty="0">
                        <a:effectLst/>
                      </a:endParaRPr>
                    </a:p>
                  </a:txBody>
                  <a:tcPr marL="17926" marR="17926" marT="11951" marB="11951" anchor="ctr"/>
                </a:tc>
                <a:tc>
                  <a:txBody>
                    <a:bodyPr/>
                    <a:lstStyle/>
                    <a:p>
                      <a:pPr algn="ctr" rtl="0" fontAlgn="b"/>
                      <a:r>
                        <a:rPr lang="tr-TR" sz="1500" dirty="0" err="1">
                          <a:effectLst/>
                        </a:rPr>
                        <a:t>Mean</a:t>
                      </a:r>
                      <a:r>
                        <a:rPr lang="tr-TR" sz="1500" dirty="0">
                          <a:effectLst/>
                        </a:rPr>
                        <a:t> Time(s)</a:t>
                      </a:r>
                      <a:endParaRPr lang="tr-TR" sz="1500" b="1" dirty="0">
                        <a:effectLst/>
                      </a:endParaRPr>
                    </a:p>
                  </a:txBody>
                  <a:tcPr marL="17926" marR="17926" marT="11951" marB="11951" anchor="ctr"/>
                </a:tc>
                <a:tc>
                  <a:txBody>
                    <a:bodyPr/>
                    <a:lstStyle/>
                    <a:p>
                      <a:pPr algn="ctr" rtl="0" fontAlgn="b"/>
                      <a:r>
                        <a:rPr lang="tr-TR" sz="1500">
                          <a:effectLst/>
                        </a:rPr>
                        <a:t>Standard Deviation</a:t>
                      </a:r>
                      <a:endParaRPr lang="tr-TR" sz="1500" b="1">
                        <a:effectLst/>
                      </a:endParaRPr>
                    </a:p>
                  </a:txBody>
                  <a:tcPr marL="17926" marR="17926" marT="11951" marB="11951" anchor="ctr"/>
                </a:tc>
                <a:tc>
                  <a:txBody>
                    <a:bodyPr/>
                    <a:lstStyle/>
                    <a:p>
                      <a:pPr algn="ctr" rtl="0" fontAlgn="b"/>
                      <a:r>
                        <a:rPr lang="tr-TR" sz="1500" dirty="0">
                          <a:effectLst/>
                        </a:rPr>
                        <a:t>Standard </a:t>
                      </a:r>
                      <a:r>
                        <a:rPr lang="tr-TR" sz="1500" dirty="0" err="1">
                          <a:effectLst/>
                        </a:rPr>
                        <a:t>Error</a:t>
                      </a:r>
                      <a:endParaRPr lang="tr-TR" sz="1500" b="1" dirty="0">
                        <a:effectLst/>
                      </a:endParaRPr>
                    </a:p>
                  </a:txBody>
                  <a:tcPr marL="17926" marR="17926" marT="11951" marB="11951" anchor="ctr"/>
                </a:tc>
                <a:tc>
                  <a:txBody>
                    <a:bodyPr/>
                    <a:lstStyle/>
                    <a:p>
                      <a:pPr algn="ctr" rtl="0" fontAlgn="b"/>
                      <a:r>
                        <a:rPr lang="tr-TR" sz="1500">
                          <a:effectLst/>
                        </a:rPr>
                        <a:t>90% - CL</a:t>
                      </a:r>
                      <a:endParaRPr lang="tr-TR" sz="1500" b="1">
                        <a:effectLst/>
                      </a:endParaRPr>
                    </a:p>
                  </a:txBody>
                  <a:tcPr marL="17926" marR="17926" marT="11951" marB="11951" anchor="ctr"/>
                </a:tc>
                <a:tc>
                  <a:txBody>
                    <a:bodyPr/>
                    <a:lstStyle/>
                    <a:p>
                      <a:pPr algn="ctr" rtl="0" fontAlgn="b"/>
                      <a:r>
                        <a:rPr lang="tr-TR" sz="1500" dirty="0">
                          <a:effectLst/>
                        </a:rPr>
                        <a:t>95% - CL</a:t>
                      </a:r>
                      <a:endParaRPr lang="tr-TR" sz="1500" b="1" dirty="0">
                        <a:effectLst/>
                      </a:endParaRPr>
                    </a:p>
                  </a:txBody>
                  <a:tcPr marL="17926" marR="17926" marT="11951" marB="11951" anchor="ctr"/>
                </a:tc>
                <a:extLst>
                  <a:ext uri="{0D108BD9-81ED-4DB2-BD59-A6C34878D82A}">
                    <a16:rowId xmlns:a16="http://schemas.microsoft.com/office/drawing/2014/main" val="4090966677"/>
                  </a:ext>
                </a:extLst>
              </a:tr>
              <a:tr h="485411">
                <a:tc>
                  <a:txBody>
                    <a:bodyPr/>
                    <a:lstStyle/>
                    <a:p>
                      <a:pPr algn="ctr" rtl="0" fontAlgn="b"/>
                      <a:r>
                        <a:rPr lang="tr-TR" sz="1500" b="0">
                          <a:effectLst/>
                        </a:rPr>
                        <a:t>5</a:t>
                      </a:r>
                    </a:p>
                  </a:txBody>
                  <a:tcPr marL="22860" marR="22860" marT="15240" marB="15240" anchor="ctr"/>
                </a:tc>
                <a:tc>
                  <a:txBody>
                    <a:bodyPr/>
                    <a:lstStyle/>
                    <a:p>
                      <a:pPr algn="ctr" rtl="0" fontAlgn="b"/>
                      <a:r>
                        <a:rPr lang="tr-TR" sz="1500" b="0">
                          <a:solidFill>
                            <a:srgbClr val="212121"/>
                          </a:solidFill>
                          <a:effectLst/>
                        </a:rPr>
                        <a:t>0.000027366</a:t>
                      </a:r>
                    </a:p>
                  </a:txBody>
                  <a:tcPr marL="22860" marR="22860" marT="15240" marB="15240" anchor="ctr"/>
                </a:tc>
                <a:tc>
                  <a:txBody>
                    <a:bodyPr/>
                    <a:lstStyle/>
                    <a:p>
                      <a:pPr algn="ctr" rtl="0" fontAlgn="b"/>
                      <a:r>
                        <a:rPr lang="tr-TR" sz="1500" b="0">
                          <a:solidFill>
                            <a:srgbClr val="212121"/>
                          </a:solidFill>
                          <a:effectLst/>
                        </a:rPr>
                        <a:t>0.000016602</a:t>
                      </a:r>
                    </a:p>
                  </a:txBody>
                  <a:tcPr marL="22860" marR="22860" marT="15240" marB="15240" anchor="ctr"/>
                </a:tc>
                <a:tc>
                  <a:txBody>
                    <a:bodyPr/>
                    <a:lstStyle/>
                    <a:p>
                      <a:pPr algn="ctr" rtl="0" fontAlgn="b"/>
                      <a:r>
                        <a:rPr lang="tr-TR" sz="1500" b="0">
                          <a:solidFill>
                            <a:srgbClr val="212121"/>
                          </a:solidFill>
                          <a:effectLst/>
                        </a:rPr>
                        <a:t>0.000000235</a:t>
                      </a:r>
                    </a:p>
                  </a:txBody>
                  <a:tcPr marL="22860" marR="22860" marT="15240" marB="15240" anchor="ctr"/>
                </a:tc>
                <a:tc>
                  <a:txBody>
                    <a:bodyPr/>
                    <a:lstStyle/>
                    <a:p>
                      <a:pPr algn="ctr" rtl="0" fontAlgn="b"/>
                      <a:r>
                        <a:rPr lang="tr-TR" sz="1500" b="0">
                          <a:solidFill>
                            <a:srgbClr val="212121"/>
                          </a:solidFill>
                          <a:effectLst/>
                        </a:rPr>
                        <a:t>2.7752e-05 - 2.6979e-05</a:t>
                      </a:r>
                    </a:p>
                  </a:txBody>
                  <a:tcPr marL="22860" marR="22860" marT="15240" marB="15240" anchor="ctr"/>
                </a:tc>
                <a:tc>
                  <a:txBody>
                    <a:bodyPr/>
                    <a:lstStyle/>
                    <a:p>
                      <a:pPr algn="ctr" rtl="0" fontAlgn="b"/>
                      <a:r>
                        <a:rPr lang="tr-TR" sz="1500" b="0">
                          <a:solidFill>
                            <a:srgbClr val="212121"/>
                          </a:solidFill>
                          <a:effectLst/>
                        </a:rPr>
                        <a:t>2.7826e-05 - 2.6905e-05</a:t>
                      </a:r>
                    </a:p>
                  </a:txBody>
                  <a:tcPr marL="22860" marR="22860" marT="15240" marB="15240" anchor="ctr"/>
                </a:tc>
                <a:extLst>
                  <a:ext uri="{0D108BD9-81ED-4DB2-BD59-A6C34878D82A}">
                    <a16:rowId xmlns:a16="http://schemas.microsoft.com/office/drawing/2014/main" val="3469269352"/>
                  </a:ext>
                </a:extLst>
              </a:tr>
              <a:tr h="485411">
                <a:tc>
                  <a:txBody>
                    <a:bodyPr/>
                    <a:lstStyle/>
                    <a:p>
                      <a:pPr algn="ctr" rtl="0" fontAlgn="b"/>
                      <a:r>
                        <a:rPr lang="tr-TR" sz="1500" b="0">
                          <a:effectLst/>
                        </a:rPr>
                        <a:t>8</a:t>
                      </a:r>
                    </a:p>
                  </a:txBody>
                  <a:tcPr marL="22860" marR="22860" marT="15240" marB="15240" anchor="ctr"/>
                </a:tc>
                <a:tc>
                  <a:txBody>
                    <a:bodyPr/>
                    <a:lstStyle/>
                    <a:p>
                      <a:pPr algn="ctr" rtl="0" fontAlgn="b"/>
                      <a:r>
                        <a:rPr lang="tr-TR" sz="1500" b="0">
                          <a:solidFill>
                            <a:srgbClr val="212121"/>
                          </a:solidFill>
                          <a:effectLst/>
                        </a:rPr>
                        <a:t>0.000053334</a:t>
                      </a:r>
                    </a:p>
                  </a:txBody>
                  <a:tcPr marL="22860" marR="22860" marT="15240" marB="15240" anchor="ctr"/>
                </a:tc>
                <a:tc>
                  <a:txBody>
                    <a:bodyPr/>
                    <a:lstStyle/>
                    <a:p>
                      <a:pPr algn="ctr" rtl="0" fontAlgn="b"/>
                      <a:r>
                        <a:rPr lang="tr-TR" sz="1500" b="0">
                          <a:solidFill>
                            <a:srgbClr val="212121"/>
                          </a:solidFill>
                          <a:effectLst/>
                        </a:rPr>
                        <a:t>0.000026294</a:t>
                      </a:r>
                    </a:p>
                  </a:txBody>
                  <a:tcPr marL="22860" marR="22860" marT="15240" marB="15240" anchor="ctr"/>
                </a:tc>
                <a:tc>
                  <a:txBody>
                    <a:bodyPr/>
                    <a:lstStyle/>
                    <a:p>
                      <a:pPr algn="ctr" rtl="0" fontAlgn="b"/>
                      <a:r>
                        <a:rPr lang="tr-TR" sz="1500" b="0">
                          <a:solidFill>
                            <a:srgbClr val="212121"/>
                          </a:solidFill>
                          <a:effectLst/>
                        </a:rPr>
                        <a:t>0.000000372</a:t>
                      </a:r>
                    </a:p>
                  </a:txBody>
                  <a:tcPr marL="22860" marR="22860" marT="15240" marB="15240" anchor="ctr"/>
                </a:tc>
                <a:tc>
                  <a:txBody>
                    <a:bodyPr/>
                    <a:lstStyle/>
                    <a:p>
                      <a:pPr algn="ctr" rtl="0" fontAlgn="b"/>
                      <a:r>
                        <a:rPr lang="tr-TR" sz="1500" b="0">
                          <a:solidFill>
                            <a:srgbClr val="212121"/>
                          </a:solidFill>
                          <a:effectLst/>
                        </a:rPr>
                        <a:t>5.3946e-05 - 5.2722e-05</a:t>
                      </a:r>
                    </a:p>
                  </a:txBody>
                  <a:tcPr marL="22860" marR="22860" marT="15240" marB="15240" anchor="ctr"/>
                </a:tc>
                <a:tc>
                  <a:txBody>
                    <a:bodyPr/>
                    <a:lstStyle/>
                    <a:p>
                      <a:pPr algn="ctr" rtl="0" fontAlgn="b"/>
                      <a:r>
                        <a:rPr lang="tr-TR" sz="1500" b="0">
                          <a:solidFill>
                            <a:srgbClr val="212121"/>
                          </a:solidFill>
                          <a:effectLst/>
                        </a:rPr>
                        <a:t>5.4063e-05 - 5.2605e-05</a:t>
                      </a:r>
                    </a:p>
                  </a:txBody>
                  <a:tcPr marL="22860" marR="22860" marT="15240" marB="15240" anchor="ctr"/>
                </a:tc>
                <a:extLst>
                  <a:ext uri="{0D108BD9-81ED-4DB2-BD59-A6C34878D82A}">
                    <a16:rowId xmlns:a16="http://schemas.microsoft.com/office/drawing/2014/main" val="4084521448"/>
                  </a:ext>
                </a:extLst>
              </a:tr>
              <a:tr h="485411">
                <a:tc>
                  <a:txBody>
                    <a:bodyPr/>
                    <a:lstStyle/>
                    <a:p>
                      <a:pPr algn="ctr" rtl="0" fontAlgn="b"/>
                      <a:r>
                        <a:rPr lang="tr-TR" sz="1500" b="0">
                          <a:effectLst/>
                        </a:rPr>
                        <a:t>10</a:t>
                      </a:r>
                    </a:p>
                  </a:txBody>
                  <a:tcPr marL="22860" marR="22860" marT="15240" marB="15240" anchor="ctr"/>
                </a:tc>
                <a:tc>
                  <a:txBody>
                    <a:bodyPr/>
                    <a:lstStyle/>
                    <a:p>
                      <a:pPr algn="ctr" rtl="0" fontAlgn="b"/>
                      <a:r>
                        <a:rPr lang="tr-TR" sz="1500" b="0">
                          <a:solidFill>
                            <a:srgbClr val="212121"/>
                          </a:solidFill>
                          <a:effectLst/>
                        </a:rPr>
                        <a:t>0.000084896</a:t>
                      </a:r>
                    </a:p>
                  </a:txBody>
                  <a:tcPr marL="22860" marR="22860" marT="15240" marB="15240" anchor="ctr"/>
                </a:tc>
                <a:tc>
                  <a:txBody>
                    <a:bodyPr/>
                    <a:lstStyle/>
                    <a:p>
                      <a:pPr algn="ctr" rtl="0" fontAlgn="b"/>
                      <a:r>
                        <a:rPr lang="tr-TR" sz="1500" b="0">
                          <a:solidFill>
                            <a:srgbClr val="212121"/>
                          </a:solidFill>
                          <a:effectLst/>
                        </a:rPr>
                        <a:t>0.000041764</a:t>
                      </a:r>
                    </a:p>
                  </a:txBody>
                  <a:tcPr marL="22860" marR="22860" marT="15240" marB="15240" anchor="ctr"/>
                </a:tc>
                <a:tc>
                  <a:txBody>
                    <a:bodyPr/>
                    <a:lstStyle/>
                    <a:p>
                      <a:pPr algn="ctr" rtl="0" fontAlgn="b"/>
                      <a:r>
                        <a:rPr lang="tr-TR" sz="1500" b="0">
                          <a:solidFill>
                            <a:srgbClr val="212121"/>
                          </a:solidFill>
                          <a:effectLst/>
                        </a:rPr>
                        <a:t>0.000000591</a:t>
                      </a:r>
                    </a:p>
                  </a:txBody>
                  <a:tcPr marL="22860" marR="22860" marT="15240" marB="15240" anchor="ctr"/>
                </a:tc>
                <a:tc>
                  <a:txBody>
                    <a:bodyPr/>
                    <a:lstStyle/>
                    <a:p>
                      <a:pPr algn="ctr" rtl="0" fontAlgn="b"/>
                      <a:r>
                        <a:rPr lang="tr-TR" sz="1500" b="0">
                          <a:solidFill>
                            <a:srgbClr val="212121"/>
                          </a:solidFill>
                          <a:effectLst/>
                        </a:rPr>
                        <a:t>8.5867e-05 - 8.3924e-05</a:t>
                      </a:r>
                    </a:p>
                  </a:txBody>
                  <a:tcPr marL="22860" marR="22860" marT="15240" marB="15240" anchor="ctr"/>
                </a:tc>
                <a:tc>
                  <a:txBody>
                    <a:bodyPr/>
                    <a:lstStyle/>
                    <a:p>
                      <a:pPr algn="ctr" rtl="0" fontAlgn="b"/>
                      <a:r>
                        <a:rPr lang="tr-TR" sz="1500" b="0">
                          <a:solidFill>
                            <a:srgbClr val="212121"/>
                          </a:solidFill>
                          <a:effectLst/>
                        </a:rPr>
                        <a:t>8.6053e-05 - 8.3738e-05</a:t>
                      </a:r>
                    </a:p>
                  </a:txBody>
                  <a:tcPr marL="22860" marR="22860" marT="15240" marB="15240" anchor="ctr"/>
                </a:tc>
                <a:extLst>
                  <a:ext uri="{0D108BD9-81ED-4DB2-BD59-A6C34878D82A}">
                    <a16:rowId xmlns:a16="http://schemas.microsoft.com/office/drawing/2014/main" val="2461335033"/>
                  </a:ext>
                </a:extLst>
              </a:tr>
              <a:tr h="485411">
                <a:tc>
                  <a:txBody>
                    <a:bodyPr/>
                    <a:lstStyle/>
                    <a:p>
                      <a:pPr algn="ctr" rtl="0" fontAlgn="b"/>
                      <a:r>
                        <a:rPr lang="tr-TR" sz="1500" b="0">
                          <a:effectLst/>
                        </a:rPr>
                        <a:t>15</a:t>
                      </a:r>
                    </a:p>
                  </a:txBody>
                  <a:tcPr marL="22860" marR="22860" marT="15240" marB="15240" anchor="ctr"/>
                </a:tc>
                <a:tc>
                  <a:txBody>
                    <a:bodyPr/>
                    <a:lstStyle/>
                    <a:p>
                      <a:pPr algn="ctr" rtl="0" fontAlgn="b"/>
                      <a:r>
                        <a:rPr lang="tr-TR" sz="1500" b="0">
                          <a:solidFill>
                            <a:srgbClr val="212121"/>
                          </a:solidFill>
                          <a:effectLst/>
                        </a:rPr>
                        <a:t>0.000241553</a:t>
                      </a:r>
                    </a:p>
                  </a:txBody>
                  <a:tcPr marL="22860" marR="22860" marT="15240" marB="15240" anchor="ctr"/>
                </a:tc>
                <a:tc>
                  <a:txBody>
                    <a:bodyPr/>
                    <a:lstStyle/>
                    <a:p>
                      <a:pPr algn="ctr" rtl="0" fontAlgn="b"/>
                      <a:r>
                        <a:rPr lang="tr-TR" sz="1500" b="0">
                          <a:solidFill>
                            <a:srgbClr val="212121"/>
                          </a:solidFill>
                          <a:effectLst/>
                        </a:rPr>
                        <a:t>0.000127683</a:t>
                      </a:r>
                    </a:p>
                  </a:txBody>
                  <a:tcPr marL="22860" marR="22860" marT="15240" marB="15240" anchor="ctr"/>
                </a:tc>
                <a:tc>
                  <a:txBody>
                    <a:bodyPr/>
                    <a:lstStyle/>
                    <a:p>
                      <a:pPr algn="ctr" rtl="0" fontAlgn="b"/>
                      <a:r>
                        <a:rPr lang="tr-TR" sz="1500" b="0">
                          <a:solidFill>
                            <a:srgbClr val="212121"/>
                          </a:solidFill>
                          <a:effectLst/>
                        </a:rPr>
                        <a:t>0.000001806</a:t>
                      </a:r>
                    </a:p>
                  </a:txBody>
                  <a:tcPr marL="22860" marR="22860" marT="15240" marB="15240" anchor="ctr"/>
                </a:tc>
                <a:tc>
                  <a:txBody>
                    <a:bodyPr/>
                    <a:lstStyle/>
                    <a:p>
                      <a:pPr algn="ctr" rtl="0" fontAlgn="b"/>
                      <a:r>
                        <a:rPr lang="tr-TR" sz="1500" b="0">
                          <a:solidFill>
                            <a:srgbClr val="212121"/>
                          </a:solidFill>
                          <a:effectLst/>
                        </a:rPr>
                        <a:t>24.452e-05 - 23.858e-05</a:t>
                      </a:r>
                    </a:p>
                  </a:txBody>
                  <a:tcPr marL="22860" marR="22860" marT="15240" marB="15240" anchor="ctr"/>
                </a:tc>
                <a:tc>
                  <a:txBody>
                    <a:bodyPr/>
                    <a:lstStyle/>
                    <a:p>
                      <a:pPr algn="ctr" rtl="0" fontAlgn="b"/>
                      <a:r>
                        <a:rPr lang="tr-TR" sz="1500" b="0" dirty="0">
                          <a:solidFill>
                            <a:srgbClr val="212121"/>
                          </a:solidFill>
                          <a:effectLst/>
                        </a:rPr>
                        <a:t>24.509e-05 - 23.801e-05</a:t>
                      </a:r>
                    </a:p>
                  </a:txBody>
                  <a:tcPr marL="22860" marR="22860" marT="15240" marB="15240" anchor="ctr"/>
                </a:tc>
                <a:extLst>
                  <a:ext uri="{0D108BD9-81ED-4DB2-BD59-A6C34878D82A}">
                    <a16:rowId xmlns:a16="http://schemas.microsoft.com/office/drawing/2014/main" val="2420701275"/>
                  </a:ext>
                </a:extLst>
              </a:tr>
              <a:tr h="485411">
                <a:tc>
                  <a:txBody>
                    <a:bodyPr/>
                    <a:lstStyle/>
                    <a:p>
                      <a:pPr algn="ctr" rtl="0" fontAlgn="b"/>
                      <a:r>
                        <a:rPr lang="tr-TR" sz="1500" b="0">
                          <a:effectLst/>
                        </a:rPr>
                        <a:t>20</a:t>
                      </a:r>
                    </a:p>
                  </a:txBody>
                  <a:tcPr marL="22860" marR="22860" marT="15240" marB="15240" anchor="ctr"/>
                </a:tc>
                <a:tc>
                  <a:txBody>
                    <a:bodyPr/>
                    <a:lstStyle/>
                    <a:p>
                      <a:pPr algn="ctr" rtl="0" fontAlgn="b"/>
                      <a:r>
                        <a:rPr lang="tr-TR" sz="1500" b="0">
                          <a:solidFill>
                            <a:srgbClr val="212121"/>
                          </a:solidFill>
                          <a:effectLst/>
                        </a:rPr>
                        <a:t>0.000356408</a:t>
                      </a:r>
                    </a:p>
                  </a:txBody>
                  <a:tcPr marL="22860" marR="22860" marT="15240" marB="15240" anchor="ctr"/>
                </a:tc>
                <a:tc>
                  <a:txBody>
                    <a:bodyPr/>
                    <a:lstStyle/>
                    <a:p>
                      <a:pPr algn="ctr" rtl="0" fontAlgn="b"/>
                      <a:r>
                        <a:rPr lang="tr-TR" sz="1500" b="0">
                          <a:solidFill>
                            <a:srgbClr val="212121"/>
                          </a:solidFill>
                          <a:effectLst/>
                        </a:rPr>
                        <a:t>0.000181924</a:t>
                      </a:r>
                    </a:p>
                  </a:txBody>
                  <a:tcPr marL="22860" marR="22860" marT="15240" marB="15240" anchor="ctr"/>
                </a:tc>
                <a:tc>
                  <a:txBody>
                    <a:bodyPr/>
                    <a:lstStyle/>
                    <a:p>
                      <a:pPr algn="ctr" rtl="0" fontAlgn="b"/>
                      <a:r>
                        <a:rPr lang="tr-TR" sz="1500" b="0">
                          <a:solidFill>
                            <a:srgbClr val="212121"/>
                          </a:solidFill>
                          <a:effectLst/>
                        </a:rPr>
                        <a:t>0.000002573</a:t>
                      </a:r>
                    </a:p>
                  </a:txBody>
                  <a:tcPr marL="22860" marR="22860" marT="15240" marB="15240" anchor="ctr"/>
                </a:tc>
                <a:tc>
                  <a:txBody>
                    <a:bodyPr/>
                    <a:lstStyle/>
                    <a:p>
                      <a:pPr algn="ctr" rtl="0" fontAlgn="b"/>
                      <a:r>
                        <a:rPr lang="tr-TR" sz="1500" b="0">
                          <a:solidFill>
                            <a:srgbClr val="212121"/>
                          </a:solidFill>
                          <a:effectLst/>
                        </a:rPr>
                        <a:t>36.064e-05 - 35.217e-05</a:t>
                      </a:r>
                    </a:p>
                  </a:txBody>
                  <a:tcPr marL="22860" marR="22860" marT="15240" marB="15240" anchor="ctr"/>
                </a:tc>
                <a:tc>
                  <a:txBody>
                    <a:bodyPr/>
                    <a:lstStyle/>
                    <a:p>
                      <a:pPr algn="ctr" rtl="0" fontAlgn="b"/>
                      <a:r>
                        <a:rPr lang="tr-TR" sz="1500" b="0" dirty="0">
                          <a:solidFill>
                            <a:srgbClr val="212121"/>
                          </a:solidFill>
                          <a:effectLst/>
                        </a:rPr>
                        <a:t>36.145e-05 - 35.136e-05</a:t>
                      </a:r>
                    </a:p>
                  </a:txBody>
                  <a:tcPr marL="22860" marR="22860" marT="15240" marB="15240" anchor="ctr"/>
                </a:tc>
                <a:extLst>
                  <a:ext uri="{0D108BD9-81ED-4DB2-BD59-A6C34878D82A}">
                    <a16:rowId xmlns:a16="http://schemas.microsoft.com/office/drawing/2014/main" val="4199771076"/>
                  </a:ext>
                </a:extLst>
              </a:tr>
            </a:tbl>
          </a:graphicData>
        </a:graphic>
      </p:graphicFrame>
      <p:sp>
        <p:nvSpPr>
          <p:cNvPr id="7" name="Dikdörtgen 6">
            <a:extLst>
              <a:ext uri="{FF2B5EF4-FFF2-40B4-BE49-F238E27FC236}">
                <a16:creationId xmlns:a16="http://schemas.microsoft.com/office/drawing/2014/main" id="{C1C7DB08-330E-4CA4-BB70-78464082E9B7}"/>
              </a:ext>
            </a:extLst>
          </p:cNvPr>
          <p:cNvSpPr/>
          <p:nvPr/>
        </p:nvSpPr>
        <p:spPr>
          <a:xfrm>
            <a:off x="8173362" y="3429000"/>
            <a:ext cx="3371692"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15</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Mean</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running</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time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for</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5000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runs</a:t>
            </a:r>
            <a:endParaRPr lang="en-US" sz="1400" dirty="0">
              <a:solidFill>
                <a:srgbClr val="002060"/>
              </a:solidFill>
            </a:endParaRPr>
          </a:p>
        </p:txBody>
      </p:sp>
      <p:sp>
        <p:nvSpPr>
          <p:cNvPr id="8" name="Dikdörtgen 7">
            <a:extLst>
              <a:ext uri="{FF2B5EF4-FFF2-40B4-BE49-F238E27FC236}">
                <a16:creationId xmlns:a16="http://schemas.microsoft.com/office/drawing/2014/main" id="{4C7380EA-C874-40B3-A89C-06A0E5810B5A}"/>
              </a:ext>
            </a:extLst>
          </p:cNvPr>
          <p:cNvSpPr/>
          <p:nvPr/>
        </p:nvSpPr>
        <p:spPr>
          <a:xfrm>
            <a:off x="485775" y="6018681"/>
            <a:ext cx="2020297"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14</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Statistics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Table</a:t>
            </a:r>
            <a:endParaRPr lang="en-US" sz="1400" dirty="0">
              <a:solidFill>
                <a:srgbClr val="002060"/>
              </a:solidFill>
            </a:endParaRPr>
          </a:p>
        </p:txBody>
      </p:sp>
    </p:spTree>
    <p:extLst>
      <p:ext uri="{BB962C8B-B14F-4D97-AF65-F5344CB8AC3E}">
        <p14:creationId xmlns:p14="http://schemas.microsoft.com/office/powerpoint/2010/main" val="1586254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2F1C13F-80B2-4310-B8B3-B2391E7D2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412" y="1"/>
            <a:ext cx="5692588" cy="3519676"/>
          </a:xfrm>
          <a:prstGeom prst="rect">
            <a:avLst/>
          </a:prstGeom>
          <a:noFill/>
          <a:extLst>
            <a:ext uri="{909E8E84-426E-40DD-AFC4-6F175D3DCCD1}">
              <a14:hiddenFill xmlns:a14="http://schemas.microsoft.com/office/drawing/2010/main">
                <a:solidFill>
                  <a:srgbClr val="FFFFFF"/>
                </a:solidFill>
              </a14:hiddenFill>
            </a:ext>
          </a:extLst>
        </p:spPr>
      </p:pic>
      <p:sp>
        <p:nvSpPr>
          <p:cNvPr id="4" name="Alt Bilgi Yer Tutucusu 3">
            <a:extLst>
              <a:ext uri="{FF2B5EF4-FFF2-40B4-BE49-F238E27FC236}">
                <a16:creationId xmlns:a16="http://schemas.microsoft.com/office/drawing/2014/main" id="{8226C2A2-68DF-41B0-95C4-1016CD2F8EA1}"/>
              </a:ext>
            </a:extLst>
          </p:cNvPr>
          <p:cNvSpPr>
            <a:spLocks noGrp="1"/>
          </p:cNvSpPr>
          <p:nvPr>
            <p:ph type="ftr" sz="quarter" idx="11"/>
          </p:nvPr>
        </p:nvSpPr>
        <p:spPr/>
        <p:txBody>
          <a:bodyPr/>
          <a:lstStyle/>
          <a:p>
            <a:r>
              <a:rPr lang="tr-TR"/>
              <a:t>Hamıltonıan Path Problem</a:t>
            </a:r>
            <a:endParaRPr lang="tr-TR" dirty="0"/>
          </a:p>
        </p:txBody>
      </p:sp>
      <p:sp>
        <p:nvSpPr>
          <p:cNvPr id="5" name="Slayt Numarası Yer Tutucusu 4">
            <a:extLst>
              <a:ext uri="{FF2B5EF4-FFF2-40B4-BE49-F238E27FC236}">
                <a16:creationId xmlns:a16="http://schemas.microsoft.com/office/drawing/2014/main" id="{5C8A855E-5C95-4887-969B-E854887742B7}"/>
              </a:ext>
            </a:extLst>
          </p:cNvPr>
          <p:cNvSpPr>
            <a:spLocks noGrp="1"/>
          </p:cNvSpPr>
          <p:nvPr>
            <p:ph type="sldNum" sz="quarter" idx="12"/>
          </p:nvPr>
        </p:nvSpPr>
        <p:spPr/>
        <p:txBody>
          <a:bodyPr/>
          <a:lstStyle/>
          <a:p>
            <a:fld id="{15C7158B-90F9-4747-8938-9A6241A7AE8B}" type="slidenum">
              <a:rPr lang="tr-TR" smtClean="0"/>
              <a:t>21</a:t>
            </a:fld>
            <a:endParaRPr lang="tr-TR" dirty="0"/>
          </a:p>
        </p:txBody>
      </p:sp>
      <p:sp>
        <p:nvSpPr>
          <p:cNvPr id="2" name="Başlık 1">
            <a:extLst>
              <a:ext uri="{FF2B5EF4-FFF2-40B4-BE49-F238E27FC236}">
                <a16:creationId xmlns:a16="http://schemas.microsoft.com/office/drawing/2014/main" id="{44A8EDB2-4EBD-4F9D-B688-C3E3F84A885A}"/>
              </a:ext>
            </a:extLst>
          </p:cNvPr>
          <p:cNvSpPr>
            <a:spLocks noGrp="1"/>
          </p:cNvSpPr>
          <p:nvPr>
            <p:ph type="title" idx="4294967295"/>
          </p:nvPr>
        </p:nvSpPr>
        <p:spPr>
          <a:xfrm>
            <a:off x="485775" y="258763"/>
            <a:ext cx="6738938" cy="663575"/>
          </a:xfrm>
        </p:spPr>
        <p:txBody>
          <a:bodyPr>
            <a:normAutofit fontScale="90000"/>
          </a:bodyPr>
          <a:lstStyle/>
          <a:p>
            <a:r>
              <a:rPr lang="tr-TR" dirty="0"/>
              <a:t>Analysis of 10000 </a:t>
            </a:r>
            <a:r>
              <a:rPr lang="tr-TR" dirty="0" err="1"/>
              <a:t>Runs</a:t>
            </a:r>
            <a:endParaRPr lang="en-US" dirty="0"/>
          </a:p>
        </p:txBody>
      </p:sp>
      <p:graphicFrame>
        <p:nvGraphicFramePr>
          <p:cNvPr id="6" name="İçerik Yer Tutucusu 5">
            <a:extLst>
              <a:ext uri="{FF2B5EF4-FFF2-40B4-BE49-F238E27FC236}">
                <a16:creationId xmlns:a16="http://schemas.microsoft.com/office/drawing/2014/main" id="{64AE8BA4-563E-460C-9B1B-4B6438FD43C8}"/>
              </a:ext>
            </a:extLst>
          </p:cNvPr>
          <p:cNvGraphicFramePr>
            <a:graphicFrameLocks noGrp="1"/>
          </p:cNvGraphicFramePr>
          <p:nvPr>
            <p:ph idx="4294967295"/>
            <p:extLst>
              <p:ext uri="{D42A27DB-BD31-4B8C-83A1-F6EECF244321}">
                <p14:modId xmlns:p14="http://schemas.microsoft.com/office/powerpoint/2010/main" val="1548388897"/>
              </p:ext>
            </p:extLst>
          </p:nvPr>
        </p:nvGraphicFramePr>
        <p:xfrm>
          <a:off x="347383" y="3106215"/>
          <a:ext cx="7360023" cy="2923811"/>
        </p:xfrm>
        <a:graphic>
          <a:graphicData uri="http://schemas.openxmlformats.org/drawingml/2006/table">
            <a:tbl>
              <a:tblPr firstRow="1">
                <a:tableStyleId>{69012ECD-51FC-41F1-AA8D-1B2483CD663E}</a:tableStyleId>
              </a:tblPr>
              <a:tblGrid>
                <a:gridCol w="924923">
                  <a:extLst>
                    <a:ext uri="{9D8B030D-6E8A-4147-A177-3AD203B41FA5}">
                      <a16:colId xmlns:a16="http://schemas.microsoft.com/office/drawing/2014/main" val="1150818055"/>
                    </a:ext>
                  </a:extLst>
                </a:gridCol>
                <a:gridCol w="1292268">
                  <a:extLst>
                    <a:ext uri="{9D8B030D-6E8A-4147-A177-3AD203B41FA5}">
                      <a16:colId xmlns:a16="http://schemas.microsoft.com/office/drawing/2014/main" val="3606561553"/>
                    </a:ext>
                  </a:extLst>
                </a:gridCol>
                <a:gridCol w="1174192">
                  <a:extLst>
                    <a:ext uri="{9D8B030D-6E8A-4147-A177-3AD203B41FA5}">
                      <a16:colId xmlns:a16="http://schemas.microsoft.com/office/drawing/2014/main" val="693295303"/>
                    </a:ext>
                  </a:extLst>
                </a:gridCol>
                <a:gridCol w="1187312">
                  <a:extLst>
                    <a:ext uri="{9D8B030D-6E8A-4147-A177-3AD203B41FA5}">
                      <a16:colId xmlns:a16="http://schemas.microsoft.com/office/drawing/2014/main" val="1446387472"/>
                    </a:ext>
                  </a:extLst>
                </a:gridCol>
                <a:gridCol w="1554657">
                  <a:extLst>
                    <a:ext uri="{9D8B030D-6E8A-4147-A177-3AD203B41FA5}">
                      <a16:colId xmlns:a16="http://schemas.microsoft.com/office/drawing/2014/main" val="1460860261"/>
                    </a:ext>
                  </a:extLst>
                </a:gridCol>
                <a:gridCol w="1226671">
                  <a:extLst>
                    <a:ext uri="{9D8B030D-6E8A-4147-A177-3AD203B41FA5}">
                      <a16:colId xmlns:a16="http://schemas.microsoft.com/office/drawing/2014/main" val="3101749605"/>
                    </a:ext>
                  </a:extLst>
                </a:gridCol>
              </a:tblGrid>
              <a:tr h="485411">
                <a:tc>
                  <a:txBody>
                    <a:bodyPr/>
                    <a:lstStyle/>
                    <a:p>
                      <a:pPr algn="ctr" rtl="0" fontAlgn="b"/>
                      <a:r>
                        <a:rPr lang="tr-TR" sz="1500" dirty="0">
                          <a:effectLst/>
                        </a:rPr>
                        <a:t>Size</a:t>
                      </a:r>
                      <a:endParaRPr lang="tr-TR" sz="1500" b="1" dirty="0">
                        <a:effectLst/>
                      </a:endParaRPr>
                    </a:p>
                  </a:txBody>
                  <a:tcPr marL="17926" marR="17926" marT="11951" marB="11951" anchor="ctr"/>
                </a:tc>
                <a:tc>
                  <a:txBody>
                    <a:bodyPr/>
                    <a:lstStyle/>
                    <a:p>
                      <a:pPr algn="ctr" rtl="0" fontAlgn="b"/>
                      <a:r>
                        <a:rPr lang="tr-TR" sz="1500" dirty="0" err="1">
                          <a:effectLst/>
                        </a:rPr>
                        <a:t>Mean</a:t>
                      </a:r>
                      <a:r>
                        <a:rPr lang="tr-TR" sz="1500" dirty="0">
                          <a:effectLst/>
                        </a:rPr>
                        <a:t> Time(s)</a:t>
                      </a:r>
                      <a:endParaRPr lang="tr-TR" sz="1500" b="1" dirty="0">
                        <a:effectLst/>
                      </a:endParaRPr>
                    </a:p>
                  </a:txBody>
                  <a:tcPr marL="17926" marR="17926" marT="11951" marB="11951" anchor="ctr"/>
                </a:tc>
                <a:tc>
                  <a:txBody>
                    <a:bodyPr/>
                    <a:lstStyle/>
                    <a:p>
                      <a:pPr algn="ctr" rtl="0" fontAlgn="b"/>
                      <a:r>
                        <a:rPr lang="tr-TR" sz="1500">
                          <a:effectLst/>
                        </a:rPr>
                        <a:t>Standard Deviation</a:t>
                      </a:r>
                      <a:endParaRPr lang="tr-TR" sz="1500" b="1">
                        <a:effectLst/>
                      </a:endParaRPr>
                    </a:p>
                  </a:txBody>
                  <a:tcPr marL="17926" marR="17926" marT="11951" marB="11951" anchor="ctr"/>
                </a:tc>
                <a:tc>
                  <a:txBody>
                    <a:bodyPr/>
                    <a:lstStyle/>
                    <a:p>
                      <a:pPr algn="ctr" rtl="0" fontAlgn="b"/>
                      <a:r>
                        <a:rPr lang="tr-TR" sz="1500" dirty="0">
                          <a:effectLst/>
                        </a:rPr>
                        <a:t>Standard </a:t>
                      </a:r>
                      <a:r>
                        <a:rPr lang="tr-TR" sz="1500" dirty="0" err="1">
                          <a:effectLst/>
                        </a:rPr>
                        <a:t>Error</a:t>
                      </a:r>
                      <a:endParaRPr lang="tr-TR" sz="1500" b="1" dirty="0">
                        <a:effectLst/>
                      </a:endParaRPr>
                    </a:p>
                  </a:txBody>
                  <a:tcPr marL="17926" marR="17926" marT="11951" marB="11951" anchor="ctr"/>
                </a:tc>
                <a:tc>
                  <a:txBody>
                    <a:bodyPr/>
                    <a:lstStyle/>
                    <a:p>
                      <a:pPr algn="ctr" rtl="0" fontAlgn="b"/>
                      <a:r>
                        <a:rPr lang="tr-TR" sz="1500">
                          <a:effectLst/>
                        </a:rPr>
                        <a:t>90% - CL</a:t>
                      </a:r>
                      <a:endParaRPr lang="tr-TR" sz="1500" b="1">
                        <a:effectLst/>
                      </a:endParaRPr>
                    </a:p>
                  </a:txBody>
                  <a:tcPr marL="17926" marR="17926" marT="11951" marB="11951" anchor="ctr"/>
                </a:tc>
                <a:tc>
                  <a:txBody>
                    <a:bodyPr/>
                    <a:lstStyle/>
                    <a:p>
                      <a:pPr algn="ctr" rtl="0" fontAlgn="b"/>
                      <a:r>
                        <a:rPr lang="tr-TR" sz="1500" dirty="0">
                          <a:effectLst/>
                        </a:rPr>
                        <a:t>95% - CL</a:t>
                      </a:r>
                      <a:endParaRPr lang="tr-TR" sz="1500" b="1" dirty="0">
                        <a:effectLst/>
                      </a:endParaRPr>
                    </a:p>
                  </a:txBody>
                  <a:tcPr marL="17926" marR="17926" marT="11951" marB="11951" anchor="ctr"/>
                </a:tc>
                <a:extLst>
                  <a:ext uri="{0D108BD9-81ED-4DB2-BD59-A6C34878D82A}">
                    <a16:rowId xmlns:a16="http://schemas.microsoft.com/office/drawing/2014/main" val="4090966677"/>
                  </a:ext>
                </a:extLst>
              </a:tr>
              <a:tr h="485411">
                <a:tc>
                  <a:txBody>
                    <a:bodyPr/>
                    <a:lstStyle/>
                    <a:p>
                      <a:pPr algn="ctr" rtl="0" fontAlgn="b"/>
                      <a:r>
                        <a:rPr lang="tr-TR" sz="1500" b="0">
                          <a:effectLst/>
                          <a:latin typeface="+mn-lt"/>
                        </a:rPr>
                        <a:t>5</a:t>
                      </a:r>
                    </a:p>
                  </a:txBody>
                  <a:tcPr marL="22860" marR="22860" marT="15240" marB="15240" anchor="ctr"/>
                </a:tc>
                <a:tc>
                  <a:txBody>
                    <a:bodyPr/>
                    <a:lstStyle/>
                    <a:p>
                      <a:pPr algn="ctr" rtl="0" fontAlgn="b"/>
                      <a:r>
                        <a:rPr lang="tr-TR" sz="1500" b="0">
                          <a:solidFill>
                            <a:srgbClr val="212121"/>
                          </a:solidFill>
                          <a:effectLst/>
                          <a:latin typeface="+mn-lt"/>
                        </a:rPr>
                        <a:t>0.000027646</a:t>
                      </a:r>
                    </a:p>
                  </a:txBody>
                  <a:tcPr marL="22860" marR="22860" marT="15240" marB="15240" anchor="ctr"/>
                </a:tc>
                <a:tc>
                  <a:txBody>
                    <a:bodyPr/>
                    <a:lstStyle/>
                    <a:p>
                      <a:pPr algn="ctr" rtl="0" fontAlgn="b"/>
                      <a:r>
                        <a:rPr lang="tr-TR" sz="1500" b="0">
                          <a:solidFill>
                            <a:srgbClr val="212121"/>
                          </a:solidFill>
                          <a:effectLst/>
                          <a:latin typeface="+mn-lt"/>
                        </a:rPr>
                        <a:t>0.000017236</a:t>
                      </a:r>
                    </a:p>
                  </a:txBody>
                  <a:tcPr marL="22860" marR="22860" marT="15240" marB="15240" anchor="ctr"/>
                </a:tc>
                <a:tc>
                  <a:txBody>
                    <a:bodyPr/>
                    <a:lstStyle/>
                    <a:p>
                      <a:pPr algn="ctr" rtl="0" fontAlgn="b"/>
                      <a:r>
                        <a:rPr lang="tr-TR" sz="1500" b="0">
                          <a:solidFill>
                            <a:srgbClr val="212121"/>
                          </a:solidFill>
                          <a:effectLst/>
                          <a:latin typeface="+mn-lt"/>
                        </a:rPr>
                        <a:t>0.000000172</a:t>
                      </a:r>
                    </a:p>
                  </a:txBody>
                  <a:tcPr marL="22860" marR="22860" marT="15240" marB="15240" anchor="ctr"/>
                </a:tc>
                <a:tc>
                  <a:txBody>
                    <a:bodyPr/>
                    <a:lstStyle/>
                    <a:p>
                      <a:pPr algn="ctr" rtl="0" fontAlgn="b"/>
                      <a:r>
                        <a:rPr lang="tr-TR" sz="1500" b="0">
                          <a:solidFill>
                            <a:srgbClr val="212121"/>
                          </a:solidFill>
                          <a:effectLst/>
                          <a:latin typeface="+mn-lt"/>
                        </a:rPr>
                        <a:t>2.7929e-05 - 2.7362e-05</a:t>
                      </a:r>
                    </a:p>
                  </a:txBody>
                  <a:tcPr marL="22860" marR="22860" marT="15240" marB="15240" anchor="ctr"/>
                </a:tc>
                <a:tc>
                  <a:txBody>
                    <a:bodyPr/>
                    <a:lstStyle/>
                    <a:p>
                      <a:pPr algn="ctr" rtl="0" fontAlgn="b"/>
                      <a:r>
                        <a:rPr lang="tr-TR" sz="1500" b="0">
                          <a:solidFill>
                            <a:srgbClr val="212121"/>
                          </a:solidFill>
                          <a:effectLst/>
                          <a:latin typeface="+mn-lt"/>
                        </a:rPr>
                        <a:t>2.7984e-05 - 2.7308e-05</a:t>
                      </a:r>
                    </a:p>
                  </a:txBody>
                  <a:tcPr marL="22860" marR="22860" marT="15240" marB="15240" anchor="ctr"/>
                </a:tc>
                <a:extLst>
                  <a:ext uri="{0D108BD9-81ED-4DB2-BD59-A6C34878D82A}">
                    <a16:rowId xmlns:a16="http://schemas.microsoft.com/office/drawing/2014/main" val="3469269352"/>
                  </a:ext>
                </a:extLst>
              </a:tr>
              <a:tr h="485411">
                <a:tc>
                  <a:txBody>
                    <a:bodyPr/>
                    <a:lstStyle/>
                    <a:p>
                      <a:pPr algn="ctr" rtl="0" fontAlgn="b"/>
                      <a:r>
                        <a:rPr lang="tr-TR" sz="1500" b="0">
                          <a:effectLst/>
                          <a:latin typeface="+mn-lt"/>
                        </a:rPr>
                        <a:t>8</a:t>
                      </a:r>
                    </a:p>
                  </a:txBody>
                  <a:tcPr marL="22860" marR="22860" marT="15240" marB="15240" anchor="ctr"/>
                </a:tc>
                <a:tc>
                  <a:txBody>
                    <a:bodyPr/>
                    <a:lstStyle/>
                    <a:p>
                      <a:pPr algn="ctr" rtl="0" fontAlgn="b"/>
                      <a:r>
                        <a:rPr lang="tr-TR" sz="1500" b="0">
                          <a:solidFill>
                            <a:srgbClr val="212121"/>
                          </a:solidFill>
                          <a:effectLst/>
                          <a:latin typeface="+mn-lt"/>
                        </a:rPr>
                        <a:t>0.000055044</a:t>
                      </a:r>
                    </a:p>
                  </a:txBody>
                  <a:tcPr marL="22860" marR="22860" marT="15240" marB="15240" anchor="ctr"/>
                </a:tc>
                <a:tc>
                  <a:txBody>
                    <a:bodyPr/>
                    <a:lstStyle/>
                    <a:p>
                      <a:pPr algn="ctr" rtl="0" fontAlgn="b"/>
                      <a:r>
                        <a:rPr lang="tr-TR" sz="1500" b="0">
                          <a:solidFill>
                            <a:srgbClr val="212121"/>
                          </a:solidFill>
                          <a:effectLst/>
                          <a:latin typeface="+mn-lt"/>
                        </a:rPr>
                        <a:t>0.000039898</a:t>
                      </a:r>
                    </a:p>
                  </a:txBody>
                  <a:tcPr marL="22860" marR="22860" marT="15240" marB="15240" anchor="ctr"/>
                </a:tc>
                <a:tc>
                  <a:txBody>
                    <a:bodyPr/>
                    <a:lstStyle/>
                    <a:p>
                      <a:pPr algn="ctr" rtl="0" fontAlgn="b"/>
                      <a:r>
                        <a:rPr lang="tr-TR" sz="1500" b="0">
                          <a:solidFill>
                            <a:srgbClr val="212121"/>
                          </a:solidFill>
                          <a:effectLst/>
                          <a:latin typeface="+mn-lt"/>
                        </a:rPr>
                        <a:t>0.000000399</a:t>
                      </a:r>
                    </a:p>
                  </a:txBody>
                  <a:tcPr marL="22860" marR="22860" marT="15240" marB="15240" anchor="ctr"/>
                </a:tc>
                <a:tc>
                  <a:txBody>
                    <a:bodyPr/>
                    <a:lstStyle/>
                    <a:p>
                      <a:pPr algn="ctr" rtl="0" fontAlgn="b"/>
                      <a:r>
                        <a:rPr lang="tr-TR" sz="1500" b="0">
                          <a:solidFill>
                            <a:srgbClr val="212121"/>
                          </a:solidFill>
                          <a:effectLst/>
                          <a:latin typeface="+mn-lt"/>
                        </a:rPr>
                        <a:t>5.5700e-05 - 5.4387e-05</a:t>
                      </a:r>
                    </a:p>
                  </a:txBody>
                  <a:tcPr marL="22860" marR="22860" marT="15240" marB="15240" anchor="ctr"/>
                </a:tc>
                <a:tc>
                  <a:txBody>
                    <a:bodyPr/>
                    <a:lstStyle/>
                    <a:p>
                      <a:pPr algn="ctr" rtl="0" fontAlgn="b"/>
                      <a:r>
                        <a:rPr lang="tr-TR" sz="1500" b="0">
                          <a:solidFill>
                            <a:srgbClr val="212121"/>
                          </a:solidFill>
                          <a:effectLst/>
                          <a:latin typeface="+mn-lt"/>
                        </a:rPr>
                        <a:t>5.5825e-05 - 5.4261e-05</a:t>
                      </a:r>
                    </a:p>
                  </a:txBody>
                  <a:tcPr marL="22860" marR="22860" marT="15240" marB="15240" anchor="ctr"/>
                </a:tc>
                <a:extLst>
                  <a:ext uri="{0D108BD9-81ED-4DB2-BD59-A6C34878D82A}">
                    <a16:rowId xmlns:a16="http://schemas.microsoft.com/office/drawing/2014/main" val="4084521448"/>
                  </a:ext>
                </a:extLst>
              </a:tr>
              <a:tr h="485411">
                <a:tc>
                  <a:txBody>
                    <a:bodyPr/>
                    <a:lstStyle/>
                    <a:p>
                      <a:pPr algn="ctr" rtl="0" fontAlgn="b"/>
                      <a:r>
                        <a:rPr lang="tr-TR" sz="1500" b="0">
                          <a:effectLst/>
                          <a:latin typeface="+mn-lt"/>
                        </a:rPr>
                        <a:t>10</a:t>
                      </a:r>
                    </a:p>
                  </a:txBody>
                  <a:tcPr marL="22860" marR="22860" marT="15240" marB="15240" anchor="ctr"/>
                </a:tc>
                <a:tc>
                  <a:txBody>
                    <a:bodyPr/>
                    <a:lstStyle/>
                    <a:p>
                      <a:pPr algn="ctr" rtl="0" fontAlgn="b"/>
                      <a:r>
                        <a:rPr lang="tr-TR" sz="1500" b="0">
                          <a:solidFill>
                            <a:srgbClr val="212121"/>
                          </a:solidFill>
                          <a:effectLst/>
                          <a:latin typeface="+mn-lt"/>
                        </a:rPr>
                        <a:t>0.000085520</a:t>
                      </a:r>
                    </a:p>
                  </a:txBody>
                  <a:tcPr marL="22860" marR="22860" marT="15240" marB="15240" anchor="ctr"/>
                </a:tc>
                <a:tc>
                  <a:txBody>
                    <a:bodyPr/>
                    <a:lstStyle/>
                    <a:p>
                      <a:pPr algn="ctr" rtl="0" fontAlgn="b"/>
                      <a:r>
                        <a:rPr lang="tr-TR" sz="1500" b="0">
                          <a:solidFill>
                            <a:srgbClr val="212121"/>
                          </a:solidFill>
                          <a:effectLst/>
                          <a:latin typeface="+mn-lt"/>
                        </a:rPr>
                        <a:t>0.000043361</a:t>
                      </a:r>
                    </a:p>
                  </a:txBody>
                  <a:tcPr marL="22860" marR="22860" marT="15240" marB="15240" anchor="ctr"/>
                </a:tc>
                <a:tc>
                  <a:txBody>
                    <a:bodyPr/>
                    <a:lstStyle/>
                    <a:p>
                      <a:pPr algn="ctr" rtl="0" fontAlgn="b"/>
                      <a:r>
                        <a:rPr lang="tr-TR" sz="1500" b="0" dirty="0">
                          <a:solidFill>
                            <a:srgbClr val="212121"/>
                          </a:solidFill>
                          <a:effectLst/>
                          <a:latin typeface="+mn-lt"/>
                        </a:rPr>
                        <a:t>0.000000434</a:t>
                      </a:r>
                    </a:p>
                  </a:txBody>
                  <a:tcPr marL="22860" marR="22860" marT="15240" marB="15240" anchor="ctr"/>
                </a:tc>
                <a:tc>
                  <a:txBody>
                    <a:bodyPr/>
                    <a:lstStyle/>
                    <a:p>
                      <a:pPr algn="ctr" rtl="0" fontAlgn="b"/>
                      <a:r>
                        <a:rPr lang="tr-TR" sz="1500" b="0">
                          <a:solidFill>
                            <a:srgbClr val="212121"/>
                          </a:solidFill>
                          <a:effectLst/>
                          <a:latin typeface="+mn-lt"/>
                        </a:rPr>
                        <a:t>8.6233e-05 - 8.4806e-05</a:t>
                      </a:r>
                    </a:p>
                  </a:txBody>
                  <a:tcPr marL="22860" marR="22860" marT="15240" marB="15240" anchor="ctr"/>
                </a:tc>
                <a:tc>
                  <a:txBody>
                    <a:bodyPr/>
                    <a:lstStyle/>
                    <a:p>
                      <a:pPr algn="ctr" rtl="0" fontAlgn="b"/>
                      <a:r>
                        <a:rPr lang="tr-TR" sz="1500" b="0">
                          <a:solidFill>
                            <a:srgbClr val="212121"/>
                          </a:solidFill>
                          <a:effectLst/>
                          <a:latin typeface="+mn-lt"/>
                        </a:rPr>
                        <a:t>8.6369e-05 - 8.4670e-05</a:t>
                      </a:r>
                    </a:p>
                  </a:txBody>
                  <a:tcPr marL="22860" marR="22860" marT="15240" marB="15240" anchor="ctr"/>
                </a:tc>
                <a:extLst>
                  <a:ext uri="{0D108BD9-81ED-4DB2-BD59-A6C34878D82A}">
                    <a16:rowId xmlns:a16="http://schemas.microsoft.com/office/drawing/2014/main" val="2461335033"/>
                  </a:ext>
                </a:extLst>
              </a:tr>
              <a:tr h="485411">
                <a:tc>
                  <a:txBody>
                    <a:bodyPr/>
                    <a:lstStyle/>
                    <a:p>
                      <a:pPr algn="ctr" rtl="0" fontAlgn="b"/>
                      <a:r>
                        <a:rPr lang="tr-TR" sz="1500" b="0">
                          <a:effectLst/>
                          <a:latin typeface="+mn-lt"/>
                        </a:rPr>
                        <a:t>15</a:t>
                      </a:r>
                    </a:p>
                  </a:txBody>
                  <a:tcPr marL="22860" marR="22860" marT="15240" marB="15240" anchor="ctr"/>
                </a:tc>
                <a:tc>
                  <a:txBody>
                    <a:bodyPr/>
                    <a:lstStyle/>
                    <a:p>
                      <a:pPr algn="ctr" rtl="0" fontAlgn="b"/>
                      <a:r>
                        <a:rPr lang="tr-TR" sz="1500" b="0">
                          <a:solidFill>
                            <a:srgbClr val="212121"/>
                          </a:solidFill>
                          <a:effectLst/>
                          <a:latin typeface="+mn-lt"/>
                        </a:rPr>
                        <a:t>0.000240504</a:t>
                      </a:r>
                    </a:p>
                  </a:txBody>
                  <a:tcPr marL="22860" marR="22860" marT="15240" marB="15240" anchor="ctr"/>
                </a:tc>
                <a:tc>
                  <a:txBody>
                    <a:bodyPr/>
                    <a:lstStyle/>
                    <a:p>
                      <a:pPr algn="ctr" rtl="0" fontAlgn="b"/>
                      <a:r>
                        <a:rPr lang="tr-TR" sz="1500" b="0">
                          <a:solidFill>
                            <a:srgbClr val="212121"/>
                          </a:solidFill>
                          <a:effectLst/>
                          <a:latin typeface="+mn-lt"/>
                        </a:rPr>
                        <a:t>0.000129679</a:t>
                      </a:r>
                    </a:p>
                  </a:txBody>
                  <a:tcPr marL="22860" marR="22860" marT="15240" marB="15240" anchor="ctr"/>
                </a:tc>
                <a:tc>
                  <a:txBody>
                    <a:bodyPr/>
                    <a:lstStyle/>
                    <a:p>
                      <a:pPr algn="ctr" rtl="0" fontAlgn="b"/>
                      <a:r>
                        <a:rPr lang="tr-TR" sz="1500" b="0">
                          <a:solidFill>
                            <a:srgbClr val="212121"/>
                          </a:solidFill>
                          <a:effectLst/>
                          <a:latin typeface="+mn-lt"/>
                        </a:rPr>
                        <a:t>0.000001297</a:t>
                      </a:r>
                    </a:p>
                  </a:txBody>
                  <a:tcPr marL="22860" marR="22860" marT="15240" marB="15240" anchor="ctr"/>
                </a:tc>
                <a:tc>
                  <a:txBody>
                    <a:bodyPr/>
                    <a:lstStyle/>
                    <a:p>
                      <a:pPr algn="ctr" rtl="0" fontAlgn="b"/>
                      <a:r>
                        <a:rPr lang="tr-TR" sz="1500" b="0">
                          <a:solidFill>
                            <a:srgbClr val="212121"/>
                          </a:solidFill>
                          <a:effectLst/>
                          <a:latin typeface="+mn-lt"/>
                        </a:rPr>
                        <a:t>24.263e-05 - 23.837e-05</a:t>
                      </a:r>
                    </a:p>
                  </a:txBody>
                  <a:tcPr marL="22860" marR="22860" marT="15240" marB="15240" anchor="ctr"/>
                </a:tc>
                <a:tc>
                  <a:txBody>
                    <a:bodyPr/>
                    <a:lstStyle/>
                    <a:p>
                      <a:pPr algn="ctr" rtl="0" fontAlgn="b"/>
                      <a:r>
                        <a:rPr lang="tr-TR" sz="1500" b="0">
                          <a:solidFill>
                            <a:srgbClr val="212121"/>
                          </a:solidFill>
                          <a:effectLst/>
                          <a:latin typeface="+mn-lt"/>
                        </a:rPr>
                        <a:t>24.3045e-05 - 23.7961e-05</a:t>
                      </a:r>
                    </a:p>
                  </a:txBody>
                  <a:tcPr marL="22860" marR="22860" marT="15240" marB="15240" anchor="ctr"/>
                </a:tc>
                <a:extLst>
                  <a:ext uri="{0D108BD9-81ED-4DB2-BD59-A6C34878D82A}">
                    <a16:rowId xmlns:a16="http://schemas.microsoft.com/office/drawing/2014/main" val="2420701275"/>
                  </a:ext>
                </a:extLst>
              </a:tr>
              <a:tr h="485411">
                <a:tc>
                  <a:txBody>
                    <a:bodyPr/>
                    <a:lstStyle/>
                    <a:p>
                      <a:pPr algn="ctr" rtl="0" fontAlgn="b"/>
                      <a:r>
                        <a:rPr lang="tr-TR" sz="1500" b="0">
                          <a:effectLst/>
                          <a:latin typeface="+mn-lt"/>
                        </a:rPr>
                        <a:t>20</a:t>
                      </a:r>
                    </a:p>
                  </a:txBody>
                  <a:tcPr marL="22860" marR="22860" marT="15240" marB="15240" anchor="ctr"/>
                </a:tc>
                <a:tc>
                  <a:txBody>
                    <a:bodyPr/>
                    <a:lstStyle/>
                    <a:p>
                      <a:pPr algn="ctr" rtl="0" fontAlgn="b"/>
                      <a:r>
                        <a:rPr lang="tr-TR" sz="1500" b="0">
                          <a:solidFill>
                            <a:srgbClr val="212121"/>
                          </a:solidFill>
                          <a:effectLst/>
                          <a:latin typeface="+mn-lt"/>
                        </a:rPr>
                        <a:t>0.000347514</a:t>
                      </a:r>
                    </a:p>
                  </a:txBody>
                  <a:tcPr marL="22860" marR="22860" marT="15240" marB="15240" anchor="ctr"/>
                </a:tc>
                <a:tc>
                  <a:txBody>
                    <a:bodyPr/>
                    <a:lstStyle/>
                    <a:p>
                      <a:pPr algn="ctr" rtl="0" fontAlgn="b"/>
                      <a:r>
                        <a:rPr lang="tr-TR" sz="1500" b="0">
                          <a:solidFill>
                            <a:srgbClr val="212121"/>
                          </a:solidFill>
                          <a:effectLst/>
                          <a:latin typeface="+mn-lt"/>
                        </a:rPr>
                        <a:t>0.000173038</a:t>
                      </a:r>
                    </a:p>
                  </a:txBody>
                  <a:tcPr marL="22860" marR="22860" marT="15240" marB="15240" anchor="ctr"/>
                </a:tc>
                <a:tc>
                  <a:txBody>
                    <a:bodyPr/>
                    <a:lstStyle/>
                    <a:p>
                      <a:pPr algn="ctr" rtl="0" fontAlgn="b"/>
                      <a:r>
                        <a:rPr lang="tr-TR" sz="1500" b="0">
                          <a:solidFill>
                            <a:srgbClr val="212121"/>
                          </a:solidFill>
                          <a:effectLst/>
                          <a:latin typeface="+mn-lt"/>
                        </a:rPr>
                        <a:t>0.000001730</a:t>
                      </a:r>
                    </a:p>
                  </a:txBody>
                  <a:tcPr marL="22860" marR="22860" marT="15240" marB="15240" anchor="ctr"/>
                </a:tc>
                <a:tc>
                  <a:txBody>
                    <a:bodyPr/>
                    <a:lstStyle/>
                    <a:p>
                      <a:pPr algn="ctr" rtl="0" fontAlgn="b"/>
                      <a:r>
                        <a:rPr lang="tr-TR" sz="1500" b="0">
                          <a:solidFill>
                            <a:srgbClr val="212121"/>
                          </a:solidFill>
                          <a:effectLst/>
                          <a:latin typeface="+mn-lt"/>
                        </a:rPr>
                        <a:t>35.036e-05 - 34.466e-05</a:t>
                      </a:r>
                    </a:p>
                  </a:txBody>
                  <a:tcPr marL="22860" marR="22860" marT="15240" marB="15240" anchor="ctr"/>
                </a:tc>
                <a:tc>
                  <a:txBody>
                    <a:bodyPr/>
                    <a:lstStyle/>
                    <a:p>
                      <a:pPr algn="ctr" rtl="0" fontAlgn="b"/>
                      <a:r>
                        <a:rPr lang="tr-TR" sz="1500" b="0" dirty="0">
                          <a:solidFill>
                            <a:srgbClr val="212121"/>
                          </a:solidFill>
                          <a:effectLst/>
                          <a:latin typeface="+mn-lt"/>
                        </a:rPr>
                        <a:t>35.090e-05 - 34.412e-05</a:t>
                      </a:r>
                    </a:p>
                  </a:txBody>
                  <a:tcPr marL="22860" marR="22860" marT="15240" marB="15240" anchor="ctr"/>
                </a:tc>
                <a:extLst>
                  <a:ext uri="{0D108BD9-81ED-4DB2-BD59-A6C34878D82A}">
                    <a16:rowId xmlns:a16="http://schemas.microsoft.com/office/drawing/2014/main" val="4199771076"/>
                  </a:ext>
                </a:extLst>
              </a:tr>
            </a:tbl>
          </a:graphicData>
        </a:graphic>
      </p:graphicFrame>
      <p:sp>
        <p:nvSpPr>
          <p:cNvPr id="7" name="Dikdörtgen 6">
            <a:extLst>
              <a:ext uri="{FF2B5EF4-FFF2-40B4-BE49-F238E27FC236}">
                <a16:creationId xmlns:a16="http://schemas.microsoft.com/office/drawing/2014/main" id="{DC77B7FF-3D33-41F2-B7F5-D76671F7FC45}"/>
              </a:ext>
            </a:extLst>
          </p:cNvPr>
          <p:cNvSpPr/>
          <p:nvPr/>
        </p:nvSpPr>
        <p:spPr>
          <a:xfrm>
            <a:off x="8173362" y="3429000"/>
            <a:ext cx="3463064"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17</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Mean</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running</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time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for</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10000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runs</a:t>
            </a:r>
            <a:endParaRPr lang="en-US" sz="1400" dirty="0">
              <a:solidFill>
                <a:srgbClr val="002060"/>
              </a:solidFill>
            </a:endParaRPr>
          </a:p>
        </p:txBody>
      </p:sp>
      <p:sp>
        <p:nvSpPr>
          <p:cNvPr id="8" name="Dikdörtgen 7">
            <a:extLst>
              <a:ext uri="{FF2B5EF4-FFF2-40B4-BE49-F238E27FC236}">
                <a16:creationId xmlns:a16="http://schemas.microsoft.com/office/drawing/2014/main" id="{E6D9093C-A699-4457-B652-CB1F460D0A84}"/>
              </a:ext>
            </a:extLst>
          </p:cNvPr>
          <p:cNvSpPr/>
          <p:nvPr/>
        </p:nvSpPr>
        <p:spPr>
          <a:xfrm>
            <a:off x="485775" y="6018681"/>
            <a:ext cx="2020297"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16</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Statistics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Table</a:t>
            </a:r>
            <a:endParaRPr lang="en-US" sz="1400" dirty="0">
              <a:solidFill>
                <a:srgbClr val="002060"/>
              </a:solidFill>
            </a:endParaRPr>
          </a:p>
        </p:txBody>
      </p:sp>
    </p:spTree>
    <p:extLst>
      <p:ext uri="{BB962C8B-B14F-4D97-AF65-F5344CB8AC3E}">
        <p14:creationId xmlns:p14="http://schemas.microsoft.com/office/powerpoint/2010/main" val="2452527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47D11E-B2B7-4992-AD2F-40BEBF525B32}"/>
              </a:ext>
            </a:extLst>
          </p:cNvPr>
          <p:cNvSpPr>
            <a:spLocks noGrp="1"/>
          </p:cNvSpPr>
          <p:nvPr>
            <p:ph type="title"/>
          </p:nvPr>
        </p:nvSpPr>
        <p:spPr/>
        <p:txBody>
          <a:bodyPr/>
          <a:lstStyle/>
          <a:p>
            <a:r>
              <a:rPr lang="tr-TR" dirty="0"/>
              <a:t>Testing</a:t>
            </a:r>
            <a:endParaRPr lang="en-US" dirty="0"/>
          </a:p>
        </p:txBody>
      </p:sp>
      <p:sp>
        <p:nvSpPr>
          <p:cNvPr id="3" name="İçerik Yer Tutucusu 2">
            <a:extLst>
              <a:ext uri="{FF2B5EF4-FFF2-40B4-BE49-F238E27FC236}">
                <a16:creationId xmlns:a16="http://schemas.microsoft.com/office/drawing/2014/main" id="{74E56066-0B38-4D46-9162-E3368513144D}"/>
              </a:ext>
            </a:extLst>
          </p:cNvPr>
          <p:cNvSpPr>
            <a:spLocks noGrp="1"/>
          </p:cNvSpPr>
          <p:nvPr>
            <p:ph idx="1"/>
          </p:nvPr>
        </p:nvSpPr>
        <p:spPr/>
        <p:txBody>
          <a:bodyPr>
            <a:normAutofit/>
          </a:bodyPr>
          <a:lstStyle/>
          <a:p>
            <a:pPr>
              <a:buFont typeface="Arial" panose="020B0604020202020204" pitchFamily="34" charset="0"/>
              <a:buChar char="•"/>
            </a:pPr>
            <a:r>
              <a:rPr lang="tr-TR" sz="2400" dirty="0"/>
              <a:t> </a:t>
            </a:r>
            <a:r>
              <a:rPr lang="tr-TR" sz="2400" dirty="0" err="1"/>
              <a:t>We</a:t>
            </a:r>
            <a:r>
              <a:rPr lang="tr-TR" sz="2400" dirty="0"/>
              <a:t> </a:t>
            </a:r>
            <a:r>
              <a:rPr lang="tr-TR" sz="2400" dirty="0" err="1"/>
              <a:t>generated</a:t>
            </a:r>
            <a:r>
              <a:rPr lang="tr-TR" sz="2400" dirty="0"/>
              <a:t> different </a:t>
            </a:r>
            <a:r>
              <a:rPr lang="tr-TR" sz="2400" dirty="0" err="1"/>
              <a:t>graph</a:t>
            </a:r>
            <a:r>
              <a:rPr lang="tr-TR" sz="2400" dirty="0"/>
              <a:t> </a:t>
            </a:r>
            <a:r>
              <a:rPr lang="tr-TR" sz="2400" dirty="0" err="1"/>
              <a:t>inputs</a:t>
            </a:r>
            <a:r>
              <a:rPr lang="tr-TR" sz="2400" dirty="0"/>
              <a:t> and </a:t>
            </a:r>
            <a:r>
              <a:rPr lang="tr-TR" sz="2400" dirty="0" err="1"/>
              <a:t>tested</a:t>
            </a:r>
            <a:r>
              <a:rPr lang="tr-TR" sz="2400" dirty="0"/>
              <a:t> </a:t>
            </a:r>
            <a:r>
              <a:rPr lang="tr-TR" sz="2400" dirty="0" err="1"/>
              <a:t>our</a:t>
            </a:r>
            <a:r>
              <a:rPr lang="tr-TR" sz="2400" dirty="0"/>
              <a:t> algorithm </a:t>
            </a:r>
            <a:r>
              <a:rPr lang="tr-TR" sz="2400" dirty="0" err="1"/>
              <a:t>by</a:t>
            </a:r>
            <a:r>
              <a:rPr lang="tr-TR" sz="2400" dirty="0"/>
              <a:t> </a:t>
            </a:r>
            <a:r>
              <a:rPr lang="tr-TR" sz="2400" dirty="0" err="1"/>
              <a:t>using</a:t>
            </a:r>
            <a:r>
              <a:rPr lang="tr-TR" sz="2400" dirty="0"/>
              <a:t> the </a:t>
            </a:r>
            <a:r>
              <a:rPr lang="tr-TR" sz="2400" dirty="0" err="1"/>
              <a:t>black-box</a:t>
            </a:r>
            <a:r>
              <a:rPr lang="tr-TR" sz="2400" dirty="0"/>
              <a:t> </a:t>
            </a:r>
            <a:r>
              <a:rPr lang="tr-TR" sz="2400" dirty="0" err="1"/>
              <a:t>testing</a:t>
            </a:r>
            <a:r>
              <a:rPr lang="tr-TR" sz="2400" dirty="0"/>
              <a:t> </a:t>
            </a:r>
            <a:r>
              <a:rPr lang="tr-TR" sz="2400" dirty="0" err="1"/>
              <a:t>technique</a:t>
            </a:r>
            <a:r>
              <a:rPr lang="tr-TR" sz="2400" dirty="0"/>
              <a:t>. </a:t>
            </a:r>
          </a:p>
          <a:p>
            <a:pPr>
              <a:buFont typeface="Arial" panose="020B0604020202020204" pitchFamily="34" charset="0"/>
              <a:buChar char="•"/>
            </a:pPr>
            <a:r>
              <a:rPr lang="tr-TR" sz="2400" dirty="0" err="1"/>
              <a:t>To</a:t>
            </a:r>
            <a:r>
              <a:rPr lang="tr-TR" sz="2400" dirty="0"/>
              <a:t> </a:t>
            </a:r>
            <a:r>
              <a:rPr lang="tr-TR" sz="2400" dirty="0" err="1"/>
              <a:t>generate</a:t>
            </a:r>
            <a:r>
              <a:rPr lang="tr-TR" sz="2400" dirty="0"/>
              <a:t> </a:t>
            </a:r>
            <a:r>
              <a:rPr lang="tr-TR" sz="2400" dirty="0" err="1"/>
              <a:t>random</a:t>
            </a:r>
            <a:r>
              <a:rPr lang="tr-TR" sz="2400" dirty="0"/>
              <a:t> </a:t>
            </a:r>
            <a:r>
              <a:rPr lang="tr-TR" sz="2400" dirty="0" err="1"/>
              <a:t>graphs</a:t>
            </a:r>
            <a:r>
              <a:rPr lang="tr-TR" sz="2400" dirty="0"/>
              <a:t> </a:t>
            </a:r>
            <a:r>
              <a:rPr lang="tr-TR" sz="2400" dirty="0" err="1"/>
              <a:t>with</a:t>
            </a:r>
            <a:r>
              <a:rPr lang="tr-TR" sz="2400" dirty="0"/>
              <a:t> </a:t>
            </a:r>
            <a:r>
              <a:rPr lang="tr-TR" sz="2400" dirty="0" err="1"/>
              <a:t>given</a:t>
            </a:r>
            <a:r>
              <a:rPr lang="tr-TR" sz="2400" dirty="0"/>
              <a:t> </a:t>
            </a:r>
            <a:r>
              <a:rPr lang="tr-TR" sz="2400" dirty="0" err="1"/>
              <a:t>vertices</a:t>
            </a:r>
            <a:r>
              <a:rPr lang="tr-TR" sz="2400" dirty="0"/>
              <a:t> and </a:t>
            </a:r>
            <a:r>
              <a:rPr lang="tr-TR" sz="2400" dirty="0" err="1"/>
              <a:t>random</a:t>
            </a:r>
            <a:r>
              <a:rPr lang="tr-TR" sz="2400" dirty="0"/>
              <a:t> </a:t>
            </a:r>
            <a:r>
              <a:rPr lang="tr-TR" sz="2400" dirty="0" err="1"/>
              <a:t>edges</a:t>
            </a:r>
            <a:r>
              <a:rPr lang="tr-TR" sz="2400" dirty="0"/>
              <a:t>, </a:t>
            </a:r>
            <a:r>
              <a:rPr lang="tr-TR" sz="2400" dirty="0" err="1"/>
              <a:t>we</a:t>
            </a:r>
            <a:r>
              <a:rPr lang="tr-TR" sz="2400" dirty="0"/>
              <a:t> </a:t>
            </a:r>
            <a:r>
              <a:rPr lang="tr-TR" sz="2400" dirty="0" err="1"/>
              <a:t>used</a:t>
            </a:r>
            <a:r>
              <a:rPr lang="tr-TR" sz="2400" dirty="0"/>
              <a:t> the </a:t>
            </a:r>
            <a:r>
              <a:rPr lang="tr-TR" sz="2400" dirty="0" err="1"/>
              <a:t>function</a:t>
            </a:r>
            <a:r>
              <a:rPr lang="tr-TR" sz="2400" dirty="0"/>
              <a:t> </a:t>
            </a:r>
            <a:r>
              <a:rPr lang="tr-TR" sz="2400" i="1" dirty="0" err="1"/>
              <a:t>generateGraph</a:t>
            </a:r>
            <a:r>
              <a:rPr lang="tr-TR" sz="2400" i="1" dirty="0"/>
              <a:t>(</a:t>
            </a:r>
            <a:r>
              <a:rPr lang="tr-TR" sz="2400" i="1" dirty="0" err="1"/>
              <a:t>int</a:t>
            </a:r>
            <a:r>
              <a:rPr lang="tr-TR" sz="2400" i="1" dirty="0"/>
              <a:t> V, </a:t>
            </a:r>
            <a:r>
              <a:rPr lang="tr-TR" sz="2400" i="1" dirty="0" err="1"/>
              <a:t>int</a:t>
            </a:r>
            <a:r>
              <a:rPr lang="tr-TR" sz="2400" i="1" dirty="0"/>
              <a:t> n, </a:t>
            </a:r>
            <a:r>
              <a:rPr lang="tr-TR" sz="2400" i="1" dirty="0" err="1"/>
              <a:t>string</a:t>
            </a:r>
            <a:r>
              <a:rPr lang="tr-TR" sz="2400" i="1" dirty="0"/>
              <a:t> f) </a:t>
            </a:r>
            <a:r>
              <a:rPr lang="tr-TR" sz="2400" dirty="0"/>
              <a:t>as </a:t>
            </a:r>
            <a:r>
              <a:rPr lang="tr-TR" sz="2400" dirty="0" err="1"/>
              <a:t>shown</a:t>
            </a:r>
            <a:r>
              <a:rPr lang="tr-TR" sz="2400" dirty="0"/>
              <a:t> in the </a:t>
            </a:r>
            <a:r>
              <a:rPr lang="tr-TR" sz="2400" dirty="0" err="1"/>
              <a:t>following</a:t>
            </a:r>
            <a:r>
              <a:rPr lang="tr-TR" sz="2400" dirty="0"/>
              <a:t> </a:t>
            </a:r>
            <a:r>
              <a:rPr lang="tr-TR" sz="2400" dirty="0" err="1"/>
              <a:t>slide</a:t>
            </a:r>
            <a:r>
              <a:rPr lang="tr-TR" sz="2400" dirty="0"/>
              <a:t>.</a:t>
            </a:r>
          </a:p>
          <a:p>
            <a:pPr>
              <a:buFont typeface="Arial" panose="020B0604020202020204" pitchFamily="34" charset="0"/>
              <a:buChar char="•"/>
            </a:pPr>
            <a:r>
              <a:rPr lang="tr-TR" sz="2400" dirty="0"/>
              <a:t> </a:t>
            </a:r>
            <a:r>
              <a:rPr lang="tr-TR" sz="2400" dirty="0" err="1"/>
              <a:t>By</a:t>
            </a:r>
            <a:r>
              <a:rPr lang="tr-TR" sz="2400" dirty="0"/>
              <a:t> </a:t>
            </a:r>
            <a:r>
              <a:rPr lang="tr-TR" sz="2400" dirty="0" err="1"/>
              <a:t>using</a:t>
            </a:r>
            <a:r>
              <a:rPr lang="tr-TR" sz="2400" dirty="0"/>
              <a:t> </a:t>
            </a:r>
            <a:r>
              <a:rPr lang="tr-TR" sz="2400" dirty="0" err="1"/>
              <a:t>this</a:t>
            </a:r>
            <a:r>
              <a:rPr lang="tr-TR" sz="2400" dirty="0"/>
              <a:t> </a:t>
            </a:r>
            <a:r>
              <a:rPr lang="tr-TR" sz="2400" dirty="0" err="1"/>
              <a:t>function</a:t>
            </a:r>
            <a:r>
              <a:rPr lang="tr-TR" sz="2400" dirty="0"/>
              <a:t>, w</a:t>
            </a:r>
            <a:r>
              <a:rPr lang="en-US" sz="2400" dirty="0"/>
              <a:t>e created </a:t>
            </a:r>
            <a:r>
              <a:rPr lang="tr-TR" sz="2400" dirty="0"/>
              <a:t>a</a:t>
            </a:r>
            <a:r>
              <a:rPr lang="en-US" sz="2400" dirty="0"/>
              <a:t> test file:</a:t>
            </a:r>
          </a:p>
          <a:p>
            <a:pPr lvl="1">
              <a:buFont typeface="Arial" panose="020B0604020202020204" pitchFamily="34" charset="0"/>
              <a:buChar char="•"/>
            </a:pPr>
            <a:r>
              <a:rPr lang="en-US" sz="2200" dirty="0"/>
              <a:t>The edge numbers between </a:t>
            </a:r>
            <a:r>
              <a:rPr lang="tr-TR" sz="2200" dirty="0"/>
              <a:t>1</a:t>
            </a:r>
            <a:r>
              <a:rPr lang="en-US" sz="2200" dirty="0"/>
              <a:t> and all edges</a:t>
            </a:r>
            <a:r>
              <a:rPr lang="tr-TR" sz="2400" dirty="0"/>
              <a:t>.</a:t>
            </a:r>
            <a:endParaRPr lang="en-US" sz="2200" dirty="0"/>
          </a:p>
        </p:txBody>
      </p:sp>
      <p:sp>
        <p:nvSpPr>
          <p:cNvPr id="4" name="Alt Bilgi Yer Tutucusu 3">
            <a:extLst>
              <a:ext uri="{FF2B5EF4-FFF2-40B4-BE49-F238E27FC236}">
                <a16:creationId xmlns:a16="http://schemas.microsoft.com/office/drawing/2014/main" id="{5C29D8E6-9360-4F7F-8856-84038162DC29}"/>
              </a:ext>
            </a:extLst>
          </p:cNvPr>
          <p:cNvSpPr>
            <a:spLocks noGrp="1"/>
          </p:cNvSpPr>
          <p:nvPr>
            <p:ph type="ftr" sz="quarter" idx="11"/>
          </p:nvPr>
        </p:nvSpPr>
        <p:spPr/>
        <p:txBody>
          <a:bodyPr/>
          <a:lstStyle/>
          <a:p>
            <a:r>
              <a:rPr lang="tr-TR"/>
              <a:t>Hamıltonıan Path Problem</a:t>
            </a:r>
            <a:endParaRPr lang="tr-TR" dirty="0"/>
          </a:p>
        </p:txBody>
      </p:sp>
      <p:sp>
        <p:nvSpPr>
          <p:cNvPr id="5" name="Slayt Numarası Yer Tutucusu 4">
            <a:extLst>
              <a:ext uri="{FF2B5EF4-FFF2-40B4-BE49-F238E27FC236}">
                <a16:creationId xmlns:a16="http://schemas.microsoft.com/office/drawing/2014/main" id="{1FB7EE18-6DB2-4460-B5F6-9F9572A88BAC}"/>
              </a:ext>
            </a:extLst>
          </p:cNvPr>
          <p:cNvSpPr>
            <a:spLocks noGrp="1"/>
          </p:cNvSpPr>
          <p:nvPr>
            <p:ph type="sldNum" sz="quarter" idx="12"/>
          </p:nvPr>
        </p:nvSpPr>
        <p:spPr/>
        <p:txBody>
          <a:bodyPr/>
          <a:lstStyle/>
          <a:p>
            <a:fld id="{15C7158B-90F9-4747-8938-9A6241A7AE8B}" type="slidenum">
              <a:rPr lang="tr-TR" smtClean="0"/>
              <a:t>22</a:t>
            </a:fld>
            <a:endParaRPr lang="tr-TR" dirty="0"/>
          </a:p>
        </p:txBody>
      </p:sp>
    </p:spTree>
    <p:extLst>
      <p:ext uri="{BB962C8B-B14F-4D97-AF65-F5344CB8AC3E}">
        <p14:creationId xmlns:p14="http://schemas.microsoft.com/office/powerpoint/2010/main" val="1745341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ilgi Yer Tutucusu 1">
            <a:extLst>
              <a:ext uri="{FF2B5EF4-FFF2-40B4-BE49-F238E27FC236}">
                <a16:creationId xmlns:a16="http://schemas.microsoft.com/office/drawing/2014/main" id="{A57990D7-446A-4A65-B6B7-9FFFAE802923}"/>
              </a:ext>
            </a:extLst>
          </p:cNvPr>
          <p:cNvSpPr>
            <a:spLocks noGrp="1"/>
          </p:cNvSpPr>
          <p:nvPr>
            <p:ph type="ftr" sz="quarter" idx="11"/>
          </p:nvPr>
        </p:nvSpPr>
        <p:spPr/>
        <p:txBody>
          <a:bodyPr/>
          <a:lstStyle/>
          <a:p>
            <a:r>
              <a:rPr lang="tr-TR"/>
              <a:t>Hamıltonıan Path Problem</a:t>
            </a:r>
            <a:endParaRPr lang="tr-TR" dirty="0"/>
          </a:p>
        </p:txBody>
      </p:sp>
      <p:sp>
        <p:nvSpPr>
          <p:cNvPr id="3" name="Slayt Numarası Yer Tutucusu 2">
            <a:extLst>
              <a:ext uri="{FF2B5EF4-FFF2-40B4-BE49-F238E27FC236}">
                <a16:creationId xmlns:a16="http://schemas.microsoft.com/office/drawing/2014/main" id="{027ED2E2-4137-4949-AB45-0254BC5CD3F6}"/>
              </a:ext>
            </a:extLst>
          </p:cNvPr>
          <p:cNvSpPr>
            <a:spLocks noGrp="1"/>
          </p:cNvSpPr>
          <p:nvPr>
            <p:ph type="sldNum" sz="quarter" idx="12"/>
          </p:nvPr>
        </p:nvSpPr>
        <p:spPr/>
        <p:txBody>
          <a:bodyPr/>
          <a:lstStyle/>
          <a:p>
            <a:fld id="{15C7158B-90F9-4747-8938-9A6241A7AE8B}" type="slidenum">
              <a:rPr lang="tr-TR" smtClean="0"/>
              <a:t>23</a:t>
            </a:fld>
            <a:endParaRPr lang="tr-TR" dirty="0"/>
          </a:p>
        </p:txBody>
      </p:sp>
      <p:pic>
        <p:nvPicPr>
          <p:cNvPr id="6" name="Resim 5">
            <a:extLst>
              <a:ext uri="{FF2B5EF4-FFF2-40B4-BE49-F238E27FC236}">
                <a16:creationId xmlns:a16="http://schemas.microsoft.com/office/drawing/2014/main" id="{1DE9B9D9-0FEC-4B23-9767-D7E09DD3A6CE}"/>
              </a:ext>
            </a:extLst>
          </p:cNvPr>
          <p:cNvPicPr>
            <a:picLocks noChangeAspect="1"/>
          </p:cNvPicPr>
          <p:nvPr/>
        </p:nvPicPr>
        <p:blipFill>
          <a:blip r:embed="rId2"/>
          <a:stretch>
            <a:fillRect/>
          </a:stretch>
        </p:blipFill>
        <p:spPr>
          <a:xfrm>
            <a:off x="371475" y="146813"/>
            <a:ext cx="5661535" cy="6063487"/>
          </a:xfrm>
          <a:prstGeom prst="rect">
            <a:avLst/>
          </a:prstGeom>
        </p:spPr>
      </p:pic>
      <p:pic>
        <p:nvPicPr>
          <p:cNvPr id="7" name="Resim 6">
            <a:extLst>
              <a:ext uri="{FF2B5EF4-FFF2-40B4-BE49-F238E27FC236}">
                <a16:creationId xmlns:a16="http://schemas.microsoft.com/office/drawing/2014/main" id="{8A16A6FD-F9CF-4620-B26E-C44A7B9CD221}"/>
              </a:ext>
            </a:extLst>
          </p:cNvPr>
          <p:cNvPicPr>
            <a:picLocks noChangeAspect="1"/>
          </p:cNvPicPr>
          <p:nvPr/>
        </p:nvPicPr>
        <p:blipFill>
          <a:blip r:embed="rId3"/>
          <a:stretch>
            <a:fillRect/>
          </a:stretch>
        </p:blipFill>
        <p:spPr>
          <a:xfrm>
            <a:off x="5644657" y="270638"/>
            <a:ext cx="6061567" cy="3163640"/>
          </a:xfrm>
          <a:prstGeom prst="rect">
            <a:avLst/>
          </a:prstGeom>
        </p:spPr>
      </p:pic>
    </p:spTree>
    <p:extLst>
      <p:ext uri="{BB962C8B-B14F-4D97-AF65-F5344CB8AC3E}">
        <p14:creationId xmlns:p14="http://schemas.microsoft.com/office/powerpoint/2010/main" val="3421939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3F4861BA-5401-4AFB-9091-72F968670384}"/>
              </a:ext>
            </a:extLst>
          </p:cNvPr>
          <p:cNvSpPr>
            <a:spLocks noGrp="1"/>
          </p:cNvSpPr>
          <p:nvPr>
            <p:ph type="title"/>
          </p:nvPr>
        </p:nvSpPr>
        <p:spPr/>
        <p:txBody>
          <a:bodyPr/>
          <a:lstStyle/>
          <a:p>
            <a:r>
              <a:rPr lang="tr-TR" dirty="0" err="1"/>
              <a:t>Sample</a:t>
            </a:r>
            <a:r>
              <a:rPr lang="tr-TR" dirty="0"/>
              <a:t> Test </a:t>
            </a:r>
            <a:r>
              <a:rPr lang="tr-TR" dirty="0" err="1"/>
              <a:t>Cases</a:t>
            </a:r>
            <a:endParaRPr lang="en-US" dirty="0"/>
          </a:p>
        </p:txBody>
      </p:sp>
      <p:sp>
        <p:nvSpPr>
          <p:cNvPr id="2" name="Alt Bilgi Yer Tutucusu 1">
            <a:extLst>
              <a:ext uri="{FF2B5EF4-FFF2-40B4-BE49-F238E27FC236}">
                <a16:creationId xmlns:a16="http://schemas.microsoft.com/office/drawing/2014/main" id="{5473E99C-A6CC-435F-839A-FE81956CB66B}"/>
              </a:ext>
            </a:extLst>
          </p:cNvPr>
          <p:cNvSpPr>
            <a:spLocks noGrp="1"/>
          </p:cNvSpPr>
          <p:nvPr>
            <p:ph type="ftr" sz="quarter" idx="11"/>
          </p:nvPr>
        </p:nvSpPr>
        <p:spPr/>
        <p:txBody>
          <a:bodyPr/>
          <a:lstStyle/>
          <a:p>
            <a:r>
              <a:rPr lang="tr-TR"/>
              <a:t>Hamıltonıan Path Problem</a:t>
            </a:r>
            <a:endParaRPr lang="tr-TR" dirty="0"/>
          </a:p>
        </p:txBody>
      </p:sp>
      <p:sp>
        <p:nvSpPr>
          <p:cNvPr id="3" name="Slayt Numarası Yer Tutucusu 2">
            <a:extLst>
              <a:ext uri="{FF2B5EF4-FFF2-40B4-BE49-F238E27FC236}">
                <a16:creationId xmlns:a16="http://schemas.microsoft.com/office/drawing/2014/main" id="{9B35C0E4-DB28-4577-BBAE-0462A85A58FE}"/>
              </a:ext>
            </a:extLst>
          </p:cNvPr>
          <p:cNvSpPr>
            <a:spLocks noGrp="1"/>
          </p:cNvSpPr>
          <p:nvPr>
            <p:ph type="sldNum" sz="quarter" idx="12"/>
          </p:nvPr>
        </p:nvSpPr>
        <p:spPr/>
        <p:txBody>
          <a:bodyPr/>
          <a:lstStyle/>
          <a:p>
            <a:fld id="{15C7158B-90F9-4747-8938-9A6241A7AE8B}" type="slidenum">
              <a:rPr lang="tr-TR" smtClean="0"/>
              <a:t>24</a:t>
            </a:fld>
            <a:endParaRPr lang="tr-TR" dirty="0"/>
          </a:p>
        </p:txBody>
      </p:sp>
      <p:pic>
        <p:nvPicPr>
          <p:cNvPr id="5" name="Resim 4">
            <a:extLst>
              <a:ext uri="{FF2B5EF4-FFF2-40B4-BE49-F238E27FC236}">
                <a16:creationId xmlns:a16="http://schemas.microsoft.com/office/drawing/2014/main" id="{D4BD552D-B6CC-47D8-9FD9-4C6BE318FC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11580" y="2778740"/>
            <a:ext cx="4731592" cy="2907363"/>
          </a:xfrm>
          <a:prstGeom prst="rect">
            <a:avLst/>
          </a:prstGeom>
        </p:spPr>
      </p:pic>
      <p:sp>
        <p:nvSpPr>
          <p:cNvPr id="6" name="Metin kutusu 5">
            <a:extLst>
              <a:ext uri="{FF2B5EF4-FFF2-40B4-BE49-F238E27FC236}">
                <a16:creationId xmlns:a16="http://schemas.microsoft.com/office/drawing/2014/main" id="{F15F931F-C37B-4407-AAC4-3852AB3F6545}"/>
              </a:ext>
            </a:extLst>
          </p:cNvPr>
          <p:cNvSpPr txBox="1"/>
          <p:nvPr/>
        </p:nvSpPr>
        <p:spPr>
          <a:xfrm>
            <a:off x="1211579" y="2057995"/>
            <a:ext cx="5503545" cy="400110"/>
          </a:xfrm>
          <a:prstGeom prst="rect">
            <a:avLst/>
          </a:prstGeom>
          <a:noFill/>
        </p:spPr>
        <p:txBody>
          <a:bodyPr wrap="square" rtlCol="0">
            <a:spAutoFit/>
          </a:bodyPr>
          <a:lstStyle/>
          <a:p>
            <a:r>
              <a:rPr lang="tr-TR" sz="2000" i="1" dirty="0" err="1"/>
              <a:t>Sample</a:t>
            </a:r>
            <a:r>
              <a:rPr lang="tr-TR" sz="2000" i="1" dirty="0"/>
              <a:t> 1: </a:t>
            </a:r>
            <a:r>
              <a:rPr lang="tr-TR" sz="2000" i="1" dirty="0" err="1"/>
              <a:t>Input</a:t>
            </a:r>
            <a:r>
              <a:rPr lang="tr-TR" sz="2000" i="1" dirty="0"/>
              <a:t> </a:t>
            </a:r>
            <a:r>
              <a:rPr lang="tr-TR" sz="2000" i="1" dirty="0" err="1"/>
              <a:t>graph</a:t>
            </a:r>
            <a:r>
              <a:rPr lang="tr-TR" sz="2000" i="1" dirty="0"/>
              <a:t> </a:t>
            </a:r>
            <a:r>
              <a:rPr lang="tr-TR" sz="2000" i="1" dirty="0" err="1"/>
              <a:t>with</a:t>
            </a:r>
            <a:r>
              <a:rPr lang="tr-TR" sz="2000" i="1" dirty="0"/>
              <a:t> 5 </a:t>
            </a:r>
            <a:r>
              <a:rPr lang="tr-TR" sz="2000" i="1" dirty="0" err="1"/>
              <a:t>vertices</a:t>
            </a:r>
            <a:r>
              <a:rPr lang="tr-TR" sz="2000" i="1" dirty="0"/>
              <a:t> </a:t>
            </a:r>
            <a:r>
              <a:rPr lang="tr-TR" sz="2000" i="1" dirty="0" err="1"/>
              <a:t>and</a:t>
            </a:r>
            <a:r>
              <a:rPr lang="tr-TR" sz="2000" i="1" dirty="0"/>
              <a:t> 5 </a:t>
            </a:r>
            <a:r>
              <a:rPr lang="tr-TR" sz="2000" i="1" dirty="0" err="1"/>
              <a:t>edges</a:t>
            </a:r>
            <a:endParaRPr lang="en-US" sz="2000" i="1" dirty="0"/>
          </a:p>
        </p:txBody>
      </p:sp>
      <p:sp>
        <p:nvSpPr>
          <p:cNvPr id="7" name="Metin kutusu 6">
            <a:extLst>
              <a:ext uri="{FF2B5EF4-FFF2-40B4-BE49-F238E27FC236}">
                <a16:creationId xmlns:a16="http://schemas.microsoft.com/office/drawing/2014/main" id="{E76ED5A5-D663-4629-BFB2-A49C994589FB}"/>
              </a:ext>
            </a:extLst>
          </p:cNvPr>
          <p:cNvSpPr txBox="1"/>
          <p:nvPr/>
        </p:nvSpPr>
        <p:spPr>
          <a:xfrm>
            <a:off x="7137285" y="2047082"/>
            <a:ext cx="4381500" cy="4524315"/>
          </a:xfrm>
          <a:prstGeom prst="rect">
            <a:avLst/>
          </a:prstGeom>
          <a:noFill/>
        </p:spPr>
        <p:txBody>
          <a:bodyPr wrap="square" rtlCol="0">
            <a:spAutoFit/>
          </a:bodyPr>
          <a:lstStyle/>
          <a:p>
            <a:pPr marL="285750" indent="-285750">
              <a:buFont typeface="Wingdings" panose="05000000000000000000" pitchFamily="2" charset="2"/>
              <a:buChar char="q"/>
            </a:pPr>
            <a:r>
              <a:rPr lang="tr-TR" dirty="0" err="1"/>
              <a:t>Exact</a:t>
            </a:r>
            <a:r>
              <a:rPr lang="tr-TR" dirty="0"/>
              <a:t> </a:t>
            </a:r>
            <a:r>
              <a:rPr lang="tr-TR" dirty="0" err="1"/>
              <a:t>Algortihm</a:t>
            </a:r>
            <a:r>
              <a:rPr lang="tr-TR" dirty="0"/>
              <a:t>:  </a:t>
            </a:r>
            <a:r>
              <a:rPr lang="tr-TR" dirty="0" err="1">
                <a:solidFill>
                  <a:srgbClr val="008000"/>
                </a:solidFill>
                <a:latin typeface="Courier New" panose="02070309020205020404" pitchFamily="49" charset="0"/>
              </a:rPr>
              <a:t>Path</a:t>
            </a:r>
            <a:r>
              <a:rPr lang="tr-TR" dirty="0">
                <a:solidFill>
                  <a:srgbClr val="008000"/>
                </a:solidFill>
                <a:latin typeface="Courier New" panose="02070309020205020404" pitchFamily="49" charset="0"/>
              </a:rPr>
              <a:t> </a:t>
            </a:r>
            <a:r>
              <a:rPr lang="tr-TR" dirty="0" err="1">
                <a:solidFill>
                  <a:srgbClr val="008000"/>
                </a:solidFill>
                <a:latin typeface="Courier New" panose="02070309020205020404" pitchFamily="49" charset="0"/>
              </a:rPr>
              <a:t>Found</a:t>
            </a:r>
            <a:endParaRPr lang="tr-TR" dirty="0">
              <a:solidFill>
                <a:srgbClr val="000000"/>
              </a:solidFill>
              <a:latin typeface="Courier New" panose="02070309020205020404" pitchFamily="49" charset="0"/>
            </a:endParaRPr>
          </a:p>
          <a:p>
            <a:pPr marL="285750" indent="-285750">
              <a:buFont typeface="Wingdings" panose="05000000000000000000" pitchFamily="2" charset="2"/>
              <a:buChar char="q"/>
            </a:pPr>
            <a:endParaRPr lang="tr-TR" dirty="0"/>
          </a:p>
          <a:p>
            <a:pPr marL="285750" indent="-285750">
              <a:buFont typeface="Wingdings" panose="05000000000000000000" pitchFamily="2" charset="2"/>
              <a:buChar char="q"/>
            </a:pPr>
            <a:r>
              <a:rPr lang="tr-TR" dirty="0" err="1"/>
              <a:t>Approximation</a:t>
            </a:r>
            <a:r>
              <a:rPr lang="tr-TR" dirty="0"/>
              <a:t> :   </a:t>
            </a:r>
            <a:r>
              <a:rPr lang="tr-TR" dirty="0" err="1">
                <a:solidFill>
                  <a:srgbClr val="008000"/>
                </a:solidFill>
                <a:latin typeface="Courier New" panose="02070309020205020404" pitchFamily="49" charset="0"/>
              </a:rPr>
              <a:t>Path</a:t>
            </a:r>
            <a:r>
              <a:rPr lang="tr-TR" dirty="0">
                <a:solidFill>
                  <a:srgbClr val="008000"/>
                </a:solidFill>
                <a:latin typeface="Courier New" panose="02070309020205020404" pitchFamily="49" charset="0"/>
              </a:rPr>
              <a:t> </a:t>
            </a:r>
            <a:r>
              <a:rPr lang="tr-TR" dirty="0" err="1">
                <a:solidFill>
                  <a:srgbClr val="008000"/>
                </a:solidFill>
                <a:latin typeface="Courier New" panose="02070309020205020404" pitchFamily="49" charset="0"/>
              </a:rPr>
              <a:t>Found</a:t>
            </a: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r>
              <a:rPr lang="tr-TR" dirty="0" err="1">
                <a:solidFill>
                  <a:srgbClr val="008000"/>
                </a:solidFill>
                <a:latin typeface="Courier New" panose="02070309020205020404" pitchFamily="49" charset="0"/>
              </a:rPr>
              <a:t>This</a:t>
            </a:r>
            <a:r>
              <a:rPr lang="tr-TR" dirty="0">
                <a:solidFill>
                  <a:srgbClr val="008000"/>
                </a:solidFill>
                <a:latin typeface="Courier New" panose="02070309020205020404" pitchFamily="49" charset="0"/>
              </a:rPr>
              <a:t> is a </a:t>
            </a:r>
            <a:r>
              <a:rPr lang="tr-TR" dirty="0" err="1">
                <a:solidFill>
                  <a:srgbClr val="008000"/>
                </a:solidFill>
                <a:latin typeface="Courier New" panose="02070309020205020404" pitchFamily="49" charset="0"/>
              </a:rPr>
              <a:t>successful</a:t>
            </a:r>
            <a:r>
              <a:rPr lang="tr-TR" dirty="0">
                <a:solidFill>
                  <a:srgbClr val="008000"/>
                </a:solidFill>
                <a:latin typeface="Courier New" panose="02070309020205020404" pitchFamily="49" charset="0"/>
              </a:rPr>
              <a:t> </a:t>
            </a:r>
            <a:r>
              <a:rPr lang="tr-TR" dirty="0" err="1">
                <a:solidFill>
                  <a:srgbClr val="008000"/>
                </a:solidFill>
                <a:latin typeface="Courier New" panose="02070309020205020404" pitchFamily="49" charset="0"/>
              </a:rPr>
              <a:t>case</a:t>
            </a:r>
            <a:endParaRPr lang="tr-TR" dirty="0">
              <a:solidFill>
                <a:srgbClr val="000000"/>
              </a:solidFill>
              <a:latin typeface="Courier New" panose="02070309020205020404" pitchFamily="49" charset="0"/>
            </a:endParaRPr>
          </a:p>
          <a:p>
            <a:endParaRPr lang="en-US" dirty="0"/>
          </a:p>
        </p:txBody>
      </p:sp>
      <p:pic>
        <p:nvPicPr>
          <p:cNvPr id="10" name="Resim 9">
            <a:extLst>
              <a:ext uri="{FF2B5EF4-FFF2-40B4-BE49-F238E27FC236}">
                <a16:creationId xmlns:a16="http://schemas.microsoft.com/office/drawing/2014/main" id="{F498B025-62D7-47B5-A76B-3E516A6A67FF}"/>
              </a:ext>
            </a:extLst>
          </p:cNvPr>
          <p:cNvPicPr>
            <a:picLocks noChangeAspect="1"/>
          </p:cNvPicPr>
          <p:nvPr/>
        </p:nvPicPr>
        <p:blipFill>
          <a:blip r:embed="rId3"/>
          <a:stretch>
            <a:fillRect/>
          </a:stretch>
        </p:blipFill>
        <p:spPr>
          <a:xfrm>
            <a:off x="920258" y="2398602"/>
            <a:ext cx="4363059" cy="3667637"/>
          </a:xfrm>
          <a:prstGeom prst="rect">
            <a:avLst/>
          </a:prstGeom>
        </p:spPr>
      </p:pic>
      <p:pic>
        <p:nvPicPr>
          <p:cNvPr id="15" name="Resim 14">
            <a:extLst>
              <a:ext uri="{FF2B5EF4-FFF2-40B4-BE49-F238E27FC236}">
                <a16:creationId xmlns:a16="http://schemas.microsoft.com/office/drawing/2014/main" id="{CC532194-A4BD-4D05-A2B1-2CAF4775B4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35545" y="3080498"/>
            <a:ext cx="3539154" cy="2756895"/>
          </a:xfrm>
          <a:prstGeom prst="rect">
            <a:avLst/>
          </a:prstGeom>
        </p:spPr>
      </p:pic>
    </p:spTree>
    <p:extLst>
      <p:ext uri="{BB962C8B-B14F-4D97-AF65-F5344CB8AC3E}">
        <p14:creationId xmlns:p14="http://schemas.microsoft.com/office/powerpoint/2010/main" val="95612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3F4861BA-5401-4AFB-9091-72F968670384}"/>
              </a:ext>
            </a:extLst>
          </p:cNvPr>
          <p:cNvSpPr>
            <a:spLocks noGrp="1"/>
          </p:cNvSpPr>
          <p:nvPr>
            <p:ph type="title"/>
          </p:nvPr>
        </p:nvSpPr>
        <p:spPr/>
        <p:txBody>
          <a:bodyPr/>
          <a:lstStyle/>
          <a:p>
            <a:r>
              <a:rPr lang="tr-TR" dirty="0" err="1"/>
              <a:t>Sample</a:t>
            </a:r>
            <a:r>
              <a:rPr lang="tr-TR" dirty="0"/>
              <a:t> Test </a:t>
            </a:r>
            <a:r>
              <a:rPr lang="tr-TR" dirty="0" err="1"/>
              <a:t>Cases</a:t>
            </a:r>
            <a:endParaRPr lang="en-US" dirty="0"/>
          </a:p>
        </p:txBody>
      </p:sp>
      <p:sp>
        <p:nvSpPr>
          <p:cNvPr id="2" name="Alt Bilgi Yer Tutucusu 1">
            <a:extLst>
              <a:ext uri="{FF2B5EF4-FFF2-40B4-BE49-F238E27FC236}">
                <a16:creationId xmlns:a16="http://schemas.microsoft.com/office/drawing/2014/main" id="{5473E99C-A6CC-435F-839A-FE81956CB66B}"/>
              </a:ext>
            </a:extLst>
          </p:cNvPr>
          <p:cNvSpPr>
            <a:spLocks noGrp="1"/>
          </p:cNvSpPr>
          <p:nvPr>
            <p:ph type="ftr" sz="quarter" idx="11"/>
          </p:nvPr>
        </p:nvSpPr>
        <p:spPr/>
        <p:txBody>
          <a:bodyPr/>
          <a:lstStyle/>
          <a:p>
            <a:r>
              <a:rPr lang="tr-TR"/>
              <a:t>Hamıltonıan Path Problem</a:t>
            </a:r>
            <a:endParaRPr lang="tr-TR" dirty="0"/>
          </a:p>
        </p:txBody>
      </p:sp>
      <p:sp>
        <p:nvSpPr>
          <p:cNvPr id="3" name="Slayt Numarası Yer Tutucusu 2">
            <a:extLst>
              <a:ext uri="{FF2B5EF4-FFF2-40B4-BE49-F238E27FC236}">
                <a16:creationId xmlns:a16="http://schemas.microsoft.com/office/drawing/2014/main" id="{9B35C0E4-DB28-4577-BBAE-0462A85A58FE}"/>
              </a:ext>
            </a:extLst>
          </p:cNvPr>
          <p:cNvSpPr>
            <a:spLocks noGrp="1"/>
          </p:cNvSpPr>
          <p:nvPr>
            <p:ph type="sldNum" sz="quarter" idx="12"/>
          </p:nvPr>
        </p:nvSpPr>
        <p:spPr/>
        <p:txBody>
          <a:bodyPr/>
          <a:lstStyle/>
          <a:p>
            <a:fld id="{15C7158B-90F9-4747-8938-9A6241A7AE8B}" type="slidenum">
              <a:rPr lang="tr-TR" smtClean="0"/>
              <a:t>25</a:t>
            </a:fld>
            <a:endParaRPr lang="tr-TR" dirty="0"/>
          </a:p>
        </p:txBody>
      </p:sp>
      <p:pic>
        <p:nvPicPr>
          <p:cNvPr id="5" name="Resim 4">
            <a:extLst>
              <a:ext uri="{FF2B5EF4-FFF2-40B4-BE49-F238E27FC236}">
                <a16:creationId xmlns:a16="http://schemas.microsoft.com/office/drawing/2014/main" id="{D4BD552D-B6CC-47D8-9FD9-4C6BE318FC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11580" y="2778740"/>
            <a:ext cx="4731592" cy="2907363"/>
          </a:xfrm>
          <a:prstGeom prst="rect">
            <a:avLst/>
          </a:prstGeom>
        </p:spPr>
      </p:pic>
      <p:sp>
        <p:nvSpPr>
          <p:cNvPr id="6" name="Metin kutusu 5">
            <a:extLst>
              <a:ext uri="{FF2B5EF4-FFF2-40B4-BE49-F238E27FC236}">
                <a16:creationId xmlns:a16="http://schemas.microsoft.com/office/drawing/2014/main" id="{F15F931F-C37B-4407-AAC4-3852AB3F6545}"/>
              </a:ext>
            </a:extLst>
          </p:cNvPr>
          <p:cNvSpPr txBox="1"/>
          <p:nvPr/>
        </p:nvSpPr>
        <p:spPr>
          <a:xfrm>
            <a:off x="1211579" y="2057995"/>
            <a:ext cx="5484495" cy="400110"/>
          </a:xfrm>
          <a:prstGeom prst="rect">
            <a:avLst/>
          </a:prstGeom>
          <a:noFill/>
        </p:spPr>
        <p:txBody>
          <a:bodyPr wrap="square" rtlCol="0">
            <a:spAutoFit/>
          </a:bodyPr>
          <a:lstStyle/>
          <a:p>
            <a:r>
              <a:rPr lang="tr-TR" sz="2000" i="1" dirty="0" err="1"/>
              <a:t>Sample</a:t>
            </a:r>
            <a:r>
              <a:rPr lang="tr-TR" sz="2000" i="1" dirty="0"/>
              <a:t> 2: </a:t>
            </a:r>
            <a:r>
              <a:rPr lang="tr-TR" sz="2000" i="1" dirty="0" err="1"/>
              <a:t>Input</a:t>
            </a:r>
            <a:r>
              <a:rPr lang="tr-TR" sz="2000" i="1" dirty="0"/>
              <a:t> </a:t>
            </a:r>
            <a:r>
              <a:rPr lang="tr-TR" sz="2000" i="1" dirty="0" err="1"/>
              <a:t>graph</a:t>
            </a:r>
            <a:r>
              <a:rPr lang="tr-TR" sz="2000" i="1" dirty="0"/>
              <a:t> </a:t>
            </a:r>
            <a:r>
              <a:rPr lang="tr-TR" sz="2000" i="1" dirty="0" err="1"/>
              <a:t>with</a:t>
            </a:r>
            <a:r>
              <a:rPr lang="tr-TR" sz="2000" i="1" dirty="0"/>
              <a:t> 5 </a:t>
            </a:r>
            <a:r>
              <a:rPr lang="tr-TR" sz="2000" i="1" dirty="0" err="1"/>
              <a:t>vertices</a:t>
            </a:r>
            <a:r>
              <a:rPr lang="tr-TR" sz="2000" i="1" dirty="0"/>
              <a:t> </a:t>
            </a:r>
            <a:r>
              <a:rPr lang="tr-TR" sz="2000" i="1" dirty="0" err="1"/>
              <a:t>and</a:t>
            </a:r>
            <a:r>
              <a:rPr lang="tr-TR" sz="2000" i="1" dirty="0"/>
              <a:t> 5 </a:t>
            </a:r>
            <a:r>
              <a:rPr lang="tr-TR" sz="2000" i="1" dirty="0" err="1"/>
              <a:t>edges</a:t>
            </a:r>
            <a:endParaRPr lang="en-US" sz="2000" i="1" dirty="0"/>
          </a:p>
        </p:txBody>
      </p:sp>
      <p:sp>
        <p:nvSpPr>
          <p:cNvPr id="7" name="Metin kutusu 6">
            <a:extLst>
              <a:ext uri="{FF2B5EF4-FFF2-40B4-BE49-F238E27FC236}">
                <a16:creationId xmlns:a16="http://schemas.microsoft.com/office/drawing/2014/main" id="{E76ED5A5-D663-4629-BFB2-A49C994589FB}"/>
              </a:ext>
            </a:extLst>
          </p:cNvPr>
          <p:cNvSpPr txBox="1"/>
          <p:nvPr/>
        </p:nvSpPr>
        <p:spPr>
          <a:xfrm>
            <a:off x="7137285" y="2047082"/>
            <a:ext cx="4381500" cy="4524315"/>
          </a:xfrm>
          <a:prstGeom prst="rect">
            <a:avLst/>
          </a:prstGeom>
          <a:noFill/>
        </p:spPr>
        <p:txBody>
          <a:bodyPr wrap="square" rtlCol="0">
            <a:spAutoFit/>
          </a:bodyPr>
          <a:lstStyle/>
          <a:p>
            <a:pPr marL="285750" indent="-285750">
              <a:buFont typeface="Wingdings" panose="05000000000000000000" pitchFamily="2" charset="2"/>
              <a:buChar char="q"/>
            </a:pPr>
            <a:r>
              <a:rPr lang="tr-TR" dirty="0" err="1"/>
              <a:t>Exact</a:t>
            </a:r>
            <a:r>
              <a:rPr lang="tr-TR" dirty="0"/>
              <a:t> </a:t>
            </a:r>
            <a:r>
              <a:rPr lang="tr-TR" dirty="0" err="1"/>
              <a:t>Algortihm</a:t>
            </a:r>
            <a:r>
              <a:rPr lang="tr-TR" dirty="0"/>
              <a:t>:  </a:t>
            </a:r>
            <a:r>
              <a:rPr lang="tr-TR" dirty="0" err="1">
                <a:solidFill>
                  <a:srgbClr val="008000"/>
                </a:solidFill>
                <a:latin typeface="Courier New" panose="02070309020205020404" pitchFamily="49" charset="0"/>
              </a:rPr>
              <a:t>Path</a:t>
            </a:r>
            <a:r>
              <a:rPr lang="tr-TR" dirty="0">
                <a:solidFill>
                  <a:srgbClr val="008000"/>
                </a:solidFill>
                <a:latin typeface="Courier New" panose="02070309020205020404" pitchFamily="49" charset="0"/>
              </a:rPr>
              <a:t> </a:t>
            </a:r>
            <a:r>
              <a:rPr lang="tr-TR" dirty="0" err="1">
                <a:solidFill>
                  <a:srgbClr val="008000"/>
                </a:solidFill>
                <a:latin typeface="Courier New" panose="02070309020205020404" pitchFamily="49" charset="0"/>
              </a:rPr>
              <a:t>Found</a:t>
            </a:r>
            <a:endParaRPr lang="tr-TR" dirty="0">
              <a:solidFill>
                <a:srgbClr val="000000"/>
              </a:solidFill>
              <a:latin typeface="Courier New" panose="02070309020205020404" pitchFamily="49" charset="0"/>
            </a:endParaRPr>
          </a:p>
          <a:p>
            <a:pPr marL="285750" indent="-285750">
              <a:buFont typeface="Wingdings" panose="05000000000000000000" pitchFamily="2" charset="2"/>
              <a:buChar char="q"/>
            </a:pPr>
            <a:endParaRPr lang="tr-TR" dirty="0"/>
          </a:p>
          <a:p>
            <a:pPr marL="285750" indent="-285750">
              <a:buFont typeface="Wingdings" panose="05000000000000000000" pitchFamily="2" charset="2"/>
              <a:buChar char="q"/>
            </a:pPr>
            <a:r>
              <a:rPr lang="tr-TR" dirty="0" err="1"/>
              <a:t>Approximation</a:t>
            </a:r>
            <a:r>
              <a:rPr lang="tr-TR" dirty="0"/>
              <a:t> :   </a:t>
            </a:r>
            <a:r>
              <a:rPr lang="tr-TR" dirty="0">
                <a:solidFill>
                  <a:srgbClr val="008000"/>
                </a:solidFill>
                <a:latin typeface="Courier New" panose="02070309020205020404" pitchFamily="49" charset="0"/>
              </a:rPr>
              <a:t>No </a:t>
            </a:r>
            <a:r>
              <a:rPr lang="tr-TR" dirty="0" err="1">
                <a:solidFill>
                  <a:srgbClr val="008000"/>
                </a:solidFill>
                <a:latin typeface="Courier New" panose="02070309020205020404" pitchFamily="49" charset="0"/>
              </a:rPr>
              <a:t>Path</a:t>
            </a: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r>
              <a:rPr lang="tr-TR" dirty="0" err="1">
                <a:solidFill>
                  <a:srgbClr val="008000"/>
                </a:solidFill>
                <a:latin typeface="Courier New" panose="02070309020205020404" pitchFamily="49" charset="0"/>
              </a:rPr>
              <a:t>This</a:t>
            </a:r>
            <a:r>
              <a:rPr lang="tr-TR" dirty="0">
                <a:solidFill>
                  <a:srgbClr val="008000"/>
                </a:solidFill>
                <a:latin typeface="Courier New" panose="02070309020205020404" pitchFamily="49" charset="0"/>
              </a:rPr>
              <a:t> is a </a:t>
            </a:r>
            <a:r>
              <a:rPr lang="tr-TR" dirty="0" err="1">
                <a:solidFill>
                  <a:srgbClr val="008000"/>
                </a:solidFill>
                <a:latin typeface="Courier New" panose="02070309020205020404" pitchFamily="49" charset="0"/>
              </a:rPr>
              <a:t>failed</a:t>
            </a:r>
            <a:r>
              <a:rPr lang="tr-TR" dirty="0">
                <a:solidFill>
                  <a:srgbClr val="008000"/>
                </a:solidFill>
                <a:latin typeface="Courier New" panose="02070309020205020404" pitchFamily="49" charset="0"/>
              </a:rPr>
              <a:t> </a:t>
            </a:r>
            <a:r>
              <a:rPr lang="tr-TR" dirty="0" err="1">
                <a:solidFill>
                  <a:srgbClr val="008000"/>
                </a:solidFill>
                <a:latin typeface="Courier New" panose="02070309020205020404" pitchFamily="49" charset="0"/>
              </a:rPr>
              <a:t>case</a:t>
            </a:r>
            <a:endParaRPr lang="tr-TR" dirty="0">
              <a:solidFill>
                <a:srgbClr val="000000"/>
              </a:solidFill>
              <a:latin typeface="Courier New" panose="02070309020205020404" pitchFamily="49" charset="0"/>
            </a:endParaRPr>
          </a:p>
          <a:p>
            <a:endParaRPr lang="en-US" dirty="0"/>
          </a:p>
        </p:txBody>
      </p:sp>
      <p:pic>
        <p:nvPicPr>
          <p:cNvPr id="10" name="Resim 9">
            <a:extLst>
              <a:ext uri="{FF2B5EF4-FFF2-40B4-BE49-F238E27FC236}">
                <a16:creationId xmlns:a16="http://schemas.microsoft.com/office/drawing/2014/main" id="{F498B025-62D7-47B5-A76B-3E516A6A67FF}"/>
              </a:ext>
            </a:extLst>
          </p:cNvPr>
          <p:cNvPicPr>
            <a:picLocks noChangeAspect="1"/>
          </p:cNvPicPr>
          <p:nvPr/>
        </p:nvPicPr>
        <p:blipFill>
          <a:blip r:embed="rId3"/>
          <a:stretch>
            <a:fillRect/>
          </a:stretch>
        </p:blipFill>
        <p:spPr>
          <a:xfrm>
            <a:off x="920258" y="2398602"/>
            <a:ext cx="4363059" cy="3667637"/>
          </a:xfrm>
          <a:prstGeom prst="rect">
            <a:avLst/>
          </a:prstGeom>
        </p:spPr>
      </p:pic>
      <p:pic>
        <p:nvPicPr>
          <p:cNvPr id="15" name="Resim 14">
            <a:extLst>
              <a:ext uri="{FF2B5EF4-FFF2-40B4-BE49-F238E27FC236}">
                <a16:creationId xmlns:a16="http://schemas.microsoft.com/office/drawing/2014/main" id="{CC532194-A4BD-4D05-A2B1-2CAF4775B4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35545" y="3138148"/>
            <a:ext cx="3539154" cy="2641595"/>
          </a:xfrm>
          <a:prstGeom prst="rect">
            <a:avLst/>
          </a:prstGeom>
        </p:spPr>
      </p:pic>
    </p:spTree>
    <p:extLst>
      <p:ext uri="{BB962C8B-B14F-4D97-AF65-F5344CB8AC3E}">
        <p14:creationId xmlns:p14="http://schemas.microsoft.com/office/powerpoint/2010/main" val="357773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3F4861BA-5401-4AFB-9091-72F968670384}"/>
              </a:ext>
            </a:extLst>
          </p:cNvPr>
          <p:cNvSpPr>
            <a:spLocks noGrp="1"/>
          </p:cNvSpPr>
          <p:nvPr>
            <p:ph type="title"/>
          </p:nvPr>
        </p:nvSpPr>
        <p:spPr/>
        <p:txBody>
          <a:bodyPr/>
          <a:lstStyle/>
          <a:p>
            <a:r>
              <a:rPr lang="tr-TR" dirty="0" err="1"/>
              <a:t>Sample</a:t>
            </a:r>
            <a:r>
              <a:rPr lang="tr-TR" dirty="0"/>
              <a:t> Test </a:t>
            </a:r>
            <a:r>
              <a:rPr lang="tr-TR" dirty="0" err="1"/>
              <a:t>Cases</a:t>
            </a:r>
            <a:endParaRPr lang="en-US" dirty="0"/>
          </a:p>
        </p:txBody>
      </p:sp>
      <p:sp>
        <p:nvSpPr>
          <p:cNvPr id="2" name="Alt Bilgi Yer Tutucusu 1">
            <a:extLst>
              <a:ext uri="{FF2B5EF4-FFF2-40B4-BE49-F238E27FC236}">
                <a16:creationId xmlns:a16="http://schemas.microsoft.com/office/drawing/2014/main" id="{5473E99C-A6CC-435F-839A-FE81956CB66B}"/>
              </a:ext>
            </a:extLst>
          </p:cNvPr>
          <p:cNvSpPr>
            <a:spLocks noGrp="1"/>
          </p:cNvSpPr>
          <p:nvPr>
            <p:ph type="ftr" sz="quarter" idx="11"/>
          </p:nvPr>
        </p:nvSpPr>
        <p:spPr/>
        <p:txBody>
          <a:bodyPr/>
          <a:lstStyle/>
          <a:p>
            <a:r>
              <a:rPr lang="tr-TR"/>
              <a:t>Hamıltonıan Path Problem</a:t>
            </a:r>
            <a:endParaRPr lang="tr-TR" dirty="0"/>
          </a:p>
        </p:txBody>
      </p:sp>
      <p:sp>
        <p:nvSpPr>
          <p:cNvPr id="3" name="Slayt Numarası Yer Tutucusu 2">
            <a:extLst>
              <a:ext uri="{FF2B5EF4-FFF2-40B4-BE49-F238E27FC236}">
                <a16:creationId xmlns:a16="http://schemas.microsoft.com/office/drawing/2014/main" id="{9B35C0E4-DB28-4577-BBAE-0462A85A58FE}"/>
              </a:ext>
            </a:extLst>
          </p:cNvPr>
          <p:cNvSpPr>
            <a:spLocks noGrp="1"/>
          </p:cNvSpPr>
          <p:nvPr>
            <p:ph type="sldNum" sz="quarter" idx="12"/>
          </p:nvPr>
        </p:nvSpPr>
        <p:spPr/>
        <p:txBody>
          <a:bodyPr/>
          <a:lstStyle/>
          <a:p>
            <a:fld id="{15C7158B-90F9-4747-8938-9A6241A7AE8B}" type="slidenum">
              <a:rPr lang="tr-TR" smtClean="0"/>
              <a:t>26</a:t>
            </a:fld>
            <a:endParaRPr lang="tr-TR" dirty="0"/>
          </a:p>
        </p:txBody>
      </p:sp>
      <p:sp>
        <p:nvSpPr>
          <p:cNvPr id="6" name="Metin kutusu 5">
            <a:extLst>
              <a:ext uri="{FF2B5EF4-FFF2-40B4-BE49-F238E27FC236}">
                <a16:creationId xmlns:a16="http://schemas.microsoft.com/office/drawing/2014/main" id="{F15F931F-C37B-4407-AAC4-3852AB3F6545}"/>
              </a:ext>
            </a:extLst>
          </p:cNvPr>
          <p:cNvSpPr txBox="1"/>
          <p:nvPr/>
        </p:nvSpPr>
        <p:spPr>
          <a:xfrm>
            <a:off x="1211580" y="2057995"/>
            <a:ext cx="5570220" cy="400110"/>
          </a:xfrm>
          <a:prstGeom prst="rect">
            <a:avLst/>
          </a:prstGeom>
          <a:noFill/>
        </p:spPr>
        <p:txBody>
          <a:bodyPr wrap="square" rtlCol="0">
            <a:spAutoFit/>
          </a:bodyPr>
          <a:lstStyle/>
          <a:p>
            <a:r>
              <a:rPr lang="tr-TR" sz="2000" i="1" dirty="0" err="1"/>
              <a:t>Sample</a:t>
            </a:r>
            <a:r>
              <a:rPr lang="tr-TR" sz="2000" i="1" dirty="0"/>
              <a:t> 3: </a:t>
            </a:r>
            <a:r>
              <a:rPr lang="tr-TR" sz="2000" i="1" dirty="0" err="1"/>
              <a:t>Input</a:t>
            </a:r>
            <a:r>
              <a:rPr lang="tr-TR" sz="2000" i="1" dirty="0"/>
              <a:t> </a:t>
            </a:r>
            <a:r>
              <a:rPr lang="tr-TR" sz="2000" i="1" dirty="0" err="1"/>
              <a:t>graph</a:t>
            </a:r>
            <a:r>
              <a:rPr lang="tr-TR" sz="2000" i="1" dirty="0"/>
              <a:t> </a:t>
            </a:r>
            <a:r>
              <a:rPr lang="tr-TR" sz="2000" i="1" dirty="0" err="1"/>
              <a:t>with</a:t>
            </a:r>
            <a:r>
              <a:rPr lang="tr-TR" sz="2000" i="1" dirty="0"/>
              <a:t> 7 </a:t>
            </a:r>
            <a:r>
              <a:rPr lang="tr-TR" sz="2000" i="1" dirty="0" err="1"/>
              <a:t>vertices</a:t>
            </a:r>
            <a:r>
              <a:rPr lang="tr-TR" sz="2000" i="1" dirty="0"/>
              <a:t> </a:t>
            </a:r>
            <a:r>
              <a:rPr lang="tr-TR" sz="2000" i="1" dirty="0" err="1"/>
              <a:t>and</a:t>
            </a:r>
            <a:r>
              <a:rPr lang="tr-TR" sz="2000" i="1" dirty="0"/>
              <a:t> 10 </a:t>
            </a:r>
            <a:r>
              <a:rPr lang="tr-TR" sz="2000" i="1" dirty="0" err="1"/>
              <a:t>edges</a:t>
            </a:r>
            <a:endParaRPr lang="en-US" sz="2000" i="1" dirty="0"/>
          </a:p>
        </p:txBody>
      </p:sp>
      <p:sp>
        <p:nvSpPr>
          <p:cNvPr id="7" name="Metin kutusu 6">
            <a:extLst>
              <a:ext uri="{FF2B5EF4-FFF2-40B4-BE49-F238E27FC236}">
                <a16:creationId xmlns:a16="http://schemas.microsoft.com/office/drawing/2014/main" id="{E76ED5A5-D663-4629-BFB2-A49C994589FB}"/>
              </a:ext>
            </a:extLst>
          </p:cNvPr>
          <p:cNvSpPr txBox="1"/>
          <p:nvPr/>
        </p:nvSpPr>
        <p:spPr>
          <a:xfrm>
            <a:off x="6962632" y="2179695"/>
            <a:ext cx="4381500" cy="4247317"/>
          </a:xfrm>
          <a:prstGeom prst="rect">
            <a:avLst/>
          </a:prstGeom>
          <a:noFill/>
        </p:spPr>
        <p:txBody>
          <a:bodyPr wrap="square" rtlCol="0">
            <a:spAutoFit/>
          </a:bodyPr>
          <a:lstStyle/>
          <a:p>
            <a:pPr marL="285750" indent="-285750">
              <a:buFont typeface="Wingdings" panose="05000000000000000000" pitchFamily="2" charset="2"/>
              <a:buChar char="q"/>
            </a:pPr>
            <a:r>
              <a:rPr lang="tr-TR" dirty="0" err="1"/>
              <a:t>Exact</a:t>
            </a:r>
            <a:r>
              <a:rPr lang="tr-TR" dirty="0"/>
              <a:t> </a:t>
            </a:r>
            <a:r>
              <a:rPr lang="tr-TR" dirty="0" err="1"/>
              <a:t>Algortihm</a:t>
            </a:r>
            <a:r>
              <a:rPr lang="tr-TR" dirty="0"/>
              <a:t>:  </a:t>
            </a:r>
            <a:r>
              <a:rPr lang="tr-TR" dirty="0" err="1">
                <a:solidFill>
                  <a:srgbClr val="008000"/>
                </a:solidFill>
                <a:latin typeface="Courier New" panose="02070309020205020404" pitchFamily="49" charset="0"/>
              </a:rPr>
              <a:t>Path</a:t>
            </a:r>
            <a:r>
              <a:rPr lang="tr-TR" dirty="0">
                <a:solidFill>
                  <a:srgbClr val="008000"/>
                </a:solidFill>
                <a:latin typeface="Courier New" panose="02070309020205020404" pitchFamily="49" charset="0"/>
              </a:rPr>
              <a:t> </a:t>
            </a:r>
            <a:r>
              <a:rPr lang="tr-TR" dirty="0" err="1">
                <a:solidFill>
                  <a:srgbClr val="008000"/>
                </a:solidFill>
                <a:latin typeface="Courier New" panose="02070309020205020404" pitchFamily="49" charset="0"/>
              </a:rPr>
              <a:t>Found</a:t>
            </a:r>
            <a:endParaRPr lang="tr-TR" dirty="0">
              <a:solidFill>
                <a:srgbClr val="000000"/>
              </a:solidFill>
              <a:latin typeface="Courier New" panose="02070309020205020404" pitchFamily="49" charset="0"/>
            </a:endParaRPr>
          </a:p>
          <a:p>
            <a:pPr marL="285750" indent="-285750">
              <a:buFont typeface="Wingdings" panose="05000000000000000000" pitchFamily="2" charset="2"/>
              <a:buChar char="q"/>
            </a:pPr>
            <a:endParaRPr lang="tr-TR" dirty="0"/>
          </a:p>
          <a:p>
            <a:pPr marL="285750" indent="-285750">
              <a:buFont typeface="Wingdings" panose="05000000000000000000" pitchFamily="2" charset="2"/>
              <a:buChar char="q"/>
            </a:pPr>
            <a:r>
              <a:rPr lang="tr-TR" dirty="0" err="1"/>
              <a:t>Approximation</a:t>
            </a:r>
            <a:r>
              <a:rPr lang="tr-TR" dirty="0"/>
              <a:t> :   </a:t>
            </a:r>
            <a:r>
              <a:rPr lang="tr-TR" dirty="0">
                <a:solidFill>
                  <a:srgbClr val="008000"/>
                </a:solidFill>
                <a:latin typeface="Courier New" panose="02070309020205020404" pitchFamily="49" charset="0"/>
              </a:rPr>
              <a:t>No </a:t>
            </a:r>
            <a:r>
              <a:rPr lang="tr-TR" dirty="0" err="1">
                <a:solidFill>
                  <a:srgbClr val="008000"/>
                </a:solidFill>
                <a:latin typeface="Courier New" panose="02070309020205020404" pitchFamily="49" charset="0"/>
              </a:rPr>
              <a:t>Path</a:t>
            </a: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r>
              <a:rPr lang="tr-TR" dirty="0" err="1">
                <a:solidFill>
                  <a:srgbClr val="008000"/>
                </a:solidFill>
                <a:latin typeface="Courier New" panose="02070309020205020404" pitchFamily="49" charset="0"/>
              </a:rPr>
              <a:t>This</a:t>
            </a:r>
            <a:r>
              <a:rPr lang="tr-TR" dirty="0">
                <a:solidFill>
                  <a:srgbClr val="008000"/>
                </a:solidFill>
                <a:latin typeface="Courier New" panose="02070309020205020404" pitchFamily="49" charset="0"/>
              </a:rPr>
              <a:t> is a </a:t>
            </a:r>
            <a:r>
              <a:rPr lang="tr-TR" dirty="0" err="1">
                <a:solidFill>
                  <a:srgbClr val="008000"/>
                </a:solidFill>
                <a:latin typeface="Courier New" panose="02070309020205020404" pitchFamily="49" charset="0"/>
              </a:rPr>
              <a:t>failed</a:t>
            </a:r>
            <a:r>
              <a:rPr lang="tr-TR" dirty="0">
                <a:solidFill>
                  <a:srgbClr val="008000"/>
                </a:solidFill>
                <a:latin typeface="Courier New" panose="02070309020205020404" pitchFamily="49" charset="0"/>
              </a:rPr>
              <a:t> </a:t>
            </a:r>
            <a:r>
              <a:rPr lang="tr-TR" dirty="0" err="1">
                <a:solidFill>
                  <a:srgbClr val="008000"/>
                </a:solidFill>
                <a:latin typeface="Courier New" panose="02070309020205020404" pitchFamily="49" charset="0"/>
              </a:rPr>
              <a:t>case</a:t>
            </a:r>
            <a:endParaRPr lang="tr-TR" dirty="0">
              <a:solidFill>
                <a:srgbClr val="000000"/>
              </a:solidFill>
              <a:latin typeface="Courier New" panose="02070309020205020404" pitchFamily="49" charset="0"/>
            </a:endParaRPr>
          </a:p>
          <a:p>
            <a:endParaRPr lang="en-US" dirty="0"/>
          </a:p>
        </p:txBody>
      </p:sp>
      <p:pic>
        <p:nvPicPr>
          <p:cNvPr id="8" name="Resim 7">
            <a:extLst>
              <a:ext uri="{FF2B5EF4-FFF2-40B4-BE49-F238E27FC236}">
                <a16:creationId xmlns:a16="http://schemas.microsoft.com/office/drawing/2014/main" id="{B2F3CC53-C3D1-4512-9D44-F9175FF93DE6}"/>
              </a:ext>
            </a:extLst>
          </p:cNvPr>
          <p:cNvPicPr>
            <a:picLocks noChangeAspect="1"/>
          </p:cNvPicPr>
          <p:nvPr/>
        </p:nvPicPr>
        <p:blipFill>
          <a:blip r:embed="rId2"/>
          <a:stretch>
            <a:fillRect/>
          </a:stretch>
        </p:blipFill>
        <p:spPr>
          <a:xfrm>
            <a:off x="1397677" y="2702066"/>
            <a:ext cx="3677163" cy="2867425"/>
          </a:xfrm>
          <a:prstGeom prst="rect">
            <a:avLst/>
          </a:prstGeom>
        </p:spPr>
      </p:pic>
      <p:sp>
        <p:nvSpPr>
          <p:cNvPr id="9" name="Metin kutusu 8">
            <a:extLst>
              <a:ext uri="{FF2B5EF4-FFF2-40B4-BE49-F238E27FC236}">
                <a16:creationId xmlns:a16="http://schemas.microsoft.com/office/drawing/2014/main" id="{548D0221-B2FF-492B-9C2C-15BED6B2DAC8}"/>
              </a:ext>
            </a:extLst>
          </p:cNvPr>
          <p:cNvSpPr txBox="1"/>
          <p:nvPr/>
        </p:nvSpPr>
        <p:spPr>
          <a:xfrm>
            <a:off x="2040255" y="2778740"/>
            <a:ext cx="301686" cy="369332"/>
          </a:xfrm>
          <a:prstGeom prst="rect">
            <a:avLst/>
          </a:prstGeom>
          <a:noFill/>
        </p:spPr>
        <p:txBody>
          <a:bodyPr wrap="none" rtlCol="0">
            <a:spAutoFit/>
          </a:bodyPr>
          <a:lstStyle/>
          <a:p>
            <a:r>
              <a:rPr lang="tr-TR" dirty="0"/>
              <a:t>1</a:t>
            </a:r>
            <a:endParaRPr lang="en-US" dirty="0"/>
          </a:p>
        </p:txBody>
      </p:sp>
      <p:sp>
        <p:nvSpPr>
          <p:cNvPr id="10" name="Metin kutusu 9">
            <a:extLst>
              <a:ext uri="{FF2B5EF4-FFF2-40B4-BE49-F238E27FC236}">
                <a16:creationId xmlns:a16="http://schemas.microsoft.com/office/drawing/2014/main" id="{6C42FDB8-0CD0-46FB-81D2-D07608ACC28A}"/>
              </a:ext>
            </a:extLst>
          </p:cNvPr>
          <p:cNvSpPr txBox="1"/>
          <p:nvPr/>
        </p:nvSpPr>
        <p:spPr>
          <a:xfrm>
            <a:off x="1246834" y="3951112"/>
            <a:ext cx="301686" cy="369332"/>
          </a:xfrm>
          <a:prstGeom prst="rect">
            <a:avLst/>
          </a:prstGeom>
          <a:noFill/>
        </p:spPr>
        <p:txBody>
          <a:bodyPr wrap="none" rtlCol="0">
            <a:spAutoFit/>
          </a:bodyPr>
          <a:lstStyle/>
          <a:p>
            <a:r>
              <a:rPr lang="tr-TR" dirty="0"/>
              <a:t>0</a:t>
            </a:r>
            <a:endParaRPr lang="en-US" dirty="0"/>
          </a:p>
        </p:txBody>
      </p:sp>
      <p:sp>
        <p:nvSpPr>
          <p:cNvPr id="11" name="Metin kutusu 10">
            <a:extLst>
              <a:ext uri="{FF2B5EF4-FFF2-40B4-BE49-F238E27FC236}">
                <a16:creationId xmlns:a16="http://schemas.microsoft.com/office/drawing/2014/main" id="{AE76B2A3-3E9A-49A1-A0DB-940E8305F9B8}"/>
              </a:ext>
            </a:extLst>
          </p:cNvPr>
          <p:cNvSpPr txBox="1"/>
          <p:nvPr/>
        </p:nvSpPr>
        <p:spPr>
          <a:xfrm>
            <a:off x="3334959" y="2835276"/>
            <a:ext cx="301686" cy="369332"/>
          </a:xfrm>
          <a:prstGeom prst="rect">
            <a:avLst/>
          </a:prstGeom>
          <a:noFill/>
        </p:spPr>
        <p:txBody>
          <a:bodyPr wrap="none" rtlCol="0">
            <a:spAutoFit/>
          </a:bodyPr>
          <a:lstStyle/>
          <a:p>
            <a:r>
              <a:rPr lang="tr-TR" dirty="0"/>
              <a:t>2</a:t>
            </a:r>
            <a:endParaRPr lang="en-US" dirty="0"/>
          </a:p>
        </p:txBody>
      </p:sp>
      <p:sp>
        <p:nvSpPr>
          <p:cNvPr id="12" name="Metin kutusu 11">
            <a:extLst>
              <a:ext uri="{FF2B5EF4-FFF2-40B4-BE49-F238E27FC236}">
                <a16:creationId xmlns:a16="http://schemas.microsoft.com/office/drawing/2014/main" id="{E9A764BB-5F7B-4CEF-AC42-F715CEE3C3C1}"/>
              </a:ext>
            </a:extLst>
          </p:cNvPr>
          <p:cNvSpPr txBox="1"/>
          <p:nvPr/>
        </p:nvSpPr>
        <p:spPr>
          <a:xfrm>
            <a:off x="4307205" y="3404680"/>
            <a:ext cx="301686" cy="369332"/>
          </a:xfrm>
          <a:prstGeom prst="rect">
            <a:avLst/>
          </a:prstGeom>
          <a:noFill/>
        </p:spPr>
        <p:txBody>
          <a:bodyPr wrap="none" rtlCol="0">
            <a:spAutoFit/>
          </a:bodyPr>
          <a:lstStyle/>
          <a:p>
            <a:r>
              <a:rPr lang="tr-TR" dirty="0"/>
              <a:t>3</a:t>
            </a:r>
            <a:endParaRPr lang="en-US" dirty="0"/>
          </a:p>
        </p:txBody>
      </p:sp>
      <p:sp>
        <p:nvSpPr>
          <p:cNvPr id="13" name="Metin kutusu 12">
            <a:extLst>
              <a:ext uri="{FF2B5EF4-FFF2-40B4-BE49-F238E27FC236}">
                <a16:creationId xmlns:a16="http://schemas.microsoft.com/office/drawing/2014/main" id="{1987F836-5675-4331-91CE-4B6315CDCE81}"/>
              </a:ext>
            </a:extLst>
          </p:cNvPr>
          <p:cNvSpPr txBox="1"/>
          <p:nvPr/>
        </p:nvSpPr>
        <p:spPr>
          <a:xfrm>
            <a:off x="3995832" y="4089613"/>
            <a:ext cx="301686" cy="369332"/>
          </a:xfrm>
          <a:prstGeom prst="rect">
            <a:avLst/>
          </a:prstGeom>
          <a:noFill/>
        </p:spPr>
        <p:txBody>
          <a:bodyPr wrap="none" rtlCol="0">
            <a:spAutoFit/>
          </a:bodyPr>
          <a:lstStyle/>
          <a:p>
            <a:r>
              <a:rPr lang="tr-TR" dirty="0"/>
              <a:t>4</a:t>
            </a:r>
            <a:endParaRPr lang="en-US" dirty="0"/>
          </a:p>
        </p:txBody>
      </p:sp>
      <p:sp>
        <p:nvSpPr>
          <p:cNvPr id="14" name="Metin kutusu 13">
            <a:extLst>
              <a:ext uri="{FF2B5EF4-FFF2-40B4-BE49-F238E27FC236}">
                <a16:creationId xmlns:a16="http://schemas.microsoft.com/office/drawing/2014/main" id="{8734D6C3-E41F-4374-84F5-44DF3C1B7DBC}"/>
              </a:ext>
            </a:extLst>
          </p:cNvPr>
          <p:cNvSpPr txBox="1"/>
          <p:nvPr/>
        </p:nvSpPr>
        <p:spPr>
          <a:xfrm>
            <a:off x="2564130" y="4828276"/>
            <a:ext cx="301686" cy="369332"/>
          </a:xfrm>
          <a:prstGeom prst="rect">
            <a:avLst/>
          </a:prstGeom>
          <a:noFill/>
        </p:spPr>
        <p:txBody>
          <a:bodyPr wrap="none" rtlCol="0">
            <a:spAutoFit/>
          </a:bodyPr>
          <a:lstStyle/>
          <a:p>
            <a:r>
              <a:rPr lang="tr-TR" dirty="0"/>
              <a:t>5</a:t>
            </a:r>
            <a:endParaRPr lang="en-US" dirty="0"/>
          </a:p>
        </p:txBody>
      </p:sp>
      <p:sp>
        <p:nvSpPr>
          <p:cNvPr id="15" name="Metin kutusu 14">
            <a:extLst>
              <a:ext uri="{FF2B5EF4-FFF2-40B4-BE49-F238E27FC236}">
                <a16:creationId xmlns:a16="http://schemas.microsoft.com/office/drawing/2014/main" id="{C0F277F6-2C0C-4FCE-B91B-41F42922913D}"/>
              </a:ext>
            </a:extLst>
          </p:cNvPr>
          <p:cNvSpPr txBox="1"/>
          <p:nvPr/>
        </p:nvSpPr>
        <p:spPr>
          <a:xfrm>
            <a:off x="3476115" y="5208815"/>
            <a:ext cx="301686" cy="369332"/>
          </a:xfrm>
          <a:prstGeom prst="rect">
            <a:avLst/>
          </a:prstGeom>
          <a:noFill/>
        </p:spPr>
        <p:txBody>
          <a:bodyPr wrap="none" rtlCol="0">
            <a:spAutoFit/>
          </a:bodyPr>
          <a:lstStyle/>
          <a:p>
            <a:r>
              <a:rPr lang="tr-TR" dirty="0"/>
              <a:t>6</a:t>
            </a:r>
            <a:endParaRPr lang="en-US" dirty="0"/>
          </a:p>
        </p:txBody>
      </p:sp>
      <p:pic>
        <p:nvPicPr>
          <p:cNvPr id="16" name="Resim 15">
            <a:extLst>
              <a:ext uri="{FF2B5EF4-FFF2-40B4-BE49-F238E27FC236}">
                <a16:creationId xmlns:a16="http://schemas.microsoft.com/office/drawing/2014/main" id="{90984C44-45BD-4BCE-A224-B562BB2FC40E}"/>
              </a:ext>
            </a:extLst>
          </p:cNvPr>
          <p:cNvPicPr>
            <a:picLocks noChangeAspect="1"/>
          </p:cNvPicPr>
          <p:nvPr/>
        </p:nvPicPr>
        <p:blipFill>
          <a:blip r:embed="rId3"/>
          <a:stretch>
            <a:fillRect/>
          </a:stretch>
        </p:blipFill>
        <p:spPr>
          <a:xfrm>
            <a:off x="7153278" y="3099548"/>
            <a:ext cx="3331821" cy="2584496"/>
          </a:xfrm>
          <a:prstGeom prst="rect">
            <a:avLst/>
          </a:prstGeom>
        </p:spPr>
      </p:pic>
      <p:pic>
        <p:nvPicPr>
          <p:cNvPr id="17" name="Resim 16">
            <a:extLst>
              <a:ext uri="{FF2B5EF4-FFF2-40B4-BE49-F238E27FC236}">
                <a16:creationId xmlns:a16="http://schemas.microsoft.com/office/drawing/2014/main" id="{07FD6ECC-0F74-48C7-9577-18717ECFA458}"/>
              </a:ext>
            </a:extLst>
          </p:cNvPr>
          <p:cNvPicPr>
            <a:picLocks noChangeAspect="1"/>
          </p:cNvPicPr>
          <p:nvPr/>
        </p:nvPicPr>
        <p:blipFill>
          <a:blip r:embed="rId4"/>
          <a:stretch>
            <a:fillRect/>
          </a:stretch>
        </p:blipFill>
        <p:spPr>
          <a:xfrm>
            <a:off x="1247310" y="2608946"/>
            <a:ext cx="3991532" cy="3581900"/>
          </a:xfrm>
          <a:prstGeom prst="rect">
            <a:avLst/>
          </a:prstGeom>
        </p:spPr>
      </p:pic>
    </p:spTree>
    <p:extLst>
      <p:ext uri="{BB962C8B-B14F-4D97-AF65-F5344CB8AC3E}">
        <p14:creationId xmlns:p14="http://schemas.microsoft.com/office/powerpoint/2010/main" val="131264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3F4861BA-5401-4AFB-9091-72F968670384}"/>
              </a:ext>
            </a:extLst>
          </p:cNvPr>
          <p:cNvSpPr>
            <a:spLocks noGrp="1"/>
          </p:cNvSpPr>
          <p:nvPr>
            <p:ph type="title"/>
          </p:nvPr>
        </p:nvSpPr>
        <p:spPr/>
        <p:txBody>
          <a:bodyPr/>
          <a:lstStyle/>
          <a:p>
            <a:r>
              <a:rPr lang="tr-TR" dirty="0" err="1"/>
              <a:t>Sample</a:t>
            </a:r>
            <a:r>
              <a:rPr lang="tr-TR" dirty="0"/>
              <a:t> Test </a:t>
            </a:r>
            <a:r>
              <a:rPr lang="tr-TR" dirty="0" err="1"/>
              <a:t>Cases</a:t>
            </a:r>
            <a:endParaRPr lang="en-US" dirty="0"/>
          </a:p>
        </p:txBody>
      </p:sp>
      <p:sp>
        <p:nvSpPr>
          <p:cNvPr id="2" name="Alt Bilgi Yer Tutucusu 1">
            <a:extLst>
              <a:ext uri="{FF2B5EF4-FFF2-40B4-BE49-F238E27FC236}">
                <a16:creationId xmlns:a16="http://schemas.microsoft.com/office/drawing/2014/main" id="{5473E99C-A6CC-435F-839A-FE81956CB66B}"/>
              </a:ext>
            </a:extLst>
          </p:cNvPr>
          <p:cNvSpPr>
            <a:spLocks noGrp="1"/>
          </p:cNvSpPr>
          <p:nvPr>
            <p:ph type="ftr" sz="quarter" idx="11"/>
          </p:nvPr>
        </p:nvSpPr>
        <p:spPr/>
        <p:txBody>
          <a:bodyPr/>
          <a:lstStyle/>
          <a:p>
            <a:r>
              <a:rPr lang="tr-TR"/>
              <a:t>Hamıltonıan Path Problem</a:t>
            </a:r>
            <a:endParaRPr lang="tr-TR" dirty="0"/>
          </a:p>
        </p:txBody>
      </p:sp>
      <p:sp>
        <p:nvSpPr>
          <p:cNvPr id="3" name="Slayt Numarası Yer Tutucusu 2">
            <a:extLst>
              <a:ext uri="{FF2B5EF4-FFF2-40B4-BE49-F238E27FC236}">
                <a16:creationId xmlns:a16="http://schemas.microsoft.com/office/drawing/2014/main" id="{9B35C0E4-DB28-4577-BBAE-0462A85A58FE}"/>
              </a:ext>
            </a:extLst>
          </p:cNvPr>
          <p:cNvSpPr>
            <a:spLocks noGrp="1"/>
          </p:cNvSpPr>
          <p:nvPr>
            <p:ph type="sldNum" sz="quarter" idx="12"/>
          </p:nvPr>
        </p:nvSpPr>
        <p:spPr/>
        <p:txBody>
          <a:bodyPr/>
          <a:lstStyle/>
          <a:p>
            <a:fld id="{15C7158B-90F9-4747-8938-9A6241A7AE8B}" type="slidenum">
              <a:rPr lang="tr-TR" smtClean="0"/>
              <a:t>27</a:t>
            </a:fld>
            <a:endParaRPr lang="tr-TR" dirty="0"/>
          </a:p>
        </p:txBody>
      </p:sp>
      <p:sp>
        <p:nvSpPr>
          <p:cNvPr id="6" name="Metin kutusu 5">
            <a:extLst>
              <a:ext uri="{FF2B5EF4-FFF2-40B4-BE49-F238E27FC236}">
                <a16:creationId xmlns:a16="http://schemas.microsoft.com/office/drawing/2014/main" id="{F15F931F-C37B-4407-AAC4-3852AB3F6545}"/>
              </a:ext>
            </a:extLst>
          </p:cNvPr>
          <p:cNvSpPr txBox="1"/>
          <p:nvPr/>
        </p:nvSpPr>
        <p:spPr>
          <a:xfrm>
            <a:off x="1211580" y="2057995"/>
            <a:ext cx="5570220" cy="400110"/>
          </a:xfrm>
          <a:prstGeom prst="rect">
            <a:avLst/>
          </a:prstGeom>
          <a:noFill/>
        </p:spPr>
        <p:txBody>
          <a:bodyPr wrap="square" rtlCol="0">
            <a:spAutoFit/>
          </a:bodyPr>
          <a:lstStyle/>
          <a:p>
            <a:r>
              <a:rPr lang="tr-TR" sz="2000" i="1" dirty="0"/>
              <a:t>Sample </a:t>
            </a:r>
            <a:r>
              <a:rPr lang="en-US" sz="2000" i="1" dirty="0"/>
              <a:t>4</a:t>
            </a:r>
            <a:r>
              <a:rPr lang="tr-TR" sz="2000" i="1" dirty="0"/>
              <a:t>: Input graph with </a:t>
            </a:r>
            <a:r>
              <a:rPr lang="en-US" sz="2000" i="1" dirty="0"/>
              <a:t>4</a:t>
            </a:r>
            <a:r>
              <a:rPr lang="tr-TR" sz="2000" i="1" dirty="0"/>
              <a:t> vertices and </a:t>
            </a:r>
            <a:r>
              <a:rPr lang="en-US" sz="2000" i="1" dirty="0"/>
              <a:t>3</a:t>
            </a:r>
            <a:r>
              <a:rPr lang="tr-TR" sz="2000" i="1" dirty="0"/>
              <a:t> edges</a:t>
            </a:r>
            <a:endParaRPr lang="en-US" sz="2000" i="1" dirty="0"/>
          </a:p>
        </p:txBody>
      </p:sp>
      <p:sp>
        <p:nvSpPr>
          <p:cNvPr id="7" name="Metin kutusu 6">
            <a:extLst>
              <a:ext uri="{FF2B5EF4-FFF2-40B4-BE49-F238E27FC236}">
                <a16:creationId xmlns:a16="http://schemas.microsoft.com/office/drawing/2014/main" id="{E76ED5A5-D663-4629-BFB2-A49C994589FB}"/>
              </a:ext>
            </a:extLst>
          </p:cNvPr>
          <p:cNvSpPr txBox="1"/>
          <p:nvPr/>
        </p:nvSpPr>
        <p:spPr>
          <a:xfrm>
            <a:off x="6962632" y="2179695"/>
            <a:ext cx="4381500" cy="4247317"/>
          </a:xfrm>
          <a:prstGeom prst="rect">
            <a:avLst/>
          </a:prstGeom>
          <a:noFill/>
        </p:spPr>
        <p:txBody>
          <a:bodyPr wrap="square" rtlCol="0">
            <a:spAutoFit/>
          </a:bodyPr>
          <a:lstStyle/>
          <a:p>
            <a:pPr marL="285750" indent="-285750">
              <a:buFont typeface="Wingdings" panose="05000000000000000000" pitchFamily="2" charset="2"/>
              <a:buChar char="q"/>
            </a:pPr>
            <a:r>
              <a:rPr lang="tr-TR" dirty="0"/>
              <a:t>Exact Algortihm: </a:t>
            </a:r>
            <a:r>
              <a:rPr lang="en-US" dirty="0"/>
              <a:t> </a:t>
            </a:r>
            <a:r>
              <a:rPr lang="tr-TR" dirty="0">
                <a:solidFill>
                  <a:srgbClr val="008000"/>
                </a:solidFill>
                <a:latin typeface="Courier New" panose="02070309020205020404" pitchFamily="49" charset="0"/>
              </a:rPr>
              <a:t>No Path</a:t>
            </a:r>
            <a:endParaRPr lang="tr-TR" dirty="0">
              <a:solidFill>
                <a:srgbClr val="000000"/>
              </a:solidFill>
              <a:latin typeface="Courier New" panose="02070309020205020404" pitchFamily="49" charset="0"/>
            </a:endParaRPr>
          </a:p>
          <a:p>
            <a:pPr marL="285750" indent="-285750">
              <a:buFont typeface="Wingdings" panose="05000000000000000000" pitchFamily="2" charset="2"/>
              <a:buChar char="q"/>
            </a:pPr>
            <a:endParaRPr lang="tr-TR" dirty="0"/>
          </a:p>
          <a:p>
            <a:pPr marL="285750" indent="-285750">
              <a:buFont typeface="Wingdings" panose="05000000000000000000" pitchFamily="2" charset="2"/>
              <a:buChar char="q"/>
            </a:pPr>
            <a:r>
              <a:rPr lang="tr-TR" dirty="0" err="1"/>
              <a:t>Approximation</a:t>
            </a:r>
            <a:r>
              <a:rPr lang="tr-TR" dirty="0"/>
              <a:t> :   </a:t>
            </a:r>
            <a:r>
              <a:rPr lang="tr-TR" dirty="0">
                <a:solidFill>
                  <a:srgbClr val="008000"/>
                </a:solidFill>
                <a:latin typeface="Courier New" panose="02070309020205020404" pitchFamily="49" charset="0"/>
              </a:rPr>
              <a:t>No </a:t>
            </a:r>
            <a:r>
              <a:rPr lang="tr-TR" dirty="0" err="1">
                <a:solidFill>
                  <a:srgbClr val="008000"/>
                </a:solidFill>
                <a:latin typeface="Courier New" panose="02070309020205020404" pitchFamily="49" charset="0"/>
              </a:rPr>
              <a:t>Path</a:t>
            </a: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endParaRPr lang="tr-TR" dirty="0">
              <a:solidFill>
                <a:srgbClr val="008000"/>
              </a:solidFill>
              <a:latin typeface="Courier New" panose="02070309020205020404" pitchFamily="49" charset="0"/>
            </a:endParaRPr>
          </a:p>
          <a:p>
            <a:pPr marL="285750" indent="-285750">
              <a:buFont typeface="Wingdings" panose="05000000000000000000" pitchFamily="2" charset="2"/>
              <a:buChar char="q"/>
            </a:pPr>
            <a:r>
              <a:rPr lang="tr-TR" dirty="0">
                <a:solidFill>
                  <a:srgbClr val="008000"/>
                </a:solidFill>
                <a:latin typeface="Courier New" panose="02070309020205020404" pitchFamily="49" charset="0"/>
              </a:rPr>
              <a:t>This is a </a:t>
            </a:r>
            <a:r>
              <a:rPr lang="en-US" dirty="0">
                <a:solidFill>
                  <a:srgbClr val="008000"/>
                </a:solidFill>
                <a:latin typeface="Courier New" panose="02070309020205020404" pitchFamily="49" charset="0"/>
              </a:rPr>
              <a:t>successful</a:t>
            </a:r>
            <a:r>
              <a:rPr lang="tr-TR" dirty="0">
                <a:solidFill>
                  <a:srgbClr val="008000"/>
                </a:solidFill>
                <a:latin typeface="Courier New" panose="02070309020205020404" pitchFamily="49" charset="0"/>
              </a:rPr>
              <a:t> case</a:t>
            </a:r>
            <a:endParaRPr lang="tr-TR" dirty="0">
              <a:solidFill>
                <a:srgbClr val="000000"/>
              </a:solidFill>
              <a:latin typeface="Courier New" panose="02070309020205020404" pitchFamily="49" charset="0"/>
            </a:endParaRPr>
          </a:p>
          <a:p>
            <a:endParaRPr lang="en-US" dirty="0"/>
          </a:p>
        </p:txBody>
      </p:sp>
      <p:pic>
        <p:nvPicPr>
          <p:cNvPr id="8" name="Resim 7">
            <a:extLst>
              <a:ext uri="{FF2B5EF4-FFF2-40B4-BE49-F238E27FC236}">
                <a16:creationId xmlns:a16="http://schemas.microsoft.com/office/drawing/2014/main" id="{B2F3CC53-C3D1-4512-9D44-F9175FF93DE6}"/>
              </a:ext>
            </a:extLst>
          </p:cNvPr>
          <p:cNvPicPr>
            <a:picLocks noChangeAspect="1"/>
          </p:cNvPicPr>
          <p:nvPr/>
        </p:nvPicPr>
        <p:blipFill>
          <a:blip r:embed="rId2"/>
          <a:stretch>
            <a:fillRect/>
          </a:stretch>
        </p:blipFill>
        <p:spPr>
          <a:xfrm>
            <a:off x="1397677" y="2702066"/>
            <a:ext cx="3677163" cy="2867425"/>
          </a:xfrm>
          <a:prstGeom prst="rect">
            <a:avLst/>
          </a:prstGeom>
        </p:spPr>
      </p:pic>
      <p:sp>
        <p:nvSpPr>
          <p:cNvPr id="9" name="Metin kutusu 8">
            <a:extLst>
              <a:ext uri="{FF2B5EF4-FFF2-40B4-BE49-F238E27FC236}">
                <a16:creationId xmlns:a16="http://schemas.microsoft.com/office/drawing/2014/main" id="{548D0221-B2FF-492B-9C2C-15BED6B2DAC8}"/>
              </a:ext>
            </a:extLst>
          </p:cNvPr>
          <p:cNvSpPr txBox="1"/>
          <p:nvPr/>
        </p:nvSpPr>
        <p:spPr>
          <a:xfrm>
            <a:off x="2040255" y="2778740"/>
            <a:ext cx="301686" cy="369332"/>
          </a:xfrm>
          <a:prstGeom prst="rect">
            <a:avLst/>
          </a:prstGeom>
          <a:noFill/>
        </p:spPr>
        <p:txBody>
          <a:bodyPr wrap="none" rtlCol="0">
            <a:spAutoFit/>
          </a:bodyPr>
          <a:lstStyle/>
          <a:p>
            <a:r>
              <a:rPr lang="tr-TR" dirty="0"/>
              <a:t>1</a:t>
            </a:r>
            <a:endParaRPr lang="en-US" dirty="0"/>
          </a:p>
        </p:txBody>
      </p:sp>
      <p:sp>
        <p:nvSpPr>
          <p:cNvPr id="10" name="Metin kutusu 9">
            <a:extLst>
              <a:ext uri="{FF2B5EF4-FFF2-40B4-BE49-F238E27FC236}">
                <a16:creationId xmlns:a16="http://schemas.microsoft.com/office/drawing/2014/main" id="{6C42FDB8-0CD0-46FB-81D2-D07608ACC28A}"/>
              </a:ext>
            </a:extLst>
          </p:cNvPr>
          <p:cNvSpPr txBox="1"/>
          <p:nvPr/>
        </p:nvSpPr>
        <p:spPr>
          <a:xfrm>
            <a:off x="1246834" y="3951112"/>
            <a:ext cx="301686" cy="369332"/>
          </a:xfrm>
          <a:prstGeom prst="rect">
            <a:avLst/>
          </a:prstGeom>
          <a:noFill/>
        </p:spPr>
        <p:txBody>
          <a:bodyPr wrap="none" rtlCol="0">
            <a:spAutoFit/>
          </a:bodyPr>
          <a:lstStyle/>
          <a:p>
            <a:r>
              <a:rPr lang="tr-TR" dirty="0"/>
              <a:t>0</a:t>
            </a:r>
            <a:endParaRPr lang="en-US" dirty="0"/>
          </a:p>
        </p:txBody>
      </p:sp>
      <p:sp>
        <p:nvSpPr>
          <p:cNvPr id="11" name="Metin kutusu 10">
            <a:extLst>
              <a:ext uri="{FF2B5EF4-FFF2-40B4-BE49-F238E27FC236}">
                <a16:creationId xmlns:a16="http://schemas.microsoft.com/office/drawing/2014/main" id="{AE76B2A3-3E9A-49A1-A0DB-940E8305F9B8}"/>
              </a:ext>
            </a:extLst>
          </p:cNvPr>
          <p:cNvSpPr txBox="1"/>
          <p:nvPr/>
        </p:nvSpPr>
        <p:spPr>
          <a:xfrm>
            <a:off x="3334959" y="2835276"/>
            <a:ext cx="301686" cy="369332"/>
          </a:xfrm>
          <a:prstGeom prst="rect">
            <a:avLst/>
          </a:prstGeom>
          <a:noFill/>
        </p:spPr>
        <p:txBody>
          <a:bodyPr wrap="none" rtlCol="0">
            <a:spAutoFit/>
          </a:bodyPr>
          <a:lstStyle/>
          <a:p>
            <a:r>
              <a:rPr lang="tr-TR" dirty="0"/>
              <a:t>2</a:t>
            </a:r>
            <a:endParaRPr lang="en-US" dirty="0"/>
          </a:p>
        </p:txBody>
      </p:sp>
      <p:sp>
        <p:nvSpPr>
          <p:cNvPr id="12" name="Metin kutusu 11">
            <a:extLst>
              <a:ext uri="{FF2B5EF4-FFF2-40B4-BE49-F238E27FC236}">
                <a16:creationId xmlns:a16="http://schemas.microsoft.com/office/drawing/2014/main" id="{E9A764BB-5F7B-4CEF-AC42-F715CEE3C3C1}"/>
              </a:ext>
            </a:extLst>
          </p:cNvPr>
          <p:cNvSpPr txBox="1"/>
          <p:nvPr/>
        </p:nvSpPr>
        <p:spPr>
          <a:xfrm>
            <a:off x="4307205" y="3404680"/>
            <a:ext cx="301686" cy="369332"/>
          </a:xfrm>
          <a:prstGeom prst="rect">
            <a:avLst/>
          </a:prstGeom>
          <a:noFill/>
        </p:spPr>
        <p:txBody>
          <a:bodyPr wrap="none" rtlCol="0">
            <a:spAutoFit/>
          </a:bodyPr>
          <a:lstStyle/>
          <a:p>
            <a:r>
              <a:rPr lang="tr-TR" dirty="0"/>
              <a:t>3</a:t>
            </a:r>
            <a:endParaRPr lang="en-US" dirty="0"/>
          </a:p>
        </p:txBody>
      </p:sp>
      <p:sp>
        <p:nvSpPr>
          <p:cNvPr id="13" name="Metin kutusu 12">
            <a:extLst>
              <a:ext uri="{FF2B5EF4-FFF2-40B4-BE49-F238E27FC236}">
                <a16:creationId xmlns:a16="http://schemas.microsoft.com/office/drawing/2014/main" id="{1987F836-5675-4331-91CE-4B6315CDCE81}"/>
              </a:ext>
            </a:extLst>
          </p:cNvPr>
          <p:cNvSpPr txBox="1"/>
          <p:nvPr/>
        </p:nvSpPr>
        <p:spPr>
          <a:xfrm>
            <a:off x="3995832" y="4089613"/>
            <a:ext cx="301686" cy="369332"/>
          </a:xfrm>
          <a:prstGeom prst="rect">
            <a:avLst/>
          </a:prstGeom>
          <a:noFill/>
        </p:spPr>
        <p:txBody>
          <a:bodyPr wrap="none" rtlCol="0">
            <a:spAutoFit/>
          </a:bodyPr>
          <a:lstStyle/>
          <a:p>
            <a:r>
              <a:rPr lang="tr-TR" dirty="0"/>
              <a:t>4</a:t>
            </a:r>
            <a:endParaRPr lang="en-US" dirty="0"/>
          </a:p>
        </p:txBody>
      </p:sp>
      <p:sp>
        <p:nvSpPr>
          <p:cNvPr id="14" name="Metin kutusu 13">
            <a:extLst>
              <a:ext uri="{FF2B5EF4-FFF2-40B4-BE49-F238E27FC236}">
                <a16:creationId xmlns:a16="http://schemas.microsoft.com/office/drawing/2014/main" id="{8734D6C3-E41F-4374-84F5-44DF3C1B7DBC}"/>
              </a:ext>
            </a:extLst>
          </p:cNvPr>
          <p:cNvSpPr txBox="1"/>
          <p:nvPr/>
        </p:nvSpPr>
        <p:spPr>
          <a:xfrm>
            <a:off x="2564130" y="4828276"/>
            <a:ext cx="301686" cy="369332"/>
          </a:xfrm>
          <a:prstGeom prst="rect">
            <a:avLst/>
          </a:prstGeom>
          <a:noFill/>
        </p:spPr>
        <p:txBody>
          <a:bodyPr wrap="none" rtlCol="0">
            <a:spAutoFit/>
          </a:bodyPr>
          <a:lstStyle/>
          <a:p>
            <a:r>
              <a:rPr lang="tr-TR" dirty="0"/>
              <a:t>5</a:t>
            </a:r>
            <a:endParaRPr lang="en-US" dirty="0"/>
          </a:p>
        </p:txBody>
      </p:sp>
      <p:sp>
        <p:nvSpPr>
          <p:cNvPr id="15" name="Metin kutusu 14">
            <a:extLst>
              <a:ext uri="{FF2B5EF4-FFF2-40B4-BE49-F238E27FC236}">
                <a16:creationId xmlns:a16="http://schemas.microsoft.com/office/drawing/2014/main" id="{C0F277F6-2C0C-4FCE-B91B-41F42922913D}"/>
              </a:ext>
            </a:extLst>
          </p:cNvPr>
          <p:cNvSpPr txBox="1"/>
          <p:nvPr/>
        </p:nvSpPr>
        <p:spPr>
          <a:xfrm>
            <a:off x="3476115" y="5208815"/>
            <a:ext cx="301686" cy="369332"/>
          </a:xfrm>
          <a:prstGeom prst="rect">
            <a:avLst/>
          </a:prstGeom>
          <a:noFill/>
        </p:spPr>
        <p:txBody>
          <a:bodyPr wrap="none" rtlCol="0">
            <a:spAutoFit/>
          </a:bodyPr>
          <a:lstStyle/>
          <a:p>
            <a:r>
              <a:rPr lang="tr-TR" dirty="0"/>
              <a:t>6</a:t>
            </a:r>
            <a:endParaRPr lang="en-US" dirty="0"/>
          </a:p>
        </p:txBody>
      </p:sp>
      <p:pic>
        <p:nvPicPr>
          <p:cNvPr id="16" name="Resim 15">
            <a:extLst>
              <a:ext uri="{FF2B5EF4-FFF2-40B4-BE49-F238E27FC236}">
                <a16:creationId xmlns:a16="http://schemas.microsoft.com/office/drawing/2014/main" id="{90984C44-45BD-4BCE-A224-B562BB2FC4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26940" y="3099548"/>
            <a:ext cx="2584496" cy="2584496"/>
          </a:xfrm>
          <a:prstGeom prst="rect">
            <a:avLst/>
          </a:prstGeom>
        </p:spPr>
      </p:pic>
      <p:pic>
        <p:nvPicPr>
          <p:cNvPr id="17" name="Resim 16">
            <a:extLst>
              <a:ext uri="{FF2B5EF4-FFF2-40B4-BE49-F238E27FC236}">
                <a16:creationId xmlns:a16="http://schemas.microsoft.com/office/drawing/2014/main" id="{07FD6ECC-0F74-48C7-9577-18717ECFA45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95402" y="2608946"/>
            <a:ext cx="3295347" cy="3581900"/>
          </a:xfrm>
          <a:prstGeom prst="rect">
            <a:avLst/>
          </a:prstGeom>
        </p:spPr>
      </p:pic>
    </p:spTree>
    <p:extLst>
      <p:ext uri="{BB962C8B-B14F-4D97-AF65-F5344CB8AC3E}">
        <p14:creationId xmlns:p14="http://schemas.microsoft.com/office/powerpoint/2010/main" val="100177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01170566-B48F-439A-BD1E-40F16C7442A2}"/>
              </a:ext>
            </a:extLst>
          </p:cNvPr>
          <p:cNvSpPr>
            <a:spLocks noGrp="1"/>
          </p:cNvSpPr>
          <p:nvPr>
            <p:ph type="title"/>
          </p:nvPr>
        </p:nvSpPr>
        <p:spPr>
          <a:xfrm>
            <a:off x="1097280" y="286603"/>
            <a:ext cx="10058400" cy="1450757"/>
          </a:xfrm>
        </p:spPr>
        <p:txBody>
          <a:bodyPr/>
          <a:lstStyle/>
          <a:p>
            <a:r>
              <a:rPr lang="en-US" dirty="0"/>
              <a:t>Discus</a:t>
            </a:r>
            <a:r>
              <a:rPr lang="tr-TR" dirty="0"/>
              <a:t>sion</a:t>
            </a:r>
            <a:endParaRPr lang="en-US" dirty="0"/>
          </a:p>
        </p:txBody>
      </p:sp>
      <mc:AlternateContent xmlns:mc="http://schemas.openxmlformats.org/markup-compatibility/2006" xmlns:a14="http://schemas.microsoft.com/office/drawing/2010/main">
        <mc:Choice Requires="a14">
          <p:sp>
            <p:nvSpPr>
              <p:cNvPr id="5" name="İçerik Yer Tutucusu 4">
                <a:extLst>
                  <a:ext uri="{FF2B5EF4-FFF2-40B4-BE49-F238E27FC236}">
                    <a16:creationId xmlns:a16="http://schemas.microsoft.com/office/drawing/2014/main" id="{35292153-CEA8-452C-9AEC-EBEFB5708BDF}"/>
                  </a:ext>
                </a:extLst>
              </p:cNvPr>
              <p:cNvSpPr>
                <a:spLocks noGrp="1"/>
              </p:cNvSpPr>
              <p:nvPr>
                <p:ph idx="1"/>
              </p:nvPr>
            </p:nvSpPr>
            <p:spPr>
              <a:xfrm>
                <a:off x="1097280" y="1845734"/>
                <a:ext cx="10305826" cy="4277160"/>
              </a:xfrm>
            </p:spPr>
            <p:txBody>
              <a:bodyPr>
                <a:normAutofit/>
              </a:bodyPr>
              <a:lstStyle/>
              <a:p>
                <a:pPr>
                  <a:buFont typeface="Arial" panose="020B0604020202020204" pitchFamily="34" charset="0"/>
                  <a:buChar char="•"/>
                </a:pPr>
                <a:r>
                  <a:rPr lang="tr-TR" dirty="0"/>
                  <a:t> </a:t>
                </a:r>
                <a:r>
                  <a:rPr lang="en-US" dirty="0"/>
                  <a:t>We have described the Hamiltonian Path problem and have shown that it is an NP-Hard Problem reduced from the Hamiltonian Cycle problem. </a:t>
                </a:r>
                <a:endParaRPr lang="tr-TR" dirty="0"/>
              </a:p>
              <a:p>
                <a:pPr>
                  <a:buFont typeface="Arial" panose="020B0604020202020204" pitchFamily="34" charset="0"/>
                  <a:buChar char="•"/>
                </a:pPr>
                <a:endParaRPr lang="tr-TR" dirty="0"/>
              </a:p>
              <a:p>
                <a:pPr>
                  <a:buFont typeface="Arial" panose="020B0604020202020204" pitchFamily="34" charset="0"/>
                  <a:buChar char="•"/>
                </a:pPr>
                <a:r>
                  <a:rPr lang="en-US" dirty="0"/>
                  <a:t>We used a modified version of Kruskal algorithm which is a randomized greedy algorithm that gives an approximate solution to the Hamiltonian Path problem. </a:t>
                </a:r>
                <a:endParaRPr lang="tr-TR" dirty="0"/>
              </a:p>
              <a:p>
                <a:pPr>
                  <a:buFont typeface="Arial" panose="020B0604020202020204" pitchFamily="34" charset="0"/>
                  <a:buChar char="•"/>
                </a:pPr>
                <a:endParaRPr lang="tr-TR" dirty="0"/>
              </a:p>
              <a:p>
                <a:pPr>
                  <a:buFont typeface="Arial" panose="020B0604020202020204" pitchFamily="34" charset="0"/>
                  <a:buChar char="•"/>
                </a:pPr>
                <a:r>
                  <a:rPr lang="en-US" dirty="0"/>
                  <a:t>Experimental analysis showed us an interesting behavior in the success rates. Our algorithm gives relatively better results when the number of vertices is an odd number. </a:t>
                </a:r>
                <a:endParaRPr lang="tr-TR" dirty="0"/>
              </a:p>
              <a:p>
                <a:pPr>
                  <a:buFont typeface="Arial" panose="020B0604020202020204" pitchFamily="34" charset="0"/>
                  <a:buChar char="•"/>
                </a:pPr>
                <a:endParaRPr lang="tr-TR" dirty="0"/>
              </a:p>
              <a:p>
                <a:pPr>
                  <a:buFont typeface="Arial" panose="020B0604020202020204" pitchFamily="34" charset="0"/>
                  <a:buChar char="•"/>
                </a:pPr>
                <a:r>
                  <a:rPr lang="en-US" dirty="0"/>
                  <a:t>Running time shows a linear trend when we analyzed the mean running times for each run types and our analysis was </a:t>
                </a:r>
                <a14:m>
                  <m:oMath xmlns:m="http://schemas.openxmlformats.org/officeDocument/2006/math">
                    <m:r>
                      <a:rPr lang="en-US" i="1">
                        <a:latin typeface="Cambria Math" panose="02040503050406030204" pitchFamily="18" charset="0"/>
                      </a:rPr>
                      <m:t>𝑂</m:t>
                    </m:r>
                    <m:r>
                      <a:rPr lang="en-US">
                        <a:latin typeface="Cambria Math" panose="02040503050406030204" pitchFamily="18" charset="0"/>
                      </a:rPr>
                      <m:t>(</m:t>
                    </m:r>
                    <m:r>
                      <a:rPr lang="en-US" i="1">
                        <a:latin typeface="Cambria Math" panose="02040503050406030204" pitchFamily="18" charset="0"/>
                      </a:rPr>
                      <m:t>𝑉</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𝑉</m:t>
                        </m:r>
                      </m:e>
                    </m:func>
                    <m:r>
                      <a:rPr lang="en-US">
                        <a:latin typeface="Cambria Math" panose="02040503050406030204" pitchFamily="18" charset="0"/>
                      </a:rPr>
                      <m:t>+</m:t>
                    </m:r>
                    <m:r>
                      <a:rPr lang="en-US" i="1">
                        <a:latin typeface="Cambria Math" panose="02040503050406030204" pitchFamily="18" charset="0"/>
                      </a:rPr>
                      <m:t>𝐸</m:t>
                    </m:r>
                    <m:r>
                      <a:rPr lang="en-US">
                        <a:latin typeface="Cambria Math" panose="02040503050406030204" pitchFamily="18" charset="0"/>
                      </a:rPr>
                      <m:t>)</m:t>
                    </m:r>
                  </m:oMath>
                </a14:m>
                <a:r>
                  <a:rPr lang="en-US" dirty="0"/>
                  <a:t>. </a:t>
                </a:r>
              </a:p>
            </p:txBody>
          </p:sp>
        </mc:Choice>
        <mc:Fallback xmlns="">
          <p:sp>
            <p:nvSpPr>
              <p:cNvPr id="5" name="İçerik Yer Tutucusu 4">
                <a:extLst>
                  <a:ext uri="{FF2B5EF4-FFF2-40B4-BE49-F238E27FC236}">
                    <a16:creationId xmlns:a16="http://schemas.microsoft.com/office/drawing/2014/main" id="{35292153-CEA8-452C-9AEC-EBEFB5708BDF}"/>
                  </a:ext>
                </a:extLst>
              </p:cNvPr>
              <p:cNvSpPr>
                <a:spLocks noGrp="1" noRot="1" noChangeAspect="1" noMove="1" noResize="1" noEditPoints="1" noAdjustHandles="1" noChangeArrowheads="1" noChangeShapeType="1" noTextEdit="1"/>
              </p:cNvSpPr>
              <p:nvPr>
                <p:ph idx="1"/>
              </p:nvPr>
            </p:nvSpPr>
            <p:spPr>
              <a:xfrm>
                <a:off x="1097280" y="1845734"/>
                <a:ext cx="10305826" cy="4277160"/>
              </a:xfrm>
              <a:blipFill>
                <a:blip r:embed="rId2"/>
                <a:stretch>
                  <a:fillRect l="-1419" t="-1569" r="-177" b="-285"/>
                </a:stretch>
              </a:blipFill>
            </p:spPr>
            <p:txBody>
              <a:bodyPr/>
              <a:lstStyle/>
              <a:p>
                <a:r>
                  <a:rPr lang="en-US">
                    <a:noFill/>
                  </a:rPr>
                  <a:t> </a:t>
                </a:r>
              </a:p>
            </p:txBody>
          </p:sp>
        </mc:Fallback>
      </mc:AlternateContent>
      <p:sp>
        <p:nvSpPr>
          <p:cNvPr id="2" name="Alt Bilgi Yer Tutucusu 1">
            <a:extLst>
              <a:ext uri="{FF2B5EF4-FFF2-40B4-BE49-F238E27FC236}">
                <a16:creationId xmlns:a16="http://schemas.microsoft.com/office/drawing/2014/main" id="{5C6094A8-71DC-49CC-B45C-E4F05EF4B5F3}"/>
              </a:ext>
            </a:extLst>
          </p:cNvPr>
          <p:cNvSpPr>
            <a:spLocks noGrp="1"/>
          </p:cNvSpPr>
          <p:nvPr>
            <p:ph type="ftr" sz="quarter" idx="11"/>
          </p:nvPr>
        </p:nvSpPr>
        <p:spPr>
          <a:xfrm>
            <a:off x="3686185" y="6459785"/>
            <a:ext cx="4822804" cy="365125"/>
          </a:xfrm>
        </p:spPr>
        <p:txBody>
          <a:bodyPr/>
          <a:lstStyle/>
          <a:p>
            <a:r>
              <a:rPr lang="tr-TR"/>
              <a:t>Hamıltonıan Path Problem</a:t>
            </a:r>
            <a:endParaRPr lang="tr-TR" dirty="0"/>
          </a:p>
        </p:txBody>
      </p:sp>
      <p:sp>
        <p:nvSpPr>
          <p:cNvPr id="3" name="Slayt Numarası Yer Tutucusu 2">
            <a:extLst>
              <a:ext uri="{FF2B5EF4-FFF2-40B4-BE49-F238E27FC236}">
                <a16:creationId xmlns:a16="http://schemas.microsoft.com/office/drawing/2014/main" id="{B2F2BF10-AEF2-4F7E-B151-4B4D1FD4F8E2}"/>
              </a:ext>
            </a:extLst>
          </p:cNvPr>
          <p:cNvSpPr>
            <a:spLocks noGrp="1"/>
          </p:cNvSpPr>
          <p:nvPr>
            <p:ph type="sldNum" sz="quarter" idx="12"/>
          </p:nvPr>
        </p:nvSpPr>
        <p:spPr>
          <a:xfrm>
            <a:off x="9900458" y="6459785"/>
            <a:ext cx="1312025" cy="365125"/>
          </a:xfrm>
        </p:spPr>
        <p:txBody>
          <a:bodyPr/>
          <a:lstStyle/>
          <a:p>
            <a:fld id="{15C7158B-90F9-4747-8938-9A6241A7AE8B}" type="slidenum">
              <a:rPr lang="tr-TR" smtClean="0"/>
              <a:t>28</a:t>
            </a:fld>
            <a:endParaRPr lang="tr-TR" dirty="0"/>
          </a:p>
        </p:txBody>
      </p:sp>
    </p:spTree>
    <p:extLst>
      <p:ext uri="{BB962C8B-B14F-4D97-AF65-F5344CB8AC3E}">
        <p14:creationId xmlns:p14="http://schemas.microsoft.com/office/powerpoint/2010/main" val="363752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DC0888-3B71-4D97-944C-570408C9EA33}"/>
              </a:ext>
            </a:extLst>
          </p:cNvPr>
          <p:cNvSpPr>
            <a:spLocks noGrp="1"/>
          </p:cNvSpPr>
          <p:nvPr>
            <p:ph type="title"/>
          </p:nvPr>
        </p:nvSpPr>
        <p:spPr/>
        <p:txBody>
          <a:bodyPr/>
          <a:lstStyle/>
          <a:p>
            <a:r>
              <a:rPr lang="tr-TR" dirty="0"/>
              <a:t>References</a:t>
            </a:r>
          </a:p>
        </p:txBody>
      </p:sp>
      <p:sp>
        <p:nvSpPr>
          <p:cNvPr id="3" name="İçerik Yer Tutucusu 2">
            <a:extLst>
              <a:ext uri="{FF2B5EF4-FFF2-40B4-BE49-F238E27FC236}">
                <a16:creationId xmlns:a16="http://schemas.microsoft.com/office/drawing/2014/main" id="{14DE928A-5C8C-48AF-AEFA-C1009C248659}"/>
              </a:ext>
            </a:extLst>
          </p:cNvPr>
          <p:cNvSpPr>
            <a:spLocks noGrp="1"/>
          </p:cNvSpPr>
          <p:nvPr>
            <p:ph idx="1"/>
          </p:nvPr>
        </p:nvSpPr>
        <p:spPr/>
        <p:txBody>
          <a:bodyPr/>
          <a:lstStyle/>
          <a:p>
            <a:pPr>
              <a:buFont typeface="Arial" panose="020B0604020202020204" pitchFamily="34" charset="0"/>
              <a:buChar char="•"/>
            </a:pPr>
            <a:r>
              <a:rPr lang="tr-TR" dirty="0"/>
              <a:t> </a:t>
            </a:r>
            <a:r>
              <a:rPr lang="en-US" dirty="0"/>
              <a:t> </a:t>
            </a:r>
            <a:r>
              <a:rPr lang="en-US"/>
              <a:t>Cover image:</a:t>
            </a:r>
            <a:endParaRPr lang="en-US" dirty="0"/>
          </a:p>
          <a:p>
            <a:pPr lvl="1">
              <a:buFont typeface="Arial" panose="020B0604020202020204" pitchFamily="34" charset="0"/>
              <a:buChar char="•"/>
            </a:pPr>
            <a:r>
              <a:rPr lang="tr-TR" dirty="0">
                <a:hlinkClick r:id="rId2"/>
              </a:rPr>
              <a:t>https://images.app.goo.gl/MS9DRbZnWjVwWoLt6</a:t>
            </a:r>
            <a:endParaRPr lang="en-US" dirty="0"/>
          </a:p>
          <a:p>
            <a:pPr>
              <a:buFont typeface="Arial" panose="020B0604020202020204" pitchFamily="34" charset="0"/>
              <a:buChar char="•"/>
            </a:pPr>
            <a:r>
              <a:rPr lang="en-US" dirty="0"/>
              <a:t>Approximation Code:</a:t>
            </a:r>
          </a:p>
          <a:p>
            <a:pPr lvl="1">
              <a:buFont typeface="Arial" panose="020B0604020202020204" pitchFamily="34" charset="0"/>
              <a:buChar char="•"/>
            </a:pPr>
            <a:r>
              <a:rPr lang="en-US" u="sng" dirty="0">
                <a:hlinkClick r:id="rId3"/>
              </a:rPr>
              <a:t>https://github.com/francoMG/Approximation-of-Hamiltonian-Path/blob/master/AHP.py</a:t>
            </a:r>
            <a:endParaRPr lang="en-US" dirty="0"/>
          </a:p>
          <a:p>
            <a:pPr>
              <a:buFont typeface="Arial" panose="020B0604020202020204" pitchFamily="34" charset="0"/>
              <a:buChar char="•"/>
            </a:pPr>
            <a:r>
              <a:rPr lang="en-US" dirty="0"/>
              <a:t>Exact Code:</a:t>
            </a:r>
          </a:p>
          <a:p>
            <a:pPr lvl="1">
              <a:buFont typeface="Arial" panose="020B0604020202020204" pitchFamily="34" charset="0"/>
              <a:buChar char="•"/>
            </a:pPr>
            <a:r>
              <a:rPr lang="en-US" u="sng" dirty="0">
                <a:hlinkClick r:id="rId4"/>
              </a:rPr>
              <a:t>https://github.com/samarth-p/Euler-and-Hamiltonian-Path</a:t>
            </a:r>
            <a:endParaRPr lang="en-US" dirty="0"/>
          </a:p>
          <a:p>
            <a:pPr>
              <a:buFont typeface="Arial" panose="020B0604020202020204" pitchFamily="34" charset="0"/>
              <a:buChar char="•"/>
            </a:pPr>
            <a:endParaRPr lang="tr-TR" dirty="0"/>
          </a:p>
          <a:p>
            <a:pPr>
              <a:buFont typeface="Arial" panose="020B0604020202020204" pitchFamily="34" charset="0"/>
              <a:buChar char="•"/>
            </a:pPr>
            <a:endParaRPr lang="tr-TR" dirty="0"/>
          </a:p>
        </p:txBody>
      </p:sp>
      <p:sp>
        <p:nvSpPr>
          <p:cNvPr id="4" name="Alt Bilgi Yer Tutucusu 3">
            <a:extLst>
              <a:ext uri="{FF2B5EF4-FFF2-40B4-BE49-F238E27FC236}">
                <a16:creationId xmlns:a16="http://schemas.microsoft.com/office/drawing/2014/main" id="{30CE9458-9CCC-4E03-A8B5-427195C2692A}"/>
              </a:ext>
            </a:extLst>
          </p:cNvPr>
          <p:cNvSpPr>
            <a:spLocks noGrp="1"/>
          </p:cNvSpPr>
          <p:nvPr>
            <p:ph type="ftr" sz="quarter" idx="11"/>
          </p:nvPr>
        </p:nvSpPr>
        <p:spPr/>
        <p:txBody>
          <a:bodyPr/>
          <a:lstStyle/>
          <a:p>
            <a:r>
              <a:rPr lang="tr-TR" dirty="0"/>
              <a:t>Hamıltonıan Path Problem</a:t>
            </a:r>
          </a:p>
        </p:txBody>
      </p:sp>
      <p:sp>
        <p:nvSpPr>
          <p:cNvPr id="5" name="Slayt Numarası Yer Tutucusu 4">
            <a:extLst>
              <a:ext uri="{FF2B5EF4-FFF2-40B4-BE49-F238E27FC236}">
                <a16:creationId xmlns:a16="http://schemas.microsoft.com/office/drawing/2014/main" id="{AF7E4C2E-44B9-4AD2-8090-A5315BCF0C74}"/>
              </a:ext>
            </a:extLst>
          </p:cNvPr>
          <p:cNvSpPr>
            <a:spLocks noGrp="1"/>
          </p:cNvSpPr>
          <p:nvPr>
            <p:ph type="sldNum" sz="quarter" idx="12"/>
          </p:nvPr>
        </p:nvSpPr>
        <p:spPr/>
        <p:txBody>
          <a:bodyPr/>
          <a:lstStyle/>
          <a:p>
            <a:fld id="{15C7158B-90F9-4747-8938-9A6241A7AE8B}" type="slidenum">
              <a:rPr lang="tr-TR" smtClean="0"/>
              <a:t>29</a:t>
            </a:fld>
            <a:endParaRPr lang="tr-TR" dirty="0"/>
          </a:p>
        </p:txBody>
      </p:sp>
    </p:spTree>
    <p:extLst>
      <p:ext uri="{BB962C8B-B14F-4D97-AF65-F5344CB8AC3E}">
        <p14:creationId xmlns:p14="http://schemas.microsoft.com/office/powerpoint/2010/main" val="172168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8674C4-70E5-4D9A-94EF-2D376530B958}"/>
              </a:ext>
            </a:extLst>
          </p:cNvPr>
          <p:cNvSpPr>
            <a:spLocks noGrp="1"/>
          </p:cNvSpPr>
          <p:nvPr>
            <p:ph type="title"/>
          </p:nvPr>
        </p:nvSpPr>
        <p:spPr/>
        <p:txBody>
          <a:bodyPr/>
          <a:lstStyle/>
          <a:p>
            <a:r>
              <a:rPr lang="tr-TR" dirty="0"/>
              <a:t>Hamiltonian Path</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17CEF0D7-6D9C-4F70-9C44-781177B7D217}"/>
                  </a:ext>
                </a:extLst>
              </p:cNvPr>
              <p:cNvSpPr>
                <a:spLocks noGrp="1"/>
              </p:cNvSpPr>
              <p:nvPr>
                <p:ph idx="1"/>
              </p:nvPr>
            </p:nvSpPr>
            <p:spPr/>
            <p:txBody>
              <a:bodyPr>
                <a:noAutofit/>
              </a:bodyPr>
              <a:lstStyle/>
              <a:p>
                <a:pPr marL="0" indent="0">
                  <a:buNone/>
                </a:pPr>
                <a:endParaRPr lang="tr-TR" sz="2400" dirty="0"/>
              </a:p>
              <a:p>
                <a:pPr>
                  <a:buFont typeface="Arial" panose="020B0604020202020204" pitchFamily="34" charset="0"/>
                  <a:buChar char="•"/>
                </a:pPr>
                <a:r>
                  <a:rPr lang="en-US" sz="2400" dirty="0"/>
                  <a:t>Let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tr-TR"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oMath>
                </a14:m>
                <a:r>
                  <a:rPr lang="en-US" sz="2400" dirty="0"/>
                  <a:t>be a finite graph with vertex set </a:t>
                </a:r>
                <a14:m>
                  <m:oMath xmlns:m="http://schemas.openxmlformats.org/officeDocument/2006/math">
                    <m:r>
                      <a:rPr lang="en-US" sz="2400" i="1">
                        <a:latin typeface="Cambria Math" panose="02040503050406030204" pitchFamily="18" charset="0"/>
                      </a:rPr>
                      <m:t>𝑉</m:t>
                    </m:r>
                  </m:oMath>
                </a14:m>
                <a:r>
                  <a:rPr lang="en-US" sz="2400" dirty="0"/>
                  <a:t> and edge set </a:t>
                </a:r>
                <a14:m>
                  <m:oMath xmlns:m="http://schemas.openxmlformats.org/officeDocument/2006/math">
                    <m:r>
                      <a:rPr lang="en-US" sz="2400" i="1">
                        <a:latin typeface="Cambria Math" panose="02040503050406030204" pitchFamily="18" charset="0"/>
                      </a:rPr>
                      <m:t>𝐸</m:t>
                    </m:r>
                  </m:oMath>
                </a14:m>
                <a:r>
                  <a:rPr lang="en-US" sz="2400" dirty="0"/>
                  <a:t>. Hamiltonian path exists if and only if a path </a:t>
                </a:r>
                <a14:m>
                  <m:oMath xmlns:m="http://schemas.openxmlformats.org/officeDocument/2006/math">
                    <m:r>
                      <a:rPr lang="en-US" sz="2400" i="1">
                        <a:latin typeface="Cambria Math" panose="02040503050406030204" pitchFamily="18" charset="0"/>
                      </a:rPr>
                      <m:t> </m:t>
                    </m:r>
                    <m:r>
                      <a:rPr lang="en-US" sz="2400" i="1">
                        <a:latin typeface="Cambria Math" panose="02040503050406030204" pitchFamily="18" charset="0"/>
                      </a:rPr>
                      <m:t>𝑃</m:t>
                    </m:r>
                    <m:r>
                      <a:rPr lang="en-US" sz="2400" i="1">
                        <a:latin typeface="Cambria Math" panose="02040503050406030204" pitchFamily="18" charset="0"/>
                      </a:rPr>
                      <m:t>= </m:t>
                    </m:r>
                    <m:d>
                      <m:dPr>
                        <m:ctrlPr>
                          <a:rPr lang="tr-TR"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sSup>
                          <m:sSupPr>
                            <m:ctrlPr>
                              <a:rPr lang="tr-TR" sz="2400" i="1">
                                <a:latin typeface="Cambria Math" panose="02040503050406030204" pitchFamily="18" charset="0"/>
                              </a:rPr>
                            </m:ctrlPr>
                          </m:sSupPr>
                          <m:e>
                            <m:r>
                              <a:rPr lang="en-US" sz="2400" i="1">
                                <a:latin typeface="Cambria Math" panose="02040503050406030204" pitchFamily="18" charset="0"/>
                              </a:rPr>
                              <m:t>𝐸</m:t>
                            </m:r>
                          </m:e>
                          <m:sup>
                            <m:r>
                              <a:rPr lang="en-US" sz="2400" i="1">
                                <a:latin typeface="Cambria Math" panose="02040503050406030204" pitchFamily="18" charset="0"/>
                              </a:rPr>
                              <m:t>′</m:t>
                            </m:r>
                          </m:sup>
                        </m:sSup>
                      </m:e>
                    </m:d>
                  </m:oMath>
                </a14:m>
                <a:r>
                  <a:rPr lang="en-US" sz="2400" dirty="0"/>
                  <a:t> exists such that </a:t>
                </a:r>
                <a14:m>
                  <m:oMath xmlns:m="http://schemas.openxmlformats.org/officeDocument/2006/math">
                    <m:sSup>
                      <m:sSupPr>
                        <m:ctrlPr>
                          <a:rPr lang="tr-TR" sz="2400" i="1">
                            <a:latin typeface="Cambria Math" panose="02040503050406030204" pitchFamily="18" charset="0"/>
                          </a:rPr>
                        </m:ctrlPr>
                      </m:sSupPr>
                      <m:e>
                        <m:r>
                          <a:rPr lang="en-US" sz="2400" i="1">
                            <a:latin typeface="Cambria Math" panose="02040503050406030204" pitchFamily="18" charset="0"/>
                          </a:rPr>
                          <m:t>𝐸</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𝐸</m:t>
                    </m:r>
                  </m:oMath>
                </a14:m>
                <a:r>
                  <a:rPr lang="en-US" sz="2400" dirty="0"/>
                  <a:t> and</a:t>
                </a:r>
                <a14:m>
                  <m:oMath xmlns:m="http://schemas.openxmlformats.org/officeDocument/2006/math">
                    <m:r>
                      <a:rPr lang="en-US" sz="2400" i="1">
                        <a:latin typeface="Cambria Math" panose="02040503050406030204" pitchFamily="18" charset="0"/>
                      </a:rPr>
                      <m:t> </m:t>
                    </m:r>
                    <m:d>
                      <m:dPr>
                        <m:begChr m:val="|"/>
                        <m:endChr m:val="|"/>
                        <m:ctrlPr>
                          <a:rPr lang="tr-TR" sz="2400" i="1">
                            <a:latin typeface="Cambria Math" panose="02040503050406030204" pitchFamily="18" charset="0"/>
                          </a:rPr>
                        </m:ctrlPr>
                      </m:dPr>
                      <m:e>
                        <m:sSup>
                          <m:sSupPr>
                            <m:ctrlPr>
                              <a:rPr lang="tr-TR" sz="2400" i="1">
                                <a:latin typeface="Cambria Math" panose="02040503050406030204" pitchFamily="18" charset="0"/>
                              </a:rPr>
                            </m:ctrlPr>
                          </m:sSupPr>
                          <m:e>
                            <m:r>
                              <a:rPr lang="en-US" sz="2400" i="1">
                                <a:latin typeface="Cambria Math" panose="02040503050406030204" pitchFamily="18" charset="0"/>
                              </a:rPr>
                              <m:t>𝐸</m:t>
                            </m:r>
                          </m:e>
                          <m:sup>
                            <m:r>
                              <a:rPr lang="en-US" sz="2400" i="1">
                                <a:latin typeface="Cambria Math" panose="02040503050406030204" pitchFamily="18" charset="0"/>
                              </a:rPr>
                              <m:t>′</m:t>
                            </m:r>
                          </m:sup>
                        </m:sSup>
                      </m:e>
                    </m:d>
                    <m:r>
                      <a:rPr lang="en-US" sz="2400" i="1">
                        <a:latin typeface="Cambria Math" panose="02040503050406030204" pitchFamily="18" charset="0"/>
                      </a:rPr>
                      <m:t>= </m:t>
                    </m:r>
                    <m:d>
                      <m:dPr>
                        <m:begChr m:val="|"/>
                        <m:endChr m:val="|"/>
                        <m:ctrlPr>
                          <a:rPr lang="tr-TR"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−1</m:t>
                    </m:r>
                  </m:oMath>
                </a14:m>
                <a:r>
                  <a:rPr lang="en-US" sz="2400" dirty="0"/>
                  <a:t> .</a:t>
                </a:r>
                <a14:m>
                  <m:oMath xmlns:m="http://schemas.openxmlformats.org/officeDocument/2006/math">
                    <m:r>
                      <a:rPr lang="en-US" sz="2400" i="1">
                        <a:latin typeface="Cambria Math" panose="02040503050406030204" pitchFamily="18" charset="0"/>
                      </a:rPr>
                      <m:t> </m:t>
                    </m:r>
                    <m:r>
                      <a:rPr lang="en-US" sz="2400" i="1">
                        <a:latin typeface="Cambria Math" panose="02040503050406030204" pitchFamily="18" charset="0"/>
                      </a:rPr>
                      <m:t>𝑃</m:t>
                    </m:r>
                    <m:r>
                      <a:rPr lang="en-US" sz="2400" i="1">
                        <a:latin typeface="Cambria Math" panose="02040503050406030204" pitchFamily="18" charset="0"/>
                      </a:rPr>
                      <m:t>= (</m:t>
                    </m:r>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r>
                      <a:rPr lang="en-US" sz="2400" i="1">
                        <a:latin typeface="Cambria Math" panose="02040503050406030204" pitchFamily="18" charset="0"/>
                      </a:rPr>
                      <m:t>′)</m:t>
                    </m:r>
                  </m:oMath>
                </a14:m>
                <a:r>
                  <a:rPr lang="en-US" sz="2400" dirty="0"/>
                  <a:t> is defined as a path starting from vertex </a:t>
                </a:r>
                <a14:m>
                  <m:oMath xmlns:m="http://schemas.openxmlformats.org/officeDocument/2006/math">
                    <m:r>
                      <a:rPr lang="en-US" sz="2400" i="1">
                        <a:latin typeface="Cambria Math" panose="02040503050406030204" pitchFamily="18" charset="0"/>
                      </a:rPr>
                      <m:t>𝑢</m:t>
                    </m:r>
                  </m:oMath>
                </a14:m>
                <a:r>
                  <a:rPr lang="en-US" sz="2400" dirty="0"/>
                  <a:t> and ending at vertex </a:t>
                </a:r>
                <a14:m>
                  <m:oMath xmlns:m="http://schemas.openxmlformats.org/officeDocument/2006/math">
                    <m:r>
                      <a:rPr lang="en-US" sz="2400" i="1">
                        <a:latin typeface="Cambria Math" panose="02040503050406030204" pitchFamily="18" charset="0"/>
                      </a:rPr>
                      <m:t>𝑣</m:t>
                    </m:r>
                  </m:oMath>
                </a14:m>
                <a:r>
                  <a:rPr lang="en-US" sz="2400" dirty="0"/>
                  <a:t>. For every vertex </a:t>
                </a:r>
                <a14:m>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 ∈</m:t>
                    </m:r>
                    <m:r>
                      <a:rPr lang="en-US" sz="2400" i="1">
                        <a:latin typeface="Cambria Math" panose="02040503050406030204" pitchFamily="18" charset="0"/>
                      </a:rPr>
                      <m:t>𝑉</m:t>
                    </m:r>
                    <m:r>
                      <a:rPr lang="en-US" sz="2400" i="1">
                        <a:latin typeface="Cambria Math" panose="02040503050406030204" pitchFamily="18" charset="0"/>
                      </a:rPr>
                      <m:t>−</m:t>
                    </m:r>
                    <m:d>
                      <m:dPr>
                        <m:begChr m:val="{"/>
                        <m:endChr m:val="}"/>
                        <m:ctrlPr>
                          <a:rPr lang="tr-TR"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oMath>
                </a14:m>
                <a:r>
                  <a:rPr lang="en-US" sz="2400" dirty="0"/>
                  <a:t>, the degree of the vertex is 2 and for </a:t>
                </a:r>
                <a14:m>
                  <m:oMath xmlns:m="http://schemas.openxmlformats.org/officeDocument/2006/math">
                    <m:r>
                      <a:rPr lang="en-US" sz="2400" i="1">
                        <a:latin typeface="Cambria Math" panose="02040503050406030204" pitchFamily="18" charset="0"/>
                      </a:rPr>
                      <m:t>𝑢</m:t>
                    </m:r>
                  </m:oMath>
                </a14:m>
                <a:r>
                  <a:rPr lang="en-US" sz="2400" dirty="0"/>
                  <a:t> and </a:t>
                </a:r>
                <a14:m>
                  <m:oMath xmlns:m="http://schemas.openxmlformats.org/officeDocument/2006/math">
                    <m:r>
                      <a:rPr lang="en-US" sz="2400" i="1">
                        <a:latin typeface="Cambria Math" panose="02040503050406030204" pitchFamily="18" charset="0"/>
                      </a:rPr>
                      <m:t>𝑣</m:t>
                    </m:r>
                  </m:oMath>
                </a14:m>
                <a:r>
                  <a:rPr lang="en-US" sz="2400" dirty="0"/>
                  <a:t> vertices have degree of 1.</a:t>
                </a:r>
                <a:endParaRPr lang="tr-TR" sz="2400" dirty="0"/>
              </a:p>
              <a:p>
                <a:pPr marL="0" indent="0">
                  <a:buNone/>
                </a:pPr>
                <a:endParaRPr lang="tr-TR" sz="2400" dirty="0"/>
              </a:p>
              <a:p>
                <a:pPr>
                  <a:buFont typeface="Arial" panose="020B0604020202020204" pitchFamily="34" charset="0"/>
                  <a:buChar char="•"/>
                </a:pPr>
                <a:r>
                  <a:rPr lang="en-US" sz="2400" dirty="0"/>
                  <a:t>Traversing a (finite) directed or undirected graph by passing through each vertex exactly once results in a Hamiltonian Path. </a:t>
                </a:r>
                <a:endParaRPr lang="tr-TR" sz="2400" dirty="0"/>
              </a:p>
              <a:p>
                <a:pPr>
                  <a:buFont typeface="Arial" panose="020B0604020202020204" pitchFamily="34" charset="0"/>
                  <a:buChar char="•"/>
                </a:pPr>
                <a:endParaRPr lang="tr-TR" sz="2400" dirty="0"/>
              </a:p>
              <a:p>
                <a:pPr>
                  <a:buFont typeface="Arial" panose="020B0604020202020204" pitchFamily="34" charset="0"/>
                  <a:buChar char="•"/>
                </a:pPr>
                <a:endParaRPr lang="tr-TR" sz="2400" dirty="0"/>
              </a:p>
            </p:txBody>
          </p:sp>
        </mc:Choice>
        <mc:Fallback xmlns="">
          <p:sp>
            <p:nvSpPr>
              <p:cNvPr id="3" name="İçerik Yer Tutucusu 2">
                <a:extLst>
                  <a:ext uri="{FF2B5EF4-FFF2-40B4-BE49-F238E27FC236}">
                    <a16:creationId xmlns:a16="http://schemas.microsoft.com/office/drawing/2014/main" id="{17CEF0D7-6D9C-4F70-9C44-781177B7D217}"/>
                  </a:ext>
                </a:extLst>
              </p:cNvPr>
              <p:cNvSpPr>
                <a:spLocks noGrp="1" noRot="1" noChangeAspect="1" noMove="1" noResize="1" noEditPoints="1" noAdjustHandles="1" noChangeArrowheads="1" noChangeShapeType="1" noTextEdit="1"/>
              </p:cNvSpPr>
              <p:nvPr>
                <p:ph idx="1"/>
              </p:nvPr>
            </p:nvSpPr>
            <p:spPr>
              <a:blipFill>
                <a:blip r:embed="rId2"/>
                <a:stretch>
                  <a:fillRect l="-1697" r="-1818"/>
                </a:stretch>
              </a:blipFill>
            </p:spPr>
            <p:txBody>
              <a:bodyPr/>
              <a:lstStyle/>
              <a:p>
                <a:r>
                  <a:rPr lang="tr-TR">
                    <a:noFill/>
                  </a:rPr>
                  <a:t> </a:t>
                </a:r>
              </a:p>
            </p:txBody>
          </p:sp>
        </mc:Fallback>
      </mc:AlternateContent>
      <p:sp>
        <p:nvSpPr>
          <p:cNvPr id="4" name="Alt Bilgi Yer Tutucusu 3">
            <a:extLst>
              <a:ext uri="{FF2B5EF4-FFF2-40B4-BE49-F238E27FC236}">
                <a16:creationId xmlns:a16="http://schemas.microsoft.com/office/drawing/2014/main" id="{7C69C40B-EC09-4D8D-85A7-120AB979C929}"/>
              </a:ext>
            </a:extLst>
          </p:cNvPr>
          <p:cNvSpPr>
            <a:spLocks noGrp="1"/>
          </p:cNvSpPr>
          <p:nvPr>
            <p:ph type="ftr" sz="quarter" idx="11"/>
          </p:nvPr>
        </p:nvSpPr>
        <p:spPr/>
        <p:txBody>
          <a:bodyPr/>
          <a:lstStyle/>
          <a:p>
            <a:r>
              <a:rPr lang="tr-TR" dirty="0"/>
              <a:t>Hamıltonıan Path Problem</a:t>
            </a:r>
          </a:p>
        </p:txBody>
      </p:sp>
      <p:sp>
        <p:nvSpPr>
          <p:cNvPr id="5" name="Slayt Numarası Yer Tutucusu 4">
            <a:extLst>
              <a:ext uri="{FF2B5EF4-FFF2-40B4-BE49-F238E27FC236}">
                <a16:creationId xmlns:a16="http://schemas.microsoft.com/office/drawing/2014/main" id="{F78655BE-4B4C-41F0-9C77-84C2C691F3B6}"/>
              </a:ext>
            </a:extLst>
          </p:cNvPr>
          <p:cNvSpPr>
            <a:spLocks noGrp="1"/>
          </p:cNvSpPr>
          <p:nvPr>
            <p:ph type="sldNum" sz="quarter" idx="12"/>
          </p:nvPr>
        </p:nvSpPr>
        <p:spPr/>
        <p:txBody>
          <a:bodyPr/>
          <a:lstStyle/>
          <a:p>
            <a:fld id="{15C7158B-90F9-4747-8938-9A6241A7AE8B}" type="slidenum">
              <a:rPr lang="tr-TR" smtClean="0"/>
              <a:t>3</a:t>
            </a:fld>
            <a:endParaRPr lang="tr-TR" dirty="0"/>
          </a:p>
        </p:txBody>
      </p:sp>
    </p:spTree>
    <p:extLst>
      <p:ext uri="{BB962C8B-B14F-4D97-AF65-F5344CB8AC3E}">
        <p14:creationId xmlns:p14="http://schemas.microsoft.com/office/powerpoint/2010/main" val="365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8674C4-70E5-4D9A-94EF-2D376530B958}"/>
              </a:ext>
            </a:extLst>
          </p:cNvPr>
          <p:cNvSpPr>
            <a:spLocks noGrp="1"/>
          </p:cNvSpPr>
          <p:nvPr>
            <p:ph type="title"/>
          </p:nvPr>
        </p:nvSpPr>
        <p:spPr/>
        <p:txBody>
          <a:bodyPr/>
          <a:lstStyle/>
          <a:p>
            <a:r>
              <a:rPr lang="tr-TR" dirty="0"/>
              <a:t>Problem Description</a:t>
            </a:r>
          </a:p>
        </p:txBody>
      </p:sp>
      <p:sp>
        <p:nvSpPr>
          <p:cNvPr id="3" name="İçerik Yer Tutucusu 2">
            <a:extLst>
              <a:ext uri="{FF2B5EF4-FFF2-40B4-BE49-F238E27FC236}">
                <a16:creationId xmlns:a16="http://schemas.microsoft.com/office/drawing/2014/main" id="{17CEF0D7-6D9C-4F70-9C44-781177B7D217}"/>
              </a:ext>
            </a:extLst>
          </p:cNvPr>
          <p:cNvSpPr>
            <a:spLocks noGrp="1"/>
          </p:cNvSpPr>
          <p:nvPr>
            <p:ph idx="1"/>
          </p:nvPr>
        </p:nvSpPr>
        <p:spPr/>
        <p:txBody>
          <a:bodyPr/>
          <a:lstStyle/>
          <a:p>
            <a:pPr marL="0" indent="0">
              <a:buNone/>
            </a:pPr>
            <a:r>
              <a:rPr lang="tr-TR" sz="2400" dirty="0"/>
              <a:t>   </a:t>
            </a:r>
            <a:r>
              <a:rPr lang="en-US" sz="2400" dirty="0"/>
              <a:t>The problem we are considering in this project is </a:t>
            </a:r>
            <a:endParaRPr lang="tr-TR" sz="2400" dirty="0"/>
          </a:p>
          <a:p>
            <a:pPr marL="201168" lvl="1" indent="0">
              <a:buNone/>
            </a:pPr>
            <a:r>
              <a:rPr lang="tr-TR" sz="2400" i="1" dirty="0"/>
              <a:t>«G</a:t>
            </a:r>
            <a:r>
              <a:rPr lang="en-US" sz="2400" i="1" dirty="0"/>
              <a:t>iven an n-node undirected graph G=(V,E), is there a simple path of edges in G that contains every node in V, and thus contains exactly n−1 edges?</a:t>
            </a:r>
            <a:r>
              <a:rPr lang="tr-TR" sz="2400" i="1" dirty="0"/>
              <a:t>»</a:t>
            </a:r>
          </a:p>
          <a:p>
            <a:endParaRPr lang="tr-TR" dirty="0"/>
          </a:p>
        </p:txBody>
      </p:sp>
      <p:sp>
        <p:nvSpPr>
          <p:cNvPr id="4" name="Alt Bilgi Yer Tutucusu 3">
            <a:extLst>
              <a:ext uri="{FF2B5EF4-FFF2-40B4-BE49-F238E27FC236}">
                <a16:creationId xmlns:a16="http://schemas.microsoft.com/office/drawing/2014/main" id="{7C69C40B-EC09-4D8D-85A7-120AB979C929}"/>
              </a:ext>
            </a:extLst>
          </p:cNvPr>
          <p:cNvSpPr>
            <a:spLocks noGrp="1"/>
          </p:cNvSpPr>
          <p:nvPr>
            <p:ph type="ftr" sz="quarter" idx="11"/>
          </p:nvPr>
        </p:nvSpPr>
        <p:spPr/>
        <p:txBody>
          <a:bodyPr/>
          <a:lstStyle/>
          <a:p>
            <a:r>
              <a:rPr lang="tr-TR" dirty="0"/>
              <a:t>Hamıltonıan Path Problem</a:t>
            </a:r>
          </a:p>
        </p:txBody>
      </p:sp>
      <p:sp>
        <p:nvSpPr>
          <p:cNvPr id="5" name="Slayt Numarası Yer Tutucusu 4">
            <a:extLst>
              <a:ext uri="{FF2B5EF4-FFF2-40B4-BE49-F238E27FC236}">
                <a16:creationId xmlns:a16="http://schemas.microsoft.com/office/drawing/2014/main" id="{F78655BE-4B4C-41F0-9C77-84C2C691F3B6}"/>
              </a:ext>
            </a:extLst>
          </p:cNvPr>
          <p:cNvSpPr>
            <a:spLocks noGrp="1"/>
          </p:cNvSpPr>
          <p:nvPr>
            <p:ph type="sldNum" sz="quarter" idx="12"/>
          </p:nvPr>
        </p:nvSpPr>
        <p:spPr/>
        <p:txBody>
          <a:bodyPr/>
          <a:lstStyle/>
          <a:p>
            <a:fld id="{15C7158B-90F9-4747-8938-9A6241A7AE8B}" type="slidenum">
              <a:rPr lang="tr-TR" smtClean="0"/>
              <a:pPr/>
              <a:t>4</a:t>
            </a:fld>
            <a:endParaRPr lang="tr-TR" dirty="0"/>
          </a:p>
        </p:txBody>
      </p:sp>
      <p:pic>
        <p:nvPicPr>
          <p:cNvPr id="10" name="Resim 9">
            <a:extLst>
              <a:ext uri="{FF2B5EF4-FFF2-40B4-BE49-F238E27FC236}">
                <a16:creationId xmlns:a16="http://schemas.microsoft.com/office/drawing/2014/main" id="{92402362-DC38-4B8F-BE39-F678DF067D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71022" y="3131075"/>
            <a:ext cx="5249956" cy="2991451"/>
          </a:xfrm>
          <a:prstGeom prst="rect">
            <a:avLst/>
          </a:prstGeom>
        </p:spPr>
      </p:pic>
    </p:spTree>
    <p:extLst>
      <p:ext uri="{BB962C8B-B14F-4D97-AF65-F5344CB8AC3E}">
        <p14:creationId xmlns:p14="http://schemas.microsoft.com/office/powerpoint/2010/main" val="502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5950AB-C92C-4A38-B470-A44E3DF2732C}"/>
              </a:ext>
            </a:extLst>
          </p:cNvPr>
          <p:cNvSpPr>
            <a:spLocks noGrp="1"/>
          </p:cNvSpPr>
          <p:nvPr>
            <p:ph type="title"/>
          </p:nvPr>
        </p:nvSpPr>
        <p:spPr>
          <a:xfrm>
            <a:off x="1097280" y="286603"/>
            <a:ext cx="10058400" cy="1450757"/>
          </a:xfrm>
        </p:spPr>
        <p:txBody>
          <a:bodyPr>
            <a:normAutofit/>
          </a:bodyPr>
          <a:lstStyle/>
          <a:p>
            <a:r>
              <a:rPr lang="tr-TR" sz="4000" dirty="0" err="1"/>
              <a:t>Hamiltonian</a:t>
            </a:r>
            <a:r>
              <a:rPr lang="tr-TR" sz="4000" dirty="0"/>
              <a:t> </a:t>
            </a:r>
            <a:r>
              <a:rPr lang="tr-TR" sz="4000" dirty="0" err="1"/>
              <a:t>Path</a:t>
            </a:r>
            <a:r>
              <a:rPr lang="tr-TR" sz="4000" dirty="0"/>
              <a:t> is an NP-Complete Problem</a:t>
            </a:r>
          </a:p>
        </p:txBody>
      </p:sp>
      <p:sp>
        <p:nvSpPr>
          <p:cNvPr id="3" name="İçerik Yer Tutucusu 2">
            <a:extLst>
              <a:ext uri="{FF2B5EF4-FFF2-40B4-BE49-F238E27FC236}">
                <a16:creationId xmlns:a16="http://schemas.microsoft.com/office/drawing/2014/main" id="{4FB69B90-3A10-49FA-960B-3D23805F9C4F}"/>
              </a:ext>
            </a:extLst>
          </p:cNvPr>
          <p:cNvSpPr>
            <a:spLocks noGrp="1"/>
          </p:cNvSpPr>
          <p:nvPr>
            <p:ph idx="1"/>
          </p:nvPr>
        </p:nvSpPr>
        <p:spPr>
          <a:xfrm>
            <a:off x="1097279" y="1845734"/>
            <a:ext cx="7551941" cy="4383616"/>
          </a:xfrm>
        </p:spPr>
        <p:txBody>
          <a:bodyPr>
            <a:normAutofit/>
          </a:bodyPr>
          <a:lstStyle/>
          <a:p>
            <a:pPr>
              <a:buFont typeface="Arial" panose="020B0604020202020204" pitchFamily="34" charset="0"/>
              <a:buChar char="•"/>
            </a:pPr>
            <a:r>
              <a:rPr lang="tr-TR" dirty="0"/>
              <a:t> </a:t>
            </a:r>
            <a:r>
              <a:rPr lang="en-US" dirty="0"/>
              <a:t>To prove that Hamiltonian Path problem is an NP – Complete problem, following problems should be proven</a:t>
            </a:r>
            <a:endParaRPr lang="tr-TR" dirty="0"/>
          </a:p>
          <a:p>
            <a:pPr lvl="1">
              <a:buFont typeface="Arial" panose="020B0604020202020204" pitchFamily="34" charset="0"/>
              <a:buChar char="•"/>
            </a:pPr>
            <a:r>
              <a:rPr lang="en-US" sz="2000" dirty="0"/>
              <a:t>Hamiltonian Path problem belongs in NP.</a:t>
            </a:r>
            <a:endParaRPr lang="tr-TR" sz="2000" dirty="0"/>
          </a:p>
          <a:p>
            <a:pPr lvl="1">
              <a:buFont typeface="Arial" panose="020B0604020202020204" pitchFamily="34" charset="0"/>
              <a:buChar char="•"/>
            </a:pPr>
            <a:r>
              <a:rPr lang="en-US" sz="2000" dirty="0"/>
              <a:t>Hamiltonian Path problem can be reduced to an NP – Hard problem, with the additional note that the viability of reducing a known NP – Hard problem to the Hamiltonian Path problem itself.</a:t>
            </a:r>
            <a:endParaRPr lang="tr-TR" sz="2000" dirty="0"/>
          </a:p>
          <a:p>
            <a:pPr>
              <a:buFont typeface="Arial" panose="020B0604020202020204" pitchFamily="34" charset="0"/>
              <a:buChar char="•"/>
            </a:pPr>
            <a:r>
              <a:rPr lang="tr-TR" dirty="0"/>
              <a:t> </a:t>
            </a:r>
            <a:r>
              <a:rPr lang="en-US" dirty="0"/>
              <a:t>For this purpose, the Hamiltonian Cycle problem could be chosen, which is an NP hard problem and can be deterministically reduced to Hamiltonian Path problem. </a:t>
            </a:r>
            <a:r>
              <a:rPr lang="tr-TR" dirty="0"/>
              <a:t>A </a:t>
            </a:r>
            <a:r>
              <a:rPr lang="tr-TR" dirty="0" err="1"/>
              <a:t>detailed</a:t>
            </a:r>
            <a:r>
              <a:rPr lang="tr-TR" dirty="0"/>
              <a:t> </a:t>
            </a:r>
            <a:r>
              <a:rPr lang="tr-TR" dirty="0" err="1"/>
              <a:t>explaination</a:t>
            </a:r>
            <a:r>
              <a:rPr lang="tr-TR" dirty="0"/>
              <a:t> can be </a:t>
            </a:r>
            <a:r>
              <a:rPr lang="tr-TR" dirty="0" err="1"/>
              <a:t>found</a:t>
            </a:r>
            <a:r>
              <a:rPr lang="tr-TR" dirty="0"/>
              <a:t> in </a:t>
            </a:r>
            <a:r>
              <a:rPr lang="tr-TR" dirty="0" err="1"/>
              <a:t>the</a:t>
            </a:r>
            <a:r>
              <a:rPr lang="tr-TR" dirty="0"/>
              <a:t> </a:t>
            </a:r>
            <a:r>
              <a:rPr lang="tr-TR" dirty="0" err="1"/>
              <a:t>report</a:t>
            </a:r>
            <a:r>
              <a:rPr lang="tr-TR" dirty="0"/>
              <a:t> in </a:t>
            </a:r>
            <a:r>
              <a:rPr lang="tr-TR" dirty="0" err="1"/>
              <a:t>section</a:t>
            </a:r>
            <a:r>
              <a:rPr lang="tr-TR" dirty="0"/>
              <a:t> </a:t>
            </a:r>
            <a:r>
              <a:rPr lang="tr-TR" i="1" dirty="0"/>
              <a:t>NP - Complete </a:t>
            </a:r>
            <a:r>
              <a:rPr lang="tr-TR" i="1" dirty="0" err="1"/>
              <a:t>Proof</a:t>
            </a:r>
            <a:r>
              <a:rPr lang="tr-TR" dirty="0"/>
              <a:t>.</a:t>
            </a:r>
          </a:p>
        </p:txBody>
      </p:sp>
      <p:pic>
        <p:nvPicPr>
          <p:cNvPr id="6" name="Resim 5">
            <a:extLst>
              <a:ext uri="{FF2B5EF4-FFF2-40B4-BE49-F238E27FC236}">
                <a16:creationId xmlns:a16="http://schemas.microsoft.com/office/drawing/2014/main" id="{76E729A0-0BEE-4E31-80CC-9A09EC2FC880}"/>
              </a:ext>
            </a:extLst>
          </p:cNvPr>
          <p:cNvPicPr>
            <a:picLocks noChangeAspect="1"/>
          </p:cNvPicPr>
          <p:nvPr/>
        </p:nvPicPr>
        <p:blipFill>
          <a:blip r:embed="rId2"/>
          <a:stretch>
            <a:fillRect/>
          </a:stretch>
        </p:blipFill>
        <p:spPr>
          <a:xfrm>
            <a:off x="8649220" y="2108408"/>
            <a:ext cx="3135109" cy="2381982"/>
          </a:xfrm>
          <a:prstGeom prst="rect">
            <a:avLst/>
          </a:prstGeom>
        </p:spPr>
      </p:pic>
      <p:sp>
        <p:nvSpPr>
          <p:cNvPr id="4" name="Alt Bilgi Yer Tutucusu 3">
            <a:extLst>
              <a:ext uri="{FF2B5EF4-FFF2-40B4-BE49-F238E27FC236}">
                <a16:creationId xmlns:a16="http://schemas.microsoft.com/office/drawing/2014/main" id="{8695B1FC-31DC-4B01-AB85-2C6FC83723B0}"/>
              </a:ext>
            </a:extLst>
          </p:cNvPr>
          <p:cNvSpPr>
            <a:spLocks noGrp="1"/>
          </p:cNvSpPr>
          <p:nvPr>
            <p:ph type="ftr" sz="quarter" idx="11"/>
          </p:nvPr>
        </p:nvSpPr>
        <p:spPr>
          <a:xfrm>
            <a:off x="3686185" y="6459785"/>
            <a:ext cx="4822804" cy="365125"/>
          </a:xfrm>
        </p:spPr>
        <p:txBody>
          <a:bodyPr>
            <a:normAutofit/>
          </a:bodyPr>
          <a:lstStyle/>
          <a:p>
            <a:pPr>
              <a:spcAft>
                <a:spcPts val="600"/>
              </a:spcAft>
            </a:pPr>
            <a:r>
              <a:rPr lang="tr-TR" dirty="0"/>
              <a:t>Hamıltonıan Path Problem</a:t>
            </a:r>
            <a:endParaRPr lang="tr-TR"/>
          </a:p>
        </p:txBody>
      </p:sp>
      <p:sp>
        <p:nvSpPr>
          <p:cNvPr id="5" name="Slayt Numarası Yer Tutucusu 4">
            <a:extLst>
              <a:ext uri="{FF2B5EF4-FFF2-40B4-BE49-F238E27FC236}">
                <a16:creationId xmlns:a16="http://schemas.microsoft.com/office/drawing/2014/main" id="{2E608BB6-6774-4BB3-81B4-1D5FAD5A3521}"/>
              </a:ext>
            </a:extLst>
          </p:cNvPr>
          <p:cNvSpPr>
            <a:spLocks noGrp="1"/>
          </p:cNvSpPr>
          <p:nvPr>
            <p:ph type="sldNum" sz="quarter" idx="12"/>
          </p:nvPr>
        </p:nvSpPr>
        <p:spPr>
          <a:xfrm>
            <a:off x="9900458" y="6459785"/>
            <a:ext cx="1312025" cy="365125"/>
          </a:xfrm>
        </p:spPr>
        <p:txBody>
          <a:bodyPr>
            <a:normAutofit/>
          </a:bodyPr>
          <a:lstStyle/>
          <a:p>
            <a:pPr>
              <a:spcAft>
                <a:spcPts val="600"/>
              </a:spcAft>
            </a:pPr>
            <a:fld id="{15C7158B-90F9-4747-8938-9A6241A7AE8B}" type="slidenum">
              <a:rPr lang="tr-TR" smtClean="0"/>
              <a:pPr>
                <a:spcAft>
                  <a:spcPts val="600"/>
                </a:spcAft>
              </a:pPr>
              <a:t>5</a:t>
            </a:fld>
            <a:endParaRPr lang="tr-TR"/>
          </a:p>
        </p:txBody>
      </p:sp>
      <p:sp>
        <p:nvSpPr>
          <p:cNvPr id="7" name="Dikdörtgen 6">
            <a:extLst>
              <a:ext uri="{FF2B5EF4-FFF2-40B4-BE49-F238E27FC236}">
                <a16:creationId xmlns:a16="http://schemas.microsoft.com/office/drawing/2014/main" id="{9B1B3027-5296-449C-B316-68C9826730C2}"/>
              </a:ext>
            </a:extLst>
          </p:cNvPr>
          <p:cNvSpPr/>
          <p:nvPr/>
        </p:nvSpPr>
        <p:spPr>
          <a:xfrm>
            <a:off x="9436720" y="4313393"/>
            <a:ext cx="2431430" cy="738664"/>
          </a:xfrm>
          <a:prstGeom prst="rect">
            <a:avLst/>
          </a:prstGeom>
        </p:spPr>
        <p:txBody>
          <a:bodyPr wrap="square">
            <a:spAutoFit/>
          </a:bodyPr>
          <a:lstStyle/>
          <a:p>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Figure </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3</a:t>
            </a:r>
            <a:r>
              <a:rPr lang="en-US" sz="1400" dirty="0">
                <a:solidFill>
                  <a:srgbClr val="002060"/>
                </a:solidFill>
                <a:latin typeface="Calibri" panose="020F0502020204030204" pitchFamily="34" charset="0"/>
                <a:ea typeface="Calibri" panose="020F0502020204030204" pitchFamily="34" charset="0"/>
                <a:cs typeface="Arial" panose="020B0604020202020204" pitchFamily="34" charset="0"/>
              </a:rPr>
              <a:t>: A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Hamiltonian</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Cycle</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edges</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are</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indicated</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with</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 </a:t>
            </a:r>
            <a:r>
              <a:rPr lang="tr-TR" sz="1400" dirty="0" err="1">
                <a:solidFill>
                  <a:srgbClr val="002060"/>
                </a:solidFill>
                <a:latin typeface="Calibri" panose="020F0502020204030204" pitchFamily="34" charset="0"/>
                <a:ea typeface="Calibri" panose="020F0502020204030204" pitchFamily="34" charset="0"/>
                <a:cs typeface="Arial" panose="020B0604020202020204" pitchFamily="34" charset="0"/>
              </a:rPr>
              <a:t>black</a:t>
            </a:r>
            <a:r>
              <a:rPr lang="tr-TR" sz="1400" dirty="0">
                <a:solidFill>
                  <a:srgbClr val="002060"/>
                </a:solidFill>
                <a:latin typeface="Calibri" panose="020F0502020204030204" pitchFamily="34" charset="0"/>
                <a:ea typeface="Calibri" panose="020F0502020204030204" pitchFamily="34" charset="0"/>
                <a:cs typeface="Arial" panose="020B0604020202020204" pitchFamily="34" charset="0"/>
              </a:rPr>
              <a:t>)</a:t>
            </a:r>
            <a:endParaRPr lang="en-US" sz="1400" dirty="0">
              <a:solidFill>
                <a:srgbClr val="002060"/>
              </a:solidFill>
            </a:endParaRPr>
          </a:p>
        </p:txBody>
      </p:sp>
    </p:spTree>
    <p:extLst>
      <p:ext uri="{BB962C8B-B14F-4D97-AF65-F5344CB8AC3E}">
        <p14:creationId xmlns:p14="http://schemas.microsoft.com/office/powerpoint/2010/main" val="227600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0AA7B3-577B-48EC-893F-BFEA595EDC16}"/>
              </a:ext>
            </a:extLst>
          </p:cNvPr>
          <p:cNvSpPr>
            <a:spLocks noGrp="1"/>
          </p:cNvSpPr>
          <p:nvPr>
            <p:ph type="title"/>
          </p:nvPr>
        </p:nvSpPr>
        <p:spPr/>
        <p:txBody>
          <a:bodyPr/>
          <a:lstStyle/>
          <a:p>
            <a:r>
              <a:rPr lang="tr-TR" dirty="0"/>
              <a:t>Algorithm Description</a:t>
            </a:r>
          </a:p>
        </p:txBody>
      </p:sp>
      <p:sp>
        <p:nvSpPr>
          <p:cNvPr id="3" name="İçerik Yer Tutucusu 2">
            <a:extLst>
              <a:ext uri="{FF2B5EF4-FFF2-40B4-BE49-F238E27FC236}">
                <a16:creationId xmlns:a16="http://schemas.microsoft.com/office/drawing/2014/main" id="{86F2C9EC-A427-47DF-A0CE-1522BCA0C443}"/>
              </a:ext>
            </a:extLst>
          </p:cNvPr>
          <p:cNvSpPr>
            <a:spLocks noGrp="1"/>
          </p:cNvSpPr>
          <p:nvPr>
            <p:ph idx="1"/>
          </p:nvPr>
        </p:nvSpPr>
        <p:spPr>
          <a:xfrm>
            <a:off x="892884" y="1935381"/>
            <a:ext cx="10467191" cy="4023360"/>
          </a:xfrm>
        </p:spPr>
        <p:txBody>
          <a:bodyPr>
            <a:normAutofit/>
          </a:bodyPr>
          <a:lstStyle/>
          <a:p>
            <a:pPr>
              <a:buFont typeface="Arial" panose="020B0604020202020204" pitchFamily="34" charset="0"/>
              <a:buChar char="•"/>
            </a:pPr>
            <a:r>
              <a:rPr lang="tr-TR" sz="2400" dirty="0"/>
              <a:t> </a:t>
            </a:r>
            <a:r>
              <a:rPr lang="en-US" sz="2400" dirty="0"/>
              <a:t>There is not an exact algorithm that solves Hamiltonian path problem in polynomial time</a:t>
            </a:r>
            <a:r>
              <a:rPr lang="tr-TR" sz="2400" dirty="0"/>
              <a:t>. </a:t>
            </a:r>
          </a:p>
          <a:p>
            <a:pPr lvl="1">
              <a:buFont typeface="Arial" panose="020B0604020202020204" pitchFamily="34" charset="0"/>
              <a:buChar char="•"/>
            </a:pPr>
            <a:r>
              <a:rPr lang="en-US" sz="2200" dirty="0"/>
              <a:t>For instance, for a graph having N vertices, it visits all the permutations of the vertices</a:t>
            </a:r>
            <a:r>
              <a:rPr lang="tr-TR" sz="2200" dirty="0"/>
              <a:t> (</a:t>
            </a:r>
            <a:r>
              <a:rPr lang="en-US" sz="2200" dirty="0"/>
              <a:t>N! </a:t>
            </a:r>
            <a:r>
              <a:rPr lang="tr-TR" sz="2200" dirty="0"/>
              <a:t>i</a:t>
            </a:r>
            <a:r>
              <a:rPr lang="en-US" sz="2200" dirty="0"/>
              <a:t>terations</a:t>
            </a:r>
            <a:r>
              <a:rPr lang="tr-TR" sz="2200" dirty="0"/>
              <a:t>)</a:t>
            </a:r>
            <a:r>
              <a:rPr lang="en-US" sz="2200" dirty="0"/>
              <a:t>. In each of those iterations</a:t>
            </a:r>
            <a:r>
              <a:rPr lang="tr-TR" sz="2200" dirty="0"/>
              <a:t>,</a:t>
            </a:r>
            <a:r>
              <a:rPr lang="en-US" sz="2200" dirty="0"/>
              <a:t> it traverses the permutation to see if adjacent vertices are connected or not, so the</a:t>
            </a:r>
            <a:r>
              <a:rPr lang="tr-TR" sz="2200" dirty="0"/>
              <a:t> overall</a:t>
            </a:r>
            <a:r>
              <a:rPr lang="en-US" sz="2200" dirty="0"/>
              <a:t> complexity is O(N * N!).</a:t>
            </a:r>
            <a:endParaRPr lang="tr-TR" sz="2200" dirty="0"/>
          </a:p>
          <a:p>
            <a:pPr>
              <a:buFont typeface="Arial" panose="020B0604020202020204" pitchFamily="34" charset="0"/>
              <a:buChar char="•"/>
            </a:pPr>
            <a:endParaRPr lang="tr-TR" sz="2400" dirty="0"/>
          </a:p>
          <a:p>
            <a:pPr>
              <a:buFont typeface="Arial" panose="020B0604020202020204" pitchFamily="34" charset="0"/>
              <a:buChar char="•"/>
            </a:pPr>
            <a:r>
              <a:rPr lang="tr-TR" sz="2400" dirty="0"/>
              <a:t>B</a:t>
            </a:r>
            <a:r>
              <a:rPr lang="en-US" sz="2400" dirty="0" err="1"/>
              <a:t>ut</a:t>
            </a:r>
            <a:r>
              <a:rPr lang="en-US" sz="2400" dirty="0"/>
              <a:t> there are some algorithms that finds if the Hamiltonian path exists or not</a:t>
            </a:r>
            <a:r>
              <a:rPr lang="tr-TR" sz="2400" dirty="0"/>
              <a:t> in </a:t>
            </a:r>
            <a:r>
              <a:rPr lang="tr-TR" sz="2400" dirty="0" err="1"/>
              <a:t>polynomial</a:t>
            </a:r>
            <a:r>
              <a:rPr lang="tr-TR" sz="2400" dirty="0"/>
              <a:t> time</a:t>
            </a:r>
            <a:r>
              <a:rPr lang="en-US" sz="2400" dirty="0"/>
              <a:t>. </a:t>
            </a:r>
            <a:r>
              <a:rPr lang="tr-TR" sz="2400" dirty="0" err="1"/>
              <a:t>They</a:t>
            </a:r>
            <a:r>
              <a:rPr lang="tr-TR" sz="2400" dirty="0"/>
              <a:t> </a:t>
            </a:r>
            <a:r>
              <a:rPr lang="tr-TR" sz="2400" dirty="0" err="1"/>
              <a:t>will</a:t>
            </a:r>
            <a:r>
              <a:rPr lang="tr-TR" sz="2400" dirty="0"/>
              <a:t> be an </a:t>
            </a:r>
            <a:r>
              <a:rPr lang="tr-TR" sz="2400" dirty="0" err="1"/>
              <a:t>approximation</a:t>
            </a:r>
            <a:r>
              <a:rPr lang="tr-TR" sz="2400" dirty="0"/>
              <a:t> </a:t>
            </a:r>
            <a:r>
              <a:rPr lang="tr-TR" sz="2400" dirty="0" err="1"/>
              <a:t>to</a:t>
            </a:r>
            <a:r>
              <a:rPr lang="tr-TR" sz="2400" dirty="0"/>
              <a:t> </a:t>
            </a:r>
            <a:r>
              <a:rPr lang="tr-TR" sz="2400" dirty="0" err="1"/>
              <a:t>the</a:t>
            </a:r>
            <a:r>
              <a:rPr lang="tr-TR" sz="2400" dirty="0"/>
              <a:t> </a:t>
            </a:r>
            <a:r>
              <a:rPr lang="tr-TR" sz="2400" dirty="0" err="1"/>
              <a:t>exact</a:t>
            </a:r>
            <a:r>
              <a:rPr lang="tr-TR" sz="2400" dirty="0"/>
              <a:t> </a:t>
            </a:r>
            <a:r>
              <a:rPr lang="tr-TR" sz="2400" dirty="0" err="1"/>
              <a:t>solution</a:t>
            </a:r>
            <a:r>
              <a:rPr lang="tr-TR" sz="2400" dirty="0"/>
              <a:t>.</a:t>
            </a:r>
            <a:endParaRPr lang="en-US" sz="2400" dirty="0"/>
          </a:p>
          <a:p>
            <a:pPr>
              <a:buFont typeface="Arial" panose="020B0604020202020204" pitchFamily="34" charset="0"/>
              <a:buChar char="•"/>
            </a:pPr>
            <a:r>
              <a:rPr lang="tr-TR" sz="2400" dirty="0"/>
              <a:t> </a:t>
            </a:r>
            <a:r>
              <a:rPr lang="en-US" sz="2400" dirty="0"/>
              <a:t>In this project, we will cover and analyze the performance of </a:t>
            </a:r>
            <a:r>
              <a:rPr lang="tr-TR" sz="2400" dirty="0"/>
              <a:t>a </a:t>
            </a:r>
            <a:r>
              <a:rPr lang="en-US" sz="2400" dirty="0"/>
              <a:t>modified version of Kruskal algorithm.</a:t>
            </a:r>
            <a:endParaRPr lang="tr-TR" sz="2400" dirty="0"/>
          </a:p>
        </p:txBody>
      </p:sp>
      <p:sp>
        <p:nvSpPr>
          <p:cNvPr id="4" name="Alt Bilgi Yer Tutucusu 3">
            <a:extLst>
              <a:ext uri="{FF2B5EF4-FFF2-40B4-BE49-F238E27FC236}">
                <a16:creationId xmlns:a16="http://schemas.microsoft.com/office/drawing/2014/main" id="{9B54F442-E49D-45AA-9820-BCC10C8D5453}"/>
              </a:ext>
            </a:extLst>
          </p:cNvPr>
          <p:cNvSpPr>
            <a:spLocks noGrp="1"/>
          </p:cNvSpPr>
          <p:nvPr>
            <p:ph type="ftr" sz="quarter" idx="11"/>
          </p:nvPr>
        </p:nvSpPr>
        <p:spPr/>
        <p:txBody>
          <a:bodyPr/>
          <a:lstStyle/>
          <a:p>
            <a:r>
              <a:rPr lang="tr-TR" dirty="0"/>
              <a:t>Hamıltonıan Path Problem</a:t>
            </a:r>
          </a:p>
        </p:txBody>
      </p:sp>
      <p:sp>
        <p:nvSpPr>
          <p:cNvPr id="5" name="Slayt Numarası Yer Tutucusu 4">
            <a:extLst>
              <a:ext uri="{FF2B5EF4-FFF2-40B4-BE49-F238E27FC236}">
                <a16:creationId xmlns:a16="http://schemas.microsoft.com/office/drawing/2014/main" id="{AA54104A-E632-410B-921D-921177A09F3F}"/>
              </a:ext>
            </a:extLst>
          </p:cNvPr>
          <p:cNvSpPr>
            <a:spLocks noGrp="1"/>
          </p:cNvSpPr>
          <p:nvPr>
            <p:ph type="sldNum" sz="quarter" idx="12"/>
          </p:nvPr>
        </p:nvSpPr>
        <p:spPr/>
        <p:txBody>
          <a:bodyPr/>
          <a:lstStyle/>
          <a:p>
            <a:fld id="{15C7158B-90F9-4747-8938-9A6241A7AE8B}" type="slidenum">
              <a:rPr lang="tr-TR" smtClean="0"/>
              <a:t>6</a:t>
            </a:fld>
            <a:endParaRPr lang="tr-TR" dirty="0"/>
          </a:p>
        </p:txBody>
      </p:sp>
    </p:spTree>
    <p:extLst>
      <p:ext uri="{BB962C8B-B14F-4D97-AF65-F5344CB8AC3E}">
        <p14:creationId xmlns:p14="http://schemas.microsoft.com/office/powerpoint/2010/main" val="71035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C65F5-4749-4C7B-A2C9-4B92A2EDAE08}"/>
              </a:ext>
            </a:extLst>
          </p:cNvPr>
          <p:cNvSpPr>
            <a:spLocks noGrp="1"/>
          </p:cNvSpPr>
          <p:nvPr>
            <p:ph type="title"/>
          </p:nvPr>
        </p:nvSpPr>
        <p:spPr/>
        <p:txBody>
          <a:bodyPr>
            <a:normAutofit/>
          </a:bodyPr>
          <a:lstStyle/>
          <a:p>
            <a:r>
              <a:rPr lang="tr-TR" sz="4000" dirty="0"/>
              <a:t>How does the algorithm work?</a:t>
            </a:r>
          </a:p>
        </p:txBody>
      </p:sp>
      <p:sp>
        <p:nvSpPr>
          <p:cNvPr id="3" name="İçerik Yer Tutucusu 2">
            <a:extLst>
              <a:ext uri="{FF2B5EF4-FFF2-40B4-BE49-F238E27FC236}">
                <a16:creationId xmlns:a16="http://schemas.microsoft.com/office/drawing/2014/main" id="{07A6F87D-813C-4B58-9A88-83782419DA71}"/>
              </a:ext>
            </a:extLst>
          </p:cNvPr>
          <p:cNvSpPr>
            <a:spLocks noGrp="1"/>
          </p:cNvSpPr>
          <p:nvPr>
            <p:ph idx="1"/>
          </p:nvPr>
        </p:nvSpPr>
        <p:spPr>
          <a:xfrm>
            <a:off x="1097280" y="1845734"/>
            <a:ext cx="10058400" cy="4483348"/>
          </a:xfrm>
        </p:spPr>
        <p:txBody>
          <a:bodyPr>
            <a:normAutofit/>
          </a:bodyPr>
          <a:lstStyle/>
          <a:p>
            <a:pPr marL="457200" indent="-457200">
              <a:buFont typeface="+mj-lt"/>
              <a:buAutoNum type="arabicPeriod"/>
            </a:pPr>
            <a:r>
              <a:rPr lang="en-US" dirty="0"/>
              <a:t>Initially, it takes an edge array</a:t>
            </a:r>
            <a:r>
              <a:rPr lang="tr-TR" dirty="0"/>
              <a:t> </a:t>
            </a:r>
            <a:r>
              <a:rPr lang="en-US" dirty="0"/>
              <a:t>and the vertex numbers (n) as input</a:t>
            </a:r>
            <a:r>
              <a:rPr lang="tr-TR" dirty="0"/>
              <a:t>s</a:t>
            </a:r>
            <a:r>
              <a:rPr lang="en-US" dirty="0"/>
              <a:t> and create</a:t>
            </a:r>
            <a:r>
              <a:rPr lang="tr-TR" dirty="0"/>
              <a:t>s</a:t>
            </a:r>
            <a:r>
              <a:rPr lang="en-US" dirty="0"/>
              <a:t> an array for parent vertices. </a:t>
            </a:r>
          </a:p>
          <a:p>
            <a:pPr marL="457200" indent="-457200">
              <a:buFont typeface="+mj-lt"/>
              <a:buAutoNum type="arabicPeriod"/>
            </a:pPr>
            <a:r>
              <a:rPr lang="en-US" dirty="0"/>
              <a:t>Then, it chooses a random edge and checks its vertices to check the condition that the selected vertices have not been visited before and belong to a different set</a:t>
            </a:r>
            <a:r>
              <a:rPr lang="tr-TR" dirty="0"/>
              <a:t> (have different parents).</a:t>
            </a:r>
            <a:endParaRPr lang="en-US" dirty="0"/>
          </a:p>
          <a:p>
            <a:pPr marL="457200" indent="-457200">
              <a:buFont typeface="+mj-lt"/>
              <a:buAutoNum type="arabicPeriod"/>
            </a:pPr>
            <a:r>
              <a:rPr lang="en-US" dirty="0"/>
              <a:t>If those conditions are met, then the selected vertices are marked as visited and their sets are joined until n/2 edges are selected. We mark the nodes visited as True </a:t>
            </a:r>
            <a:r>
              <a:rPr lang="tr-TR" dirty="0"/>
              <a:t>in order </a:t>
            </a:r>
            <a:r>
              <a:rPr lang="en-US" dirty="0"/>
              <a:t>not visit them again.</a:t>
            </a:r>
          </a:p>
          <a:p>
            <a:endParaRPr lang="tr-TR" dirty="0"/>
          </a:p>
        </p:txBody>
      </p:sp>
      <p:sp>
        <p:nvSpPr>
          <p:cNvPr id="4" name="Alt Bilgi Yer Tutucusu 3">
            <a:extLst>
              <a:ext uri="{FF2B5EF4-FFF2-40B4-BE49-F238E27FC236}">
                <a16:creationId xmlns:a16="http://schemas.microsoft.com/office/drawing/2014/main" id="{69BCF62A-1408-4E4A-A765-8E25D30F028E}"/>
              </a:ext>
            </a:extLst>
          </p:cNvPr>
          <p:cNvSpPr>
            <a:spLocks noGrp="1"/>
          </p:cNvSpPr>
          <p:nvPr>
            <p:ph type="ftr" sz="quarter" idx="11"/>
          </p:nvPr>
        </p:nvSpPr>
        <p:spPr/>
        <p:txBody>
          <a:bodyPr/>
          <a:lstStyle/>
          <a:p>
            <a:r>
              <a:rPr lang="tr-TR" dirty="0"/>
              <a:t>Hamıltonıan Path Problem</a:t>
            </a:r>
          </a:p>
        </p:txBody>
      </p:sp>
      <p:sp>
        <p:nvSpPr>
          <p:cNvPr id="5" name="Slayt Numarası Yer Tutucusu 4">
            <a:extLst>
              <a:ext uri="{FF2B5EF4-FFF2-40B4-BE49-F238E27FC236}">
                <a16:creationId xmlns:a16="http://schemas.microsoft.com/office/drawing/2014/main" id="{CFD1750A-6D68-4288-A611-B289A81EA84E}"/>
              </a:ext>
            </a:extLst>
          </p:cNvPr>
          <p:cNvSpPr>
            <a:spLocks noGrp="1"/>
          </p:cNvSpPr>
          <p:nvPr>
            <p:ph type="sldNum" sz="quarter" idx="12"/>
          </p:nvPr>
        </p:nvSpPr>
        <p:spPr/>
        <p:txBody>
          <a:bodyPr/>
          <a:lstStyle/>
          <a:p>
            <a:fld id="{15C7158B-90F9-4747-8938-9A6241A7AE8B}" type="slidenum">
              <a:rPr lang="tr-TR" smtClean="0"/>
              <a:t>7</a:t>
            </a:fld>
            <a:endParaRPr lang="tr-TR" dirty="0"/>
          </a:p>
        </p:txBody>
      </p:sp>
    </p:spTree>
    <p:extLst>
      <p:ext uri="{BB962C8B-B14F-4D97-AF65-F5344CB8AC3E}">
        <p14:creationId xmlns:p14="http://schemas.microsoft.com/office/powerpoint/2010/main" val="393062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C65F5-4749-4C7B-A2C9-4B92A2EDAE08}"/>
              </a:ext>
            </a:extLst>
          </p:cNvPr>
          <p:cNvSpPr>
            <a:spLocks noGrp="1"/>
          </p:cNvSpPr>
          <p:nvPr>
            <p:ph type="title"/>
          </p:nvPr>
        </p:nvSpPr>
        <p:spPr/>
        <p:txBody>
          <a:bodyPr>
            <a:normAutofit/>
          </a:bodyPr>
          <a:lstStyle/>
          <a:p>
            <a:r>
              <a:rPr lang="tr-TR" sz="4000" dirty="0"/>
              <a:t>How does the algorithm work?</a:t>
            </a:r>
          </a:p>
        </p:txBody>
      </p:sp>
      <p:sp>
        <p:nvSpPr>
          <p:cNvPr id="3" name="İçerik Yer Tutucusu 2">
            <a:extLst>
              <a:ext uri="{FF2B5EF4-FFF2-40B4-BE49-F238E27FC236}">
                <a16:creationId xmlns:a16="http://schemas.microsoft.com/office/drawing/2014/main" id="{07A6F87D-813C-4B58-9A88-83782419DA71}"/>
              </a:ext>
            </a:extLst>
          </p:cNvPr>
          <p:cNvSpPr>
            <a:spLocks noGrp="1"/>
          </p:cNvSpPr>
          <p:nvPr>
            <p:ph idx="1"/>
          </p:nvPr>
        </p:nvSpPr>
        <p:spPr>
          <a:xfrm>
            <a:off x="1097280" y="1845734"/>
            <a:ext cx="10058400" cy="4483348"/>
          </a:xfrm>
        </p:spPr>
        <p:txBody>
          <a:bodyPr>
            <a:normAutofit/>
          </a:bodyPr>
          <a:lstStyle/>
          <a:p>
            <a:pPr marL="457200" indent="-457200">
              <a:buFont typeface="+mj-lt"/>
              <a:buAutoNum type="arabicPeriod" startAt="4"/>
            </a:pPr>
            <a:r>
              <a:rPr lang="en-US" dirty="0"/>
              <a:t>Then, all the edges that haven’t been used yet are considered. In addition, we change all the vertices as unvisited to find the new edges to join to the edges found in third step. So, for all vertices we mark the visited list as False. Then, add the two vertices with the </a:t>
            </a:r>
            <a:r>
              <a:rPr lang="tr-TR" dirty="0"/>
              <a:t>same condition explained in second step</a:t>
            </a:r>
            <a:r>
              <a:rPr lang="en-US" dirty="0"/>
              <a:t>. </a:t>
            </a:r>
          </a:p>
          <a:p>
            <a:pPr marL="457200" indent="-457200">
              <a:buFont typeface="+mj-lt"/>
              <a:buAutoNum type="arabicPeriod" startAt="4"/>
            </a:pPr>
            <a:r>
              <a:rPr lang="en-US" dirty="0"/>
              <a:t>If those conditions are met, then the selected vertices are marked as visited and their sets are joined until n-1 edges are reached. </a:t>
            </a:r>
          </a:p>
          <a:p>
            <a:pPr marL="457200" indent="-457200">
              <a:buFont typeface="+mj-lt"/>
              <a:buAutoNum type="arabicPeriod" startAt="4"/>
            </a:pPr>
            <a:r>
              <a:rPr lang="en-US" dirty="0"/>
              <a:t>If these are all passed, we say that a Hamiltonian path exists, else it doesn’t exist.</a:t>
            </a:r>
          </a:p>
          <a:p>
            <a:endParaRPr lang="tr-TR" dirty="0"/>
          </a:p>
        </p:txBody>
      </p:sp>
      <p:sp>
        <p:nvSpPr>
          <p:cNvPr id="4" name="Alt Bilgi Yer Tutucusu 3">
            <a:extLst>
              <a:ext uri="{FF2B5EF4-FFF2-40B4-BE49-F238E27FC236}">
                <a16:creationId xmlns:a16="http://schemas.microsoft.com/office/drawing/2014/main" id="{69BCF62A-1408-4E4A-A765-8E25D30F028E}"/>
              </a:ext>
            </a:extLst>
          </p:cNvPr>
          <p:cNvSpPr>
            <a:spLocks noGrp="1"/>
          </p:cNvSpPr>
          <p:nvPr>
            <p:ph type="ftr" sz="quarter" idx="11"/>
          </p:nvPr>
        </p:nvSpPr>
        <p:spPr/>
        <p:txBody>
          <a:bodyPr/>
          <a:lstStyle/>
          <a:p>
            <a:r>
              <a:rPr lang="tr-TR" dirty="0"/>
              <a:t>Hamıltonıan Path Problem</a:t>
            </a:r>
          </a:p>
        </p:txBody>
      </p:sp>
      <p:sp>
        <p:nvSpPr>
          <p:cNvPr id="5" name="Slayt Numarası Yer Tutucusu 4">
            <a:extLst>
              <a:ext uri="{FF2B5EF4-FFF2-40B4-BE49-F238E27FC236}">
                <a16:creationId xmlns:a16="http://schemas.microsoft.com/office/drawing/2014/main" id="{CFD1750A-6D68-4288-A611-B289A81EA84E}"/>
              </a:ext>
            </a:extLst>
          </p:cNvPr>
          <p:cNvSpPr>
            <a:spLocks noGrp="1"/>
          </p:cNvSpPr>
          <p:nvPr>
            <p:ph type="sldNum" sz="quarter" idx="12"/>
          </p:nvPr>
        </p:nvSpPr>
        <p:spPr/>
        <p:txBody>
          <a:bodyPr/>
          <a:lstStyle/>
          <a:p>
            <a:fld id="{15C7158B-90F9-4747-8938-9A6241A7AE8B}" type="slidenum">
              <a:rPr lang="tr-TR" smtClean="0"/>
              <a:t>8</a:t>
            </a:fld>
            <a:endParaRPr lang="tr-TR" dirty="0"/>
          </a:p>
        </p:txBody>
      </p:sp>
    </p:spTree>
    <p:extLst>
      <p:ext uri="{BB962C8B-B14F-4D97-AF65-F5344CB8AC3E}">
        <p14:creationId xmlns:p14="http://schemas.microsoft.com/office/powerpoint/2010/main" val="341633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7E26D0-E8FC-4082-9BE1-F105C1431CFF}"/>
              </a:ext>
            </a:extLst>
          </p:cNvPr>
          <p:cNvSpPr>
            <a:spLocks noGrp="1"/>
          </p:cNvSpPr>
          <p:nvPr>
            <p:ph type="title"/>
          </p:nvPr>
        </p:nvSpPr>
        <p:spPr/>
        <p:txBody>
          <a:bodyPr/>
          <a:lstStyle/>
          <a:p>
            <a:r>
              <a:rPr lang="tr-TR" dirty="0"/>
              <a:t>Algorithm Analysis</a:t>
            </a:r>
            <a:endParaRPr lang="en-US" dirty="0"/>
          </a:p>
        </p:txBody>
      </p:sp>
      <p:sp>
        <p:nvSpPr>
          <p:cNvPr id="3" name="İçerik Yer Tutucusu 2">
            <a:extLst>
              <a:ext uri="{FF2B5EF4-FFF2-40B4-BE49-F238E27FC236}">
                <a16:creationId xmlns:a16="http://schemas.microsoft.com/office/drawing/2014/main" id="{03A62949-10D7-4D59-A7C1-D05AFE6CD0AF}"/>
              </a:ext>
            </a:extLst>
          </p:cNvPr>
          <p:cNvSpPr>
            <a:spLocks noGrp="1"/>
          </p:cNvSpPr>
          <p:nvPr>
            <p:ph idx="1"/>
          </p:nvPr>
        </p:nvSpPr>
        <p:spPr/>
        <p:txBody>
          <a:bodyPr/>
          <a:lstStyle/>
          <a:p>
            <a:pPr>
              <a:buFont typeface="Arial" panose="020B0604020202020204" pitchFamily="34" charset="0"/>
              <a:buChar char="•"/>
            </a:pPr>
            <a:r>
              <a:rPr lang="tr-TR" sz="2400" dirty="0"/>
              <a:t> </a:t>
            </a:r>
            <a:r>
              <a:rPr lang="en-US" sz="2400" dirty="0"/>
              <a:t>The algorithm we have suggested does not guarantee that it will find the Hamiltonian Path if there exists one. Because, the algorithm does not consider every possible permutation of edges. Instead, an edge is randomly selected for examination. If the selected edge fits the criteria, it is added to the candidate Hamiltonian Path. </a:t>
            </a:r>
            <a:endParaRPr lang="tr-TR" sz="2400" dirty="0"/>
          </a:p>
          <a:p>
            <a:pPr>
              <a:buFont typeface="Arial" panose="020B0604020202020204" pitchFamily="34" charset="0"/>
              <a:buChar char="•"/>
            </a:pPr>
            <a:r>
              <a:rPr lang="en-US" sz="2400" dirty="0"/>
              <a:t>Every edge is considered at most two times (once in the first loop and once in the second loop) and in random orders. This means that only a tiny subset of all possible permutations is considered. </a:t>
            </a:r>
            <a:endParaRPr lang="tr-TR" sz="2400" dirty="0"/>
          </a:p>
          <a:p>
            <a:pPr>
              <a:buFont typeface="Arial" panose="020B0604020202020204" pitchFamily="34" charset="0"/>
              <a:buChar char="•"/>
            </a:pPr>
            <a:r>
              <a:rPr lang="en-US" sz="2400" dirty="0"/>
              <a:t>Also, it is possible to get different decision results for the same input in two different runs since the edge selection is random.</a:t>
            </a:r>
            <a:endParaRPr lang="tr-TR" sz="2400" dirty="0"/>
          </a:p>
          <a:p>
            <a:pPr>
              <a:buFont typeface="Arial" panose="020B0604020202020204" pitchFamily="34" charset="0"/>
              <a:buChar char="•"/>
            </a:pPr>
            <a:endParaRPr lang="en-US" dirty="0"/>
          </a:p>
        </p:txBody>
      </p:sp>
      <p:sp>
        <p:nvSpPr>
          <p:cNvPr id="4" name="Alt Bilgi Yer Tutucusu 3">
            <a:extLst>
              <a:ext uri="{FF2B5EF4-FFF2-40B4-BE49-F238E27FC236}">
                <a16:creationId xmlns:a16="http://schemas.microsoft.com/office/drawing/2014/main" id="{DCD28468-3DA5-4273-A46E-53BC55116E15}"/>
              </a:ext>
            </a:extLst>
          </p:cNvPr>
          <p:cNvSpPr>
            <a:spLocks noGrp="1"/>
          </p:cNvSpPr>
          <p:nvPr>
            <p:ph type="ftr" sz="quarter" idx="11"/>
          </p:nvPr>
        </p:nvSpPr>
        <p:spPr/>
        <p:txBody>
          <a:bodyPr/>
          <a:lstStyle/>
          <a:p>
            <a:r>
              <a:rPr lang="tr-TR" dirty="0"/>
              <a:t>Hamıltonıan Path Problem</a:t>
            </a:r>
          </a:p>
        </p:txBody>
      </p:sp>
      <p:sp>
        <p:nvSpPr>
          <p:cNvPr id="5" name="Slayt Numarası Yer Tutucusu 4">
            <a:extLst>
              <a:ext uri="{FF2B5EF4-FFF2-40B4-BE49-F238E27FC236}">
                <a16:creationId xmlns:a16="http://schemas.microsoft.com/office/drawing/2014/main" id="{5124BA25-68CE-457C-819F-193D2AD3FFE0}"/>
              </a:ext>
            </a:extLst>
          </p:cNvPr>
          <p:cNvSpPr>
            <a:spLocks noGrp="1"/>
          </p:cNvSpPr>
          <p:nvPr>
            <p:ph type="sldNum" sz="quarter" idx="12"/>
          </p:nvPr>
        </p:nvSpPr>
        <p:spPr/>
        <p:txBody>
          <a:bodyPr/>
          <a:lstStyle/>
          <a:p>
            <a:fld id="{15C7158B-90F9-4747-8938-9A6241A7AE8B}" type="slidenum">
              <a:rPr lang="tr-TR" smtClean="0"/>
              <a:t>9</a:t>
            </a:fld>
            <a:endParaRPr lang="tr-TR" dirty="0"/>
          </a:p>
        </p:txBody>
      </p:sp>
    </p:spTree>
    <p:extLst>
      <p:ext uri="{BB962C8B-B14F-4D97-AF65-F5344CB8AC3E}">
        <p14:creationId xmlns:p14="http://schemas.microsoft.com/office/powerpoint/2010/main" val="2117657823"/>
      </p:ext>
    </p:extLst>
  </p:cSld>
  <p:clrMapOvr>
    <a:masterClrMapping/>
  </p:clrMapOvr>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2004</Words>
  <Application>Microsoft Office PowerPoint</Application>
  <PresentationFormat>Widescreen</PresentationFormat>
  <Paragraphs>491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Cambria Math</vt:lpstr>
      <vt:lpstr>Courier New</vt:lpstr>
      <vt:lpstr>Wingdings</vt:lpstr>
      <vt:lpstr>Geçmişe bakış</vt:lpstr>
      <vt:lpstr>CS 301 Hamiltonian Path Problem</vt:lpstr>
      <vt:lpstr>Overview</vt:lpstr>
      <vt:lpstr>Hamiltonian Path</vt:lpstr>
      <vt:lpstr>Problem Description</vt:lpstr>
      <vt:lpstr>Hamiltonian Path is an NP-Complete Problem</vt:lpstr>
      <vt:lpstr>Algorithm Description</vt:lpstr>
      <vt:lpstr>How does the algorithm work?</vt:lpstr>
      <vt:lpstr>How does the algorithm work?</vt:lpstr>
      <vt:lpstr>Algorithm Analysis</vt:lpstr>
      <vt:lpstr>Running Time of the Algorithm</vt:lpstr>
      <vt:lpstr>PowerPoint Presentation</vt:lpstr>
      <vt:lpstr>Experimental Analysis</vt:lpstr>
      <vt:lpstr>PowerPoint Presentation</vt:lpstr>
      <vt:lpstr>PowerPoint Presentation</vt:lpstr>
      <vt:lpstr>Success Rate for Different Number of Vertices</vt:lpstr>
      <vt:lpstr>Experimental Running Time of the Algorithm</vt:lpstr>
      <vt:lpstr>Analysis of 100 Runs</vt:lpstr>
      <vt:lpstr>Analysis of 1000 Runs</vt:lpstr>
      <vt:lpstr>Analysis of 3000 Runs</vt:lpstr>
      <vt:lpstr>Analysis of 5000 Runs</vt:lpstr>
      <vt:lpstr>Analysis of 10000 Runs</vt:lpstr>
      <vt:lpstr>Testing</vt:lpstr>
      <vt:lpstr>PowerPoint Presentation</vt:lpstr>
      <vt:lpstr>Sample Test Cases</vt:lpstr>
      <vt:lpstr>Sample Test Cases</vt:lpstr>
      <vt:lpstr>Sample Test Cases</vt:lpstr>
      <vt:lpstr>Sample Test Cases</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301 Hamiltonian Path Problem</dc:title>
  <dc:creator>Gunes O</dc:creator>
  <cp:lastModifiedBy>Edin Guso</cp:lastModifiedBy>
  <cp:revision>50</cp:revision>
  <dcterms:created xsi:type="dcterms:W3CDTF">2019-12-18T07:53:56Z</dcterms:created>
  <dcterms:modified xsi:type="dcterms:W3CDTF">2019-12-19T11:10:33Z</dcterms:modified>
</cp:coreProperties>
</file>