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51206400" cy="28803600"/>
  <p:notesSz cx="6858000" cy="9144000"/>
  <p:defaultTextStyle>
    <a:lvl1pPr>
      <a:defRPr sz="2300">
        <a:latin typeface="Arial"/>
        <a:ea typeface="Arial"/>
        <a:cs typeface="Arial"/>
        <a:sym typeface="Arial"/>
      </a:defRPr>
    </a:lvl1pPr>
    <a:lvl2pPr indent="431800">
      <a:defRPr sz="2300">
        <a:latin typeface="Arial"/>
        <a:ea typeface="Arial"/>
        <a:cs typeface="Arial"/>
        <a:sym typeface="Arial"/>
      </a:defRPr>
    </a:lvl2pPr>
    <a:lvl3pPr indent="863600">
      <a:defRPr sz="2300">
        <a:latin typeface="Arial"/>
        <a:ea typeface="Arial"/>
        <a:cs typeface="Arial"/>
        <a:sym typeface="Arial"/>
      </a:defRPr>
    </a:lvl3pPr>
    <a:lvl4pPr indent="1295400">
      <a:defRPr sz="2300">
        <a:latin typeface="Arial"/>
        <a:ea typeface="Arial"/>
        <a:cs typeface="Arial"/>
        <a:sym typeface="Arial"/>
      </a:defRPr>
    </a:lvl4pPr>
    <a:lvl5pPr indent="1727200">
      <a:defRPr sz="2300">
        <a:latin typeface="Arial"/>
        <a:ea typeface="Arial"/>
        <a:cs typeface="Arial"/>
        <a:sym typeface="Arial"/>
      </a:defRPr>
    </a:lvl5pPr>
    <a:lvl6pPr indent="2286000">
      <a:defRPr sz="2300">
        <a:latin typeface="Arial"/>
        <a:ea typeface="Arial"/>
        <a:cs typeface="Arial"/>
        <a:sym typeface="Arial"/>
      </a:defRPr>
    </a:lvl6pPr>
    <a:lvl7pPr indent="2743200">
      <a:defRPr sz="2300">
        <a:latin typeface="Arial"/>
        <a:ea typeface="Arial"/>
        <a:cs typeface="Arial"/>
        <a:sym typeface="Arial"/>
      </a:defRPr>
    </a:lvl7pPr>
    <a:lvl8pPr indent="3200400">
      <a:defRPr sz="2300">
        <a:latin typeface="Arial"/>
        <a:ea typeface="Arial"/>
        <a:cs typeface="Arial"/>
        <a:sym typeface="Arial"/>
      </a:defRPr>
    </a:lvl8pPr>
    <a:lvl9pPr indent="3657600">
      <a:defRPr sz="2300">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a:tcStyle>
        <a:tcBdr/>
        <a:fill>
          <a:solidFill>
            <a:srgbClr val="F4F4F4"/>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0C0C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0C0C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0C0C0"/>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1F6"/>
          </a:solidFill>
        </a:fill>
      </a:tcStyle>
    </a:wholeTbl>
    <a:band2H>
      <a:tcTxStyle/>
      <a:tcStyle>
        <a:tcBdr/>
        <a:fill>
          <a:solidFill>
            <a:srgbClr val="E6E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CE7"/>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CE7"/>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5CE7"/>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0C0C0"/>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C0C0C0"/>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p:scale>
          <a:sx n="27" d="100"/>
          <a:sy n="27" d="100"/>
        </p:scale>
        <p:origin x="-490" y="-1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hape 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 name="Shape 7"/>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 name="Shape 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7DDFF"/>
        </a:solidFill>
        <a:effectLst/>
      </p:bgPr>
    </p:bg>
    <p:spTree>
      <p:nvGrpSpPr>
        <p:cNvPr id="1" name=""/>
        <p:cNvGrpSpPr/>
        <p:nvPr/>
      </p:nvGrpSpPr>
      <p:grpSpPr>
        <a:xfrm>
          <a:off x="0" y="0"/>
          <a:ext cx="0" cy="0"/>
          <a:chOff x="0" y="0"/>
          <a:chExt cx="0" cy="0"/>
        </a:xfrm>
      </p:grpSpPr>
      <p:sp>
        <p:nvSpPr>
          <p:cNvPr id="2" name="Shape 2"/>
          <p:cNvSpPr/>
          <p:nvPr/>
        </p:nvSpPr>
        <p:spPr>
          <a:xfrm>
            <a:off x="1121283" y="2894857"/>
            <a:ext cx="48963840" cy="25001176"/>
          </a:xfrm>
          <a:prstGeom prst="roundRect">
            <a:avLst>
              <a:gd name="adj" fmla="val 3079"/>
            </a:avLst>
          </a:prstGeom>
          <a:solidFill>
            <a:srgbClr val="FFFFFF"/>
          </a:solidFill>
          <a:ln>
            <a:solidFill/>
            <a:round/>
          </a:ln>
        </p:spPr>
        <p:txBody>
          <a:bodyPr lIns="0" tIns="0" rIns="0" bIns="0"/>
          <a:lstStyle/>
          <a:p>
            <a:pPr lvl="0">
              <a:defRPr sz="2200">
                <a:latin typeface="Times New Roman"/>
                <a:ea typeface="Times New Roman"/>
                <a:cs typeface="Times New Roman"/>
                <a:sym typeface="Times New Roman"/>
              </a:defRPr>
            </a:pPr>
            <a:endParaRPr/>
          </a:p>
        </p:txBody>
      </p:sp>
      <p:sp>
        <p:nvSpPr>
          <p:cNvPr id="3" name="Shape 3"/>
          <p:cNvSpPr>
            <a:spLocks noGrp="1"/>
          </p:cNvSpPr>
          <p:nvPr>
            <p:ph type="sldNum" sz="quarter" idx="2"/>
          </p:nvPr>
        </p:nvSpPr>
        <p:spPr>
          <a:xfrm>
            <a:off x="36698175" y="26243985"/>
            <a:ext cx="10669267" cy="882154"/>
          </a:xfrm>
          <a:prstGeom prst="rect">
            <a:avLst/>
          </a:prstGeom>
          <a:ln w="12700">
            <a:miter lim="400000"/>
          </a:ln>
        </p:spPr>
        <p:txBody>
          <a:bodyPr lIns="147605" tIns="147605" rIns="147605" bIns="147605">
            <a:spAutoFit/>
          </a:bodyPr>
          <a:lstStyle>
            <a:lvl1pPr algn="r">
              <a:defRPr sz="4200">
                <a:latin typeface="Times New Roman"/>
                <a:ea typeface="Times New Roman"/>
                <a:cs typeface="Times New Roman"/>
                <a:sym typeface="Times New Roman"/>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gn="ctr" defTabSz="2807146">
        <a:defRPr sz="13500">
          <a:latin typeface="Arial"/>
          <a:ea typeface="Arial"/>
          <a:cs typeface="Arial"/>
          <a:sym typeface="Arial"/>
        </a:defRPr>
      </a:lvl1pPr>
      <a:lvl2pPr algn="ctr" defTabSz="2807146">
        <a:defRPr sz="13500">
          <a:latin typeface="Arial"/>
          <a:ea typeface="Arial"/>
          <a:cs typeface="Arial"/>
          <a:sym typeface="Arial"/>
        </a:defRPr>
      </a:lvl2pPr>
      <a:lvl3pPr algn="ctr" defTabSz="2807146">
        <a:defRPr sz="13500">
          <a:latin typeface="Arial"/>
          <a:ea typeface="Arial"/>
          <a:cs typeface="Arial"/>
          <a:sym typeface="Arial"/>
        </a:defRPr>
      </a:lvl3pPr>
      <a:lvl4pPr algn="ctr" defTabSz="2807146">
        <a:defRPr sz="13500">
          <a:latin typeface="Arial"/>
          <a:ea typeface="Arial"/>
          <a:cs typeface="Arial"/>
          <a:sym typeface="Arial"/>
        </a:defRPr>
      </a:lvl4pPr>
      <a:lvl5pPr algn="ctr" defTabSz="2807146">
        <a:defRPr sz="13500">
          <a:latin typeface="Arial"/>
          <a:ea typeface="Arial"/>
          <a:cs typeface="Arial"/>
          <a:sym typeface="Arial"/>
        </a:defRPr>
      </a:lvl5pPr>
      <a:lvl6pPr indent="410970" algn="ctr" defTabSz="2807146">
        <a:defRPr sz="13500">
          <a:latin typeface="Arial"/>
          <a:ea typeface="Arial"/>
          <a:cs typeface="Arial"/>
          <a:sym typeface="Arial"/>
        </a:defRPr>
      </a:lvl6pPr>
      <a:lvl7pPr indent="821940" algn="ctr" defTabSz="2807146">
        <a:defRPr sz="13500">
          <a:latin typeface="Arial"/>
          <a:ea typeface="Arial"/>
          <a:cs typeface="Arial"/>
          <a:sym typeface="Arial"/>
        </a:defRPr>
      </a:lvl7pPr>
      <a:lvl8pPr indent="1232909" algn="ctr" defTabSz="2807146">
        <a:defRPr sz="13500">
          <a:latin typeface="Arial"/>
          <a:ea typeface="Arial"/>
          <a:cs typeface="Arial"/>
          <a:sym typeface="Arial"/>
        </a:defRPr>
      </a:lvl8pPr>
      <a:lvl9pPr indent="1643878" algn="ctr" defTabSz="2807146">
        <a:defRPr sz="13500">
          <a:latin typeface="Arial"/>
          <a:ea typeface="Arial"/>
          <a:cs typeface="Arial"/>
          <a:sym typeface="Arial"/>
        </a:defRPr>
      </a:lvl9pPr>
    </p:titleStyle>
    <p:bodyStyle>
      <a:lvl1pPr marL="1052490" indent="-1052490" defTabSz="2807146">
        <a:spcBef>
          <a:spcPts val="2300"/>
        </a:spcBef>
        <a:buSzPct val="100000"/>
        <a:buChar char="•"/>
        <a:defRPr sz="9700">
          <a:latin typeface="Arial"/>
          <a:ea typeface="Arial"/>
          <a:cs typeface="Arial"/>
          <a:sym typeface="Arial"/>
        </a:defRPr>
      </a:lvl1pPr>
      <a:lvl2pPr marL="2393872" indent="-989544" defTabSz="2807146">
        <a:spcBef>
          <a:spcPts val="2300"/>
        </a:spcBef>
        <a:buSzPct val="100000"/>
        <a:buChar char="–"/>
        <a:defRPr sz="9700">
          <a:latin typeface="Arial"/>
          <a:ea typeface="Arial"/>
          <a:cs typeface="Arial"/>
          <a:sym typeface="Arial"/>
        </a:defRPr>
      </a:lvl2pPr>
      <a:lvl3pPr marL="3739661" indent="-931005" defTabSz="2807146">
        <a:spcBef>
          <a:spcPts val="2300"/>
        </a:spcBef>
        <a:buSzPct val="100000"/>
        <a:buChar char="•"/>
        <a:defRPr sz="9700">
          <a:latin typeface="Arial"/>
          <a:ea typeface="Arial"/>
          <a:cs typeface="Arial"/>
          <a:sym typeface="Arial"/>
        </a:defRPr>
      </a:lvl3pPr>
      <a:lvl4pPr marL="5327138" indent="-1114154" defTabSz="2807146">
        <a:spcBef>
          <a:spcPts val="2300"/>
        </a:spcBef>
        <a:buSzPct val="100000"/>
        <a:buChar char="–"/>
        <a:defRPr sz="9700">
          <a:latin typeface="Arial"/>
          <a:ea typeface="Arial"/>
          <a:cs typeface="Arial"/>
          <a:sym typeface="Arial"/>
        </a:defRPr>
      </a:lvl4pPr>
      <a:lvl5pPr marL="6731466" indent="-1114154" defTabSz="2807146">
        <a:spcBef>
          <a:spcPts val="2300"/>
        </a:spcBef>
        <a:buSzPct val="100000"/>
        <a:buChar char="»"/>
        <a:defRPr sz="9700">
          <a:latin typeface="Arial"/>
          <a:ea typeface="Arial"/>
          <a:cs typeface="Arial"/>
          <a:sym typeface="Arial"/>
        </a:defRPr>
      </a:lvl5pPr>
      <a:lvl6pPr marL="7143968" indent="-1116411" defTabSz="2807146">
        <a:spcBef>
          <a:spcPts val="2300"/>
        </a:spcBef>
        <a:buSzPct val="100000"/>
        <a:buChar char="»"/>
        <a:defRPr sz="9700">
          <a:latin typeface="Arial"/>
          <a:ea typeface="Arial"/>
          <a:cs typeface="Arial"/>
          <a:sym typeface="Arial"/>
        </a:defRPr>
      </a:lvl6pPr>
      <a:lvl7pPr marL="7554937" indent="-1116411" defTabSz="2807146">
        <a:spcBef>
          <a:spcPts val="2300"/>
        </a:spcBef>
        <a:buSzPct val="100000"/>
        <a:buChar char="»"/>
        <a:defRPr sz="9700">
          <a:latin typeface="Arial"/>
          <a:ea typeface="Arial"/>
          <a:cs typeface="Arial"/>
          <a:sym typeface="Arial"/>
        </a:defRPr>
      </a:lvl7pPr>
      <a:lvl8pPr marL="7965907" indent="-1116410" defTabSz="2807146">
        <a:spcBef>
          <a:spcPts val="2300"/>
        </a:spcBef>
        <a:buSzPct val="100000"/>
        <a:buChar char="»"/>
        <a:defRPr sz="9700">
          <a:latin typeface="Arial"/>
          <a:ea typeface="Arial"/>
          <a:cs typeface="Arial"/>
          <a:sym typeface="Arial"/>
        </a:defRPr>
      </a:lvl8pPr>
      <a:lvl9pPr marL="8376877" indent="-1116410" defTabSz="2807146">
        <a:spcBef>
          <a:spcPts val="2300"/>
        </a:spcBef>
        <a:buSzPct val="100000"/>
        <a:buChar char="»"/>
        <a:defRPr sz="9700">
          <a:latin typeface="Arial"/>
          <a:ea typeface="Arial"/>
          <a:cs typeface="Arial"/>
          <a:sym typeface="Arial"/>
        </a:defRPr>
      </a:lvl9pPr>
    </p:bodyStyle>
    <p:otherStyle>
      <a:lvl1pPr algn="r">
        <a:defRPr sz="4200">
          <a:solidFill>
            <a:schemeClr val="tx1"/>
          </a:solidFill>
          <a:latin typeface="+mn-lt"/>
          <a:ea typeface="+mn-ea"/>
          <a:cs typeface="+mn-cs"/>
          <a:sym typeface="Times New Roman"/>
        </a:defRPr>
      </a:lvl1pPr>
      <a:lvl2pPr indent="431800" algn="r">
        <a:defRPr sz="4200">
          <a:solidFill>
            <a:schemeClr val="tx1"/>
          </a:solidFill>
          <a:latin typeface="+mn-lt"/>
          <a:ea typeface="+mn-ea"/>
          <a:cs typeface="+mn-cs"/>
          <a:sym typeface="Times New Roman"/>
        </a:defRPr>
      </a:lvl2pPr>
      <a:lvl3pPr indent="863600" algn="r">
        <a:defRPr sz="4200">
          <a:solidFill>
            <a:schemeClr val="tx1"/>
          </a:solidFill>
          <a:latin typeface="+mn-lt"/>
          <a:ea typeface="+mn-ea"/>
          <a:cs typeface="+mn-cs"/>
          <a:sym typeface="Times New Roman"/>
        </a:defRPr>
      </a:lvl3pPr>
      <a:lvl4pPr indent="1295400" algn="r">
        <a:defRPr sz="4200">
          <a:solidFill>
            <a:schemeClr val="tx1"/>
          </a:solidFill>
          <a:latin typeface="+mn-lt"/>
          <a:ea typeface="+mn-ea"/>
          <a:cs typeface="+mn-cs"/>
          <a:sym typeface="Times New Roman"/>
        </a:defRPr>
      </a:lvl4pPr>
      <a:lvl5pPr indent="1727200" algn="r">
        <a:defRPr sz="4200">
          <a:solidFill>
            <a:schemeClr val="tx1"/>
          </a:solidFill>
          <a:latin typeface="+mn-lt"/>
          <a:ea typeface="+mn-ea"/>
          <a:cs typeface="+mn-cs"/>
          <a:sym typeface="Times New Roman"/>
        </a:defRPr>
      </a:lvl5pPr>
      <a:lvl6pPr indent="2286000" algn="r">
        <a:defRPr sz="4200">
          <a:solidFill>
            <a:schemeClr val="tx1"/>
          </a:solidFill>
          <a:latin typeface="+mn-lt"/>
          <a:ea typeface="+mn-ea"/>
          <a:cs typeface="+mn-cs"/>
          <a:sym typeface="Times New Roman"/>
        </a:defRPr>
      </a:lvl6pPr>
      <a:lvl7pPr indent="2743200" algn="r">
        <a:defRPr sz="4200">
          <a:solidFill>
            <a:schemeClr val="tx1"/>
          </a:solidFill>
          <a:latin typeface="+mn-lt"/>
          <a:ea typeface="+mn-ea"/>
          <a:cs typeface="+mn-cs"/>
          <a:sym typeface="Times New Roman"/>
        </a:defRPr>
      </a:lvl7pPr>
      <a:lvl8pPr indent="3200400" algn="r">
        <a:defRPr sz="4200">
          <a:solidFill>
            <a:schemeClr val="tx1"/>
          </a:solidFill>
          <a:latin typeface="+mn-lt"/>
          <a:ea typeface="+mn-ea"/>
          <a:cs typeface="+mn-cs"/>
          <a:sym typeface="Times New Roman"/>
        </a:defRPr>
      </a:lvl8pPr>
      <a:lvl9pPr indent="3657600" algn="r">
        <a:defRPr sz="4200">
          <a:solidFill>
            <a:schemeClr val="tx1"/>
          </a:solidFill>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hyperlink" Target="mailto:imansharifi@aut.ac.ir" TargetMode="External"/><Relationship Id="rId12" Type="http://schemas.openxmlformats.org/officeDocument/2006/relationships/image" Target="../media/image7.jpeg"/><Relationship Id="rId2" Type="http://schemas.openxmlformats.org/officeDocument/2006/relationships/image" Target="../media/image1.png"/><Relationship Id="rId16"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hyperlink" Target="mailto:menhaj@aut.ac.ir" TargetMode="External"/><Relationship Id="rId11" Type="http://schemas.openxmlformats.org/officeDocument/2006/relationships/image" Target="../media/image6.jpeg"/><Relationship Id="rId5" Type="http://schemas.openxmlformats.org/officeDocument/2006/relationships/hyperlink" Target="mailto:electing@aut.ac.ir" TargetMode="External"/><Relationship Id="rId15" Type="http://schemas.openxmlformats.org/officeDocument/2006/relationships/image" Target="../media/image10.jpeg"/><Relationship Id="rId10" Type="http://schemas.openxmlformats.org/officeDocument/2006/relationships/image" Target="../media/image5.png"/><Relationship Id="rId4" Type="http://schemas.openxmlformats.org/officeDocument/2006/relationships/hyperlink" Target="mailto:mh7mbb1130@aut.ac.ir" TargetMode="External"/><Relationship Id="rId9" Type="http://schemas.openxmlformats.org/officeDocument/2006/relationships/image" Target="../media/image4.png"/><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a:spLocks noGrp="1"/>
          </p:cNvSpPr>
          <p:nvPr>
            <p:ph type="title" idx="4294967295"/>
          </p:nvPr>
        </p:nvSpPr>
        <p:spPr>
          <a:xfrm>
            <a:off x="7594840" y="3474699"/>
            <a:ext cx="38458633" cy="315596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defTabSz="640079">
              <a:defRPr sz="1800"/>
            </a:pPr>
            <a:r>
              <a:rPr sz="3780" b="1" dirty="0">
                <a:latin typeface="Calibri"/>
                <a:ea typeface="Calibri"/>
                <a:cs typeface="Calibri"/>
                <a:sym typeface="Calibri"/>
              </a:rPr>
              <a:t>Utilizing Function Approximation Technique and Neural Network Controllers on a 2-DOF Painter Robot</a:t>
            </a:r>
            <a:br>
              <a:rPr sz="3780" b="1" dirty="0">
                <a:latin typeface="Calibri"/>
                <a:ea typeface="Calibri"/>
                <a:cs typeface="Calibri"/>
                <a:sym typeface="Calibri"/>
              </a:rPr>
            </a:br>
            <a:br>
              <a:rPr sz="3780" b="1" dirty="0">
                <a:latin typeface="Calibri"/>
                <a:ea typeface="Calibri"/>
                <a:cs typeface="Calibri"/>
                <a:sym typeface="Calibri"/>
              </a:rPr>
            </a:br>
            <a:r>
              <a:rPr sz="2520" b="1" dirty="0" err="1">
                <a:latin typeface="Calibri"/>
                <a:ea typeface="Calibri"/>
                <a:cs typeface="Calibri"/>
                <a:sym typeface="Calibri"/>
              </a:rPr>
              <a:t>Melika</a:t>
            </a:r>
            <a:r>
              <a:rPr sz="2520" b="1" dirty="0">
                <a:latin typeface="Calibri"/>
                <a:ea typeface="Calibri"/>
                <a:cs typeface="Calibri"/>
                <a:sym typeface="Calibri"/>
              </a:rPr>
              <a:t> </a:t>
            </a:r>
            <a:r>
              <a:rPr sz="2520" b="1" dirty="0" err="1">
                <a:latin typeface="Calibri"/>
                <a:ea typeface="Calibri"/>
                <a:cs typeface="Calibri"/>
                <a:sym typeface="Calibri"/>
              </a:rPr>
              <a:t>Salehian</a:t>
            </a:r>
            <a:r>
              <a:rPr sz="2520" b="1" dirty="0">
                <a:latin typeface="Calibri"/>
                <a:ea typeface="Calibri"/>
                <a:cs typeface="Calibri"/>
                <a:sym typeface="Calibri"/>
              </a:rPr>
              <a:t>, Mohammad </a:t>
            </a:r>
            <a:r>
              <a:rPr sz="2520" b="1" dirty="0" err="1">
                <a:latin typeface="Calibri"/>
                <a:ea typeface="Calibri"/>
                <a:cs typeface="Calibri"/>
                <a:sym typeface="Calibri"/>
              </a:rPr>
              <a:t>Hosein</a:t>
            </a:r>
            <a:r>
              <a:rPr sz="2520" b="1" dirty="0">
                <a:latin typeface="Calibri"/>
                <a:ea typeface="Calibri"/>
                <a:cs typeface="Calibri"/>
                <a:sym typeface="Calibri"/>
              </a:rPr>
              <a:t> </a:t>
            </a:r>
            <a:r>
              <a:rPr sz="2520" b="1" dirty="0" err="1">
                <a:latin typeface="Calibri"/>
                <a:ea typeface="Calibri"/>
                <a:cs typeface="Calibri"/>
                <a:sym typeface="Calibri"/>
              </a:rPr>
              <a:t>Hadian</a:t>
            </a:r>
            <a:r>
              <a:rPr sz="2520" b="1" dirty="0">
                <a:latin typeface="Calibri"/>
                <a:ea typeface="Calibri"/>
                <a:cs typeface="Calibri"/>
                <a:sym typeface="Calibri"/>
              </a:rPr>
              <a:t>, Iman Sharifi, Mohammad Bagher </a:t>
            </a:r>
            <a:r>
              <a:rPr sz="2520" b="1" dirty="0" err="1">
                <a:latin typeface="Calibri"/>
                <a:ea typeface="Calibri"/>
                <a:cs typeface="Calibri"/>
                <a:sym typeface="Calibri"/>
              </a:rPr>
              <a:t>Menhaj</a:t>
            </a:r>
            <a:br>
              <a:rPr sz="2520" b="1" dirty="0">
                <a:latin typeface="Calibri"/>
                <a:ea typeface="Calibri"/>
                <a:cs typeface="Calibri"/>
                <a:sym typeface="Calibri"/>
              </a:rPr>
            </a:br>
            <a:br>
              <a:rPr sz="2520" b="1" dirty="0">
                <a:latin typeface="Calibri"/>
                <a:ea typeface="Calibri"/>
                <a:cs typeface="Calibri"/>
                <a:sym typeface="Calibri"/>
              </a:rPr>
            </a:br>
            <a:r>
              <a:rPr sz="2240" i="1" dirty="0">
                <a:latin typeface="Calibri"/>
                <a:ea typeface="Calibri"/>
                <a:cs typeface="Calibri"/>
                <a:sym typeface="Calibri"/>
              </a:rPr>
              <a:t>Member of Electrical Engineering at </a:t>
            </a:r>
            <a:r>
              <a:rPr sz="2240" i="1" dirty="0" err="1">
                <a:latin typeface="Calibri"/>
                <a:ea typeface="Calibri"/>
                <a:cs typeface="Calibri"/>
                <a:sym typeface="Calibri"/>
              </a:rPr>
              <a:t>Amirkabir</a:t>
            </a:r>
            <a:r>
              <a:rPr sz="2240" i="1" dirty="0">
                <a:latin typeface="Calibri"/>
                <a:ea typeface="Calibri"/>
                <a:cs typeface="Calibri"/>
                <a:sym typeface="Calibri"/>
              </a:rPr>
              <a:t> University of Technology, Tehran, Iran, Member of Electrical Engineering at </a:t>
            </a:r>
            <a:r>
              <a:rPr sz="2240" i="1" dirty="0" err="1">
                <a:latin typeface="Calibri"/>
                <a:ea typeface="Calibri"/>
                <a:cs typeface="Calibri"/>
                <a:sym typeface="Calibri"/>
              </a:rPr>
              <a:t>Amirkabir</a:t>
            </a:r>
            <a:r>
              <a:rPr sz="2240" i="1" dirty="0">
                <a:latin typeface="Calibri"/>
                <a:ea typeface="Calibri"/>
                <a:cs typeface="Calibri"/>
                <a:sym typeface="Calibri"/>
              </a:rPr>
              <a:t> University of Technology, Tehran, Iran, Assistant Prof</a:t>
            </a:r>
            <a:r>
              <a:rPr lang="en-US" sz="2240" i="1" dirty="0">
                <a:latin typeface="Calibri"/>
                <a:ea typeface="Calibri"/>
                <a:cs typeface="Calibri"/>
                <a:sym typeface="Calibri"/>
              </a:rPr>
              <a:t>essor</a:t>
            </a:r>
            <a:r>
              <a:rPr sz="2240" i="1" dirty="0">
                <a:latin typeface="Calibri"/>
                <a:ea typeface="Calibri"/>
                <a:cs typeface="Calibri"/>
                <a:sym typeface="Calibri"/>
              </a:rPr>
              <a:t> of Electrical Engineering at </a:t>
            </a:r>
            <a:r>
              <a:rPr sz="2240" i="1" dirty="0" err="1">
                <a:latin typeface="Calibri"/>
                <a:ea typeface="Calibri"/>
                <a:cs typeface="Calibri"/>
                <a:sym typeface="Calibri"/>
              </a:rPr>
              <a:t>Amirkabir</a:t>
            </a:r>
            <a:r>
              <a:rPr sz="2240" i="1" dirty="0">
                <a:latin typeface="Calibri"/>
                <a:ea typeface="Calibri"/>
                <a:cs typeface="Calibri"/>
                <a:sym typeface="Calibri"/>
              </a:rPr>
              <a:t> University of Technology, Tehran, Iran, Professor of Electrical Engineering, </a:t>
            </a:r>
            <a:r>
              <a:rPr sz="2240" i="1" dirty="0" err="1">
                <a:latin typeface="Calibri"/>
                <a:ea typeface="Calibri"/>
                <a:cs typeface="Calibri"/>
                <a:sym typeface="Calibri"/>
              </a:rPr>
              <a:t>Amirkabir</a:t>
            </a:r>
            <a:r>
              <a:rPr sz="2240" i="1" dirty="0">
                <a:latin typeface="Calibri"/>
                <a:ea typeface="Calibri"/>
                <a:cs typeface="Calibri"/>
                <a:sym typeface="Calibri"/>
              </a:rPr>
              <a:t> University of Technology, Tehran, Iran</a:t>
            </a:r>
            <a:br>
              <a:rPr sz="2240" i="1" dirty="0">
                <a:latin typeface="Calibri"/>
                <a:ea typeface="Calibri"/>
                <a:cs typeface="Calibri"/>
                <a:sym typeface="Calibri"/>
              </a:rPr>
            </a:br>
            <a:endParaRPr sz="2240" i="1" dirty="0">
              <a:latin typeface="Calibri"/>
              <a:ea typeface="Calibri"/>
              <a:cs typeface="Calibri"/>
              <a:sym typeface="Calibri"/>
            </a:endParaRPr>
          </a:p>
        </p:txBody>
      </p:sp>
      <p:sp>
        <p:nvSpPr>
          <p:cNvPr id="10" name="Shape 10"/>
          <p:cNvSpPr/>
          <p:nvPr/>
        </p:nvSpPr>
        <p:spPr>
          <a:xfrm>
            <a:off x="1480519" y="28025073"/>
            <a:ext cx="7848874" cy="982084"/>
          </a:xfrm>
          <a:prstGeom prst="rect">
            <a:avLst/>
          </a:prstGeom>
          <a:ln w="12700">
            <a:miter lim="400000"/>
          </a:ln>
          <a:extLst>
            <a:ext uri="{C572A759-6A51-4108-AA02-DFA0A04FC94B}">
              <ma14:wrappingTextBoxFlag xmlns="" xmlns:ma14="http://schemas.microsoft.com/office/mac/drawingml/2011/main" val="1"/>
            </a:ext>
          </a:extLst>
        </p:spPr>
        <p:txBody>
          <a:bodyPr lIns="29093" tIns="29093" rIns="29093" bIns="29093">
            <a:spAutoFit/>
          </a:bodyPr>
          <a:lstStyle>
            <a:lvl1pPr defTabSz="611187">
              <a:spcBef>
                <a:spcPts val="1800"/>
              </a:spcBef>
              <a:tabLst>
                <a:tab pos="8686800" algn="l"/>
              </a:tabLst>
              <a:defRPr sz="3000" b="1">
                <a:solidFill>
                  <a:srgbClr val="002E74"/>
                </a:solidFill>
                <a:latin typeface="Calibri"/>
                <a:ea typeface="Calibri"/>
                <a:cs typeface="Calibri"/>
                <a:sym typeface="Calibri"/>
              </a:defRPr>
            </a:lvl1pPr>
          </a:lstStyle>
          <a:p>
            <a:pPr lvl="0">
              <a:defRPr sz="1800" b="0">
                <a:solidFill>
                  <a:srgbClr val="000000"/>
                </a:solidFill>
              </a:defRPr>
            </a:pPr>
            <a:r>
              <a:rPr sz="3000" b="1" dirty="0">
                <a:solidFill>
                  <a:srgbClr val="002E74"/>
                </a:solidFill>
              </a:rPr>
              <a:t>Submission ID:   </a:t>
            </a:r>
            <a:r>
              <a:rPr lang="en-US" sz="3000" b="1" dirty="0">
                <a:solidFill>
                  <a:srgbClr val="002E74"/>
                </a:solidFill>
              </a:rPr>
              <a:t>57054X</a:t>
            </a:r>
            <a:r>
              <a:rPr sz="3000" b="1" dirty="0">
                <a:solidFill>
                  <a:srgbClr val="002E74"/>
                </a:solidFill>
              </a:rPr>
              <a:t> 	</a:t>
            </a:r>
          </a:p>
        </p:txBody>
      </p:sp>
      <p:sp>
        <p:nvSpPr>
          <p:cNvPr id="11" name="Shape 11"/>
          <p:cNvSpPr/>
          <p:nvPr/>
        </p:nvSpPr>
        <p:spPr>
          <a:xfrm>
            <a:off x="8459320" y="743414"/>
            <a:ext cx="35722329" cy="1539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ctr">
              <a:lnSpc>
                <a:spcPts val="6100"/>
              </a:lnSpc>
              <a:defRPr sz="1800"/>
            </a:pPr>
            <a:r>
              <a:rPr sz="6000" b="1">
                <a:solidFill>
                  <a:srgbClr val="0045AD"/>
                </a:solidFill>
                <a:latin typeface="Cambria"/>
                <a:ea typeface="Cambria"/>
                <a:cs typeface="Cambria"/>
                <a:sym typeface="Cambria"/>
              </a:rPr>
              <a:t>The 10</a:t>
            </a:r>
            <a:r>
              <a:rPr sz="6000" b="1" baseline="30000">
                <a:solidFill>
                  <a:srgbClr val="0045AD"/>
                </a:solidFill>
                <a:latin typeface="Cambria"/>
                <a:ea typeface="Cambria"/>
                <a:cs typeface="Cambria"/>
                <a:sym typeface="Cambria"/>
              </a:rPr>
              <a:t>th</a:t>
            </a:r>
            <a:r>
              <a:rPr sz="6000" b="1">
                <a:solidFill>
                  <a:srgbClr val="0045AD"/>
                </a:solidFill>
                <a:latin typeface="Cambria"/>
                <a:ea typeface="Cambria"/>
                <a:cs typeface="Cambria"/>
                <a:sym typeface="Cambria"/>
              </a:rPr>
              <a:t> RSI International Conference on Robotics and Mechatronics (</a:t>
            </a:r>
            <a:r>
              <a:rPr sz="6000" b="1">
                <a:solidFill>
                  <a:srgbClr val="0045AD"/>
                </a:solidFill>
                <a:effectLst>
                  <a:outerShdw blurRad="38100" dist="38100" dir="2700000" rotWithShape="0">
                    <a:srgbClr val="000000">
                      <a:alpha val="43137"/>
                    </a:srgbClr>
                  </a:outerShdw>
                </a:effectLst>
                <a:latin typeface="Cambria"/>
                <a:ea typeface="Cambria"/>
                <a:cs typeface="Cambria"/>
                <a:sym typeface="Cambria"/>
              </a:rPr>
              <a:t>ICRoM 2022</a:t>
            </a:r>
            <a:r>
              <a:rPr sz="6000" b="1">
                <a:solidFill>
                  <a:srgbClr val="0045AD"/>
                </a:solidFill>
                <a:latin typeface="Cambria"/>
                <a:ea typeface="Cambria"/>
                <a:cs typeface="Cambria"/>
                <a:sym typeface="Cambria"/>
              </a:rPr>
              <a:t>)</a:t>
            </a:r>
            <a:endParaRPr sz="2300">
              <a:latin typeface="Times New Roman"/>
              <a:ea typeface="Times New Roman"/>
              <a:cs typeface="Times New Roman"/>
              <a:sym typeface="Times New Roman"/>
            </a:endParaRPr>
          </a:p>
          <a:p>
            <a:pPr lvl="0" algn="ctr">
              <a:lnSpc>
                <a:spcPct val="150000"/>
              </a:lnSpc>
              <a:defRPr sz="1800"/>
            </a:pPr>
            <a:r>
              <a:rPr sz="4400" b="1">
                <a:solidFill>
                  <a:srgbClr val="0B479D"/>
                </a:solidFill>
                <a:latin typeface="Cabin"/>
                <a:ea typeface="Cabin"/>
                <a:cs typeface="Cabin"/>
                <a:sym typeface="Cabin"/>
              </a:rPr>
              <a:t>15-18 November 2022, K. N. Toosi University of Technology.</a:t>
            </a:r>
          </a:p>
        </p:txBody>
      </p:sp>
      <p:pic>
        <p:nvPicPr>
          <p:cNvPr id="12" name="image1.png"/>
          <p:cNvPicPr/>
          <p:nvPr/>
        </p:nvPicPr>
        <p:blipFill>
          <a:blip r:embed="rId2"/>
          <a:stretch>
            <a:fillRect/>
          </a:stretch>
        </p:blipFill>
        <p:spPr>
          <a:xfrm>
            <a:off x="5839300" y="191929"/>
            <a:ext cx="2620021" cy="2617000"/>
          </a:xfrm>
          <a:prstGeom prst="rect">
            <a:avLst/>
          </a:prstGeom>
          <a:ln w="12700">
            <a:miter lim="400000"/>
          </a:ln>
        </p:spPr>
      </p:pic>
      <p:grpSp>
        <p:nvGrpSpPr>
          <p:cNvPr id="16" name="Group 16"/>
          <p:cNvGrpSpPr/>
          <p:nvPr/>
        </p:nvGrpSpPr>
        <p:grpSpPr>
          <a:xfrm>
            <a:off x="1429963" y="866835"/>
            <a:ext cx="4569761" cy="1438231"/>
            <a:chOff x="0" y="0"/>
            <a:chExt cx="4569759" cy="1438229"/>
          </a:xfrm>
        </p:grpSpPr>
        <p:pic>
          <p:nvPicPr>
            <p:cNvPr id="13" name="image2.png"/>
            <p:cNvPicPr/>
            <p:nvPr/>
          </p:nvPicPr>
          <p:blipFill>
            <a:blip r:embed="rId3"/>
            <a:srcRect b="3024"/>
            <a:stretch>
              <a:fillRect/>
            </a:stretch>
          </p:blipFill>
          <p:spPr>
            <a:xfrm>
              <a:off x="0" y="0"/>
              <a:ext cx="3990057" cy="1394745"/>
            </a:xfrm>
            <a:prstGeom prst="rect">
              <a:avLst/>
            </a:prstGeom>
            <a:ln w="12700" cap="flat">
              <a:noFill/>
              <a:miter lim="400000"/>
            </a:ln>
            <a:effectLst/>
          </p:spPr>
        </p:pic>
        <p:sp>
          <p:nvSpPr>
            <p:cNvPr id="14" name="Shape 14"/>
            <p:cNvSpPr/>
            <p:nvPr/>
          </p:nvSpPr>
          <p:spPr>
            <a:xfrm rot="5400000">
              <a:off x="3577464" y="-68286"/>
              <a:ext cx="409792" cy="157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sz="2600" b="1">
                  <a:solidFill>
                    <a:srgbClr val="FFFFFF"/>
                  </a:solidFill>
                  <a:latin typeface="Gadugi"/>
                  <a:ea typeface="Gadugi"/>
                  <a:cs typeface="Gadugi"/>
                  <a:sym typeface="Gadugi"/>
                </a:defRPr>
              </a:lvl1pPr>
            </a:lstStyle>
            <a:p>
              <a:pPr lvl="0">
                <a:defRPr sz="1800" b="0">
                  <a:solidFill>
                    <a:srgbClr val="000000"/>
                  </a:solidFill>
                </a:defRPr>
              </a:pPr>
              <a:r>
                <a:rPr sz="2600" b="1">
                  <a:solidFill>
                    <a:srgbClr val="FFFFFF"/>
                  </a:solidFill>
                </a:rPr>
                <a:t>2 0 2 2</a:t>
              </a:r>
            </a:p>
          </p:txBody>
        </p:sp>
        <p:sp>
          <p:nvSpPr>
            <p:cNvPr id="15" name="Shape 15"/>
            <p:cNvSpPr/>
            <p:nvPr/>
          </p:nvSpPr>
          <p:spPr>
            <a:xfrm>
              <a:off x="49515" y="1438229"/>
              <a:ext cx="3873390" cy="1"/>
            </a:xfrm>
            <a:prstGeom prst="line">
              <a:avLst/>
            </a:prstGeom>
            <a:noFill/>
            <a:ln w="25400" cap="flat">
              <a:solidFill>
                <a:srgbClr val="0B479D"/>
              </a:solidFill>
              <a:prstDash val="solid"/>
              <a:bevel/>
            </a:ln>
            <a:effectLst>
              <a:outerShdw blurRad="38100" dist="20000" dir="5400000" rotWithShape="0">
                <a:srgbClr val="000000">
                  <a:alpha val="38000"/>
                </a:srgbClr>
              </a:outerShdw>
            </a:effectLst>
          </p:spPr>
          <p:txBody>
            <a:bodyPr wrap="square" lIns="0" tIns="0" rIns="0" bIns="0" numCol="1" anchor="t">
              <a:noAutofit/>
            </a:bodyPr>
            <a:lstStyle/>
            <a:p>
              <a:pPr lvl="0" defTabSz="457200">
                <a:defRPr sz="1200">
                  <a:latin typeface="+mj-lt"/>
                  <a:ea typeface="+mj-ea"/>
                  <a:cs typeface="+mj-cs"/>
                  <a:sym typeface="Helvetica"/>
                </a:defRPr>
              </a:pPr>
              <a:endParaRPr/>
            </a:p>
          </p:txBody>
        </p:sp>
      </p:grpSp>
      <p:sp>
        <p:nvSpPr>
          <p:cNvPr id="17" name="Shape 17"/>
          <p:cNvSpPr/>
          <p:nvPr/>
        </p:nvSpPr>
        <p:spPr>
          <a:xfrm>
            <a:off x="30360928" y="28046435"/>
            <a:ext cx="19547278" cy="520419"/>
          </a:xfrm>
          <a:prstGeom prst="rect">
            <a:avLst/>
          </a:prstGeom>
          <a:ln w="12700">
            <a:miter lim="400000"/>
          </a:ln>
          <a:extLst>
            <a:ext uri="{C572A759-6A51-4108-AA02-DFA0A04FC94B}">
              <ma14:wrappingTextBoxFlag xmlns="" xmlns:ma14="http://schemas.microsoft.com/office/mac/drawingml/2011/main" val="1"/>
            </a:ext>
          </a:extLst>
        </p:spPr>
        <p:txBody>
          <a:bodyPr wrap="square" lIns="29093" tIns="29093" rIns="29093" bIns="29093">
            <a:spAutoFit/>
          </a:bodyPr>
          <a:lstStyle>
            <a:lvl1pPr defTabSz="611187">
              <a:spcBef>
                <a:spcPts val="1800"/>
              </a:spcBef>
              <a:tabLst>
                <a:tab pos="8686800" algn="l"/>
              </a:tabLst>
              <a:defRPr sz="3000" b="1">
                <a:solidFill>
                  <a:srgbClr val="002E74"/>
                </a:solidFill>
                <a:latin typeface="Calibri"/>
                <a:ea typeface="Calibri"/>
                <a:cs typeface="Calibri"/>
                <a:sym typeface="Calibri"/>
              </a:defRPr>
            </a:lvl1pPr>
          </a:lstStyle>
          <a:p>
            <a:pPr lvl="0">
              <a:defRPr sz="1800" b="0">
                <a:solidFill>
                  <a:srgbClr val="000000"/>
                </a:solidFill>
              </a:defRPr>
            </a:pPr>
            <a:r>
              <a:rPr sz="3000" b="1" dirty="0">
                <a:solidFill>
                  <a:srgbClr val="002E74"/>
                </a:solidFill>
              </a:rPr>
              <a:t>Corresponding Author’s email:</a:t>
            </a:r>
            <a:r>
              <a:rPr lang="en-US" sz="3000" b="1" dirty="0">
                <a:solidFill>
                  <a:srgbClr val="002E74"/>
                </a:solidFill>
              </a:rPr>
              <a:t> </a:t>
            </a:r>
            <a:r>
              <a:rPr lang="en-US" sz="3000" b="1" dirty="0">
                <a:solidFill>
                  <a:srgbClr val="002E74"/>
                </a:solidFill>
                <a:hlinkClick r:id="rId4"/>
              </a:rPr>
              <a:t>mh7mbb1130@aut.ac.ir</a:t>
            </a:r>
            <a:r>
              <a:rPr lang="en-US" sz="3000" b="1" dirty="0">
                <a:solidFill>
                  <a:srgbClr val="002E74"/>
                </a:solidFill>
              </a:rPr>
              <a:t> , </a:t>
            </a:r>
            <a:r>
              <a:rPr lang="en-US" sz="3000" b="1" dirty="0">
                <a:solidFill>
                  <a:srgbClr val="002E74"/>
                </a:solidFill>
                <a:hlinkClick r:id="rId5"/>
              </a:rPr>
              <a:t>electing@aut.ac.ir</a:t>
            </a:r>
            <a:r>
              <a:rPr lang="en-US" sz="3000" b="1" dirty="0">
                <a:solidFill>
                  <a:srgbClr val="002E74"/>
                </a:solidFill>
              </a:rPr>
              <a:t> , </a:t>
            </a:r>
            <a:r>
              <a:rPr lang="en-US" sz="3000" b="1" dirty="0">
                <a:solidFill>
                  <a:srgbClr val="002E74"/>
                </a:solidFill>
                <a:hlinkClick r:id="rId6"/>
              </a:rPr>
              <a:t>menhaj@aut.ac.ir</a:t>
            </a:r>
            <a:r>
              <a:rPr lang="en-US" sz="3000" b="1" dirty="0">
                <a:solidFill>
                  <a:srgbClr val="002E74"/>
                </a:solidFill>
              </a:rPr>
              <a:t> , </a:t>
            </a:r>
            <a:r>
              <a:rPr lang="en-US" sz="3000" b="1" dirty="0">
                <a:solidFill>
                  <a:srgbClr val="002E74"/>
                </a:solidFill>
                <a:hlinkClick r:id="rId7"/>
              </a:rPr>
              <a:t>imansharifi@aut.ac.ir</a:t>
            </a:r>
            <a:r>
              <a:rPr lang="en-US" sz="3000" b="1" dirty="0">
                <a:solidFill>
                  <a:srgbClr val="002E74"/>
                </a:solidFill>
              </a:rPr>
              <a:t>    </a:t>
            </a:r>
            <a:r>
              <a:rPr sz="3000" b="1" dirty="0">
                <a:solidFill>
                  <a:srgbClr val="002E74"/>
                </a:solidFill>
              </a:rPr>
              <a:t> </a:t>
            </a:r>
          </a:p>
        </p:txBody>
      </p:sp>
      <p:pic>
        <p:nvPicPr>
          <p:cNvPr id="18" name="image3.png"/>
          <p:cNvPicPr/>
          <p:nvPr/>
        </p:nvPicPr>
        <p:blipFill>
          <a:blip r:embed="rId8"/>
          <a:srcRect l="14395" t="5036" r="13785" b="18558"/>
          <a:stretch>
            <a:fillRect/>
          </a:stretch>
        </p:blipFill>
        <p:spPr>
          <a:xfrm>
            <a:off x="23222416" y="-11367990"/>
            <a:ext cx="2025030" cy="2146090"/>
          </a:xfrm>
          <a:prstGeom prst="rect">
            <a:avLst/>
          </a:prstGeom>
          <a:ln w="12700">
            <a:miter lim="400000"/>
          </a:ln>
        </p:spPr>
      </p:pic>
      <p:pic>
        <p:nvPicPr>
          <p:cNvPr id="19" name="image3.png"/>
          <p:cNvPicPr/>
          <p:nvPr/>
        </p:nvPicPr>
        <p:blipFill>
          <a:blip r:embed="rId9"/>
          <a:stretch>
            <a:fillRect/>
          </a:stretch>
        </p:blipFill>
        <p:spPr>
          <a:xfrm>
            <a:off x="46820370" y="34184"/>
            <a:ext cx="3087836" cy="2914919"/>
          </a:xfrm>
          <a:prstGeom prst="rect">
            <a:avLst/>
          </a:prstGeom>
          <a:ln w="12700">
            <a:miter lim="400000"/>
          </a:ln>
        </p:spPr>
      </p:pic>
      <p:sp>
        <p:nvSpPr>
          <p:cNvPr id="20" name="Shape 20"/>
          <p:cNvSpPr/>
          <p:nvPr/>
        </p:nvSpPr>
        <p:spPr>
          <a:xfrm>
            <a:off x="44541302" y="331257"/>
            <a:ext cx="2200666" cy="22006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a:solidFill/>
            <a:round/>
          </a:ln>
        </p:spPr>
        <p:txBody>
          <a:bodyPr lIns="0" tIns="0" rIns="0" bIns="0"/>
          <a:lstStyle/>
          <a:p>
            <a:pPr lvl="0">
              <a:defRPr sz="2400">
                <a:latin typeface="Times New Roman"/>
                <a:ea typeface="Times New Roman"/>
                <a:cs typeface="Times New Roman"/>
                <a:sym typeface="Times New Roman"/>
              </a:defRPr>
            </a:pPr>
            <a:endParaRPr/>
          </a:p>
        </p:txBody>
      </p:sp>
      <p:pic>
        <p:nvPicPr>
          <p:cNvPr id="21" name="image4.png" descr="Artificial intelligence, boss, conference, management, organization, robot, speaker  icon - Download on Iconfinder"/>
          <p:cNvPicPr/>
          <p:nvPr/>
        </p:nvPicPr>
        <p:blipFill>
          <a:blip r:embed="rId10"/>
          <a:stretch>
            <a:fillRect/>
          </a:stretch>
        </p:blipFill>
        <p:spPr>
          <a:xfrm>
            <a:off x="44328602" y="105652"/>
            <a:ext cx="2617000" cy="2617000"/>
          </a:xfrm>
          <a:prstGeom prst="rect">
            <a:avLst/>
          </a:prstGeom>
          <a:ln w="12700">
            <a:miter lim="400000"/>
          </a:ln>
        </p:spPr>
      </p:pic>
      <p:sp>
        <p:nvSpPr>
          <p:cNvPr id="22" name="Shape 22"/>
          <p:cNvSpPr/>
          <p:nvPr/>
        </p:nvSpPr>
        <p:spPr>
          <a:xfrm>
            <a:off x="1341678" y="6772227"/>
            <a:ext cx="12164649" cy="7629571"/>
          </a:xfrm>
          <a:prstGeom prst="rect">
            <a:avLst/>
          </a:prstGeom>
          <a:ln>
            <a:solidFill>
              <a:srgbClr val="FF0000"/>
            </a:solidFill>
            <a:prstDash val="dash"/>
            <a:miter/>
          </a:ln>
        </p:spPr>
        <p:txBody>
          <a:bodyPr lIns="0" tIns="0" rIns="0" bIns="0" anchor="ctr"/>
          <a:lstStyle/>
          <a:p>
            <a:pPr lvl="0">
              <a:defRPr>
                <a:latin typeface="Calibri"/>
                <a:ea typeface="Calibri"/>
                <a:cs typeface="Calibri"/>
                <a:sym typeface="Calibri"/>
              </a:defRPr>
            </a:pPr>
            <a:endParaRPr/>
          </a:p>
        </p:txBody>
      </p:sp>
      <p:sp>
        <p:nvSpPr>
          <p:cNvPr id="23" name="Shape 23"/>
          <p:cNvSpPr/>
          <p:nvPr/>
        </p:nvSpPr>
        <p:spPr>
          <a:xfrm>
            <a:off x="12291072" y="5017775"/>
            <a:ext cx="9920289" cy="530911"/>
          </a:xfrm>
          <a:prstGeom prst="rect">
            <a:avLst/>
          </a:prstGeom>
          <a:ln w="12700">
            <a:miter lim="400000"/>
          </a:ln>
          <a:extLst>
            <a:ext uri="{C572A759-6A51-4108-AA02-DFA0A04FC94B}">
              <ma14:wrappingTextBoxFlag xmlns="" xmlns:ma14="http://schemas.microsoft.com/office/mac/drawingml/2011/main" val="1"/>
            </a:ext>
          </a:extLst>
        </p:spPr>
        <p:txBody>
          <a:bodyPr lIns="43204" tIns="43204" rIns="43204" bIns="43204">
            <a:spAutoFit/>
          </a:bodyPr>
          <a:lstStyle>
            <a:lvl1pPr>
              <a:defRPr sz="3000" b="1">
                <a:latin typeface="Calibri"/>
                <a:ea typeface="Calibri"/>
                <a:cs typeface="Calibri"/>
                <a:sym typeface="Calibri"/>
              </a:defRPr>
            </a:lvl1pPr>
          </a:lstStyle>
          <a:p>
            <a:pPr lvl="0">
              <a:defRPr sz="1800" b="0"/>
            </a:pPr>
            <a:r>
              <a:rPr sz="3000" b="1"/>
              <a:t> </a:t>
            </a:r>
          </a:p>
        </p:txBody>
      </p:sp>
      <p:sp>
        <p:nvSpPr>
          <p:cNvPr id="24" name="Shape 24"/>
          <p:cNvSpPr/>
          <p:nvPr/>
        </p:nvSpPr>
        <p:spPr>
          <a:xfrm>
            <a:off x="1479478" y="7055029"/>
            <a:ext cx="11810355" cy="6093511"/>
          </a:xfrm>
          <a:prstGeom prst="rect">
            <a:avLst/>
          </a:prstGeom>
          <a:ln w="12700">
            <a:miter lim="400000"/>
          </a:ln>
          <a:extLst>
            <a:ext uri="{C572A759-6A51-4108-AA02-DFA0A04FC94B}">
              <ma14:wrappingTextBoxFlag xmlns="" xmlns:ma14="http://schemas.microsoft.com/office/mac/drawingml/2011/main" val="1"/>
            </a:ext>
          </a:extLst>
        </p:spPr>
        <p:txBody>
          <a:bodyPr lIns="43204" tIns="43204" rIns="43204" bIns="43204">
            <a:spAutoFit/>
          </a:bodyPr>
          <a:lstStyle/>
          <a:p>
            <a:pPr lvl="0">
              <a:spcBef>
                <a:spcPts val="1100"/>
              </a:spcBef>
              <a:defRPr sz="1800"/>
            </a:pPr>
            <a:r>
              <a:rPr sz="3600" b="1" dirty="0">
                <a:latin typeface="Calibri"/>
                <a:ea typeface="Calibri"/>
                <a:cs typeface="Calibri"/>
                <a:sym typeface="Calibri"/>
              </a:rPr>
              <a:t>Introduction </a:t>
            </a:r>
            <a:endParaRPr sz="2300" dirty="0">
              <a:latin typeface="Times New Roman"/>
              <a:ea typeface="Times New Roman"/>
              <a:cs typeface="Times New Roman"/>
              <a:sym typeface="Times New Roman"/>
            </a:endParaRPr>
          </a:p>
          <a:p>
            <a:pPr lvl="0" algn="just">
              <a:spcBef>
                <a:spcPts val="1100"/>
              </a:spcBef>
              <a:defRPr sz="1800"/>
            </a:pPr>
            <a:r>
              <a:rPr sz="3000" dirty="0">
                <a:latin typeface="Calibri"/>
                <a:ea typeface="Calibri"/>
                <a:cs typeface="Calibri"/>
                <a:sym typeface="Calibri"/>
              </a:rPr>
              <a:t>Nowadays, you cannot find a person who has not heard about robotics and their applications in industry as well as in our daily life. Therefore, it should not be surprising to hear that robots are being used in making arts and masterpieces. One example of its appliance is a painter robot, which is able to draw any desired shape. Hence, our goal was to test it out for ourselves, and see how it works. However, this time with new controllers that have not been used on a painter robot before. Two different controllers were considered for this project: a FAT-based adaptive controller and a neural network controller. Their mathematical equations were  first driven then simulated and their results are shown. Later, the project was implemented with 3D printer.</a:t>
            </a:r>
          </a:p>
        </p:txBody>
      </p:sp>
      <p:sp>
        <p:nvSpPr>
          <p:cNvPr id="25" name="Shape 25"/>
          <p:cNvSpPr/>
          <p:nvPr/>
        </p:nvSpPr>
        <p:spPr>
          <a:xfrm>
            <a:off x="14089347" y="6804073"/>
            <a:ext cx="21883008" cy="20199128"/>
          </a:xfrm>
          <a:prstGeom prst="rect">
            <a:avLst/>
          </a:prstGeom>
          <a:ln>
            <a:solidFill>
              <a:srgbClr val="FF0000"/>
            </a:solidFill>
            <a:prstDash val="dash"/>
            <a:miter/>
          </a:ln>
        </p:spPr>
        <p:txBody>
          <a:bodyPr lIns="0" tIns="0" rIns="0" bIns="0" anchor="ctr"/>
          <a:lstStyle/>
          <a:p>
            <a:pPr lvl="0">
              <a:defRPr>
                <a:latin typeface="Calibri"/>
                <a:ea typeface="Calibri"/>
                <a:cs typeface="Calibri"/>
                <a:sym typeface="Calibri"/>
              </a:defRPr>
            </a:pPr>
            <a:endParaRPr/>
          </a:p>
        </p:txBody>
      </p:sp>
      <p:sp>
        <p:nvSpPr>
          <p:cNvPr id="26" name="Shape 26"/>
          <p:cNvSpPr/>
          <p:nvPr/>
        </p:nvSpPr>
        <p:spPr>
          <a:xfrm>
            <a:off x="36560301" y="6804073"/>
            <a:ext cx="12164650" cy="9320323"/>
          </a:xfrm>
          <a:prstGeom prst="rect">
            <a:avLst/>
          </a:prstGeom>
          <a:ln>
            <a:solidFill>
              <a:srgbClr val="FF0000"/>
            </a:solidFill>
            <a:prstDash val="dash"/>
            <a:miter/>
          </a:ln>
        </p:spPr>
        <p:txBody>
          <a:bodyPr lIns="0" tIns="0" rIns="0" bIns="0" anchor="ctr"/>
          <a:lstStyle/>
          <a:p>
            <a:pPr lvl="0">
              <a:defRPr>
                <a:latin typeface="Calibri"/>
                <a:ea typeface="Calibri"/>
                <a:cs typeface="Calibri"/>
                <a:sym typeface="Calibri"/>
              </a:defRPr>
            </a:pPr>
            <a:endParaRPr/>
          </a:p>
        </p:txBody>
      </p:sp>
      <p:sp>
        <p:nvSpPr>
          <p:cNvPr id="27" name="Shape 27"/>
          <p:cNvSpPr/>
          <p:nvPr/>
        </p:nvSpPr>
        <p:spPr>
          <a:xfrm>
            <a:off x="1341678" y="15054174"/>
            <a:ext cx="12164649" cy="11949026"/>
          </a:xfrm>
          <a:prstGeom prst="rect">
            <a:avLst/>
          </a:prstGeom>
          <a:ln>
            <a:solidFill>
              <a:srgbClr val="FF0000"/>
            </a:solidFill>
            <a:prstDash val="dash"/>
            <a:miter/>
          </a:ln>
        </p:spPr>
        <p:txBody>
          <a:bodyPr lIns="0" tIns="0" rIns="0" bIns="0" anchor="ctr"/>
          <a:lstStyle/>
          <a:p>
            <a:pPr lvl="0">
              <a:defRPr>
                <a:latin typeface="Calibri"/>
                <a:ea typeface="Calibri"/>
                <a:cs typeface="Calibri"/>
                <a:sym typeface="Calibri"/>
              </a:defRPr>
            </a:pPr>
            <a:endParaRPr/>
          </a:p>
        </p:txBody>
      </p:sp>
      <p:sp>
        <p:nvSpPr>
          <p:cNvPr id="29" name="Shape 29"/>
          <p:cNvSpPr/>
          <p:nvPr/>
        </p:nvSpPr>
        <p:spPr>
          <a:xfrm>
            <a:off x="36553117" y="20223144"/>
            <a:ext cx="12164650" cy="6756616"/>
          </a:xfrm>
          <a:prstGeom prst="rect">
            <a:avLst/>
          </a:prstGeom>
          <a:ln>
            <a:solidFill>
              <a:srgbClr val="FF0000"/>
            </a:solidFill>
            <a:prstDash val="dash"/>
            <a:miter/>
          </a:ln>
        </p:spPr>
        <p:txBody>
          <a:bodyPr lIns="0" tIns="0" rIns="0" bIns="0" anchor="ctr"/>
          <a:lstStyle/>
          <a:p>
            <a:pPr lvl="0">
              <a:defRPr>
                <a:latin typeface="Calibri"/>
                <a:ea typeface="Calibri"/>
                <a:cs typeface="Calibri"/>
                <a:sym typeface="Calibri"/>
              </a:defRPr>
            </a:pPr>
            <a:endParaRPr/>
          </a:p>
        </p:txBody>
      </p:sp>
      <p:sp>
        <p:nvSpPr>
          <p:cNvPr id="30" name="Shape 30"/>
          <p:cNvSpPr/>
          <p:nvPr/>
        </p:nvSpPr>
        <p:spPr>
          <a:xfrm>
            <a:off x="14448137" y="7296438"/>
            <a:ext cx="21170354" cy="2677211"/>
          </a:xfrm>
          <a:prstGeom prst="rect">
            <a:avLst/>
          </a:prstGeom>
          <a:ln w="12700">
            <a:miter lim="400000"/>
          </a:ln>
          <a:extLst>
            <a:ext uri="{C572A759-6A51-4108-AA02-DFA0A04FC94B}">
              <ma14:wrappingTextBoxFlag xmlns="" xmlns:ma14="http://schemas.microsoft.com/office/mac/drawingml/2011/main" val="1"/>
            </a:ext>
          </a:extLst>
        </p:spPr>
        <p:txBody>
          <a:bodyPr lIns="43204" tIns="43204" rIns="43204" bIns="43204">
            <a:spAutoFit/>
          </a:bodyPr>
          <a:lstStyle/>
          <a:p>
            <a:pPr lvl="0">
              <a:spcBef>
                <a:spcPts val="1100"/>
              </a:spcBef>
              <a:defRPr sz="1800"/>
            </a:pPr>
            <a:r>
              <a:rPr sz="3600" b="1" dirty="0">
                <a:latin typeface="Calibri"/>
                <a:ea typeface="Calibri"/>
                <a:cs typeface="Calibri"/>
                <a:sym typeface="Calibri"/>
              </a:rPr>
              <a:t>Results</a:t>
            </a:r>
            <a:endParaRPr sz="2300" dirty="0">
              <a:latin typeface="Times New Roman"/>
              <a:ea typeface="Times New Roman"/>
              <a:cs typeface="Times New Roman"/>
              <a:sym typeface="Times New Roman"/>
            </a:endParaRPr>
          </a:p>
          <a:p>
            <a:pPr lvl="0">
              <a:spcBef>
                <a:spcPts val="1100"/>
              </a:spcBef>
              <a:defRPr sz="1800"/>
            </a:pPr>
            <a:r>
              <a:rPr sz="3000" dirty="0">
                <a:latin typeface="Calibri"/>
                <a:ea typeface="Calibri"/>
                <a:cs typeface="Calibri"/>
                <a:sym typeface="Calibri"/>
              </a:rPr>
              <a:t>The experiment was a success and the robot was able to track its desired input and make the drawing with minor errors. As they are shown in figure(3) and figure(4), the controllers were tuned to track better in comparison to what they were in [1] and [2].</a:t>
            </a:r>
          </a:p>
        </p:txBody>
      </p:sp>
      <p:sp>
        <p:nvSpPr>
          <p:cNvPr id="31" name="Shape 31"/>
          <p:cNvSpPr/>
          <p:nvPr/>
        </p:nvSpPr>
        <p:spPr>
          <a:xfrm>
            <a:off x="36931026" y="7328512"/>
            <a:ext cx="11498710" cy="7989415"/>
          </a:xfrm>
          <a:prstGeom prst="rect">
            <a:avLst/>
          </a:prstGeom>
          <a:ln w="12700">
            <a:miter lim="400000"/>
          </a:ln>
          <a:extLst>
            <a:ext uri="{C572A759-6A51-4108-AA02-DFA0A04FC94B}">
              <ma14:wrappingTextBoxFlag xmlns="" xmlns:ma14="http://schemas.microsoft.com/office/mac/drawingml/2011/main" val="1"/>
            </a:ext>
          </a:extLst>
        </p:spPr>
        <p:txBody>
          <a:bodyPr lIns="43204" tIns="43204" rIns="43204" bIns="43204">
            <a:spAutoFit/>
          </a:bodyPr>
          <a:lstStyle/>
          <a:p>
            <a:pPr lvl="0">
              <a:spcBef>
                <a:spcPts val="1100"/>
              </a:spcBef>
              <a:defRPr sz="1800"/>
            </a:pPr>
            <a:r>
              <a:rPr sz="3600" b="1" dirty="0">
                <a:latin typeface="Calibri"/>
                <a:ea typeface="Calibri"/>
                <a:cs typeface="Calibri"/>
                <a:sym typeface="Calibri"/>
              </a:rPr>
              <a:t>Conclusions </a:t>
            </a:r>
            <a:endParaRPr sz="2300" dirty="0">
              <a:latin typeface="Times New Roman"/>
              <a:ea typeface="Times New Roman"/>
              <a:cs typeface="Times New Roman"/>
              <a:sym typeface="Times New Roman"/>
            </a:endParaRPr>
          </a:p>
          <a:p>
            <a:pPr lvl="0" algn="just">
              <a:spcBef>
                <a:spcPts val="1100"/>
              </a:spcBef>
              <a:defRPr sz="1800"/>
            </a:pPr>
            <a:r>
              <a:rPr sz="3000" dirty="0">
                <a:latin typeface="Calibri"/>
                <a:ea typeface="Calibri"/>
                <a:cs typeface="Calibri"/>
                <a:sym typeface="Calibri"/>
              </a:rPr>
              <a:t>In spite of other classic controllers, FAT-based adaptive controller, not only does not need any calculation for regressor matrix, but also it does not require acceleration feedback. This is one of the advantages that this controller has over the others since the acceleration sensors are expensive. Furthermore, the neural network controller   </a:t>
            </a:r>
            <a:endParaRPr sz="2300" dirty="0">
              <a:latin typeface="Times New Roman"/>
              <a:ea typeface="Times New Roman"/>
              <a:cs typeface="Times New Roman"/>
              <a:sym typeface="Times New Roman"/>
            </a:endParaRPr>
          </a:p>
          <a:p>
            <a:pPr lvl="0" algn="just">
              <a:spcBef>
                <a:spcPts val="1100"/>
              </a:spcBef>
              <a:defRPr sz="1800"/>
            </a:pPr>
            <a:r>
              <a:rPr sz="3000" dirty="0">
                <a:latin typeface="Calibri"/>
                <a:ea typeface="Calibri"/>
                <a:cs typeface="Calibri"/>
                <a:sym typeface="Calibri"/>
              </a:rPr>
              <a:t>In conclusion, both controllers showed incredible performances which were not seen before. The FAT-based adaptive controller, however, had some setbacks while following its trajectory in a wider range of frequencies. On the contrary, the neural network controller was able to pull off without any mistakes even in a large range of frequencies.</a:t>
            </a:r>
            <a:endParaRPr lang="en-US" sz="3000" dirty="0">
              <a:latin typeface="Calibri"/>
              <a:ea typeface="Calibri"/>
              <a:cs typeface="Calibri"/>
              <a:sym typeface="Calibri"/>
            </a:endParaRPr>
          </a:p>
          <a:p>
            <a:pPr lvl="0" algn="just">
              <a:spcBef>
                <a:spcPts val="1100"/>
              </a:spcBef>
              <a:defRPr sz="1800"/>
            </a:pPr>
            <a:r>
              <a:rPr lang="en-US" sz="3000" dirty="0">
                <a:latin typeface="Calibri"/>
                <a:ea typeface="Calibri"/>
                <a:cs typeface="Calibri"/>
                <a:sym typeface="Calibri"/>
              </a:rPr>
              <a:t>Moreover, one of the significant issues that is suggested for future research in this area, is to transfer a real image to the painter robot. Then, by the help of inverse kinematic, the desired joint trajectories would be obtained; so, the picture which would be drawn by the robot will be exactly the same as it was received first. </a:t>
            </a:r>
            <a:endParaRPr sz="3000" dirty="0">
              <a:latin typeface="Calibri"/>
              <a:ea typeface="Calibri"/>
              <a:cs typeface="Calibri"/>
              <a:sym typeface="Calibri"/>
            </a:endParaRPr>
          </a:p>
        </p:txBody>
      </p:sp>
      <p:sp>
        <p:nvSpPr>
          <p:cNvPr id="32" name="Shape 32"/>
          <p:cNvSpPr/>
          <p:nvPr/>
        </p:nvSpPr>
        <p:spPr>
          <a:xfrm>
            <a:off x="1429963" y="15490378"/>
            <a:ext cx="11859870" cy="6677711"/>
          </a:xfrm>
          <a:prstGeom prst="rect">
            <a:avLst/>
          </a:prstGeom>
          <a:ln w="12700">
            <a:miter lim="400000"/>
          </a:ln>
          <a:extLst>
            <a:ext uri="{C572A759-6A51-4108-AA02-DFA0A04FC94B}">
              <ma14:wrappingTextBoxFlag xmlns="" xmlns:ma14="http://schemas.microsoft.com/office/mac/drawingml/2011/main" val="1"/>
            </a:ext>
          </a:extLst>
        </p:spPr>
        <p:txBody>
          <a:bodyPr lIns="43204" tIns="43204" rIns="43204" bIns="43204">
            <a:spAutoFit/>
          </a:bodyPr>
          <a:lstStyle/>
          <a:p>
            <a:pPr lvl="0">
              <a:spcBef>
                <a:spcPts val="1100"/>
              </a:spcBef>
              <a:defRPr sz="1800"/>
            </a:pPr>
            <a:r>
              <a:rPr sz="3600" b="1" dirty="0">
                <a:latin typeface="Calibri"/>
                <a:ea typeface="Calibri"/>
                <a:cs typeface="Calibri"/>
                <a:sym typeface="Calibri"/>
              </a:rPr>
              <a:t>Materials and Methods</a:t>
            </a:r>
            <a:endParaRPr sz="2300" dirty="0">
              <a:latin typeface="Times New Roman"/>
              <a:ea typeface="Times New Roman"/>
              <a:cs typeface="Times New Roman"/>
              <a:sym typeface="Times New Roman"/>
            </a:endParaRPr>
          </a:p>
          <a:p>
            <a:pPr lvl="0" algn="just">
              <a:spcBef>
                <a:spcPts val="1100"/>
              </a:spcBef>
              <a:defRPr sz="1800"/>
            </a:pPr>
            <a:r>
              <a:rPr sz="3000" dirty="0">
                <a:latin typeface="Calibri"/>
                <a:ea typeface="Calibri"/>
                <a:cs typeface="Calibri"/>
                <a:sym typeface="Calibri"/>
              </a:rPr>
              <a:t>Two degree of freedom (2-DOF) robot is used in designing the system. The end of the second link will be considered as end-effector (EE). For this robot, the links were designed in a way to be identical to each other in the best way possible, so that the utmost usage of work space can be utilized. However, the second link was considered a little bit shorter, in order to prevent weighting problems from happening. Therefore, the robot will not be pulled down by gravity force. The first motor will be located on the top of the base. There will be one bearing drilled in the upper part in order to move the link and Motor simultaneously. The second motor, will be placed on the top of the second link. Motors which were used in this design are MG996R, and their range is ±180 degree.</a:t>
            </a:r>
          </a:p>
        </p:txBody>
      </p:sp>
      <p:sp>
        <p:nvSpPr>
          <p:cNvPr id="33" name="Shape 33"/>
          <p:cNvSpPr/>
          <p:nvPr/>
        </p:nvSpPr>
        <p:spPr>
          <a:xfrm>
            <a:off x="36836449" y="20497798"/>
            <a:ext cx="11498710" cy="4296096"/>
          </a:xfrm>
          <a:prstGeom prst="rect">
            <a:avLst/>
          </a:prstGeom>
          <a:ln w="12700">
            <a:miter lim="400000"/>
          </a:ln>
          <a:extLst>
            <a:ext uri="{C572A759-6A51-4108-AA02-DFA0A04FC94B}">
              <ma14:wrappingTextBoxFlag xmlns="" xmlns:ma14="http://schemas.microsoft.com/office/mac/drawingml/2011/main" val="1"/>
            </a:ext>
          </a:extLst>
        </p:spPr>
        <p:txBody>
          <a:bodyPr lIns="43204" tIns="43204" rIns="43204" bIns="43204">
            <a:spAutoFit/>
          </a:bodyPr>
          <a:lstStyle/>
          <a:p>
            <a:pPr lvl="0">
              <a:spcBef>
                <a:spcPts val="1100"/>
              </a:spcBef>
              <a:defRPr sz="1800"/>
            </a:pPr>
            <a:r>
              <a:rPr sz="3600" b="1" dirty="0">
                <a:latin typeface="Calibri"/>
                <a:ea typeface="Calibri"/>
                <a:cs typeface="Calibri"/>
                <a:sym typeface="Calibri"/>
              </a:rPr>
              <a:t>Literature cited </a:t>
            </a:r>
            <a:endParaRPr sz="2300" dirty="0">
              <a:latin typeface="Times New Roman"/>
              <a:ea typeface="Times New Roman"/>
              <a:cs typeface="Times New Roman"/>
              <a:sym typeface="Times New Roman"/>
            </a:endParaRPr>
          </a:p>
          <a:p>
            <a:pPr lvl="0">
              <a:spcBef>
                <a:spcPts val="1100"/>
              </a:spcBef>
              <a:defRPr sz="1800"/>
            </a:pPr>
            <a:r>
              <a:rPr sz="3000" dirty="0">
                <a:latin typeface="Calibri"/>
                <a:ea typeface="Calibri"/>
                <a:cs typeface="Calibri"/>
                <a:sym typeface="Calibri"/>
              </a:rPr>
              <a:t>[1]	</a:t>
            </a:r>
            <a:r>
              <a:rPr sz="3000" dirty="0" err="1">
                <a:latin typeface="Calibri"/>
                <a:ea typeface="Calibri"/>
                <a:cs typeface="Calibri"/>
                <a:sym typeface="Calibri"/>
              </a:rPr>
              <a:t>A.C.Huang</a:t>
            </a:r>
            <a:r>
              <a:rPr sz="3000" dirty="0">
                <a:latin typeface="Calibri"/>
                <a:ea typeface="Calibri"/>
                <a:cs typeface="Calibri"/>
                <a:sym typeface="Calibri"/>
              </a:rPr>
              <a:t>, </a:t>
            </a:r>
            <a:r>
              <a:rPr sz="3000" dirty="0" err="1">
                <a:latin typeface="Calibri"/>
                <a:ea typeface="Calibri"/>
                <a:cs typeface="Calibri"/>
                <a:sym typeface="Calibri"/>
              </a:rPr>
              <a:t>S.C.Wu</a:t>
            </a:r>
            <a:r>
              <a:rPr sz="3000" dirty="0">
                <a:latin typeface="Calibri"/>
                <a:ea typeface="Calibri"/>
                <a:cs typeface="Calibri"/>
                <a:sym typeface="Calibri"/>
              </a:rPr>
              <a:t>, </a:t>
            </a:r>
            <a:r>
              <a:rPr sz="3000" dirty="0" err="1">
                <a:latin typeface="Calibri"/>
                <a:ea typeface="Calibri"/>
                <a:cs typeface="Calibri"/>
                <a:sym typeface="Calibri"/>
              </a:rPr>
              <a:t>W.F.Ting</a:t>
            </a:r>
            <a:r>
              <a:rPr sz="3000" dirty="0">
                <a:latin typeface="Calibri"/>
                <a:ea typeface="Calibri"/>
                <a:cs typeface="Calibri"/>
                <a:sym typeface="Calibri"/>
              </a:rPr>
              <a:t> “A FAT-based adaptive controller for robot manipulator without regressor matrix: theory and experiments” March 2006, pp205-210</a:t>
            </a:r>
            <a:endParaRPr sz="2300" dirty="0">
              <a:latin typeface="Times New Roman"/>
              <a:ea typeface="Times New Roman"/>
              <a:cs typeface="Times New Roman"/>
              <a:sym typeface="Times New Roman"/>
            </a:endParaRPr>
          </a:p>
          <a:p>
            <a:pPr lvl="0">
              <a:spcBef>
                <a:spcPts val="1100"/>
              </a:spcBef>
              <a:defRPr sz="1800"/>
            </a:pPr>
            <a:r>
              <a:rPr sz="3000" dirty="0">
                <a:latin typeface="Calibri"/>
                <a:ea typeface="Calibri"/>
                <a:cs typeface="Calibri"/>
                <a:sym typeface="Calibri"/>
              </a:rPr>
              <a:t>[2]	</a:t>
            </a:r>
            <a:r>
              <a:rPr sz="3000" dirty="0" err="1">
                <a:latin typeface="Calibri"/>
                <a:ea typeface="Calibri"/>
                <a:cs typeface="Calibri"/>
                <a:sym typeface="Calibri"/>
              </a:rPr>
              <a:t>K.Qian</a:t>
            </a:r>
            <a:r>
              <a:rPr sz="3000" dirty="0">
                <a:latin typeface="Calibri"/>
                <a:ea typeface="Calibri"/>
                <a:cs typeface="Calibri"/>
                <a:sym typeface="Calibri"/>
              </a:rPr>
              <a:t> ”Neural Network controller for Manipulator”. MMAE540 Robotics- Class Project Paper. Department of Biomedical Engineering, Illinois Institute of Technology, Chicago, IL 60616 USA </a:t>
            </a:r>
            <a:endParaRPr lang="en-US" sz="3000" dirty="0">
              <a:latin typeface="Calibri"/>
              <a:ea typeface="Calibri"/>
              <a:cs typeface="Calibri"/>
              <a:sym typeface="Calibri"/>
            </a:endParaRPr>
          </a:p>
          <a:p>
            <a:pPr lvl="0">
              <a:spcBef>
                <a:spcPts val="1100"/>
              </a:spcBef>
              <a:defRPr sz="1800"/>
            </a:pPr>
            <a:r>
              <a:rPr lang="en-US" sz="3000" dirty="0">
                <a:latin typeface="Calibri"/>
                <a:ea typeface="Calibri"/>
                <a:cs typeface="Calibri"/>
                <a:sym typeface="Calibri"/>
              </a:rPr>
              <a:t>[3] Mohammad Bagher </a:t>
            </a:r>
            <a:r>
              <a:rPr lang="en-US" sz="3000" dirty="0" err="1">
                <a:latin typeface="Calibri"/>
                <a:ea typeface="Calibri"/>
                <a:cs typeface="Calibri"/>
                <a:sym typeface="Calibri"/>
              </a:rPr>
              <a:t>Menhaj</a:t>
            </a:r>
            <a:r>
              <a:rPr lang="en-US" sz="3000" dirty="0">
                <a:latin typeface="Calibri"/>
                <a:ea typeface="Calibri"/>
                <a:cs typeface="Calibri"/>
                <a:sym typeface="Calibri"/>
              </a:rPr>
              <a:t>, “Adaptive Control Systems”</a:t>
            </a:r>
            <a:endParaRPr sz="3000" dirty="0">
              <a:latin typeface="Calibri"/>
              <a:ea typeface="Calibri"/>
              <a:cs typeface="Calibri"/>
              <a:sym typeface="Calibri"/>
            </a:endParaRPr>
          </a:p>
        </p:txBody>
      </p:sp>
      <p:pic>
        <p:nvPicPr>
          <p:cNvPr id="35" name="image5.jpg"/>
          <p:cNvPicPr/>
          <p:nvPr/>
        </p:nvPicPr>
        <p:blipFill>
          <a:blip r:embed="rId11"/>
          <a:stretch>
            <a:fillRect/>
          </a:stretch>
        </p:blipFill>
        <p:spPr>
          <a:xfrm>
            <a:off x="1817885" y="22578809"/>
            <a:ext cx="5004161" cy="2559532"/>
          </a:xfrm>
          <a:prstGeom prst="rect">
            <a:avLst/>
          </a:prstGeom>
          <a:ln w="12700">
            <a:miter lim="400000"/>
          </a:ln>
        </p:spPr>
      </p:pic>
      <p:pic>
        <p:nvPicPr>
          <p:cNvPr id="36" name="image6.jpg"/>
          <p:cNvPicPr/>
          <p:nvPr/>
        </p:nvPicPr>
        <p:blipFill>
          <a:blip r:embed="rId12"/>
          <a:stretch>
            <a:fillRect/>
          </a:stretch>
        </p:blipFill>
        <p:spPr>
          <a:xfrm>
            <a:off x="7833441" y="22596640"/>
            <a:ext cx="4661492" cy="2692739"/>
          </a:xfrm>
          <a:prstGeom prst="rect">
            <a:avLst/>
          </a:prstGeom>
          <a:ln w="12700">
            <a:miter lim="400000"/>
          </a:ln>
        </p:spPr>
      </p:pic>
      <p:sp>
        <p:nvSpPr>
          <p:cNvPr id="37" name="Shape 37"/>
          <p:cNvSpPr/>
          <p:nvPr/>
        </p:nvSpPr>
        <p:spPr>
          <a:xfrm>
            <a:off x="1852797" y="25593332"/>
            <a:ext cx="5004161" cy="899211"/>
          </a:xfrm>
          <a:prstGeom prst="rect">
            <a:avLst/>
          </a:prstGeom>
          <a:ln w="12700">
            <a:miter lim="400000"/>
          </a:ln>
          <a:extLst>
            <a:ext uri="{C572A759-6A51-4108-AA02-DFA0A04FC94B}">
              <ma14:wrappingTextBoxFlag xmlns="" xmlns:ma14="http://schemas.microsoft.com/office/mac/drawingml/2011/main" val="1"/>
            </a:ext>
          </a:extLst>
        </p:spPr>
        <p:txBody>
          <a:bodyPr lIns="43204" tIns="43204" rIns="43204" bIns="43204">
            <a:spAutoFit/>
          </a:bodyPr>
          <a:lstStyle/>
          <a:p>
            <a:pPr lvl="0">
              <a:spcBef>
                <a:spcPts val="1100"/>
              </a:spcBef>
              <a:defRPr sz="1800"/>
            </a:pPr>
            <a:r>
              <a:rPr sz="2700" b="1" dirty="0">
                <a:latin typeface="Calibri"/>
                <a:ea typeface="Calibri"/>
                <a:cs typeface="Calibri"/>
                <a:sym typeface="Calibri"/>
              </a:rPr>
              <a:t>Fig 1. </a:t>
            </a:r>
            <a:r>
              <a:rPr sz="2800" dirty="0" err="1">
                <a:latin typeface="Calibri"/>
                <a:ea typeface="Calibri"/>
                <a:cs typeface="Calibri"/>
                <a:sym typeface="Calibri"/>
              </a:rPr>
              <a:t>Solidwork</a:t>
            </a:r>
            <a:r>
              <a:rPr sz="2800" dirty="0">
                <a:latin typeface="Calibri"/>
                <a:ea typeface="Calibri"/>
                <a:cs typeface="Calibri"/>
                <a:sym typeface="Calibri"/>
              </a:rPr>
              <a:t> structure design</a:t>
            </a:r>
          </a:p>
        </p:txBody>
      </p:sp>
      <p:sp>
        <p:nvSpPr>
          <p:cNvPr id="38" name="Shape 38"/>
          <p:cNvSpPr/>
          <p:nvPr/>
        </p:nvSpPr>
        <p:spPr>
          <a:xfrm>
            <a:off x="7519100" y="25390132"/>
            <a:ext cx="5706153" cy="1432611"/>
          </a:xfrm>
          <a:prstGeom prst="rect">
            <a:avLst/>
          </a:prstGeom>
          <a:ln w="12700">
            <a:miter lim="400000"/>
          </a:ln>
          <a:extLst>
            <a:ext uri="{C572A759-6A51-4108-AA02-DFA0A04FC94B}">
              <ma14:wrappingTextBoxFlag xmlns="" xmlns:ma14="http://schemas.microsoft.com/office/mac/drawingml/2011/main" val="1"/>
            </a:ext>
          </a:extLst>
        </p:spPr>
        <p:txBody>
          <a:bodyPr lIns="43204" tIns="43204" rIns="43204" bIns="43204">
            <a:spAutoFit/>
          </a:bodyPr>
          <a:lstStyle/>
          <a:p>
            <a:pPr lvl="0">
              <a:spcBef>
                <a:spcPts val="1100"/>
              </a:spcBef>
              <a:defRPr sz="1800"/>
            </a:pPr>
            <a:r>
              <a:rPr sz="2700" b="1" dirty="0">
                <a:latin typeface="Calibri"/>
                <a:ea typeface="Calibri"/>
                <a:cs typeface="Calibri"/>
                <a:sym typeface="Calibri"/>
              </a:rPr>
              <a:t>Fig 2.</a:t>
            </a:r>
            <a:r>
              <a:rPr sz="3600" b="1" dirty="0">
                <a:latin typeface="Calibri"/>
                <a:ea typeface="Calibri"/>
                <a:cs typeface="Calibri"/>
                <a:sym typeface="Calibri"/>
              </a:rPr>
              <a:t> </a:t>
            </a:r>
            <a:r>
              <a:rPr sz="2800" dirty="0">
                <a:latin typeface="Times New Roman"/>
                <a:ea typeface="Times New Roman"/>
                <a:cs typeface="Times New Roman"/>
                <a:sym typeface="Times New Roman"/>
              </a:rPr>
              <a:t>The implementation of the </a:t>
            </a:r>
            <a:r>
              <a:rPr sz="2800" dirty="0" err="1">
                <a:latin typeface="Times New Roman"/>
                <a:ea typeface="Times New Roman"/>
                <a:cs typeface="Times New Roman"/>
                <a:sym typeface="Times New Roman"/>
              </a:rPr>
              <a:t>Solidwork</a:t>
            </a:r>
            <a:r>
              <a:rPr sz="2800" dirty="0">
                <a:latin typeface="Times New Roman"/>
                <a:ea typeface="Times New Roman"/>
                <a:cs typeface="Times New Roman"/>
                <a:sym typeface="Times New Roman"/>
              </a:rPr>
              <a:t> structure design with 3D printer</a:t>
            </a:r>
          </a:p>
        </p:txBody>
      </p:sp>
      <p:sp>
        <p:nvSpPr>
          <p:cNvPr id="40" name="Shape 40"/>
          <p:cNvSpPr/>
          <p:nvPr/>
        </p:nvSpPr>
        <p:spPr>
          <a:xfrm>
            <a:off x="15591409" y="15119329"/>
            <a:ext cx="9439442"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defRPr sz="1800"/>
            </a:pPr>
            <a:r>
              <a:rPr sz="2800" b="1" dirty="0"/>
              <a:t>Fig 3</a:t>
            </a:r>
            <a:r>
              <a:rPr sz="2800" dirty="0"/>
              <a:t>. </a:t>
            </a:r>
            <a:r>
              <a:rPr sz="2800" dirty="0">
                <a:latin typeface="Calibri"/>
                <a:cs typeface="Calibri"/>
              </a:rPr>
              <a:t>Comparison between neural network controller’s output </a:t>
            </a:r>
            <a:endParaRPr sz="2800" dirty="0">
              <a:latin typeface="Calibri"/>
              <a:cs typeface="Calibri"/>
              <a:sym typeface="Times"/>
            </a:endParaRPr>
          </a:p>
        </p:txBody>
      </p:sp>
      <p:pic>
        <p:nvPicPr>
          <p:cNvPr id="41" name="image12.jpg"/>
          <p:cNvPicPr/>
          <p:nvPr/>
        </p:nvPicPr>
        <p:blipFill>
          <a:blip r:embed="rId13"/>
          <a:stretch>
            <a:fillRect/>
          </a:stretch>
        </p:blipFill>
        <p:spPr>
          <a:xfrm>
            <a:off x="25136148" y="9235185"/>
            <a:ext cx="10659275" cy="5768532"/>
          </a:xfrm>
          <a:prstGeom prst="rect">
            <a:avLst/>
          </a:prstGeom>
          <a:ln w="12700">
            <a:miter lim="400000"/>
          </a:ln>
        </p:spPr>
      </p:pic>
      <p:sp>
        <p:nvSpPr>
          <p:cNvPr id="42" name="Shape 42"/>
          <p:cNvSpPr/>
          <p:nvPr/>
        </p:nvSpPr>
        <p:spPr>
          <a:xfrm>
            <a:off x="26824156" y="15048470"/>
            <a:ext cx="7749876"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a:defRPr sz="1800"/>
            </a:pPr>
            <a:r>
              <a:rPr sz="2800" b="1" dirty="0"/>
              <a:t>Fig 4</a:t>
            </a:r>
            <a:r>
              <a:rPr sz="2800" dirty="0"/>
              <a:t>. </a:t>
            </a:r>
            <a:r>
              <a:rPr sz="2800" dirty="0">
                <a:latin typeface="Calibri"/>
                <a:cs typeface="Calibri"/>
              </a:rPr>
              <a:t>Comparison between FAT controller’s output </a:t>
            </a:r>
            <a:endParaRPr sz="2800" dirty="0">
              <a:latin typeface="Calibri"/>
              <a:cs typeface="Calibri"/>
              <a:sym typeface="Times"/>
            </a:endParaRPr>
          </a:p>
        </p:txBody>
      </p:sp>
      <p:sp>
        <p:nvSpPr>
          <p:cNvPr id="43" name="Shape 43"/>
          <p:cNvSpPr/>
          <p:nvPr/>
        </p:nvSpPr>
        <p:spPr>
          <a:xfrm>
            <a:off x="14295574" y="15920783"/>
            <a:ext cx="21470554" cy="193899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a:lvl1pPr>
          </a:lstStyle>
          <a:p>
            <a:pPr lvl="0">
              <a:defRPr sz="1800"/>
            </a:pPr>
            <a:r>
              <a:rPr sz="3000" dirty="0">
                <a:latin typeface="Calibri" panose="020F0502020204030204" pitchFamily="34" charset="0"/>
                <a:cs typeface="Calibri" panose="020F0502020204030204" pitchFamily="34" charset="0"/>
              </a:rPr>
              <a:t>Furthermore, it is shown in figure(5) that neural network controller can work more efficiently in a wide range of frequencies, on the other hand, function approximation technique controller would lose its ability to follow accurately as it is shown in figure(6). which is the main reason that we decided to use this controller even though we have to pay the price for it, since its implementation is expensive, but the benefits outweigh its costs</a:t>
            </a:r>
          </a:p>
        </p:txBody>
      </p:sp>
      <p:pic>
        <p:nvPicPr>
          <p:cNvPr id="44" name="image10.jpg"/>
          <p:cNvPicPr/>
          <p:nvPr/>
        </p:nvPicPr>
        <p:blipFill>
          <a:blip r:embed="rId14"/>
          <a:stretch>
            <a:fillRect/>
          </a:stretch>
        </p:blipFill>
        <p:spPr>
          <a:xfrm>
            <a:off x="14631082" y="17752821"/>
            <a:ext cx="9920290" cy="5396893"/>
          </a:xfrm>
          <a:prstGeom prst="rect">
            <a:avLst/>
          </a:prstGeom>
          <a:ln w="12700">
            <a:miter lim="400000"/>
          </a:ln>
        </p:spPr>
      </p:pic>
      <p:pic>
        <p:nvPicPr>
          <p:cNvPr id="45" name="image6.jpg"/>
          <p:cNvPicPr/>
          <p:nvPr/>
        </p:nvPicPr>
        <p:blipFill>
          <a:blip r:embed="rId15"/>
          <a:stretch>
            <a:fillRect/>
          </a:stretch>
        </p:blipFill>
        <p:spPr>
          <a:xfrm>
            <a:off x="25247446" y="17699074"/>
            <a:ext cx="10074537" cy="5343686"/>
          </a:xfrm>
          <a:prstGeom prst="rect">
            <a:avLst/>
          </a:prstGeom>
          <a:ln w="12700">
            <a:miter lim="400000"/>
          </a:ln>
        </p:spPr>
      </p:pic>
      <p:sp>
        <p:nvSpPr>
          <p:cNvPr id="46" name="Shape 46"/>
          <p:cNvSpPr/>
          <p:nvPr/>
        </p:nvSpPr>
        <p:spPr>
          <a:xfrm>
            <a:off x="14183801" y="24346204"/>
            <a:ext cx="21611622" cy="283154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000"/>
            </a:lvl1pPr>
          </a:lstStyle>
          <a:p>
            <a:pPr lvl="0" algn="just">
              <a:defRPr sz="1800"/>
            </a:pPr>
            <a:r>
              <a:rPr sz="3200" dirty="0">
                <a:latin typeface="Calibri"/>
                <a:cs typeface="Calibri"/>
              </a:rPr>
              <a:t>There are several ways to improve the function approximation technique’s ability to track better, and one of them is to increase the number of Fourier estimation series sample in basis vector. However, there is trade-off , and by increasing , they system will lose its pace . The same thing can be applied for neural network controller. By increasing its hidden layer nodes, you would be able to achieve even more accurate system, nonetheless, the system would be more expensive and would not work properly in real time.</a:t>
            </a:r>
            <a:endParaRPr lang="en-US" sz="3200" dirty="0">
              <a:latin typeface="Calibri"/>
              <a:cs typeface="Calibri"/>
            </a:endParaRPr>
          </a:p>
          <a:p>
            <a:pPr lvl="0">
              <a:defRPr sz="1800"/>
            </a:pPr>
            <a:endParaRPr dirty="0">
              <a:latin typeface="Calibri"/>
              <a:cs typeface="Calibri"/>
            </a:endParaRPr>
          </a:p>
        </p:txBody>
      </p:sp>
      <p:sp>
        <p:nvSpPr>
          <p:cNvPr id="47" name="Shape 47"/>
          <p:cNvSpPr/>
          <p:nvPr/>
        </p:nvSpPr>
        <p:spPr>
          <a:xfrm>
            <a:off x="14850627" y="23370353"/>
            <a:ext cx="9920289" cy="8617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sz="2800" b="1" dirty="0"/>
              <a:t>Fig 5. </a:t>
            </a:r>
            <a:r>
              <a:rPr sz="2800" dirty="0">
                <a:latin typeface="Calibri"/>
                <a:cs typeface="Calibri"/>
              </a:rPr>
              <a:t>Desired input and output with 0.1, 8 rad/s frequencies for neural network controller</a:t>
            </a:r>
          </a:p>
        </p:txBody>
      </p:sp>
      <p:sp>
        <p:nvSpPr>
          <p:cNvPr id="48" name="Shape 48"/>
          <p:cNvSpPr/>
          <p:nvPr/>
        </p:nvSpPr>
        <p:spPr>
          <a:xfrm>
            <a:off x="25532196" y="23342200"/>
            <a:ext cx="9920289" cy="86177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defRPr sz="1800"/>
            </a:pPr>
            <a:r>
              <a:rPr sz="2800" b="1" dirty="0"/>
              <a:t>Fig </a:t>
            </a:r>
            <a:r>
              <a:rPr lang="en-US" sz="2800" b="1" dirty="0"/>
              <a:t>6</a:t>
            </a:r>
            <a:r>
              <a:rPr sz="2800" b="1" dirty="0"/>
              <a:t>. </a:t>
            </a:r>
            <a:r>
              <a:rPr sz="2800" dirty="0">
                <a:latin typeface="Calibri"/>
                <a:cs typeface="Calibri"/>
              </a:rPr>
              <a:t>Desired input and output with 0.1, 8 rad/s frequencies for function approximation technique</a:t>
            </a:r>
          </a:p>
        </p:txBody>
      </p:sp>
      <p:pic>
        <p:nvPicPr>
          <p:cNvPr id="2" name="Picture 1">
            <a:extLst>
              <a:ext uri="{FF2B5EF4-FFF2-40B4-BE49-F238E27FC236}">
                <a16:creationId xmlns:a16="http://schemas.microsoft.com/office/drawing/2014/main" id="{98D23B48-9921-8A07-CA5B-9A545BA75993}"/>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4295574" y="9260381"/>
            <a:ext cx="10338171" cy="5580714"/>
          </a:xfrm>
          <a:prstGeom prst="rect">
            <a:avLst/>
          </a:prstGeom>
          <a:noFill/>
          <a:ln>
            <a:noFill/>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C0C0C0"/>
      </a:accent1>
      <a:accent2>
        <a:srgbClr val="0066FF"/>
      </a:accent2>
      <a:accent3>
        <a:srgbClr val="8F8F8F"/>
      </a:accent3>
      <a:accent4>
        <a:srgbClr val="707070"/>
      </a:accent4>
      <a:accent5>
        <a:srgbClr val="DCDCDC"/>
      </a:accent5>
      <a:accent6>
        <a:srgbClr val="005CE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0C0C0"/>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0C0C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0C0C0"/>
      </a:accent1>
      <a:accent2>
        <a:srgbClr val="0066FF"/>
      </a:accent2>
      <a:accent3>
        <a:srgbClr val="8F8F8F"/>
      </a:accent3>
      <a:accent4>
        <a:srgbClr val="707070"/>
      </a:accent4>
      <a:accent5>
        <a:srgbClr val="DCDCDC"/>
      </a:accent5>
      <a:accent6>
        <a:srgbClr val="005CE7"/>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0C0C0"/>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0C0C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TotalTime>
  <Words>1059</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Cabin</vt:lpstr>
      <vt:lpstr>Calibri</vt:lpstr>
      <vt:lpstr>Cambria</vt:lpstr>
      <vt:lpstr>Gadugi</vt:lpstr>
      <vt:lpstr>Helvetica</vt:lpstr>
      <vt:lpstr>Helvetica Neue</vt:lpstr>
      <vt:lpstr>Times New Roman</vt:lpstr>
      <vt:lpstr>Default</vt:lpstr>
      <vt:lpstr>Utilizing Function Approximation Technique and Neural Network Controllers on a 2-DOF Painter Robot  Melika Salehian, Mohammad Hosein Hadian, Iman Sharifi, Mohammad Bagher Menhaj  Member of Electrical Engineering at Amirkabir University of Technology, Tehran, Iran, Member of Electrical Engineering at Amirkabir University of Technology, Tehran, Iran, Assistant Professor of Electrical Engineering at Amirkabir University of Technology, Tehran, Iran, Professor of Electrical Engineering, Amirkabir University of Technology, Tehran, Iran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Function Approximation Technique and Neural Network Controllers on a 2-DOF Painter Robot  Melika Salehian, Mohammad Hosein Hadian, Iman Sharifi, Mohammad Bagher Menhaj  Member of Electrical Engineering at Amirkabir University of Technology, Tehran, Iran, Member of Electrical Engineering at Amirkabir University of Technology, Tehran, Iran, Assistant Prof. of Electrical Engineering at Amirkabir University of Technology, Tehran, Iran, Professor of Electrical Engineering, Amirkabir University of Technology, Tehran, Iran </dc:title>
  <cp:lastModifiedBy>Mehdi</cp:lastModifiedBy>
  <cp:revision>9</cp:revision>
  <dcterms:modified xsi:type="dcterms:W3CDTF">2022-10-27T19:53:48Z</dcterms:modified>
</cp:coreProperties>
</file>