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Cousin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E7305-0CC4-4C13-8614-68A6E8AA5758}">
  <a:tblStyle styleId="{86BE7305-0CC4-4C13-8614-68A6E8AA575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usine-italic.fntdata"/><Relationship Id="rId20" Type="http://schemas.openxmlformats.org/officeDocument/2006/relationships/slide" Target="slides/slide15.xml"/><Relationship Id="rId41" Type="http://schemas.openxmlformats.org/officeDocument/2006/relationships/font" Target="fonts/Cousine-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usine-bold.fntdata"/><Relationship Id="rId16" Type="http://schemas.openxmlformats.org/officeDocument/2006/relationships/slide" Target="slides/slide11.xml"/><Relationship Id="rId38" Type="http://schemas.openxmlformats.org/officeDocument/2006/relationships/font" Target="fonts/Cousi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1c4c3e419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1c4c3e4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c4c3e419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1c4c3e41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1c4c3e419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1c4c3e41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1c4c3e419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1c4c3e41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1c4c3e419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1c4c3e41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1c4c3e419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1c4c3e41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1c4c3e419_0_4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1c4c3e41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1c4c3e419_0_4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1c4c3e41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1c4c3e419_0_4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1c4c3e419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1c4c3e419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1c4c3e419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1c4c3e419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1c4c3e41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1c4c3e419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1c4c3e41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1c4c3e419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1c4c3e419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1c4c3e419_0_5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1c4c3e419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1c4c3e419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1c4c3e41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1c4c3e419_0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1c4c3e41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1c4c3e419_0_5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1c4c3e41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1c4c3e419_0_6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1c4c3e41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1c4c3e419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1c4c3e419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1c4c3e419_0_6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1c4c3e419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c4c3e419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c4c3e4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c4c3e419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c4c3e4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c4c3e41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c4c3e4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1" name="Shape 61"/>
        <p:cNvGrpSpPr/>
        <p:nvPr/>
      </p:nvGrpSpPr>
      <p:grpSpPr>
        <a:xfrm>
          <a:off x="0" y="0"/>
          <a:ext cx="0" cy="0"/>
          <a:chOff x="0" y="0"/>
          <a:chExt cx="0" cy="0"/>
        </a:xfrm>
      </p:grpSpPr>
      <p:sp>
        <p:nvSpPr>
          <p:cNvPr id="62" name="Google Shape;62;p1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1"/>
          <p:cNvGrpSpPr/>
          <p:nvPr/>
        </p:nvGrpSpPr>
        <p:grpSpPr>
          <a:xfrm>
            <a:off x="10350" y="10500"/>
            <a:ext cx="9123300" cy="5122500"/>
            <a:chOff x="10350" y="10500"/>
            <a:chExt cx="9123300" cy="5122500"/>
          </a:xfrm>
        </p:grpSpPr>
        <p:sp>
          <p:nvSpPr>
            <p:cNvPr id="64" name="Google Shape;64;p11"/>
            <p:cNvSpPr/>
            <p:nvPr/>
          </p:nvSpPr>
          <p:spPr>
            <a:xfrm>
              <a:off x="10350" y="10500"/>
              <a:ext cx="9123300" cy="5122500"/>
            </a:xfrm>
            <a:prstGeom prst="rect">
              <a:avLst/>
            </a:prstGeom>
            <a:solidFill>
              <a:schemeClr val="accent1"/>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1"/>
          <p:cNvSpPr txBox="1"/>
          <p:nvPr>
            <p:ph type="title"/>
          </p:nvPr>
        </p:nvSpPr>
        <p:spPr>
          <a:xfrm>
            <a:off x="811650" y="645325"/>
            <a:ext cx="5482500" cy="16563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800"/>
              <a:buNone/>
              <a:defRPr sz="4800">
                <a:solidFill>
                  <a:schemeClr val="accent1"/>
                </a:solidFill>
              </a:defRPr>
            </a:lvl1pPr>
            <a:lvl2pPr lvl="1" algn="l">
              <a:lnSpc>
                <a:spcPct val="100000"/>
              </a:lnSpc>
              <a:spcBef>
                <a:spcPts val="0"/>
              </a:spcBef>
              <a:spcAft>
                <a:spcPts val="0"/>
              </a:spcAft>
              <a:buClr>
                <a:schemeClr val="dk1"/>
              </a:buClr>
              <a:buSzPts val="4800"/>
              <a:buNone/>
              <a:defRPr sz="4800">
                <a:solidFill>
                  <a:schemeClr val="accent1"/>
                </a:solidFill>
              </a:defRPr>
            </a:lvl2pPr>
            <a:lvl3pPr lvl="2" algn="l">
              <a:lnSpc>
                <a:spcPct val="100000"/>
              </a:lnSpc>
              <a:spcBef>
                <a:spcPts val="0"/>
              </a:spcBef>
              <a:spcAft>
                <a:spcPts val="0"/>
              </a:spcAft>
              <a:buClr>
                <a:schemeClr val="dk1"/>
              </a:buClr>
              <a:buSzPts val="4800"/>
              <a:buNone/>
              <a:defRPr sz="4800">
                <a:solidFill>
                  <a:schemeClr val="accent1"/>
                </a:solidFill>
              </a:defRPr>
            </a:lvl3pPr>
            <a:lvl4pPr lvl="3" algn="l">
              <a:lnSpc>
                <a:spcPct val="100000"/>
              </a:lnSpc>
              <a:spcBef>
                <a:spcPts val="0"/>
              </a:spcBef>
              <a:spcAft>
                <a:spcPts val="0"/>
              </a:spcAft>
              <a:buClr>
                <a:schemeClr val="dk1"/>
              </a:buClr>
              <a:buSzPts val="4800"/>
              <a:buNone/>
              <a:defRPr sz="4800">
                <a:solidFill>
                  <a:schemeClr val="accent1"/>
                </a:solidFill>
              </a:defRPr>
            </a:lvl4pPr>
            <a:lvl5pPr lvl="4" algn="l">
              <a:lnSpc>
                <a:spcPct val="100000"/>
              </a:lnSpc>
              <a:spcBef>
                <a:spcPts val="0"/>
              </a:spcBef>
              <a:spcAft>
                <a:spcPts val="0"/>
              </a:spcAft>
              <a:buClr>
                <a:schemeClr val="dk1"/>
              </a:buClr>
              <a:buSzPts val="4800"/>
              <a:buNone/>
              <a:defRPr sz="4800">
                <a:solidFill>
                  <a:schemeClr val="accent1"/>
                </a:solidFill>
              </a:defRPr>
            </a:lvl5pPr>
            <a:lvl6pPr lvl="5" algn="l">
              <a:lnSpc>
                <a:spcPct val="100000"/>
              </a:lnSpc>
              <a:spcBef>
                <a:spcPts val="0"/>
              </a:spcBef>
              <a:spcAft>
                <a:spcPts val="0"/>
              </a:spcAft>
              <a:buClr>
                <a:schemeClr val="dk1"/>
              </a:buClr>
              <a:buSzPts val="4800"/>
              <a:buNone/>
              <a:defRPr sz="4800">
                <a:solidFill>
                  <a:schemeClr val="accent1"/>
                </a:solidFill>
              </a:defRPr>
            </a:lvl6pPr>
            <a:lvl7pPr lvl="6" algn="l">
              <a:lnSpc>
                <a:spcPct val="100000"/>
              </a:lnSpc>
              <a:spcBef>
                <a:spcPts val="0"/>
              </a:spcBef>
              <a:spcAft>
                <a:spcPts val="0"/>
              </a:spcAft>
              <a:buClr>
                <a:schemeClr val="dk1"/>
              </a:buClr>
              <a:buSzPts val="4800"/>
              <a:buNone/>
              <a:defRPr sz="4800">
                <a:solidFill>
                  <a:schemeClr val="accent1"/>
                </a:solidFill>
              </a:defRPr>
            </a:lvl7pPr>
            <a:lvl8pPr lvl="7" algn="l">
              <a:lnSpc>
                <a:spcPct val="100000"/>
              </a:lnSpc>
              <a:spcBef>
                <a:spcPts val="0"/>
              </a:spcBef>
              <a:spcAft>
                <a:spcPts val="0"/>
              </a:spcAft>
              <a:buClr>
                <a:schemeClr val="dk1"/>
              </a:buClr>
              <a:buSzPts val="4800"/>
              <a:buNone/>
              <a:defRPr sz="4800">
                <a:solidFill>
                  <a:schemeClr val="accent1"/>
                </a:solidFill>
              </a:defRPr>
            </a:lvl8pPr>
            <a:lvl9pPr lvl="8" algn="l">
              <a:lnSpc>
                <a:spcPct val="100000"/>
              </a:lnSpc>
              <a:spcBef>
                <a:spcPts val="0"/>
              </a:spcBef>
              <a:spcAft>
                <a:spcPts val="0"/>
              </a:spcAft>
              <a:buClr>
                <a:schemeClr val="dk1"/>
              </a:buClr>
              <a:buSzPts val="4800"/>
              <a:buNone/>
              <a:defRPr sz="4800">
                <a:solidFill>
                  <a:schemeClr val="accent1"/>
                </a:solidFill>
              </a:defRPr>
            </a:lvl9pPr>
          </a:lstStyle>
          <a:p/>
        </p:txBody>
      </p:sp>
      <p:sp>
        <p:nvSpPr>
          <p:cNvPr id="67" name="Google Shape;67;p11"/>
          <p:cNvSpPr txBox="1"/>
          <p:nvPr>
            <p:ph idx="1" type="body"/>
          </p:nvPr>
        </p:nvSpPr>
        <p:spPr>
          <a:xfrm>
            <a:off x="811650" y="2530150"/>
            <a:ext cx="2465100" cy="1930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68" name="Google Shape;68;p11"/>
          <p:cNvSpPr txBox="1"/>
          <p:nvPr>
            <p:ph idx="2" type="body"/>
          </p:nvPr>
        </p:nvSpPr>
        <p:spPr>
          <a:xfrm>
            <a:off x="3346263" y="2530150"/>
            <a:ext cx="2465100" cy="1930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69" name="Google Shape;69;p11"/>
          <p:cNvSpPr txBox="1"/>
          <p:nvPr>
            <p:ph idx="3" type="body"/>
          </p:nvPr>
        </p:nvSpPr>
        <p:spPr>
          <a:xfrm>
            <a:off x="5880875" y="2530813"/>
            <a:ext cx="2465100" cy="1930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70" name="Google Shape;70;p1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71" name="Shape 71"/>
        <p:cNvGrpSpPr/>
        <p:nvPr/>
      </p:nvGrpSpPr>
      <p:grpSpPr>
        <a:xfrm>
          <a:off x="0" y="0"/>
          <a:ext cx="0" cy="0"/>
          <a:chOff x="0" y="0"/>
          <a:chExt cx="0" cy="0"/>
        </a:xfrm>
      </p:grpSpPr>
      <p:sp>
        <p:nvSpPr>
          <p:cNvPr id="72" name="Google Shape;72;p12"/>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308782" y="1640000"/>
            <a:ext cx="8526000" cy="33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2440287" y="1640000"/>
            <a:ext cx="2131500" cy="332100"/>
          </a:xfrm>
          <a:prstGeom prst="rect">
            <a:avLst/>
          </a:pr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4571811" y="1640000"/>
            <a:ext cx="2131500" cy="332100"/>
          </a:xfrm>
          <a:prstGeom prst="rect">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308750" y="1640000"/>
            <a:ext cx="2131500" cy="332100"/>
          </a:xfrm>
          <a:prstGeom prst="rect">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ph type="title"/>
          </p:nvPr>
        </p:nvSpPr>
        <p:spPr>
          <a:xfrm>
            <a:off x="232550" y="609450"/>
            <a:ext cx="6355200" cy="8778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434343"/>
              </a:buClr>
              <a:buSzPts val="2800"/>
              <a:buNone/>
              <a:defRPr b="1" sz="2800">
                <a:solidFill>
                  <a:srgbClr val="434343"/>
                </a:solidFill>
              </a:defRPr>
            </a:lvl1pPr>
            <a:lvl2pPr lvl="1" algn="l">
              <a:lnSpc>
                <a:spcPct val="100000"/>
              </a:lnSpc>
              <a:spcBef>
                <a:spcPts val="0"/>
              </a:spcBef>
              <a:spcAft>
                <a:spcPts val="0"/>
              </a:spcAft>
              <a:buClr>
                <a:srgbClr val="434343"/>
              </a:buClr>
              <a:buSzPts val="2800"/>
              <a:buNone/>
              <a:defRPr b="1" sz="2800">
                <a:solidFill>
                  <a:srgbClr val="434343"/>
                </a:solidFill>
              </a:defRPr>
            </a:lvl2pPr>
            <a:lvl3pPr lvl="2" algn="l">
              <a:lnSpc>
                <a:spcPct val="100000"/>
              </a:lnSpc>
              <a:spcBef>
                <a:spcPts val="0"/>
              </a:spcBef>
              <a:spcAft>
                <a:spcPts val="0"/>
              </a:spcAft>
              <a:buClr>
                <a:srgbClr val="434343"/>
              </a:buClr>
              <a:buSzPts val="2800"/>
              <a:buNone/>
              <a:defRPr b="1" sz="2800">
                <a:solidFill>
                  <a:srgbClr val="434343"/>
                </a:solidFill>
              </a:defRPr>
            </a:lvl3pPr>
            <a:lvl4pPr lvl="3" algn="l">
              <a:lnSpc>
                <a:spcPct val="100000"/>
              </a:lnSpc>
              <a:spcBef>
                <a:spcPts val="0"/>
              </a:spcBef>
              <a:spcAft>
                <a:spcPts val="0"/>
              </a:spcAft>
              <a:buClr>
                <a:srgbClr val="434343"/>
              </a:buClr>
              <a:buSzPts val="2800"/>
              <a:buNone/>
              <a:defRPr b="1" sz="2800">
                <a:solidFill>
                  <a:srgbClr val="434343"/>
                </a:solidFill>
              </a:defRPr>
            </a:lvl4pPr>
            <a:lvl5pPr lvl="4" algn="l">
              <a:lnSpc>
                <a:spcPct val="100000"/>
              </a:lnSpc>
              <a:spcBef>
                <a:spcPts val="0"/>
              </a:spcBef>
              <a:spcAft>
                <a:spcPts val="0"/>
              </a:spcAft>
              <a:buClr>
                <a:srgbClr val="434343"/>
              </a:buClr>
              <a:buSzPts val="2800"/>
              <a:buNone/>
              <a:defRPr b="1" sz="2800">
                <a:solidFill>
                  <a:srgbClr val="434343"/>
                </a:solidFill>
              </a:defRPr>
            </a:lvl5pPr>
            <a:lvl6pPr lvl="5" algn="l">
              <a:lnSpc>
                <a:spcPct val="100000"/>
              </a:lnSpc>
              <a:spcBef>
                <a:spcPts val="0"/>
              </a:spcBef>
              <a:spcAft>
                <a:spcPts val="0"/>
              </a:spcAft>
              <a:buClr>
                <a:srgbClr val="434343"/>
              </a:buClr>
              <a:buSzPts val="2800"/>
              <a:buNone/>
              <a:defRPr b="1" sz="2800">
                <a:solidFill>
                  <a:srgbClr val="434343"/>
                </a:solidFill>
              </a:defRPr>
            </a:lvl6pPr>
            <a:lvl7pPr lvl="6" algn="l">
              <a:lnSpc>
                <a:spcPct val="100000"/>
              </a:lnSpc>
              <a:spcBef>
                <a:spcPts val="0"/>
              </a:spcBef>
              <a:spcAft>
                <a:spcPts val="0"/>
              </a:spcAft>
              <a:buClr>
                <a:srgbClr val="434343"/>
              </a:buClr>
              <a:buSzPts val="2800"/>
              <a:buNone/>
              <a:defRPr b="1" sz="2800">
                <a:solidFill>
                  <a:srgbClr val="434343"/>
                </a:solidFill>
              </a:defRPr>
            </a:lvl7pPr>
            <a:lvl8pPr lvl="7" algn="l">
              <a:lnSpc>
                <a:spcPct val="100000"/>
              </a:lnSpc>
              <a:spcBef>
                <a:spcPts val="0"/>
              </a:spcBef>
              <a:spcAft>
                <a:spcPts val="0"/>
              </a:spcAft>
              <a:buClr>
                <a:srgbClr val="434343"/>
              </a:buClr>
              <a:buSzPts val="2800"/>
              <a:buNone/>
              <a:defRPr b="1" sz="2800">
                <a:solidFill>
                  <a:srgbClr val="434343"/>
                </a:solidFill>
              </a:defRPr>
            </a:lvl8pPr>
            <a:lvl9pPr lvl="8" algn="l">
              <a:lnSpc>
                <a:spcPct val="100000"/>
              </a:lnSpc>
              <a:spcBef>
                <a:spcPts val="0"/>
              </a:spcBef>
              <a:spcAft>
                <a:spcPts val="0"/>
              </a:spcAft>
              <a:buClr>
                <a:srgbClr val="434343"/>
              </a:buClr>
              <a:buSzPts val="2800"/>
              <a:buNone/>
              <a:defRPr b="1" sz="2800">
                <a:solidFill>
                  <a:srgbClr val="434343"/>
                </a:solidFill>
              </a:defRPr>
            </a:lvl9pPr>
          </a:lstStyle>
          <a:p/>
        </p:txBody>
      </p:sp>
      <p:sp>
        <p:nvSpPr>
          <p:cNvPr id="78" name="Google Shape;78;p12"/>
          <p:cNvSpPr txBox="1"/>
          <p:nvPr>
            <p:ph idx="1" type="body"/>
          </p:nvPr>
        </p:nvSpPr>
        <p:spPr>
          <a:xfrm>
            <a:off x="308775" y="2286000"/>
            <a:ext cx="2690400" cy="2248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9" name="Google Shape;79;p12"/>
          <p:cNvSpPr txBox="1"/>
          <p:nvPr>
            <p:ph idx="2" type="body"/>
          </p:nvPr>
        </p:nvSpPr>
        <p:spPr>
          <a:xfrm>
            <a:off x="3226538" y="2286000"/>
            <a:ext cx="2690400" cy="2248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80" name="Google Shape;80;p12"/>
          <p:cNvSpPr txBox="1"/>
          <p:nvPr>
            <p:ph idx="3" type="body"/>
          </p:nvPr>
        </p:nvSpPr>
        <p:spPr>
          <a:xfrm>
            <a:off x="6140563" y="2286000"/>
            <a:ext cx="2690400" cy="2248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81" name="Google Shape;81;p1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3"/>
          <p:cNvCxnSpPr/>
          <p:nvPr/>
        </p:nvCxnSpPr>
        <p:spPr>
          <a:xfrm>
            <a:off x="831620" y="615325"/>
            <a:ext cx="7494300" cy="0"/>
          </a:xfrm>
          <a:prstGeom prst="straightConnector1">
            <a:avLst/>
          </a:prstGeom>
          <a:noFill/>
          <a:ln cap="flat" cmpd="sng" w="76200">
            <a:solidFill>
              <a:schemeClr val="lt1"/>
            </a:solidFill>
            <a:prstDash val="solid"/>
            <a:round/>
            <a:headEnd len="sm" w="sm" type="none"/>
            <a:tailEnd len="sm" w="sm" type="none"/>
          </a:ln>
        </p:spPr>
      </p:cxnSp>
      <p:sp>
        <p:nvSpPr>
          <p:cNvPr id="85" name="Google Shape;85;p13"/>
          <p:cNvSpPr txBox="1"/>
          <p:nvPr>
            <p:ph type="title"/>
          </p:nvPr>
        </p:nvSpPr>
        <p:spPr>
          <a:xfrm>
            <a:off x="832600" y="844000"/>
            <a:ext cx="6419700" cy="1550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86" name="Google Shape;86;p13"/>
          <p:cNvSpPr txBox="1"/>
          <p:nvPr>
            <p:ph idx="1" type="body"/>
          </p:nvPr>
        </p:nvSpPr>
        <p:spPr>
          <a:xfrm>
            <a:off x="832600" y="2623075"/>
            <a:ext cx="2436000" cy="19674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87" name="Google Shape;87;p13"/>
          <p:cNvSpPr txBox="1"/>
          <p:nvPr>
            <p:ph idx="2" type="body"/>
          </p:nvPr>
        </p:nvSpPr>
        <p:spPr>
          <a:xfrm>
            <a:off x="3372189" y="2623075"/>
            <a:ext cx="2436000" cy="19674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88" name="Google Shape;88;p13"/>
          <p:cNvSpPr txBox="1"/>
          <p:nvPr>
            <p:ph idx="3" type="body"/>
          </p:nvPr>
        </p:nvSpPr>
        <p:spPr>
          <a:xfrm>
            <a:off x="5911778" y="2623075"/>
            <a:ext cx="2436000" cy="19674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60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89" name="Google Shape;8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987250" y="3583350"/>
            <a:ext cx="6775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latin typeface="Arial"/>
                <a:ea typeface="Arial"/>
                <a:cs typeface="Arial"/>
                <a:sym typeface="Arial"/>
              </a:rPr>
              <a:t>PLC Based</a:t>
            </a:r>
            <a:endParaRPr sz="2800">
              <a:latin typeface="Arial"/>
              <a:ea typeface="Arial"/>
              <a:cs typeface="Arial"/>
              <a:sym typeface="Arial"/>
            </a:endParaRPr>
          </a:p>
          <a:p>
            <a:pPr indent="0" lvl="0" marL="0" rtl="0" algn="l">
              <a:spcBef>
                <a:spcPts val="0"/>
              </a:spcBef>
              <a:spcAft>
                <a:spcPts val="0"/>
              </a:spcAft>
              <a:buNone/>
            </a:pPr>
            <a:r>
              <a:rPr lang="en" sz="2800">
                <a:latin typeface="Arial"/>
                <a:ea typeface="Arial"/>
                <a:cs typeface="Arial"/>
                <a:sym typeface="Arial"/>
              </a:rPr>
              <a:t>Automatic Bottle Filling System</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a:p>
            <a:pPr indent="0" lvl="0" marL="0" rtl="0" algn="l">
              <a:spcBef>
                <a:spcPts val="0"/>
              </a:spcBef>
              <a:spcAft>
                <a:spcPts val="0"/>
              </a:spcAft>
              <a:buNone/>
            </a:pPr>
            <a:r>
              <a:rPr lang="en" sz="2800">
                <a:latin typeface="Arial"/>
                <a:ea typeface="Arial"/>
                <a:cs typeface="Arial"/>
                <a:sym typeface="Arial"/>
              </a:rPr>
              <a:t>Professor: Dr.Afshar</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a:p>
            <a:pPr indent="0" lvl="0" marL="0" rtl="0" algn="ctr">
              <a:spcBef>
                <a:spcPts val="0"/>
              </a:spcBef>
              <a:spcAft>
                <a:spcPts val="0"/>
              </a:spcAft>
              <a:buNone/>
            </a:pPr>
            <a:r>
              <a:rPr b="0" lang="en" sz="1800">
                <a:latin typeface="Arial"/>
                <a:ea typeface="Arial"/>
                <a:cs typeface="Arial"/>
                <a:sym typeface="Arial"/>
              </a:rPr>
              <a:t>Winter 2022</a:t>
            </a:r>
            <a:endParaRPr b="0" sz="1800">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266138" y="152400"/>
            <a:ext cx="1129805" cy="1159800"/>
          </a:xfrm>
          <a:prstGeom prst="rect">
            <a:avLst/>
          </a:prstGeom>
          <a:noFill/>
          <a:ln>
            <a:noFill/>
          </a:ln>
        </p:spPr>
      </p:pic>
      <p:pic>
        <p:nvPicPr>
          <p:cNvPr id="96" name="Google Shape;96;p14"/>
          <p:cNvPicPr preferRelativeResize="0"/>
          <p:nvPr/>
        </p:nvPicPr>
        <p:blipFill>
          <a:blip r:embed="rId4">
            <a:alphaModFix/>
          </a:blip>
          <a:stretch>
            <a:fillRect/>
          </a:stretch>
        </p:blipFill>
        <p:spPr>
          <a:xfrm>
            <a:off x="-259570" y="1312200"/>
            <a:ext cx="2181225" cy="100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050125" y="278600"/>
            <a:ext cx="7584000" cy="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6.</a:t>
            </a:r>
            <a:r>
              <a:rPr b="1" lang="en" sz="3800"/>
              <a:t>Before</a:t>
            </a:r>
            <a:r>
              <a:rPr b="1" lang="en" sz="3800"/>
              <a:t> the main Process</a:t>
            </a:r>
            <a:endParaRPr b="1" sz="3800"/>
          </a:p>
        </p:txBody>
      </p:sp>
      <p:sp>
        <p:nvSpPr>
          <p:cNvPr id="178" name="Google Shape;178;p23"/>
          <p:cNvSpPr txBox="1"/>
          <p:nvPr>
            <p:ph idx="1" type="body"/>
          </p:nvPr>
        </p:nvSpPr>
        <p:spPr>
          <a:xfrm>
            <a:off x="499650" y="1293275"/>
            <a:ext cx="8144700" cy="3348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a:solidFill>
                  <a:schemeClr val="dk1"/>
                </a:solidFill>
                <a:latin typeface="Calibri"/>
                <a:ea typeface="Calibri"/>
                <a:cs typeface="Calibri"/>
                <a:sym typeface="Calibri"/>
              </a:rPr>
              <a:t>In our project we are only focusing on water bottle filling but it can be not only water for example it can also be used in juice filling in that case one of our input which is the liquid we want to fill our bottle with it.so before it comes to this part in needs to go through another process and combine with the right amount and also the get inserted with some substance to make it last for a longer time. </a:t>
            </a:r>
            <a:endParaRPr>
              <a:solidFill>
                <a:schemeClr val="dk1"/>
              </a:solidFill>
              <a:latin typeface="Calibri"/>
              <a:ea typeface="Calibri"/>
              <a:cs typeface="Calibri"/>
              <a:sym typeface="Calibri"/>
            </a:endParaRPr>
          </a:p>
          <a:p>
            <a:pPr indent="0" lvl="0" marL="0" rtl="0" algn="just">
              <a:spcBef>
                <a:spcPts val="600"/>
              </a:spcBef>
              <a:spcAft>
                <a:spcPts val="0"/>
              </a:spcAft>
              <a:buNone/>
            </a:pPr>
            <a:r>
              <a:rPr lang="en">
                <a:solidFill>
                  <a:schemeClr val="dk1"/>
                </a:solidFill>
                <a:latin typeface="Calibri"/>
                <a:ea typeface="Calibri"/>
                <a:cs typeface="Calibri"/>
                <a:sym typeface="Calibri"/>
              </a:rPr>
              <a:t>And for water we also add this substance plus something else to make sure the water doesn’t have any taste. If the factory is making its own bottle we also have to take them as inputs from other part so now by having both the part and filling liquid the process will began. The output will be bottles that were sealed and now it's ready for packaging so the next department will have the bottles one by one and make a package with 6 of them and then it’s ready for shipping  </a:t>
            </a:r>
            <a:endParaRPr sz="2000">
              <a:solidFill>
                <a:schemeClr val="dk1"/>
              </a:solidFill>
              <a:latin typeface="Calibri"/>
              <a:ea typeface="Calibri"/>
              <a:cs typeface="Calibri"/>
              <a:sym typeface="Calibri"/>
            </a:endParaRPr>
          </a:p>
        </p:txBody>
      </p:sp>
      <p:sp>
        <p:nvSpPr>
          <p:cNvPr id="179" name="Google Shape;179;p2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3"/>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543051" y="289322"/>
            <a:ext cx="70908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7</a:t>
            </a:r>
            <a:r>
              <a:rPr b="1" lang="en" sz="3800"/>
              <a:t>.Redundancy</a:t>
            </a:r>
            <a:endParaRPr/>
          </a:p>
        </p:txBody>
      </p:sp>
      <p:sp>
        <p:nvSpPr>
          <p:cNvPr id="186" name="Google Shape;186;p24"/>
          <p:cNvSpPr txBox="1"/>
          <p:nvPr>
            <p:ph idx="1" type="body"/>
          </p:nvPr>
        </p:nvSpPr>
        <p:spPr>
          <a:xfrm>
            <a:off x="426350" y="1182800"/>
            <a:ext cx="5070900" cy="3725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600">
                <a:solidFill>
                  <a:srgbClr val="F3F3F3"/>
                </a:solidFill>
                <a:latin typeface="Arial"/>
                <a:ea typeface="Arial"/>
                <a:cs typeface="Arial"/>
                <a:sym typeface="Arial"/>
              </a:rPr>
              <a:t>In this system we can add an extra sensor for measuring the level of liquid so incase our first sensors were not working properly, it will come to the circuits and the work will continue as it was programed. The other section that we can use a redundancy in it is the conveyor. If the break in conveyor encounter a problem the whole procedure will go sideways so we put another breaker incase that the first one run into some difficulties the other one will come in hand and the procedure will continue. </a:t>
            </a:r>
            <a:endParaRPr b="1" sz="1600">
              <a:solidFill>
                <a:srgbClr val="F3F3F3"/>
              </a:solidFill>
              <a:latin typeface="Arial"/>
              <a:ea typeface="Arial"/>
              <a:cs typeface="Arial"/>
              <a:sym typeface="Arial"/>
            </a:endParaRPr>
          </a:p>
          <a:p>
            <a:pPr indent="0" lvl="0" marL="0" rtl="0" algn="l">
              <a:spcBef>
                <a:spcPts val="1200"/>
              </a:spcBef>
              <a:spcAft>
                <a:spcPts val="0"/>
              </a:spcAft>
              <a:buNone/>
            </a:pPr>
            <a:r>
              <a:t/>
            </a:r>
            <a:endParaRPr sz="2500"/>
          </a:p>
        </p:txBody>
      </p:sp>
      <p:grpSp>
        <p:nvGrpSpPr>
          <p:cNvPr id="187" name="Google Shape;187;p24"/>
          <p:cNvGrpSpPr/>
          <p:nvPr/>
        </p:nvGrpSpPr>
        <p:grpSpPr>
          <a:xfrm rot="5400000">
            <a:off x="5850365" y="1197999"/>
            <a:ext cx="2819484" cy="2747508"/>
            <a:chOff x="5708850" y="3417450"/>
            <a:chExt cx="2931161" cy="2815646"/>
          </a:xfrm>
        </p:grpSpPr>
        <p:sp>
          <p:nvSpPr>
            <p:cNvPr id="188" name="Google Shape;188;p24"/>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90" name="Google Shape;190;p24"/>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91" name="Google Shape;191;p24"/>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4"/>
            <p:cNvCxnSpPr/>
            <p:nvPr/>
          </p:nvCxnSpPr>
          <p:spPr>
            <a:xfrm>
              <a:off x="6109725" y="3957425"/>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193" name="Google Shape;193;p24"/>
            <p:cNvCxnSpPr/>
            <p:nvPr/>
          </p:nvCxnSpPr>
          <p:spPr>
            <a:xfrm flipH="1">
              <a:off x="6102050" y="3941996"/>
              <a:ext cx="2291100" cy="2291100"/>
            </a:xfrm>
            <a:prstGeom prst="straightConnector1">
              <a:avLst/>
            </a:prstGeom>
            <a:noFill/>
            <a:ln cap="flat" cmpd="sng" w="9525">
              <a:solidFill>
                <a:srgbClr val="FFFFFF"/>
              </a:solidFill>
              <a:prstDash val="dash"/>
              <a:round/>
              <a:headEnd len="med" w="med" type="none"/>
              <a:tailEnd len="med" w="med" type="none"/>
            </a:ln>
          </p:spPr>
        </p:cxnSp>
        <p:cxnSp>
          <p:nvCxnSpPr>
            <p:cNvPr id="194" name="Google Shape;194;p24"/>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195" name="Google Shape;195;p2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4"/>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350175" y="385775"/>
            <a:ext cx="67230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solidFill>
                  <a:schemeClr val="dk1"/>
                </a:solidFill>
              </a:rPr>
              <a:t>8.</a:t>
            </a:r>
            <a:r>
              <a:rPr b="1" lang="en" sz="3800">
                <a:solidFill>
                  <a:schemeClr val="dk1"/>
                </a:solidFill>
                <a:latin typeface="Calibri"/>
                <a:ea typeface="Calibri"/>
                <a:cs typeface="Calibri"/>
                <a:sym typeface="Calibri"/>
              </a:rPr>
              <a:t>define disturbance </a:t>
            </a:r>
            <a:endParaRPr b="1" sz="4400">
              <a:solidFill>
                <a:schemeClr val="dk1"/>
              </a:solidFill>
            </a:endParaRPr>
          </a:p>
          <a:p>
            <a:pPr indent="0" lvl="0" marL="0" rtl="0" algn="l">
              <a:spcBef>
                <a:spcPts val="0"/>
              </a:spcBef>
              <a:spcAft>
                <a:spcPts val="0"/>
              </a:spcAft>
              <a:buNone/>
            </a:pPr>
            <a:r>
              <a:t/>
            </a:r>
            <a:endParaRPr>
              <a:solidFill>
                <a:schemeClr val="dk1"/>
              </a:solidFill>
            </a:endParaRPr>
          </a:p>
        </p:txBody>
      </p:sp>
      <p:sp>
        <p:nvSpPr>
          <p:cNvPr id="202" name="Google Shape;202;p25"/>
          <p:cNvSpPr txBox="1"/>
          <p:nvPr>
            <p:ph idx="1" type="body"/>
          </p:nvPr>
        </p:nvSpPr>
        <p:spPr>
          <a:xfrm>
            <a:off x="396475" y="1232300"/>
            <a:ext cx="8304600" cy="343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600">
                <a:solidFill>
                  <a:schemeClr val="dk1"/>
                </a:solidFill>
                <a:latin typeface="Arial"/>
                <a:ea typeface="Arial"/>
                <a:cs typeface="Arial"/>
                <a:sym typeface="Arial"/>
              </a:rPr>
              <a:t>If we want to define disturbance in a simple way, we can say that it's something unwanted that got added to our system along the way and we don’t have any control over it. Usually the first thing that comes to mind is the effect of media. The surrounding of the system can add a lot of noise and unwanted disturbance to our system.in our case our liquid’s temperature can be influenced by its surroundings and the easiest way to prevent it is to make sure a good isolation is installed around the tank. The other disturbance which is common between systems is our inputs. The density of input can be manipulated by others involved and we don’t have a control over it.so if our liquid were anything with a desirable density we need to check it before pouring it into the bottles.</a:t>
            </a:r>
            <a:endParaRPr sz="1600">
              <a:solidFill>
                <a:schemeClr val="dk1"/>
              </a:solidFill>
              <a:latin typeface="Arial"/>
              <a:ea typeface="Arial"/>
              <a:cs typeface="Arial"/>
              <a:sym typeface="Arial"/>
            </a:endParaRPr>
          </a:p>
          <a:p>
            <a:pPr indent="0" lvl="0" marL="0" rtl="0" algn="just">
              <a:spcBef>
                <a:spcPts val="1200"/>
              </a:spcBef>
              <a:spcAft>
                <a:spcPts val="1600"/>
              </a:spcAft>
              <a:buNone/>
            </a:pPr>
            <a:r>
              <a:t/>
            </a:r>
            <a:endParaRPr sz="1600"/>
          </a:p>
        </p:txBody>
      </p:sp>
      <p:sp>
        <p:nvSpPr>
          <p:cNvPr id="203" name="Google Shape;20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5"/>
          <p:cNvPicPr preferRelativeResize="0"/>
          <p:nvPr/>
        </p:nvPicPr>
        <p:blipFill>
          <a:blip r:embed="rId3">
            <a:alphaModFix/>
          </a:blip>
          <a:stretch>
            <a:fillRect/>
          </a:stretch>
        </p:blipFill>
        <p:spPr>
          <a:xfrm>
            <a:off x="210200" y="205975"/>
            <a:ext cx="807800" cy="82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671650" y="192875"/>
            <a:ext cx="69624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9.</a:t>
            </a:r>
            <a:endParaRPr b="1" sz="3800"/>
          </a:p>
        </p:txBody>
      </p:sp>
      <p:sp>
        <p:nvSpPr>
          <p:cNvPr id="210" name="Google Shape;210;p26"/>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11" name="Google Shape;211;p2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6"/>
          <p:cNvPicPr preferRelativeResize="0"/>
          <p:nvPr/>
        </p:nvPicPr>
        <p:blipFill>
          <a:blip r:embed="rId3">
            <a:alphaModFix/>
          </a:blip>
          <a:stretch>
            <a:fillRect/>
          </a:stretch>
        </p:blipFill>
        <p:spPr>
          <a:xfrm>
            <a:off x="2455987" y="0"/>
            <a:ext cx="4552037" cy="5143501"/>
          </a:xfrm>
          <a:prstGeom prst="rect">
            <a:avLst/>
          </a:prstGeom>
          <a:noFill/>
          <a:ln>
            <a:noFill/>
          </a:ln>
        </p:spPr>
      </p:pic>
      <p:pic>
        <p:nvPicPr>
          <p:cNvPr id="213" name="Google Shape;213;p26"/>
          <p:cNvPicPr preferRelativeResize="0"/>
          <p:nvPr/>
        </p:nvPicPr>
        <p:blipFill>
          <a:blip r:embed="rId4">
            <a:alphaModFix/>
          </a:blip>
          <a:stretch>
            <a:fillRect/>
          </a:stretch>
        </p:blipFill>
        <p:spPr>
          <a:xfrm>
            <a:off x="103025" y="109550"/>
            <a:ext cx="807800" cy="82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832375" y="321475"/>
            <a:ext cx="6801600" cy="5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t>11. Hardware</a:t>
            </a:r>
            <a:endParaRPr/>
          </a:p>
          <a:p>
            <a:pPr indent="0" lvl="0" marL="0" rtl="0" algn="l">
              <a:spcBef>
                <a:spcPts val="0"/>
              </a:spcBef>
              <a:spcAft>
                <a:spcPts val="0"/>
              </a:spcAft>
              <a:buNone/>
            </a:pPr>
            <a:r>
              <a:t/>
            </a:r>
            <a:endParaRPr/>
          </a:p>
        </p:txBody>
      </p:sp>
      <p:sp>
        <p:nvSpPr>
          <p:cNvPr id="219" name="Google Shape;219;p27"/>
          <p:cNvSpPr txBox="1"/>
          <p:nvPr>
            <p:ph idx="1" type="body"/>
          </p:nvPr>
        </p:nvSpPr>
        <p:spPr>
          <a:xfrm>
            <a:off x="457200" y="1234150"/>
            <a:ext cx="8066100" cy="350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Arial"/>
                <a:ea typeface="Arial"/>
                <a:cs typeface="Arial"/>
                <a:sym typeface="Arial"/>
              </a:rPr>
              <a:t>HARDWARE REQUIREMENT SPECIFICATION</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1. Water Float Switch                                                     2. Photoelectric Sensor</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3. DC geared motor                                                        4. Water pump</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5. SMPS                                                                           6. Solenoid Valve</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7. Water tank                                                                   8. Switches</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9. Relays                                                                         10. Conveyor System</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 sz="1600">
                <a:latin typeface="Arial"/>
                <a:ea typeface="Arial"/>
                <a:cs typeface="Arial"/>
                <a:sym typeface="Arial"/>
              </a:rPr>
              <a:t>11. Temperature Sensor                                                12. Level Sensor</a:t>
            </a:r>
            <a:endParaRPr b="1" sz="1600">
              <a:latin typeface="Arial"/>
              <a:ea typeface="Arial"/>
              <a:cs typeface="Arial"/>
              <a:sym typeface="Arial"/>
            </a:endParaRPr>
          </a:p>
          <a:p>
            <a:pPr indent="0" lvl="0" marL="0" rtl="0" algn="l">
              <a:spcBef>
                <a:spcPts val="1200"/>
              </a:spcBef>
              <a:spcAft>
                <a:spcPts val="0"/>
              </a:spcAft>
              <a:buNone/>
            </a:pPr>
            <a:r>
              <a:t/>
            </a:r>
            <a:endParaRPr b="1" sz="2000"/>
          </a:p>
        </p:txBody>
      </p:sp>
      <p:sp>
        <p:nvSpPr>
          <p:cNvPr id="220" name="Google Shape;220;p2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27"/>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028700" y="235750"/>
            <a:ext cx="78330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14. </a:t>
            </a:r>
            <a:r>
              <a:rPr b="1" lang="en" sz="2300">
                <a:latin typeface="Arial"/>
                <a:ea typeface="Arial"/>
                <a:cs typeface="Arial"/>
                <a:sym typeface="Arial"/>
              </a:rPr>
              <a:t>Disturbance in the surface sensor, or photoelectric sensor</a:t>
            </a:r>
            <a:endParaRPr b="1" sz="23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3800"/>
          </a:p>
          <a:p>
            <a:pPr indent="0" lvl="0" marL="0" rtl="0" algn="l">
              <a:spcBef>
                <a:spcPts val="0"/>
              </a:spcBef>
              <a:spcAft>
                <a:spcPts val="0"/>
              </a:spcAft>
              <a:buNone/>
            </a:pPr>
            <a:r>
              <a:t/>
            </a:r>
            <a:endParaRPr/>
          </a:p>
        </p:txBody>
      </p:sp>
      <p:sp>
        <p:nvSpPr>
          <p:cNvPr id="227" name="Google Shape;227;p28"/>
          <p:cNvSpPr txBox="1"/>
          <p:nvPr>
            <p:ph idx="1" type="body"/>
          </p:nvPr>
        </p:nvSpPr>
        <p:spPr>
          <a:xfrm>
            <a:off x="417900" y="1189425"/>
            <a:ext cx="8443800" cy="35859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500">
                <a:solidFill>
                  <a:srgbClr val="EFEFEF"/>
                </a:solidFill>
                <a:latin typeface="Arial"/>
                <a:ea typeface="Arial"/>
                <a:cs typeface="Arial"/>
                <a:sym typeface="Arial"/>
              </a:rPr>
              <a:t>The surface sensor allows the various containers to be filled without wasting a substance, which can sometimes cause significant loss in the long run (such as perfume), Pharmaceuticals, mercury, etc.), in cases such as pharmaceutical products where the percentage of substance, and total amount of a product is very important.</a:t>
            </a:r>
            <a:endParaRPr b="1" sz="1500">
              <a:solidFill>
                <a:srgbClr val="EFEFEF"/>
              </a:solidFill>
              <a:latin typeface="Arial"/>
              <a:ea typeface="Arial"/>
              <a:cs typeface="Arial"/>
              <a:sym typeface="Arial"/>
            </a:endParaRPr>
          </a:p>
          <a:p>
            <a:pPr indent="0" lvl="0" marL="0" rtl="0" algn="l">
              <a:lnSpc>
                <a:spcPct val="107000"/>
              </a:lnSpc>
              <a:spcBef>
                <a:spcPts val="1200"/>
              </a:spcBef>
              <a:spcAft>
                <a:spcPts val="0"/>
              </a:spcAft>
              <a:buNone/>
            </a:pPr>
            <a:r>
              <a:rPr b="1" lang="en" sz="1400">
                <a:solidFill>
                  <a:srgbClr val="EFEFEF"/>
                </a:solidFill>
                <a:latin typeface="Arial"/>
                <a:ea typeface="Arial"/>
                <a:cs typeface="Arial"/>
                <a:sym typeface="Arial"/>
              </a:rPr>
              <a:t>Disruption of the temperature sensor: By causing a disturbance in this sensor in case of system malfunctions the temperature rises above the allowable level, the alarm is not activated and the safety of the system is endangered. Also, changing the temperature of the liquid changes its density. Constant duration of weight is injected more or less than the specified amount into the container.</a:t>
            </a:r>
            <a:endParaRPr b="1" sz="1400">
              <a:solidFill>
                <a:srgbClr val="EFEFEF"/>
              </a:solidFill>
              <a:latin typeface="Arial"/>
              <a:ea typeface="Arial"/>
              <a:cs typeface="Arial"/>
              <a:sym typeface="Arial"/>
            </a:endParaRPr>
          </a:p>
          <a:p>
            <a:pPr indent="0" lvl="0" marL="0" rtl="0" algn="l">
              <a:lnSpc>
                <a:spcPct val="107000"/>
              </a:lnSpc>
              <a:spcBef>
                <a:spcPts val="1200"/>
              </a:spcBef>
              <a:spcAft>
                <a:spcPts val="0"/>
              </a:spcAft>
              <a:buNone/>
            </a:pPr>
            <a:r>
              <a:rPr b="1" lang="en" sz="1400">
                <a:solidFill>
                  <a:srgbClr val="EFEFEF"/>
                </a:solidFill>
                <a:latin typeface="Arial"/>
                <a:ea typeface="Arial"/>
                <a:cs typeface="Arial"/>
                <a:sym typeface="Arial"/>
              </a:rPr>
              <a:t>Another case is the disturbance and change in the volume of material inside the tank, the larger the volume of material inside the tank, the more pressure is placed behind the pump, thus it changes the flow rate of the pump (volume of material passing through the pump per unit time)</a:t>
            </a:r>
            <a:r>
              <a:rPr lang="en" sz="1400">
                <a:solidFill>
                  <a:srgbClr val="EFEFEF"/>
                </a:solidFill>
                <a:latin typeface="Arial"/>
                <a:ea typeface="Arial"/>
                <a:cs typeface="Arial"/>
                <a:sym typeface="Arial"/>
              </a:rPr>
              <a:t>.</a:t>
            </a:r>
            <a:endParaRPr sz="1400">
              <a:solidFill>
                <a:srgbClr val="EFEFEF"/>
              </a:solidFill>
              <a:latin typeface="Arial"/>
              <a:ea typeface="Arial"/>
              <a:cs typeface="Arial"/>
              <a:sym typeface="Arial"/>
            </a:endParaRPr>
          </a:p>
          <a:p>
            <a:pPr indent="0" lvl="0" marL="0" rtl="0" algn="l">
              <a:lnSpc>
                <a:spcPct val="107000"/>
              </a:lnSpc>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228" name="Google Shape;228;p2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28"/>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028700" y="235750"/>
            <a:ext cx="78330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14. </a:t>
            </a:r>
            <a:r>
              <a:rPr b="1" lang="en" sz="2300">
                <a:latin typeface="Arial"/>
                <a:ea typeface="Arial"/>
                <a:cs typeface="Arial"/>
                <a:sym typeface="Arial"/>
              </a:rPr>
              <a:t>Disturbance in the surface sensor, or photoelectric sensor</a:t>
            </a:r>
            <a:endParaRPr b="1" sz="2300">
              <a:latin typeface="Arial"/>
              <a:ea typeface="Arial"/>
              <a:cs typeface="Arial"/>
              <a:sym typeface="Arial"/>
            </a:endParaRPr>
          </a:p>
          <a:p>
            <a:pPr indent="0" lvl="0" marL="0" rtl="0" algn="l">
              <a:spcBef>
                <a:spcPts val="0"/>
              </a:spcBef>
              <a:spcAft>
                <a:spcPts val="0"/>
              </a:spcAft>
              <a:buNone/>
            </a:pPr>
            <a:r>
              <a:t/>
            </a:r>
            <a:endParaRPr b="1" sz="3800"/>
          </a:p>
          <a:p>
            <a:pPr indent="0" lvl="0" marL="0" rtl="0" algn="l">
              <a:spcBef>
                <a:spcPts val="0"/>
              </a:spcBef>
              <a:spcAft>
                <a:spcPts val="0"/>
              </a:spcAft>
              <a:buNone/>
            </a:pPr>
            <a:r>
              <a:t/>
            </a:r>
            <a:endParaRPr/>
          </a:p>
        </p:txBody>
      </p:sp>
      <p:sp>
        <p:nvSpPr>
          <p:cNvPr id="235" name="Google Shape;235;p29"/>
          <p:cNvSpPr txBox="1"/>
          <p:nvPr>
            <p:ph idx="1" type="body"/>
          </p:nvPr>
        </p:nvSpPr>
        <p:spPr>
          <a:xfrm>
            <a:off x="417900" y="1189425"/>
            <a:ext cx="8443800" cy="3585900"/>
          </a:xfrm>
          <a:prstGeom prst="rect">
            <a:avLst/>
          </a:prstGeom>
        </p:spPr>
        <p:txBody>
          <a:bodyPr anchorCtr="0" anchor="t" bIns="91425" lIns="91425" spcFirstLastPara="1" rIns="91425" wrap="square" tIns="91425">
            <a:noAutofit/>
          </a:bodyPr>
          <a:lstStyle/>
          <a:p>
            <a:pPr indent="0" lvl="0" marL="0" rtl="0" algn="just">
              <a:lnSpc>
                <a:spcPct val="107000"/>
              </a:lnSpc>
              <a:spcBef>
                <a:spcPts val="1200"/>
              </a:spcBef>
              <a:spcAft>
                <a:spcPts val="0"/>
              </a:spcAft>
              <a:buNone/>
            </a:pPr>
            <a:r>
              <a:rPr b="1" lang="en" sz="1600">
                <a:solidFill>
                  <a:srgbClr val="EFEFEF"/>
                </a:solidFill>
                <a:latin typeface="Arial"/>
                <a:ea typeface="Arial"/>
                <a:cs typeface="Arial"/>
                <a:sym typeface="Arial"/>
              </a:rPr>
              <a:t>Another disorder is related to the change of material concentration, which also has a great effect on changing the volume of pumped material per unit time.</a:t>
            </a:r>
            <a:endParaRPr b="1" sz="1600">
              <a:solidFill>
                <a:srgbClr val="EFEFEF"/>
              </a:solidFill>
              <a:latin typeface="Arial"/>
              <a:ea typeface="Arial"/>
              <a:cs typeface="Arial"/>
              <a:sym typeface="Arial"/>
            </a:endParaRPr>
          </a:p>
          <a:p>
            <a:pPr indent="0" lvl="0" marL="0" rtl="0" algn="just">
              <a:lnSpc>
                <a:spcPct val="107000"/>
              </a:lnSpc>
              <a:spcBef>
                <a:spcPts val="1200"/>
              </a:spcBef>
              <a:spcAft>
                <a:spcPts val="0"/>
              </a:spcAft>
              <a:buNone/>
            </a:pPr>
            <a:r>
              <a:rPr b="1" lang="en" sz="1600">
                <a:solidFill>
                  <a:srgbClr val="EFEFEF"/>
                </a:solidFill>
                <a:latin typeface="Arial"/>
                <a:ea typeface="Arial"/>
                <a:cs typeface="Arial"/>
                <a:sym typeface="Arial"/>
              </a:rPr>
              <a:t>To solve the problems, the simplest way is to place a low-volume feed tank between the storage tank and the device so that the increase or decrease in the volume of liquid in it has less impact on the pump.</a:t>
            </a:r>
            <a:endParaRPr b="1" sz="1600">
              <a:solidFill>
                <a:srgbClr val="EFEFEF"/>
              </a:solidFill>
              <a:latin typeface="Arial"/>
              <a:ea typeface="Arial"/>
              <a:cs typeface="Arial"/>
              <a:sym typeface="Arial"/>
            </a:endParaRPr>
          </a:p>
          <a:p>
            <a:pPr indent="0" lvl="0" marL="0" rtl="0" algn="just">
              <a:lnSpc>
                <a:spcPct val="107000"/>
              </a:lnSpc>
              <a:spcBef>
                <a:spcPts val="1200"/>
              </a:spcBef>
              <a:spcAft>
                <a:spcPts val="0"/>
              </a:spcAft>
              <a:buNone/>
            </a:pPr>
            <a:r>
              <a:rPr b="1" lang="en" sz="1600">
                <a:solidFill>
                  <a:srgbClr val="EFEFEF"/>
                </a:solidFill>
                <a:latin typeface="Arial"/>
                <a:ea typeface="Arial"/>
                <a:cs typeface="Arial"/>
                <a:sym typeface="Arial"/>
              </a:rPr>
              <a:t>Secondly, at the beginning of each working day, the device should be set to trial and error once. This type of mechanism is suitable for semi-concentrated materials such as edible and industrial oils, dilute materials that do not foam. To prevent problems in activating alarms and to ensure the security of the system, several temperature sensors can be used to activate the alarm replacement sensors in case of failure of one of the sensors.</a:t>
            </a:r>
            <a:endParaRPr b="1" sz="1600">
              <a:solidFill>
                <a:srgbClr val="EFEFEF"/>
              </a:solidFill>
              <a:latin typeface="Arial"/>
              <a:ea typeface="Arial"/>
              <a:cs typeface="Arial"/>
              <a:sym typeface="Arial"/>
            </a:endParaRPr>
          </a:p>
          <a:p>
            <a:pPr indent="0" lvl="0" marL="0" rtl="0" algn="l">
              <a:lnSpc>
                <a:spcPct val="107000"/>
              </a:lnSpc>
              <a:spcBef>
                <a:spcPts val="1200"/>
              </a:spcBef>
              <a:spcAft>
                <a:spcPts val="0"/>
              </a:spcAft>
              <a:buNone/>
            </a:pPr>
            <a:r>
              <a:t/>
            </a:r>
            <a:endParaRPr b="1" sz="1700">
              <a:solidFill>
                <a:srgbClr val="EFEFEF"/>
              </a:solidFill>
              <a:latin typeface="Arial"/>
              <a:ea typeface="Arial"/>
              <a:cs typeface="Arial"/>
              <a:sym typeface="Arial"/>
            </a:endParaRPr>
          </a:p>
          <a:p>
            <a:pPr indent="0" lvl="0" marL="0" rtl="0" algn="l">
              <a:lnSpc>
                <a:spcPct val="107000"/>
              </a:lnSpc>
              <a:spcBef>
                <a:spcPts val="1200"/>
              </a:spcBef>
              <a:spcAft>
                <a:spcPts val="0"/>
              </a:spcAft>
              <a:buNone/>
            </a:pPr>
            <a:r>
              <a:t/>
            </a:r>
            <a:endParaRPr b="1" sz="1700">
              <a:solidFill>
                <a:schemeClr val="dk1"/>
              </a:solidFill>
              <a:latin typeface="Arial"/>
              <a:ea typeface="Arial"/>
              <a:cs typeface="Arial"/>
              <a:sym typeface="Arial"/>
            </a:endParaRPr>
          </a:p>
          <a:p>
            <a:pPr indent="0" lvl="0" marL="0" rtl="0" algn="l">
              <a:spcBef>
                <a:spcPts val="1200"/>
              </a:spcBef>
              <a:spcAft>
                <a:spcPts val="0"/>
              </a:spcAft>
              <a:buNone/>
            </a:pPr>
            <a:r>
              <a:t/>
            </a:r>
            <a:endParaRPr b="1" sz="2000"/>
          </a:p>
        </p:txBody>
      </p:sp>
      <p:sp>
        <p:nvSpPr>
          <p:cNvPr id="236" name="Google Shape;236;p2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29"/>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964400" y="609450"/>
            <a:ext cx="5623200" cy="8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15</a:t>
            </a:r>
            <a:r>
              <a:rPr lang="en"/>
              <a:t>.</a:t>
            </a:r>
            <a:r>
              <a:rPr b="0" lang="en" sz="3700">
                <a:solidFill>
                  <a:schemeClr val="dk1"/>
                </a:solidFill>
                <a:latin typeface="Calibri"/>
                <a:ea typeface="Calibri"/>
                <a:cs typeface="Calibri"/>
                <a:sym typeface="Calibri"/>
              </a:rPr>
              <a:t>power outage</a:t>
            </a:r>
            <a:endParaRPr sz="5100"/>
          </a:p>
        </p:txBody>
      </p:sp>
      <p:sp>
        <p:nvSpPr>
          <p:cNvPr id="243" name="Google Shape;243;p30"/>
          <p:cNvSpPr txBox="1"/>
          <p:nvPr>
            <p:ph idx="1" type="body"/>
          </p:nvPr>
        </p:nvSpPr>
        <p:spPr>
          <a:xfrm>
            <a:off x="289325" y="2110975"/>
            <a:ext cx="8508300" cy="26361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In the event of a power outage, an emergency power generator is placed in the basement to be activated in the power outage. As soon as the generator is activated, all sensors start from the beginning.</a:t>
            </a:r>
            <a:endParaRPr b="1">
              <a:solidFill>
                <a:schemeClr val="dk1"/>
              </a:solidFill>
              <a:latin typeface="Arial"/>
              <a:ea typeface="Arial"/>
              <a:cs typeface="Arial"/>
              <a:sym typeface="Arial"/>
            </a:endParaRPr>
          </a:p>
          <a:p>
            <a:pPr indent="0" lvl="0" marL="0" rtl="0" algn="l">
              <a:lnSpc>
                <a:spcPct val="107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To prevent water leakage, a flowmeter is installed in the tank outlet valve. If the value displayed by the flowmeter increases significantly, the possibility of pipe leakage increases and the water must be cut off.</a:t>
            </a:r>
            <a:endParaRPr b="1">
              <a:solidFill>
                <a:schemeClr val="dk1"/>
              </a:solidFill>
              <a:latin typeface="Arial"/>
              <a:ea typeface="Arial"/>
              <a:cs typeface="Arial"/>
              <a:sym typeface="Arial"/>
            </a:endParaRPr>
          </a:p>
          <a:p>
            <a:pPr indent="0" lvl="0" marL="0" rtl="0" algn="l">
              <a:lnSpc>
                <a:spcPct val="107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In the event of a water leak or any adverse conditions, the emergency switch installed in the system acts like a global stop and shuts off the entire system.</a:t>
            </a:r>
            <a:endParaRPr b="1">
              <a:solidFill>
                <a:schemeClr val="dk1"/>
              </a:solidFill>
              <a:latin typeface="Arial"/>
              <a:ea typeface="Arial"/>
              <a:cs typeface="Arial"/>
              <a:sym typeface="Arial"/>
            </a:endParaRPr>
          </a:p>
          <a:p>
            <a:pPr indent="0" lvl="0" marL="0" rtl="0" algn="l">
              <a:spcBef>
                <a:spcPts val="1200"/>
              </a:spcBef>
              <a:spcAft>
                <a:spcPts val="1600"/>
              </a:spcAft>
              <a:buNone/>
            </a:pPr>
            <a:r>
              <a:t/>
            </a:r>
            <a:endParaRPr b="1"/>
          </a:p>
        </p:txBody>
      </p:sp>
      <p:sp>
        <p:nvSpPr>
          <p:cNvPr id="244" name="Google Shape;2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30"/>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964400" y="609450"/>
            <a:ext cx="5623200" cy="8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17</a:t>
            </a:r>
            <a:r>
              <a:rPr lang="en"/>
              <a:t>.</a:t>
            </a:r>
            <a:r>
              <a:rPr lang="en" sz="3000">
                <a:solidFill>
                  <a:schemeClr val="dk1"/>
                </a:solidFill>
                <a:latin typeface="Calibri"/>
                <a:ea typeface="Calibri"/>
                <a:cs typeface="Calibri"/>
                <a:sym typeface="Calibri"/>
              </a:rPr>
              <a:t>SELECTION OF PLC</a:t>
            </a:r>
            <a:endParaRPr sz="6700"/>
          </a:p>
        </p:txBody>
      </p:sp>
      <p:sp>
        <p:nvSpPr>
          <p:cNvPr id="251" name="Google Shape;251;p31"/>
          <p:cNvSpPr txBox="1"/>
          <p:nvPr>
            <p:ph idx="1" type="body"/>
          </p:nvPr>
        </p:nvSpPr>
        <p:spPr>
          <a:xfrm>
            <a:off x="289325" y="2110975"/>
            <a:ext cx="8508300" cy="263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dk1"/>
                </a:solidFill>
                <a:latin typeface="Calibri"/>
                <a:ea typeface="Calibri"/>
                <a:cs typeface="Calibri"/>
                <a:sym typeface="Calibri"/>
              </a:rPr>
              <a:t>There are some main factors to choose a PLC for any application. They are:</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a:solidFill>
                  <a:schemeClr val="dk1"/>
                </a:solidFill>
                <a:latin typeface="Arial"/>
                <a:ea typeface="Arial"/>
                <a:cs typeface="Arial"/>
                <a:sym typeface="Arial"/>
              </a:rPr>
              <a:t>·</a:t>
            </a:r>
            <a:r>
              <a:rPr b="1" lang="en">
                <a:solidFill>
                  <a:schemeClr val="dk1"/>
                </a:solidFill>
                <a:latin typeface="Calibri"/>
                <a:ea typeface="Calibri"/>
                <a:cs typeface="Calibri"/>
                <a:sym typeface="Calibri"/>
              </a:rPr>
              <a:t> Input and output</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a:solidFill>
                  <a:schemeClr val="dk1"/>
                </a:solidFill>
                <a:latin typeface="Arial"/>
                <a:ea typeface="Arial"/>
                <a:cs typeface="Arial"/>
                <a:sym typeface="Arial"/>
              </a:rPr>
              <a:t>·</a:t>
            </a:r>
            <a:r>
              <a:rPr b="1" lang="en">
                <a:solidFill>
                  <a:schemeClr val="dk1"/>
                </a:solidFill>
                <a:latin typeface="Calibri"/>
                <a:ea typeface="Calibri"/>
                <a:cs typeface="Calibri"/>
                <a:sym typeface="Calibri"/>
              </a:rPr>
              <a:t> Memory size</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a:solidFill>
                  <a:schemeClr val="dk1"/>
                </a:solidFill>
                <a:latin typeface="Arial"/>
                <a:ea typeface="Arial"/>
                <a:cs typeface="Arial"/>
                <a:sym typeface="Arial"/>
              </a:rPr>
              <a:t>·</a:t>
            </a:r>
            <a:r>
              <a:rPr b="1" lang="en">
                <a:solidFill>
                  <a:schemeClr val="dk1"/>
                </a:solidFill>
                <a:latin typeface="Calibri"/>
                <a:ea typeface="Calibri"/>
                <a:cs typeface="Calibri"/>
                <a:sym typeface="Calibri"/>
              </a:rPr>
              <a:t> System speed</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a:solidFill>
                  <a:schemeClr val="dk1"/>
                </a:solidFill>
                <a:latin typeface="Arial"/>
                <a:ea typeface="Arial"/>
                <a:cs typeface="Arial"/>
                <a:sym typeface="Arial"/>
              </a:rPr>
              <a:t>·</a:t>
            </a:r>
            <a:r>
              <a:rPr b="1" lang="en">
                <a:solidFill>
                  <a:schemeClr val="dk1"/>
                </a:solidFill>
                <a:latin typeface="Calibri"/>
                <a:ea typeface="Calibri"/>
                <a:cs typeface="Calibri"/>
                <a:sym typeface="Calibri"/>
              </a:rPr>
              <a:t> Compatibility to HMI</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a:solidFill>
                  <a:schemeClr val="dk1"/>
                </a:solidFill>
                <a:latin typeface="Arial"/>
                <a:ea typeface="Arial"/>
                <a:cs typeface="Arial"/>
                <a:sym typeface="Arial"/>
              </a:rPr>
              <a:t>·</a:t>
            </a:r>
            <a:r>
              <a:rPr b="1" lang="en">
                <a:solidFill>
                  <a:schemeClr val="dk1"/>
                </a:solidFill>
                <a:latin typeface="Calibri"/>
                <a:ea typeface="Calibri"/>
                <a:cs typeface="Calibri"/>
                <a:sym typeface="Calibri"/>
              </a:rPr>
              <a:t> Easily communicable</a:t>
            </a:r>
            <a:endParaRPr b="1">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1600"/>
              </a:spcBef>
              <a:spcAft>
                <a:spcPts val="1600"/>
              </a:spcAft>
              <a:buNone/>
            </a:pPr>
            <a:r>
              <a:t/>
            </a:r>
            <a:endParaRPr b="1">
              <a:solidFill>
                <a:schemeClr val="dk1"/>
              </a:solidFill>
              <a:latin typeface="Arial"/>
              <a:ea typeface="Arial"/>
              <a:cs typeface="Arial"/>
              <a:sym typeface="Arial"/>
            </a:endParaRPr>
          </a:p>
        </p:txBody>
      </p:sp>
      <p:sp>
        <p:nvSpPr>
          <p:cNvPr id="252" name="Google Shape;25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31"/>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964400" y="609450"/>
            <a:ext cx="5623200" cy="8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17</a:t>
            </a:r>
            <a:r>
              <a:rPr lang="en"/>
              <a:t>.</a:t>
            </a:r>
            <a:r>
              <a:rPr lang="en" sz="3000">
                <a:solidFill>
                  <a:schemeClr val="dk1"/>
                </a:solidFill>
                <a:latin typeface="Calibri"/>
                <a:ea typeface="Calibri"/>
                <a:cs typeface="Calibri"/>
                <a:sym typeface="Calibri"/>
              </a:rPr>
              <a:t>SELECTION OF PLC</a:t>
            </a:r>
            <a:endParaRPr sz="6700"/>
          </a:p>
        </p:txBody>
      </p:sp>
      <p:sp>
        <p:nvSpPr>
          <p:cNvPr id="259" name="Google Shape;259;p32"/>
          <p:cNvSpPr txBox="1"/>
          <p:nvPr>
            <p:ph idx="1" type="body"/>
          </p:nvPr>
        </p:nvSpPr>
        <p:spPr>
          <a:xfrm>
            <a:off x="214325" y="1768075"/>
            <a:ext cx="8658300" cy="32889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lang="en">
                <a:solidFill>
                  <a:schemeClr val="dk1"/>
                </a:solidFill>
                <a:latin typeface="Arial"/>
                <a:ea typeface="Arial"/>
                <a:cs typeface="Arial"/>
                <a:sym typeface="Arial"/>
              </a:rPr>
              <a:t>Different PLCs have different number of I/O ports. And in some, adding external I/O cards can increase number of I/O ports.</a:t>
            </a:r>
            <a:endParaRPr>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rPr lang="en">
                <a:solidFill>
                  <a:schemeClr val="dk1"/>
                </a:solidFill>
                <a:latin typeface="Arial"/>
                <a:ea typeface="Arial"/>
                <a:cs typeface="Arial"/>
                <a:sym typeface="Arial"/>
              </a:rPr>
              <a:t>S7-1200 has the characteristics as below:</a:t>
            </a:r>
            <a:endParaRPr>
              <a:solidFill>
                <a:schemeClr val="dk1"/>
              </a:solidFill>
              <a:latin typeface="Arial"/>
              <a:ea typeface="Arial"/>
              <a:cs typeface="Arial"/>
              <a:sym typeface="Arial"/>
            </a:endParaRPr>
          </a:p>
          <a:p>
            <a:pPr indent="0" lvl="0" marL="457200" rtl="0" algn="l">
              <a:lnSpc>
                <a:spcPct val="107000"/>
              </a:lnSpc>
              <a:spcBef>
                <a:spcPts val="1200"/>
              </a:spcBef>
              <a:spcAft>
                <a:spcPts val="0"/>
              </a:spcAft>
              <a:buNone/>
            </a:pPr>
            <a:r>
              <a:rPr lang="en">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a:solidFill>
                  <a:schemeClr val="dk1"/>
                </a:solidFill>
                <a:latin typeface="Arial"/>
                <a:ea typeface="Arial"/>
                <a:cs typeface="Arial"/>
                <a:sym typeface="Arial"/>
              </a:rPr>
              <a:t>Bit Memory (M) 8192 bytes</a:t>
            </a:r>
            <a:endParaRPr>
              <a:solidFill>
                <a:schemeClr val="dk1"/>
              </a:solidFill>
              <a:latin typeface="Arial"/>
              <a:ea typeface="Arial"/>
              <a:cs typeface="Arial"/>
              <a:sym typeface="Arial"/>
            </a:endParaRPr>
          </a:p>
          <a:p>
            <a:pPr indent="0" lvl="0" marL="457200" rtl="0" algn="l">
              <a:lnSpc>
                <a:spcPct val="107000"/>
              </a:lnSpc>
              <a:spcBef>
                <a:spcPts val="1200"/>
              </a:spcBef>
              <a:spcAft>
                <a:spcPts val="0"/>
              </a:spcAft>
              <a:buNone/>
            </a:pPr>
            <a:r>
              <a:rPr lang="en">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a:solidFill>
                  <a:schemeClr val="dk1"/>
                </a:solidFill>
                <a:latin typeface="Arial"/>
                <a:ea typeface="Arial"/>
                <a:cs typeface="Arial"/>
                <a:sym typeface="Arial"/>
              </a:rPr>
              <a:t>On – board digital I/O 14 inputs/ 10 outputs</a:t>
            </a:r>
            <a:endParaRPr>
              <a:solidFill>
                <a:schemeClr val="dk1"/>
              </a:solidFill>
              <a:latin typeface="Arial"/>
              <a:ea typeface="Arial"/>
              <a:cs typeface="Arial"/>
              <a:sym typeface="Arial"/>
            </a:endParaRPr>
          </a:p>
          <a:p>
            <a:pPr indent="0" lvl="0" marL="457200" rtl="0" algn="l">
              <a:lnSpc>
                <a:spcPct val="107000"/>
              </a:lnSpc>
              <a:spcBef>
                <a:spcPts val="1200"/>
              </a:spcBef>
              <a:spcAft>
                <a:spcPts val="0"/>
              </a:spcAft>
              <a:buNone/>
            </a:pPr>
            <a:r>
              <a:rPr lang="en">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a:solidFill>
                  <a:schemeClr val="dk1"/>
                </a:solidFill>
                <a:latin typeface="Arial"/>
                <a:ea typeface="Arial"/>
                <a:cs typeface="Arial"/>
                <a:sym typeface="Arial"/>
              </a:rPr>
              <a:t>On – board analog I/O 2 inputs</a:t>
            </a:r>
            <a:endParaRPr>
              <a:solidFill>
                <a:schemeClr val="dk1"/>
              </a:solidFill>
              <a:latin typeface="Arial"/>
              <a:ea typeface="Arial"/>
              <a:cs typeface="Arial"/>
              <a:sym typeface="Arial"/>
            </a:endParaRPr>
          </a:p>
          <a:p>
            <a:pPr indent="0" lvl="0" marL="457200" rtl="0" algn="l">
              <a:lnSpc>
                <a:spcPct val="107000"/>
              </a:lnSpc>
              <a:spcBef>
                <a:spcPts val="1200"/>
              </a:spcBef>
              <a:spcAft>
                <a:spcPts val="0"/>
              </a:spcAft>
              <a:buNone/>
            </a:pPr>
            <a:r>
              <a:rPr lang="en">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a:solidFill>
                  <a:schemeClr val="dk1"/>
                </a:solidFill>
                <a:latin typeface="Arial"/>
                <a:ea typeface="Arial"/>
                <a:cs typeface="Arial"/>
                <a:sym typeface="Arial"/>
              </a:rPr>
              <a:t>Voltage range 85 to 264 VAC</a:t>
            </a:r>
            <a:endParaRPr>
              <a:solidFill>
                <a:schemeClr val="dk1"/>
              </a:solidFill>
              <a:latin typeface="Arial"/>
              <a:ea typeface="Arial"/>
              <a:cs typeface="Arial"/>
              <a:sym typeface="Arial"/>
            </a:endParaRPr>
          </a:p>
          <a:p>
            <a:pPr indent="0" lvl="0" marL="457200" rtl="0" algn="l">
              <a:lnSpc>
                <a:spcPct val="107000"/>
              </a:lnSpc>
              <a:spcBef>
                <a:spcPts val="1200"/>
              </a:spcBef>
              <a:spcAft>
                <a:spcPts val="0"/>
              </a:spcAft>
              <a:buNone/>
            </a:pPr>
            <a:r>
              <a:rPr lang="en">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a:solidFill>
                  <a:schemeClr val="dk1"/>
                </a:solidFill>
                <a:latin typeface="Arial"/>
                <a:ea typeface="Arial"/>
                <a:cs typeface="Arial"/>
                <a:sym typeface="Arial"/>
              </a:rPr>
              <a:t>Input current (max. load) • CPU only – 100 mA at 120VAC; 50mA at 240 VAC . CPU with all expansion accessories – 300mA at 120 VAC; 150mA at 240 VAC.</a:t>
            </a:r>
            <a:endParaRPr>
              <a:solidFill>
                <a:schemeClr val="dk1"/>
              </a:solidFill>
              <a:latin typeface="Arial"/>
              <a:ea typeface="Arial"/>
              <a:cs typeface="Arial"/>
              <a:sym typeface="Arial"/>
            </a:endParaRPr>
          </a:p>
          <a:p>
            <a:pPr indent="0" lvl="0" marL="228600" rtl="0" algn="l">
              <a:lnSpc>
                <a:spcPct val="107000"/>
              </a:lnSpc>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b="1">
              <a:solidFill>
                <a:schemeClr val="dk1"/>
              </a:solidFill>
              <a:latin typeface="Calibri"/>
              <a:ea typeface="Calibri"/>
              <a:cs typeface="Calibri"/>
              <a:sym typeface="Calibri"/>
            </a:endParaRPr>
          </a:p>
          <a:p>
            <a:pPr indent="0" lvl="0" marL="0" rtl="0" algn="l">
              <a:spcBef>
                <a:spcPts val="1600"/>
              </a:spcBef>
              <a:spcAft>
                <a:spcPts val="0"/>
              </a:spcAft>
              <a:buNone/>
            </a:pPr>
            <a:r>
              <a:t/>
            </a:r>
            <a:endParaRPr>
              <a:solidFill>
                <a:schemeClr val="dk1"/>
              </a:solidFill>
              <a:latin typeface="Calibri"/>
              <a:ea typeface="Calibri"/>
              <a:cs typeface="Calibri"/>
              <a:sym typeface="Calibri"/>
            </a:endParaRPr>
          </a:p>
          <a:p>
            <a:pPr indent="0" lvl="0" marL="0" rtl="0" algn="l">
              <a:spcBef>
                <a:spcPts val="1600"/>
              </a:spcBef>
              <a:spcAft>
                <a:spcPts val="1600"/>
              </a:spcAft>
              <a:buNone/>
            </a:pPr>
            <a:r>
              <a:t/>
            </a:r>
            <a:endParaRPr b="1">
              <a:solidFill>
                <a:schemeClr val="dk1"/>
              </a:solidFill>
              <a:latin typeface="Arial"/>
              <a:ea typeface="Arial"/>
              <a:cs typeface="Arial"/>
              <a:sym typeface="Arial"/>
            </a:endParaRPr>
          </a:p>
        </p:txBody>
      </p:sp>
      <p:sp>
        <p:nvSpPr>
          <p:cNvPr id="260" name="Google Shape;26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32"/>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4294967295" type="ctrTitle"/>
          </p:nvPr>
        </p:nvSpPr>
        <p:spPr>
          <a:xfrm>
            <a:off x="878657" y="647541"/>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t>Teamwork</a:t>
            </a:r>
            <a:endParaRPr b="1" sz="6000"/>
          </a:p>
        </p:txBody>
      </p:sp>
      <p:sp>
        <p:nvSpPr>
          <p:cNvPr id="102" name="Google Shape;102;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3" name="Google Shape;103;p15"/>
          <p:cNvGraphicFramePr/>
          <p:nvPr/>
        </p:nvGraphicFramePr>
        <p:xfrm>
          <a:off x="1115650" y="1925775"/>
          <a:ext cx="3000000" cy="3000000"/>
        </p:xfrm>
        <a:graphic>
          <a:graphicData uri="http://schemas.openxmlformats.org/drawingml/2006/table">
            <a:tbl>
              <a:tblPr>
                <a:noFill/>
                <a:tableStyleId>{86BE7305-0CC4-4C13-8614-68A6E8AA5758}</a:tableStyleId>
              </a:tblPr>
              <a:tblGrid>
                <a:gridCol w="3450250"/>
                <a:gridCol w="3450250"/>
              </a:tblGrid>
              <a:tr h="678950">
                <a:tc>
                  <a:txBody>
                    <a:bodyPr/>
                    <a:lstStyle/>
                    <a:p>
                      <a:pPr indent="0" lvl="0" marL="0" rtl="0" algn="ctr">
                        <a:lnSpc>
                          <a:spcPct val="115000"/>
                        </a:lnSpc>
                        <a:spcBef>
                          <a:spcPts val="0"/>
                        </a:spcBef>
                        <a:spcAft>
                          <a:spcPts val="0"/>
                        </a:spcAft>
                        <a:buNone/>
                      </a:pPr>
                      <a:r>
                        <a:rPr b="1" lang="en" sz="1600">
                          <a:solidFill>
                            <a:schemeClr val="lt1"/>
                          </a:solidFill>
                        </a:rPr>
                        <a:t>Melika Salehian</a:t>
                      </a:r>
                      <a:endParaRPr b="1" sz="16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600">
                          <a:solidFill>
                            <a:schemeClr val="lt1"/>
                          </a:solidFill>
                        </a:rPr>
                        <a:t>25%</a:t>
                      </a:r>
                      <a:endParaRPr b="1" sz="1600">
                        <a:solidFill>
                          <a:schemeClr val="lt1"/>
                        </a:solidFill>
                      </a:endParaRPr>
                    </a:p>
                  </a:txBody>
                  <a:tcPr marT="91425" marB="91425" marR="91425" marL="91425"/>
                </a:tc>
              </a:tr>
              <a:tr h="678950">
                <a:tc>
                  <a:txBody>
                    <a:bodyPr/>
                    <a:lstStyle/>
                    <a:p>
                      <a:pPr indent="0" lvl="0" marL="0" rtl="0" algn="ctr">
                        <a:lnSpc>
                          <a:spcPct val="115000"/>
                        </a:lnSpc>
                        <a:spcBef>
                          <a:spcPts val="0"/>
                        </a:spcBef>
                        <a:spcAft>
                          <a:spcPts val="0"/>
                        </a:spcAft>
                        <a:buNone/>
                      </a:pPr>
                      <a:r>
                        <a:rPr b="1" lang="en" sz="1600">
                          <a:solidFill>
                            <a:schemeClr val="lt1"/>
                          </a:solidFill>
                        </a:rPr>
                        <a:t>Maryam Heydari</a:t>
                      </a:r>
                      <a:endParaRPr b="1" sz="16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600">
                          <a:solidFill>
                            <a:schemeClr val="lt1"/>
                          </a:solidFill>
                        </a:rPr>
                        <a:t>25%</a:t>
                      </a:r>
                      <a:endParaRPr b="1" sz="1600">
                        <a:solidFill>
                          <a:schemeClr val="lt1"/>
                        </a:solidFill>
                      </a:endParaRPr>
                    </a:p>
                  </a:txBody>
                  <a:tcPr marT="91425" marB="91425" marR="91425" marL="91425"/>
                </a:tc>
              </a:tr>
              <a:tr h="678950">
                <a:tc>
                  <a:txBody>
                    <a:bodyPr/>
                    <a:lstStyle/>
                    <a:p>
                      <a:pPr indent="0" lvl="0" marL="0" rtl="0" algn="ctr">
                        <a:lnSpc>
                          <a:spcPct val="115000"/>
                        </a:lnSpc>
                        <a:spcBef>
                          <a:spcPts val="0"/>
                        </a:spcBef>
                        <a:spcAft>
                          <a:spcPts val="0"/>
                        </a:spcAft>
                        <a:buNone/>
                      </a:pPr>
                      <a:r>
                        <a:rPr b="1" lang="en" sz="1600">
                          <a:solidFill>
                            <a:schemeClr val="lt1"/>
                          </a:solidFill>
                        </a:rPr>
                        <a:t>Fatemeh Karrar</a:t>
                      </a:r>
                      <a:endParaRPr b="1" sz="16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600">
                          <a:solidFill>
                            <a:schemeClr val="lt1"/>
                          </a:solidFill>
                        </a:rPr>
                        <a:t>25%</a:t>
                      </a:r>
                      <a:endParaRPr b="1" sz="1600">
                        <a:solidFill>
                          <a:schemeClr val="lt1"/>
                        </a:solidFill>
                      </a:endParaRPr>
                    </a:p>
                  </a:txBody>
                  <a:tcPr marT="91425" marB="91425" marR="91425" marL="91425"/>
                </a:tc>
              </a:tr>
              <a:tr h="678950">
                <a:tc>
                  <a:txBody>
                    <a:bodyPr/>
                    <a:lstStyle/>
                    <a:p>
                      <a:pPr indent="0" lvl="0" marL="0" rtl="0" algn="ctr">
                        <a:lnSpc>
                          <a:spcPct val="115000"/>
                        </a:lnSpc>
                        <a:spcBef>
                          <a:spcPts val="0"/>
                        </a:spcBef>
                        <a:spcAft>
                          <a:spcPts val="0"/>
                        </a:spcAft>
                        <a:buNone/>
                      </a:pPr>
                      <a:r>
                        <a:rPr b="1" lang="en" sz="1600">
                          <a:solidFill>
                            <a:schemeClr val="lt1"/>
                          </a:solidFill>
                        </a:rPr>
                        <a:t>Mahban Jafari</a:t>
                      </a:r>
                      <a:endParaRPr b="1" sz="16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600">
                          <a:solidFill>
                            <a:schemeClr val="lt1"/>
                          </a:solidFill>
                        </a:rPr>
                        <a:t>25%</a:t>
                      </a:r>
                      <a:endParaRPr b="1" sz="1600">
                        <a:solidFill>
                          <a:schemeClr val="lt1"/>
                        </a:solidFill>
                      </a:endParaRPr>
                    </a:p>
                  </a:txBody>
                  <a:tcPr marT="91425" marB="91425" marR="91425" marL="91425"/>
                </a:tc>
              </a:tr>
            </a:tbl>
          </a:graphicData>
        </a:graphic>
      </p:graphicFrame>
      <p:pic>
        <p:nvPicPr>
          <p:cNvPr id="104" name="Google Shape;104;p15"/>
          <p:cNvPicPr preferRelativeResize="0"/>
          <p:nvPr/>
        </p:nvPicPr>
        <p:blipFill>
          <a:blip r:embed="rId3">
            <a:alphaModFix/>
          </a:blip>
          <a:stretch>
            <a:fillRect/>
          </a:stretch>
        </p:blipFill>
        <p:spPr>
          <a:xfrm>
            <a:off x="113750" y="97625"/>
            <a:ext cx="807800" cy="829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50050" y="1036875"/>
            <a:ext cx="3532500" cy="15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 Input /    Output</a:t>
            </a:r>
            <a:endParaRPr/>
          </a:p>
        </p:txBody>
      </p:sp>
      <p:sp>
        <p:nvSpPr>
          <p:cNvPr id="267" name="Google Shape;26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3"/>
          <p:cNvPicPr preferRelativeResize="0"/>
          <p:nvPr/>
        </p:nvPicPr>
        <p:blipFill>
          <a:blip r:embed="rId3">
            <a:alphaModFix/>
          </a:blip>
          <a:stretch>
            <a:fillRect/>
          </a:stretch>
        </p:blipFill>
        <p:spPr>
          <a:xfrm>
            <a:off x="0" y="0"/>
            <a:ext cx="807800" cy="829250"/>
          </a:xfrm>
          <a:prstGeom prst="rect">
            <a:avLst/>
          </a:prstGeom>
          <a:noFill/>
          <a:ln>
            <a:noFill/>
          </a:ln>
        </p:spPr>
      </p:pic>
      <p:pic>
        <p:nvPicPr>
          <p:cNvPr id="269" name="Google Shape;269;p33"/>
          <p:cNvPicPr preferRelativeResize="0"/>
          <p:nvPr/>
        </p:nvPicPr>
        <p:blipFill>
          <a:blip r:embed="rId4">
            <a:alphaModFix/>
          </a:blip>
          <a:stretch>
            <a:fillRect/>
          </a:stretch>
        </p:blipFill>
        <p:spPr>
          <a:xfrm>
            <a:off x="4498902" y="686923"/>
            <a:ext cx="3973550" cy="44567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1382325" y="715400"/>
            <a:ext cx="60435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19. Power Budget</a:t>
            </a:r>
            <a:endParaRPr sz="2900"/>
          </a:p>
          <a:p>
            <a:pPr indent="0" lvl="0" marL="0" rtl="0" algn="l">
              <a:spcBef>
                <a:spcPts val="0"/>
              </a:spcBef>
              <a:spcAft>
                <a:spcPts val="0"/>
              </a:spcAft>
              <a:buNone/>
            </a:pPr>
            <a:r>
              <a:t/>
            </a:r>
            <a:endParaRPr/>
          </a:p>
        </p:txBody>
      </p:sp>
      <p:sp>
        <p:nvSpPr>
          <p:cNvPr id="275" name="Google Shape;27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4"/>
          <p:cNvPicPr preferRelativeResize="0"/>
          <p:nvPr/>
        </p:nvPicPr>
        <p:blipFill>
          <a:blip r:embed="rId3">
            <a:alphaModFix/>
          </a:blip>
          <a:stretch>
            <a:fillRect/>
          </a:stretch>
        </p:blipFill>
        <p:spPr>
          <a:xfrm>
            <a:off x="0" y="0"/>
            <a:ext cx="807800" cy="829250"/>
          </a:xfrm>
          <a:prstGeom prst="rect">
            <a:avLst/>
          </a:prstGeom>
          <a:noFill/>
          <a:ln>
            <a:noFill/>
          </a:ln>
        </p:spPr>
      </p:pic>
      <p:sp>
        <p:nvSpPr>
          <p:cNvPr id="277" name="Google Shape;277;p34"/>
          <p:cNvSpPr txBox="1"/>
          <p:nvPr/>
        </p:nvSpPr>
        <p:spPr>
          <a:xfrm>
            <a:off x="521550" y="1931138"/>
            <a:ext cx="8100900" cy="16302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1200"/>
              </a:spcBef>
              <a:spcAft>
                <a:spcPts val="0"/>
              </a:spcAft>
              <a:buClr>
                <a:schemeClr val="dk1"/>
              </a:buClr>
              <a:buSzPts val="1100"/>
              <a:buFont typeface="Arial"/>
              <a:buNone/>
            </a:pPr>
            <a:r>
              <a:rPr b="1" lang="en">
                <a:solidFill>
                  <a:schemeClr val="dk1"/>
                </a:solidFill>
              </a:rPr>
              <a:t>The CPU has an internal power supply that provides power for the CPU, the signal modules, signal board and communication modules and for other 24VDC user power requirements.</a:t>
            </a:r>
            <a:endParaRPr b="1">
              <a:solidFill>
                <a:schemeClr val="dk1"/>
              </a:solidFill>
            </a:endParaRPr>
          </a:p>
          <a:p>
            <a:pPr indent="0" lvl="0" marL="0" rtl="0" algn="l">
              <a:lnSpc>
                <a:spcPct val="107000"/>
              </a:lnSpc>
              <a:spcBef>
                <a:spcPts val="1200"/>
              </a:spcBef>
              <a:spcAft>
                <a:spcPts val="0"/>
              </a:spcAft>
              <a:buClr>
                <a:schemeClr val="dk1"/>
              </a:buClr>
              <a:buSzPts val="1100"/>
              <a:buFont typeface="Arial"/>
              <a:buNone/>
            </a:pPr>
            <a:r>
              <a:rPr b="1" lang="en">
                <a:solidFill>
                  <a:schemeClr val="dk1"/>
                </a:solidFill>
              </a:rPr>
              <a:t>5VDC logic budget supplied by the CPU and the 5VDC power requirements of the signal modules, signal boards and communication modules.</a:t>
            </a:r>
            <a:endParaRPr b="1">
              <a:solidFill>
                <a:schemeClr val="dk1"/>
              </a:solidFill>
              <a:latin typeface="Cousine"/>
              <a:ea typeface="Cousine"/>
              <a:cs typeface="Cousine"/>
              <a:sym typeface="Cousine"/>
            </a:endParaRPr>
          </a:p>
          <a:p>
            <a:pPr indent="0" lvl="0" marL="0" rtl="0" algn="l">
              <a:spcBef>
                <a:spcPts val="1200"/>
              </a:spcBef>
              <a:spcAft>
                <a:spcPts val="0"/>
              </a:spcAft>
              <a:buNone/>
            </a:pPr>
            <a:r>
              <a:t/>
            </a:r>
            <a:endParaRPr>
              <a:solidFill>
                <a:schemeClr val="dk1"/>
              </a:solidFill>
              <a:latin typeface="Cousine"/>
              <a:ea typeface="Cousine"/>
              <a:cs typeface="Cousine"/>
              <a:sym typeface="Cousi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idx="4294967295" type="subTitle"/>
          </p:nvPr>
        </p:nvSpPr>
        <p:spPr>
          <a:xfrm>
            <a:off x="1408950" y="3411563"/>
            <a:ext cx="63261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latin typeface="Calibri"/>
                <a:ea typeface="Calibri"/>
                <a:cs typeface="Calibri"/>
                <a:sym typeface="Calibri"/>
              </a:rPr>
              <a:t>Siemens</a:t>
            </a:r>
            <a:endParaRPr b="1" sz="1800"/>
          </a:p>
        </p:txBody>
      </p:sp>
      <p:grpSp>
        <p:nvGrpSpPr>
          <p:cNvPr id="283" name="Google Shape;283;p35"/>
          <p:cNvGrpSpPr/>
          <p:nvPr/>
        </p:nvGrpSpPr>
        <p:grpSpPr>
          <a:xfrm>
            <a:off x="1361785" y="1230126"/>
            <a:ext cx="6084996" cy="2166506"/>
            <a:chOff x="744219" y="1064075"/>
            <a:chExt cx="7015214" cy="2888675"/>
          </a:xfrm>
        </p:grpSpPr>
        <p:sp>
          <p:nvSpPr>
            <p:cNvPr id="284" name="Google Shape;284;p35"/>
            <p:cNvSpPr/>
            <p:nvPr/>
          </p:nvSpPr>
          <p:spPr>
            <a:xfrm>
              <a:off x="1361592" y="1665508"/>
              <a:ext cx="6099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7623181" y="1661600"/>
              <a:ext cx="136252"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86" name="Google Shape;286;p35"/>
            <p:cNvSpPr/>
            <p:nvPr/>
          </p:nvSpPr>
          <p:spPr>
            <a:xfrm rot="-5400000">
              <a:off x="4334136" y="-1576459"/>
              <a:ext cx="123450" cy="6078917"/>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87" name="Google Shape;287;p35"/>
            <p:cNvSpPr/>
            <p:nvPr/>
          </p:nvSpPr>
          <p:spPr>
            <a:xfrm rot="-5400000">
              <a:off x="744219" y="1064075"/>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35"/>
            <p:cNvCxnSpPr/>
            <p:nvPr/>
          </p:nvCxnSpPr>
          <p:spPr>
            <a:xfrm flipH="1">
              <a:off x="6922735" y="1661528"/>
              <a:ext cx="548700" cy="219000"/>
            </a:xfrm>
            <a:prstGeom prst="straightConnector1">
              <a:avLst/>
            </a:prstGeom>
            <a:noFill/>
            <a:ln cap="flat" cmpd="sng" w="9525">
              <a:solidFill>
                <a:srgbClr val="FFFFFF"/>
              </a:solidFill>
              <a:prstDash val="dash"/>
              <a:round/>
              <a:headEnd len="med" w="med" type="none"/>
              <a:tailEnd len="med" w="med" type="none"/>
            </a:ln>
          </p:spPr>
        </p:cxnSp>
        <p:cxnSp>
          <p:nvCxnSpPr>
            <p:cNvPr id="289" name="Google Shape;289;p35"/>
            <p:cNvCxnSpPr/>
            <p:nvPr/>
          </p:nvCxnSpPr>
          <p:spPr>
            <a:xfrm>
              <a:off x="1021397" y="1669336"/>
              <a:ext cx="0" cy="2283300"/>
            </a:xfrm>
            <a:prstGeom prst="straightConnector1">
              <a:avLst/>
            </a:prstGeom>
            <a:noFill/>
            <a:ln cap="flat" cmpd="sng" w="9525">
              <a:solidFill>
                <a:srgbClr val="FFFFFF"/>
              </a:solidFill>
              <a:prstDash val="solid"/>
              <a:round/>
              <a:headEnd len="sm" w="sm" type="triangle"/>
              <a:tailEnd len="sm" w="sm" type="triangle"/>
            </a:ln>
          </p:spPr>
        </p:cxnSp>
        <p:cxnSp>
          <p:nvCxnSpPr>
            <p:cNvPr id="290" name="Google Shape;290;p35"/>
            <p:cNvCxnSpPr/>
            <p:nvPr/>
          </p:nvCxnSpPr>
          <p:spPr>
            <a:xfrm flipH="1">
              <a:off x="1350875" y="3761350"/>
              <a:ext cx="529800" cy="191400"/>
            </a:xfrm>
            <a:prstGeom prst="straightConnector1">
              <a:avLst/>
            </a:prstGeom>
            <a:noFill/>
            <a:ln cap="flat" cmpd="sng" w="9525">
              <a:solidFill>
                <a:srgbClr val="FFFFFF"/>
              </a:solidFill>
              <a:prstDash val="dash"/>
              <a:round/>
              <a:headEnd len="med" w="med" type="none"/>
              <a:tailEnd len="med" w="med" type="none"/>
            </a:ln>
          </p:spPr>
        </p:cxnSp>
        <p:cxnSp>
          <p:nvCxnSpPr>
            <p:cNvPr id="291" name="Google Shape;291;p35"/>
            <p:cNvCxnSpPr/>
            <p:nvPr/>
          </p:nvCxnSpPr>
          <p:spPr>
            <a:xfrm>
              <a:off x="6941635" y="3761350"/>
              <a:ext cx="529800" cy="191400"/>
            </a:xfrm>
            <a:prstGeom prst="straightConnector1">
              <a:avLst/>
            </a:prstGeom>
            <a:noFill/>
            <a:ln cap="flat" cmpd="sng" w="9525">
              <a:solidFill>
                <a:srgbClr val="FFFFFF"/>
              </a:solidFill>
              <a:prstDash val="dash"/>
              <a:round/>
              <a:headEnd len="med" w="med" type="none"/>
              <a:tailEnd len="med" w="med" type="none"/>
            </a:ln>
          </p:spPr>
        </p:cxnSp>
        <p:cxnSp>
          <p:nvCxnSpPr>
            <p:cNvPr id="292" name="Google Shape;292;p35"/>
            <p:cNvCxnSpPr/>
            <p:nvPr/>
          </p:nvCxnSpPr>
          <p:spPr>
            <a:xfrm>
              <a:off x="1350875" y="1661528"/>
              <a:ext cx="548700" cy="219000"/>
            </a:xfrm>
            <a:prstGeom prst="straightConnector1">
              <a:avLst/>
            </a:prstGeom>
            <a:noFill/>
            <a:ln cap="flat" cmpd="sng" w="9525">
              <a:solidFill>
                <a:srgbClr val="FFFFFF"/>
              </a:solidFill>
              <a:prstDash val="dash"/>
              <a:round/>
              <a:headEnd len="med" w="med" type="none"/>
              <a:tailEnd len="med" w="med" type="none"/>
            </a:ln>
          </p:spPr>
        </p:cxnSp>
      </p:grpSp>
      <p:sp>
        <p:nvSpPr>
          <p:cNvPr id="293" name="Google Shape;293;p35"/>
          <p:cNvSpPr txBox="1"/>
          <p:nvPr>
            <p:ph idx="4294967295" type="ctrTitle"/>
          </p:nvPr>
        </p:nvSpPr>
        <p:spPr>
          <a:xfrm>
            <a:off x="685800" y="2055887"/>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700"/>
              <a:t>LADDER DIAGRAM</a:t>
            </a:r>
            <a:endParaRPr b="1" sz="4700"/>
          </a:p>
        </p:txBody>
      </p:sp>
      <p:sp>
        <p:nvSpPr>
          <p:cNvPr id="294" name="Google Shape;294;p3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35"/>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01" name="Google Shape;301;p36"/>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Clr>
                <a:schemeClr val="dk1"/>
              </a:buClr>
              <a:buSzPts val="1100"/>
              <a:buFont typeface="Arial"/>
              <a:buNone/>
            </a:pPr>
            <a:r>
              <a:rPr b="1" lang="en" sz="1400">
                <a:solidFill>
                  <a:schemeClr val="dk1"/>
                </a:solidFill>
                <a:latin typeface="Arial"/>
                <a:ea typeface="Arial"/>
                <a:cs typeface="Arial"/>
                <a:sym typeface="Arial"/>
              </a:rPr>
              <a:t>Device configuration: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02" name="Google Shape;302;p3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3" name="Google Shape;303;p36"/>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04" name="Google Shape;304;p36"/>
          <p:cNvPicPr preferRelativeResize="0"/>
          <p:nvPr/>
        </p:nvPicPr>
        <p:blipFill>
          <a:blip r:embed="rId4">
            <a:alphaModFix/>
          </a:blip>
          <a:stretch>
            <a:fillRect/>
          </a:stretch>
        </p:blipFill>
        <p:spPr>
          <a:xfrm>
            <a:off x="2564069" y="1502048"/>
            <a:ext cx="4266554" cy="349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10" name="Google Shape;310;p37"/>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Tags</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11" name="Google Shape;311;p3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2" name="Google Shape;312;p37"/>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13" name="Google Shape;313;p37"/>
          <p:cNvPicPr preferRelativeResize="0"/>
          <p:nvPr/>
        </p:nvPicPr>
        <p:blipFill>
          <a:blip r:embed="rId4">
            <a:alphaModFix/>
          </a:blip>
          <a:stretch>
            <a:fillRect/>
          </a:stretch>
        </p:blipFill>
        <p:spPr>
          <a:xfrm>
            <a:off x="2201875" y="1005000"/>
            <a:ext cx="4576749" cy="392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19" name="Google Shape;319;p38"/>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20" name="Google Shape;320;p3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38"/>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22" name="Google Shape;322;p38"/>
          <p:cNvPicPr preferRelativeResize="0"/>
          <p:nvPr/>
        </p:nvPicPr>
        <p:blipFill>
          <a:blip r:embed="rId4">
            <a:alphaModFix/>
          </a:blip>
          <a:stretch>
            <a:fillRect/>
          </a:stretch>
        </p:blipFill>
        <p:spPr>
          <a:xfrm>
            <a:off x="300025" y="1866425"/>
            <a:ext cx="8543925" cy="3067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28" name="Google Shape;328;p39"/>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29" name="Google Shape;329;p3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39"/>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31" name="Google Shape;331;p39"/>
          <p:cNvPicPr preferRelativeResize="0"/>
          <p:nvPr/>
        </p:nvPicPr>
        <p:blipFill>
          <a:blip r:embed="rId4">
            <a:alphaModFix/>
          </a:blip>
          <a:stretch>
            <a:fillRect/>
          </a:stretch>
        </p:blipFill>
        <p:spPr>
          <a:xfrm>
            <a:off x="867975" y="1810125"/>
            <a:ext cx="7408049" cy="312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37" name="Google Shape;337;p40"/>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38" name="Google Shape;338;p4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40"/>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40" name="Google Shape;340;p40"/>
          <p:cNvPicPr preferRelativeResize="0"/>
          <p:nvPr/>
        </p:nvPicPr>
        <p:blipFill>
          <a:blip r:embed="rId4">
            <a:alphaModFix/>
          </a:blip>
          <a:stretch>
            <a:fillRect/>
          </a:stretch>
        </p:blipFill>
        <p:spPr>
          <a:xfrm>
            <a:off x="1085850" y="1945988"/>
            <a:ext cx="6972300" cy="2695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46" name="Google Shape;346;p41"/>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47" name="Google Shape;347;p4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41"/>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49" name="Google Shape;349;p41"/>
          <p:cNvPicPr preferRelativeResize="0"/>
          <p:nvPr/>
        </p:nvPicPr>
        <p:blipFill>
          <a:blip r:embed="rId4">
            <a:alphaModFix/>
          </a:blip>
          <a:stretch>
            <a:fillRect/>
          </a:stretch>
        </p:blipFill>
        <p:spPr>
          <a:xfrm>
            <a:off x="1178975" y="1764600"/>
            <a:ext cx="7072051" cy="3228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55" name="Google Shape;355;p42"/>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56" name="Google Shape;356;p4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42"/>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58" name="Google Shape;358;p42"/>
          <p:cNvPicPr preferRelativeResize="0"/>
          <p:nvPr/>
        </p:nvPicPr>
        <p:blipFill>
          <a:blip r:embed="rId4">
            <a:alphaModFix/>
          </a:blip>
          <a:stretch>
            <a:fillRect/>
          </a:stretch>
        </p:blipFill>
        <p:spPr>
          <a:xfrm>
            <a:off x="547500" y="1910852"/>
            <a:ext cx="7885501" cy="302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1.</a:t>
            </a:r>
            <a:endParaRPr sz="6000">
              <a:solidFill>
                <a:schemeClr val="accent3"/>
              </a:solidFill>
            </a:endParaRPr>
          </a:p>
          <a:p>
            <a:pPr indent="0" lvl="0" marL="0" rtl="0" algn="l">
              <a:spcBef>
                <a:spcPts val="0"/>
              </a:spcBef>
              <a:spcAft>
                <a:spcPts val="0"/>
              </a:spcAft>
              <a:buNone/>
            </a:pPr>
            <a:r>
              <a:rPr b="0" lang="en" sz="2300">
                <a:solidFill>
                  <a:schemeClr val="dk1"/>
                </a:solidFill>
                <a:latin typeface="Calibri"/>
                <a:ea typeface="Calibri"/>
                <a:cs typeface="Calibri"/>
                <a:sym typeface="Calibri"/>
              </a:rPr>
              <a:t>Filling is the task that is carried out by a machine and this process is widely used in many industries. </a:t>
            </a:r>
            <a:endParaRPr sz="4500"/>
          </a:p>
        </p:txBody>
      </p:sp>
      <p:sp>
        <p:nvSpPr>
          <p:cNvPr id="110" name="Google Shape;110;p16"/>
          <p:cNvSpPr txBox="1"/>
          <p:nvPr>
            <p:ph idx="1" type="subTitle"/>
          </p:nvPr>
        </p:nvSpPr>
        <p:spPr>
          <a:xfrm>
            <a:off x="1035275" y="3108825"/>
            <a:ext cx="7205700" cy="109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In this project, the filling of the bottle is controlled by using a controller known as PLC which is also the heart of the entire system. For the conveyor system, a dc motor has been selected for better performance and ease of operation. A sensor has been used to detect the position of the bottles.</a:t>
            </a:r>
            <a:endParaRPr sz="1400">
              <a:solidFill>
                <a:schemeClr val="dk1"/>
              </a:solidFill>
              <a:latin typeface="Arial"/>
              <a:ea typeface="Arial"/>
              <a:cs typeface="Arial"/>
              <a:sym typeface="Arial"/>
            </a:endParaRPr>
          </a:p>
          <a:p>
            <a:pPr indent="0" lvl="0" marL="0" rtl="0" algn="r">
              <a:spcBef>
                <a:spcPts val="0"/>
              </a:spcBef>
              <a:spcAft>
                <a:spcPts val="0"/>
              </a:spcAft>
              <a:buNone/>
            </a:pPr>
            <a:r>
              <a:t/>
            </a:r>
            <a:endParaRPr/>
          </a:p>
        </p:txBody>
      </p:sp>
      <p:sp>
        <p:nvSpPr>
          <p:cNvPr id="111" name="Google Shape;111;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6"/>
          <p:cNvPicPr preferRelativeResize="0"/>
          <p:nvPr/>
        </p:nvPicPr>
        <p:blipFill>
          <a:blip r:embed="rId3">
            <a:alphaModFix/>
          </a:blip>
          <a:stretch>
            <a:fillRect/>
          </a:stretch>
        </p:blipFill>
        <p:spPr>
          <a:xfrm>
            <a:off x="113400" y="98825"/>
            <a:ext cx="807800" cy="829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64" name="Google Shape;364;p43"/>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65" name="Google Shape;365;p4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6" name="Google Shape;366;p43"/>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67" name="Google Shape;367;p43"/>
          <p:cNvPicPr preferRelativeResize="0"/>
          <p:nvPr/>
        </p:nvPicPr>
        <p:blipFill>
          <a:blip r:embed="rId4">
            <a:alphaModFix/>
          </a:blip>
          <a:stretch>
            <a:fillRect/>
          </a:stretch>
        </p:blipFill>
        <p:spPr>
          <a:xfrm>
            <a:off x="862013" y="1831188"/>
            <a:ext cx="7419975" cy="298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1778800" y="225025"/>
            <a:ext cx="68550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20. PLC LADDER DIAGRAM</a:t>
            </a:r>
            <a:endParaRPr b="1" sz="2400"/>
          </a:p>
        </p:txBody>
      </p:sp>
      <p:sp>
        <p:nvSpPr>
          <p:cNvPr id="373" name="Google Shape;373;p44"/>
          <p:cNvSpPr txBox="1"/>
          <p:nvPr>
            <p:ph idx="1" type="body"/>
          </p:nvPr>
        </p:nvSpPr>
        <p:spPr>
          <a:xfrm>
            <a:off x="457200" y="1234150"/>
            <a:ext cx="8066100" cy="3348300"/>
          </a:xfrm>
          <a:prstGeom prst="rect">
            <a:avLst/>
          </a:prstGeom>
        </p:spPr>
        <p:txBody>
          <a:bodyPr anchorCtr="0" anchor="t" bIns="91425" lIns="91425" spcFirstLastPara="1" rIns="91425" wrap="square" tIns="91425">
            <a:noAutofit/>
          </a:bodyPr>
          <a:lstStyle/>
          <a:p>
            <a:pPr indent="0" lvl="0" marL="0" rtl="0" algn="l">
              <a:lnSpc>
                <a:spcPct val="107000"/>
              </a:lnSpc>
              <a:spcBef>
                <a:spcPts val="1200"/>
              </a:spcBef>
              <a:spcAft>
                <a:spcPts val="0"/>
              </a:spcAft>
              <a:buNone/>
            </a:pPr>
            <a:r>
              <a:rPr b="1" lang="en" sz="1400">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07000"/>
              </a:lnSpc>
              <a:spcBef>
                <a:spcPts val="1200"/>
              </a:spcBef>
              <a:spcAft>
                <a:spcPts val="0"/>
              </a:spcAft>
              <a:buNone/>
            </a:pPr>
            <a:r>
              <a:t/>
            </a:r>
            <a:endParaRPr b="1" sz="14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374" name="Google Shape;374;p4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44"/>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76" name="Google Shape;376;p44"/>
          <p:cNvPicPr preferRelativeResize="0"/>
          <p:nvPr/>
        </p:nvPicPr>
        <p:blipFill>
          <a:blip r:embed="rId4">
            <a:alphaModFix/>
          </a:blip>
          <a:stretch>
            <a:fillRect/>
          </a:stretch>
        </p:blipFill>
        <p:spPr>
          <a:xfrm>
            <a:off x="1143000" y="1937150"/>
            <a:ext cx="6858000" cy="219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idx="4294967295" type="ctrTitle"/>
          </p:nvPr>
        </p:nvSpPr>
        <p:spPr>
          <a:xfrm>
            <a:off x="878657" y="1440025"/>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382" name="Google Shape;382;p45"/>
          <p:cNvSpPr txBox="1"/>
          <p:nvPr>
            <p:ph idx="4294967295" type="subTitle"/>
          </p:nvPr>
        </p:nvSpPr>
        <p:spPr>
          <a:xfrm>
            <a:off x="878657" y="2444295"/>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600"/>
              <a:t>ANY QUESTIONS?</a:t>
            </a:r>
            <a:endParaRPr sz="3600"/>
          </a:p>
        </p:txBody>
      </p:sp>
      <p:sp>
        <p:nvSpPr>
          <p:cNvPr id="383" name="Google Shape;383;p4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1.1: </a:t>
            </a:r>
            <a:r>
              <a:rPr lang="en" sz="3500">
                <a:solidFill>
                  <a:srgbClr val="0B5394"/>
                </a:solidFill>
              </a:rPr>
              <a:t>Evaluation of Process</a:t>
            </a:r>
            <a:endParaRPr sz="3500">
              <a:solidFill>
                <a:srgbClr val="0B5394"/>
              </a:solidFill>
            </a:endParaRPr>
          </a:p>
        </p:txBody>
      </p:sp>
      <p:sp>
        <p:nvSpPr>
          <p:cNvPr id="118" name="Google Shape;118;p17"/>
          <p:cNvSpPr txBox="1"/>
          <p:nvPr>
            <p:ph idx="1" type="subTitle"/>
          </p:nvPr>
        </p:nvSpPr>
        <p:spPr>
          <a:xfrm>
            <a:off x="921211" y="3108825"/>
            <a:ext cx="7319700" cy="78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51C75"/>
              </a:buClr>
              <a:buSzPts val="1800"/>
              <a:buAutoNum type="arabicPeriod"/>
            </a:pPr>
            <a:r>
              <a:rPr lang="en">
                <a:solidFill>
                  <a:srgbClr val="351C75"/>
                </a:solidFill>
              </a:rPr>
              <a:t>Bottle Pre-Wash</a:t>
            </a:r>
            <a:endParaRPr>
              <a:solidFill>
                <a:srgbClr val="351C75"/>
              </a:solidFill>
            </a:endParaRPr>
          </a:p>
          <a:p>
            <a:pPr indent="-342900" lvl="0" marL="457200" rtl="0" algn="l">
              <a:spcBef>
                <a:spcPts val="0"/>
              </a:spcBef>
              <a:spcAft>
                <a:spcPts val="0"/>
              </a:spcAft>
              <a:buClr>
                <a:srgbClr val="351C75"/>
              </a:buClr>
              <a:buSzPts val="1800"/>
              <a:buAutoNum type="arabicPeriod"/>
            </a:pPr>
            <a:r>
              <a:rPr lang="en">
                <a:solidFill>
                  <a:srgbClr val="351C75"/>
                </a:solidFill>
              </a:rPr>
              <a:t>Bottle Wash</a:t>
            </a:r>
            <a:endParaRPr>
              <a:solidFill>
                <a:srgbClr val="351C75"/>
              </a:solidFill>
            </a:endParaRPr>
          </a:p>
          <a:p>
            <a:pPr indent="-342900" lvl="0" marL="457200" rtl="0" algn="l">
              <a:spcBef>
                <a:spcPts val="0"/>
              </a:spcBef>
              <a:spcAft>
                <a:spcPts val="0"/>
              </a:spcAft>
              <a:buClr>
                <a:srgbClr val="351C75"/>
              </a:buClr>
              <a:buSzPts val="1800"/>
              <a:buAutoNum type="arabicPeriod"/>
            </a:pPr>
            <a:r>
              <a:rPr lang="en">
                <a:solidFill>
                  <a:srgbClr val="351C75"/>
                </a:solidFill>
              </a:rPr>
              <a:t>Bottle Sterilization</a:t>
            </a:r>
            <a:endParaRPr>
              <a:solidFill>
                <a:srgbClr val="351C75"/>
              </a:solidFill>
            </a:endParaRPr>
          </a:p>
          <a:p>
            <a:pPr indent="-342900" lvl="0" marL="457200" rtl="0" algn="l">
              <a:spcBef>
                <a:spcPts val="0"/>
              </a:spcBef>
              <a:spcAft>
                <a:spcPts val="0"/>
              </a:spcAft>
              <a:buClr>
                <a:srgbClr val="351C75"/>
              </a:buClr>
              <a:buSzPts val="1800"/>
              <a:buAutoNum type="arabicPeriod"/>
            </a:pPr>
            <a:r>
              <a:rPr lang="en">
                <a:solidFill>
                  <a:srgbClr val="351C75"/>
                </a:solidFill>
              </a:rPr>
              <a:t>Bottle Rinse</a:t>
            </a:r>
            <a:endParaRPr>
              <a:solidFill>
                <a:srgbClr val="351C75"/>
              </a:solidFill>
            </a:endParaRPr>
          </a:p>
          <a:p>
            <a:pPr indent="-342900" lvl="0" marL="457200" rtl="0" algn="l">
              <a:spcBef>
                <a:spcPts val="0"/>
              </a:spcBef>
              <a:spcAft>
                <a:spcPts val="0"/>
              </a:spcAft>
              <a:buClr>
                <a:srgbClr val="351C75"/>
              </a:buClr>
              <a:buSzPts val="1800"/>
              <a:buAutoNum type="arabicPeriod"/>
            </a:pPr>
            <a:r>
              <a:rPr lang="en">
                <a:solidFill>
                  <a:srgbClr val="351C75"/>
                </a:solidFill>
              </a:rPr>
              <a:t>Filling Capping</a:t>
            </a:r>
            <a:endParaRPr>
              <a:solidFill>
                <a:srgbClr val="351C75"/>
              </a:solidFill>
            </a:endParaRPr>
          </a:p>
        </p:txBody>
      </p:sp>
      <p:sp>
        <p:nvSpPr>
          <p:cNvPr id="119" name="Google Shape;119;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7"/>
          <p:cNvPicPr preferRelativeResize="0"/>
          <p:nvPr/>
        </p:nvPicPr>
        <p:blipFill>
          <a:blip r:embed="rId3">
            <a:alphaModFix/>
          </a:blip>
          <a:stretch>
            <a:fillRect/>
          </a:stretch>
        </p:blipFill>
        <p:spPr>
          <a:xfrm>
            <a:off x="113400" y="97625"/>
            <a:ext cx="807800" cy="8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4294967295" type="ctrTitle"/>
          </p:nvPr>
        </p:nvSpPr>
        <p:spPr>
          <a:xfrm>
            <a:off x="685800" y="2811715"/>
            <a:ext cx="7772400" cy="7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2. FlowChart</a:t>
            </a:r>
            <a:endParaRPr b="1" sz="3800"/>
          </a:p>
          <a:p>
            <a:pPr indent="0" lvl="0" marL="0" rtl="0" algn="ctr">
              <a:spcBef>
                <a:spcPts val="0"/>
              </a:spcBef>
              <a:spcAft>
                <a:spcPts val="0"/>
              </a:spcAft>
              <a:buNone/>
            </a:pPr>
            <a:r>
              <a:t/>
            </a:r>
            <a:endParaRPr b="1" sz="6000"/>
          </a:p>
        </p:txBody>
      </p:sp>
      <p:sp>
        <p:nvSpPr>
          <p:cNvPr id="126" name="Google Shape;126;p18"/>
          <p:cNvSpPr txBox="1"/>
          <p:nvPr>
            <p:ph idx="4294967295" type="subTitle"/>
          </p:nvPr>
        </p:nvSpPr>
        <p:spPr>
          <a:xfrm>
            <a:off x="685800" y="3663300"/>
            <a:ext cx="7772400" cy="78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Arial"/>
                <a:ea typeface="Arial"/>
                <a:cs typeface="Arial"/>
                <a:sym typeface="Arial"/>
              </a:rPr>
              <a:t>First we have push button which sometimes can be interpreted as an automatic and manual button based on situation and user decision then if the button was pushed it will go to next level otherwise it will feedback to itself.</a:t>
            </a:r>
            <a:endParaRPr b="1" sz="1600">
              <a:solidFill>
                <a:schemeClr val="dk1"/>
              </a:solidFill>
              <a:latin typeface="Arial"/>
              <a:ea typeface="Arial"/>
              <a:cs typeface="Arial"/>
              <a:sym typeface="Arial"/>
            </a:endParaRPr>
          </a:p>
          <a:p>
            <a:pPr indent="0" lvl="0" marL="0" rtl="0" algn="ctr">
              <a:spcBef>
                <a:spcPts val="600"/>
              </a:spcBef>
              <a:spcAft>
                <a:spcPts val="0"/>
              </a:spcAft>
              <a:buNone/>
            </a:pPr>
            <a:r>
              <a:t/>
            </a:r>
            <a:endParaRPr sz="1800"/>
          </a:p>
        </p:txBody>
      </p:sp>
      <p:grpSp>
        <p:nvGrpSpPr>
          <p:cNvPr id="127" name="Google Shape;127;p18"/>
          <p:cNvGrpSpPr/>
          <p:nvPr/>
        </p:nvGrpSpPr>
        <p:grpSpPr>
          <a:xfrm>
            <a:off x="3384426" y="567049"/>
            <a:ext cx="2222406" cy="2111795"/>
            <a:chOff x="3075562" y="756050"/>
            <a:chExt cx="2931161" cy="2815726"/>
          </a:xfrm>
        </p:grpSpPr>
        <p:sp>
          <p:nvSpPr>
            <p:cNvPr id="128" name="Google Shape;128;p18"/>
            <p:cNvSpPr/>
            <p:nvPr/>
          </p:nvSpPr>
          <p:spPr>
            <a:xfrm>
              <a:off x="3950843" y="1762696"/>
              <a:ext cx="1326900" cy="13269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3472643" y="1284496"/>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5883273" y="12806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31" name="Google Shape;131;p18"/>
            <p:cNvSpPr/>
            <p:nvPr/>
          </p:nvSpPr>
          <p:spPr>
            <a:xfrm rot="-5400000">
              <a:off x="4546838" y="-5587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32" name="Google Shape;132;p18"/>
            <p:cNvSpPr/>
            <p:nvPr/>
          </p:nvSpPr>
          <p:spPr>
            <a:xfrm rot="-5400000">
              <a:off x="3075562" y="7560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8"/>
            <p:cNvCxnSpPr/>
            <p:nvPr/>
          </p:nvCxnSpPr>
          <p:spPr>
            <a:xfrm>
              <a:off x="3480293" y="1292146"/>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134" name="Google Shape;134;p18"/>
            <p:cNvCxnSpPr>
              <a:endCxn id="128" idx="7"/>
            </p:cNvCxnSpPr>
            <p:nvPr/>
          </p:nvCxnSpPr>
          <p:spPr>
            <a:xfrm flipH="1">
              <a:off x="5083423" y="1280516"/>
              <a:ext cx="676500" cy="676500"/>
            </a:xfrm>
            <a:prstGeom prst="straightConnector1">
              <a:avLst/>
            </a:prstGeom>
            <a:noFill/>
            <a:ln cap="flat" cmpd="sng" w="9525">
              <a:solidFill>
                <a:srgbClr val="FFFFFF"/>
              </a:solidFill>
              <a:prstDash val="dash"/>
              <a:round/>
              <a:headEnd len="med" w="med" type="none"/>
              <a:tailEnd len="med" w="med" type="none"/>
            </a:ln>
          </p:spPr>
        </p:cxnSp>
        <p:cxnSp>
          <p:nvCxnSpPr>
            <p:cNvPr id="135" name="Google Shape;135;p18"/>
            <p:cNvCxnSpPr/>
            <p:nvPr/>
          </p:nvCxnSpPr>
          <p:spPr>
            <a:xfrm>
              <a:off x="3345288" y="1288325"/>
              <a:ext cx="0" cy="2283300"/>
            </a:xfrm>
            <a:prstGeom prst="straightConnector1">
              <a:avLst/>
            </a:prstGeom>
            <a:noFill/>
            <a:ln cap="flat" cmpd="sng" w="9525">
              <a:solidFill>
                <a:srgbClr val="FFFFFF"/>
              </a:solidFill>
              <a:prstDash val="solid"/>
              <a:round/>
              <a:headEnd len="sm" w="sm" type="triangle"/>
              <a:tailEnd len="sm" w="sm" type="triangle"/>
            </a:ln>
          </p:spPr>
        </p:cxnSp>
        <p:cxnSp>
          <p:nvCxnSpPr>
            <p:cNvPr id="136" name="Google Shape;136;p18"/>
            <p:cNvCxnSpPr>
              <a:stCxn id="128" idx="3"/>
            </p:cNvCxnSpPr>
            <p:nvPr/>
          </p:nvCxnSpPr>
          <p:spPr>
            <a:xfrm flipH="1">
              <a:off x="3468663" y="2895276"/>
              <a:ext cx="676500" cy="676500"/>
            </a:xfrm>
            <a:prstGeom prst="straightConnector1">
              <a:avLst/>
            </a:prstGeom>
            <a:noFill/>
            <a:ln cap="flat" cmpd="sng" w="9525">
              <a:solidFill>
                <a:srgbClr val="FFFFFF"/>
              </a:solidFill>
              <a:prstDash val="dash"/>
              <a:round/>
              <a:headEnd len="med" w="med" type="none"/>
              <a:tailEnd len="med" w="med" type="none"/>
            </a:ln>
          </p:spPr>
        </p:cxnSp>
      </p:grpSp>
      <p:sp>
        <p:nvSpPr>
          <p:cNvPr id="137" name="Google Shape;137;p18"/>
          <p:cNvSpPr/>
          <p:nvPr/>
        </p:nvSpPr>
        <p:spPr>
          <a:xfrm>
            <a:off x="4254089" y="1497787"/>
            <a:ext cx="598974" cy="598352"/>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18"/>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46" name="Google Shape;146;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19"/>
          <p:cNvPicPr preferRelativeResize="0"/>
          <p:nvPr/>
        </p:nvPicPr>
        <p:blipFill>
          <a:blip r:embed="rId3">
            <a:alphaModFix/>
          </a:blip>
          <a:stretch>
            <a:fillRect/>
          </a:stretch>
        </p:blipFill>
        <p:spPr>
          <a:xfrm>
            <a:off x="779327" y="0"/>
            <a:ext cx="3845797" cy="5143500"/>
          </a:xfrm>
          <a:prstGeom prst="rect">
            <a:avLst/>
          </a:prstGeom>
          <a:noFill/>
          <a:ln>
            <a:noFill/>
          </a:ln>
        </p:spPr>
      </p:pic>
      <p:pic>
        <p:nvPicPr>
          <p:cNvPr id="148" name="Google Shape;148;p19"/>
          <p:cNvPicPr preferRelativeResize="0"/>
          <p:nvPr/>
        </p:nvPicPr>
        <p:blipFill>
          <a:blip r:embed="rId4">
            <a:alphaModFix/>
          </a:blip>
          <a:stretch>
            <a:fillRect/>
          </a:stretch>
        </p:blipFill>
        <p:spPr>
          <a:xfrm>
            <a:off x="4625128" y="0"/>
            <a:ext cx="389801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636750" y="810225"/>
            <a:ext cx="8347500" cy="388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rgbClr val="073763"/>
                </a:solidFill>
              </a:rPr>
              <a:t>STEP 1 :	 Press the "START" Push Button. </a:t>
            </a:r>
            <a:endParaRPr b="1" sz="1700">
              <a:solidFill>
                <a:srgbClr val="073763"/>
              </a:solidFill>
            </a:endParaRPr>
          </a:p>
          <a:p>
            <a:pPr indent="0" lvl="0" marL="0" rtl="0" algn="l">
              <a:spcBef>
                <a:spcPts val="600"/>
              </a:spcBef>
              <a:spcAft>
                <a:spcPts val="0"/>
              </a:spcAft>
              <a:buNone/>
            </a:pPr>
            <a:r>
              <a:rPr b="1" lang="en" sz="1700">
                <a:solidFill>
                  <a:srgbClr val="073763"/>
                </a:solidFill>
              </a:rPr>
              <a:t>STEP 2</a:t>
            </a:r>
            <a:r>
              <a:rPr b="1" lang="en" sz="1700">
                <a:solidFill>
                  <a:srgbClr val="073763"/>
                </a:solidFill>
              </a:rPr>
              <a:t> :</a:t>
            </a:r>
            <a:r>
              <a:rPr b="1" lang="en" sz="1700">
                <a:solidFill>
                  <a:srgbClr val="073763"/>
                </a:solidFill>
              </a:rPr>
              <a:t>	Then the "MOTOR" starts and the conveyor moves forward. </a:t>
            </a:r>
            <a:endParaRPr b="1" sz="1700">
              <a:solidFill>
                <a:srgbClr val="073763"/>
              </a:solidFill>
            </a:endParaRPr>
          </a:p>
          <a:p>
            <a:pPr indent="0" lvl="0" marL="0" rtl="0" algn="l">
              <a:spcBef>
                <a:spcPts val="600"/>
              </a:spcBef>
              <a:spcAft>
                <a:spcPts val="0"/>
              </a:spcAft>
              <a:buNone/>
            </a:pPr>
            <a:r>
              <a:rPr b="1" lang="en" sz="1700">
                <a:solidFill>
                  <a:srgbClr val="073763"/>
                </a:solidFill>
              </a:rPr>
              <a:t>STEP 3 :	If the sensor detects the presence of bottle which is in position with the solenoid valve, then the conveyor will stop. </a:t>
            </a:r>
            <a:endParaRPr b="1" sz="1700">
              <a:solidFill>
                <a:srgbClr val="073763"/>
              </a:solidFill>
            </a:endParaRPr>
          </a:p>
          <a:p>
            <a:pPr indent="0" lvl="0" marL="0" rtl="0" algn="l">
              <a:spcBef>
                <a:spcPts val="600"/>
              </a:spcBef>
              <a:spcAft>
                <a:spcPts val="0"/>
              </a:spcAft>
              <a:buNone/>
            </a:pPr>
            <a:r>
              <a:rPr b="1" lang="en" sz="1700">
                <a:solidFill>
                  <a:srgbClr val="073763"/>
                </a:solidFill>
              </a:rPr>
              <a:t>STEP 4 :	If the sensor does not detects any presence of the bottle, the conveyor keeps on moving. </a:t>
            </a:r>
            <a:endParaRPr b="1" sz="1700">
              <a:solidFill>
                <a:srgbClr val="073763"/>
              </a:solidFill>
            </a:endParaRPr>
          </a:p>
          <a:p>
            <a:pPr indent="0" lvl="0" marL="0" rtl="0" algn="l">
              <a:spcBef>
                <a:spcPts val="600"/>
              </a:spcBef>
              <a:spcAft>
                <a:spcPts val="0"/>
              </a:spcAft>
              <a:buNone/>
            </a:pPr>
            <a:r>
              <a:rPr b="1" lang="en" sz="1700">
                <a:solidFill>
                  <a:srgbClr val="073763"/>
                </a:solidFill>
              </a:rPr>
              <a:t>STEP 5 :	After some delay the valve turn "ON" and the bottle will get filled till the timer gets off. </a:t>
            </a:r>
            <a:endParaRPr b="1" sz="1700">
              <a:solidFill>
                <a:srgbClr val="073763"/>
              </a:solidFill>
            </a:endParaRPr>
          </a:p>
          <a:p>
            <a:pPr indent="0" lvl="0" marL="0" rtl="0" algn="l">
              <a:spcBef>
                <a:spcPts val="600"/>
              </a:spcBef>
              <a:spcAft>
                <a:spcPts val="0"/>
              </a:spcAft>
              <a:buNone/>
            </a:pPr>
            <a:r>
              <a:rPr b="1" lang="en" sz="1700">
                <a:solidFill>
                  <a:srgbClr val="073763"/>
                </a:solidFill>
              </a:rPr>
              <a:t>STEP 6 :	After the bottle is filled delay is provide and then after the delay the motor starts running. </a:t>
            </a:r>
            <a:endParaRPr b="1" sz="1700">
              <a:solidFill>
                <a:srgbClr val="073763"/>
              </a:solidFill>
            </a:endParaRPr>
          </a:p>
          <a:p>
            <a:pPr indent="0" lvl="0" marL="0" rtl="0" algn="l">
              <a:spcBef>
                <a:spcPts val="600"/>
              </a:spcBef>
              <a:spcAft>
                <a:spcPts val="0"/>
              </a:spcAft>
              <a:buNone/>
            </a:pPr>
            <a:r>
              <a:rPr b="1" lang="en" sz="1700">
                <a:solidFill>
                  <a:srgbClr val="073763"/>
                </a:solidFill>
              </a:rPr>
              <a:t>STEP 7 :	And the process respects itself repeats itself from step 3 </a:t>
            </a:r>
            <a:endParaRPr b="1" sz="1700">
              <a:solidFill>
                <a:srgbClr val="073763"/>
              </a:solidFill>
            </a:endParaRPr>
          </a:p>
          <a:p>
            <a:pPr indent="0" lvl="0" marL="0" rtl="0" algn="l">
              <a:spcBef>
                <a:spcPts val="600"/>
              </a:spcBef>
              <a:spcAft>
                <a:spcPts val="0"/>
              </a:spcAft>
              <a:buNone/>
            </a:pPr>
            <a:r>
              <a:t/>
            </a:r>
            <a:endParaRPr b="1" sz="1700">
              <a:solidFill>
                <a:srgbClr val="073763"/>
              </a:solidFill>
            </a:endParaRPr>
          </a:p>
        </p:txBody>
      </p:sp>
      <p:sp>
        <p:nvSpPr>
          <p:cNvPr id="154" name="Google Shape;154;p20"/>
          <p:cNvSpPr txBox="1"/>
          <p:nvPr>
            <p:ph type="title"/>
          </p:nvPr>
        </p:nvSpPr>
        <p:spPr>
          <a:xfrm>
            <a:off x="1435900" y="181725"/>
            <a:ext cx="71871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t>3. Algorithm</a:t>
            </a:r>
            <a:endParaRPr b="1" sz="3800"/>
          </a:p>
          <a:p>
            <a:pPr indent="0" lvl="0" marL="0" rtl="0" algn="l">
              <a:spcBef>
                <a:spcPts val="0"/>
              </a:spcBef>
              <a:spcAft>
                <a:spcPts val="0"/>
              </a:spcAft>
              <a:buNone/>
            </a:pPr>
            <a:r>
              <a:t/>
            </a:r>
            <a:endParaRPr/>
          </a:p>
        </p:txBody>
      </p:sp>
      <p:sp>
        <p:nvSpPr>
          <p:cNvPr id="155" name="Google Shape;155;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0"/>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414475" y="235750"/>
            <a:ext cx="7219500" cy="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t>4.Manual Mode</a:t>
            </a:r>
            <a:endParaRPr b="1" sz="3800"/>
          </a:p>
          <a:p>
            <a:pPr indent="0" lvl="0" marL="0" rtl="0" algn="l">
              <a:spcBef>
                <a:spcPts val="0"/>
              </a:spcBef>
              <a:spcAft>
                <a:spcPts val="0"/>
              </a:spcAft>
              <a:buNone/>
            </a:pPr>
            <a:r>
              <a:t/>
            </a:r>
            <a:endParaRPr/>
          </a:p>
        </p:txBody>
      </p:sp>
      <p:sp>
        <p:nvSpPr>
          <p:cNvPr id="162" name="Google Shape;162;p21"/>
          <p:cNvSpPr txBox="1"/>
          <p:nvPr>
            <p:ph idx="1" type="body"/>
          </p:nvPr>
        </p:nvSpPr>
        <p:spPr>
          <a:xfrm>
            <a:off x="407200" y="1024025"/>
            <a:ext cx="8475900" cy="3830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In automatic mode every valve and every sensor will be checked automatically and it will alarm the user if anything is no longer working accordingly, but as we switch to manual mod the system will alarm the user to let him know that the system will no longer check itself and everything need to be done manually.</a:t>
            </a:r>
            <a:endParaRPr sz="19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In both automatic and manual system in case of emergency an alarm will be set off in automatic mode the breaks will work automatic and stop the setup and the valve will be closed to prevent from the liquid from licking, but in manual it will the operators job.</a:t>
            </a:r>
            <a:endParaRPr sz="1900">
              <a:solidFill>
                <a:schemeClr val="dk1"/>
              </a:solidFill>
              <a:latin typeface="Arial"/>
              <a:ea typeface="Arial"/>
              <a:cs typeface="Arial"/>
              <a:sym typeface="Arial"/>
            </a:endParaRPr>
          </a:p>
          <a:p>
            <a:pPr indent="0" lvl="0" marL="0" rtl="0" algn="l">
              <a:spcBef>
                <a:spcPts val="1200"/>
              </a:spcBef>
              <a:spcAft>
                <a:spcPts val="0"/>
              </a:spcAft>
              <a:buNone/>
            </a:pPr>
            <a:r>
              <a:t/>
            </a:r>
            <a:endParaRPr b="1"/>
          </a:p>
        </p:txBody>
      </p:sp>
      <p:sp>
        <p:nvSpPr>
          <p:cNvPr id="163" name="Google Shape;163;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1"/>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1821650" y="235750"/>
            <a:ext cx="6812400" cy="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5.Safety Procedure</a:t>
            </a:r>
            <a:endParaRPr b="1" sz="3800"/>
          </a:p>
        </p:txBody>
      </p:sp>
      <p:sp>
        <p:nvSpPr>
          <p:cNvPr id="170" name="Google Shape;170;p22"/>
          <p:cNvSpPr txBox="1"/>
          <p:nvPr>
            <p:ph idx="1" type="body"/>
          </p:nvPr>
        </p:nvSpPr>
        <p:spPr>
          <a:xfrm>
            <a:off x="457200" y="1234150"/>
            <a:ext cx="8176800" cy="334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Arial"/>
                <a:ea typeface="Arial"/>
                <a:cs typeface="Arial"/>
                <a:sym typeface="Arial"/>
              </a:rPr>
              <a:t>Before reopening after each shutdown, You need to check the water tank, chain plate, conveyor belt, lid storage box, etc. for abnormalities, and pay attention to whether the water source, power supply, and air source are connected. Power QF, power indicator light is on, fault indicator light and emergency stop indicator light are not on, you can press the start button on the operation control box and the start switch at the filling place to start the overall operation of the machine. Press the stop button at the installation place and the control box. After stopping, the main power supply should be turned off.</a:t>
            </a:r>
            <a:endParaRPr sz="1700">
              <a:solidFill>
                <a:schemeClr val="dk1"/>
              </a:solidFill>
              <a:latin typeface="Arial"/>
              <a:ea typeface="Arial"/>
              <a:cs typeface="Arial"/>
              <a:sym typeface="Arial"/>
            </a:endParaRPr>
          </a:p>
          <a:p>
            <a:pPr indent="0" lvl="0" marL="0" rtl="0" algn="l">
              <a:spcBef>
                <a:spcPts val="600"/>
              </a:spcBef>
              <a:spcAft>
                <a:spcPts val="0"/>
              </a:spcAft>
              <a:buNone/>
            </a:pPr>
            <a:r>
              <a:rPr lang="en" sz="1700">
                <a:solidFill>
                  <a:schemeClr val="dk1"/>
                </a:solidFill>
                <a:latin typeface="Calibri"/>
                <a:ea typeface="Calibri"/>
                <a:cs typeface="Calibri"/>
                <a:sym typeface="Calibri"/>
              </a:rPr>
              <a:t>The sensor is a high-precision, high-sealing, high-sensitivity device. Impact and overload are strictly prohibited. It must not be touched during work. </a:t>
            </a:r>
            <a:endParaRPr sz="1700"/>
          </a:p>
        </p:txBody>
      </p:sp>
      <p:sp>
        <p:nvSpPr>
          <p:cNvPr id="171" name="Google Shape;171;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2"/>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