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20"/>
  </p:notesMasterIdLst>
  <p:handoutMasterIdLst>
    <p:handoutMasterId r:id="rId21"/>
  </p:handoutMasterIdLst>
  <p:sldIdLst>
    <p:sldId id="257" r:id="rId5"/>
    <p:sldId id="389" r:id="rId6"/>
    <p:sldId id="384" r:id="rId7"/>
    <p:sldId id="317" r:id="rId8"/>
    <p:sldId id="392" r:id="rId9"/>
    <p:sldId id="393" r:id="rId10"/>
    <p:sldId id="394" r:id="rId11"/>
    <p:sldId id="395" r:id="rId12"/>
    <p:sldId id="396" r:id="rId13"/>
    <p:sldId id="398" r:id="rId14"/>
    <p:sldId id="397" r:id="rId15"/>
    <p:sldId id="399" r:id="rId16"/>
    <p:sldId id="268" r:id="rId17"/>
    <p:sldId id="321" r:id="rId18"/>
    <p:sldId id="3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3725" autoAdjust="0"/>
  </p:normalViewPr>
  <p:slideViewPr>
    <p:cSldViewPr snapToGrid="0">
      <p:cViewPr varScale="1">
        <p:scale>
          <a:sx n="152" d="100"/>
          <a:sy n="152" d="100"/>
        </p:scale>
        <p:origin x="156" y="14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11/12/2023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35895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166199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120306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13423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805815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904633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Vehicle Detection and Classification from Images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tr-TR" dirty="0"/>
              <a:t>Ali ŞENTAŞ</a:t>
            </a:r>
          </a:p>
          <a:p>
            <a:r>
              <a:rPr lang="tr-TR" dirty="0"/>
              <a:t>Melik Buğra ÖZÇELİK</a:t>
            </a:r>
            <a:endParaRPr lang="en-US" dirty="0"/>
          </a:p>
        </p:txBody>
      </p:sp>
    </p:spTree>
    <p:extLst>
      <p:ext uri="{BB962C8B-B14F-4D97-AF65-F5344CB8AC3E}">
        <p14:creationId xmlns:p14="http://schemas.microsoft.com/office/powerpoint/2010/main" val="75281428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sz="4800" dirty="0"/>
              <a:t>Risk Assessment</a:t>
            </a: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graphicFrame>
        <p:nvGraphicFramePr>
          <p:cNvPr id="5" name="Content Placeholder 4">
            <a:extLst>
              <a:ext uri="{FF2B5EF4-FFF2-40B4-BE49-F238E27FC236}">
                <a16:creationId xmlns:a16="http://schemas.microsoft.com/office/drawing/2014/main" id="{5EB2A50A-ADD6-5723-E331-9C6D746E5D82}"/>
              </a:ext>
            </a:extLst>
          </p:cNvPr>
          <p:cNvGraphicFramePr>
            <a:graphicFrameLocks noGrp="1"/>
          </p:cNvGraphicFramePr>
          <p:nvPr>
            <p:ph idx="1"/>
            <p:extLst>
              <p:ext uri="{D42A27DB-BD31-4B8C-83A1-F6EECF244321}">
                <p14:modId xmlns:p14="http://schemas.microsoft.com/office/powerpoint/2010/main" val="2292876884"/>
              </p:ext>
            </p:extLst>
          </p:nvPr>
        </p:nvGraphicFramePr>
        <p:xfrm>
          <a:off x="1281211" y="1277535"/>
          <a:ext cx="9629577" cy="5031190"/>
        </p:xfrm>
        <a:graphic>
          <a:graphicData uri="http://schemas.openxmlformats.org/drawingml/2006/table">
            <a:tbl>
              <a:tblPr firstRow="1" firstCol="1" bandRow="1">
                <a:tableStyleId>{2A488322-F2BA-4B5B-9748-0D474271808F}</a:tableStyleId>
              </a:tblPr>
              <a:tblGrid>
                <a:gridCol w="3209859">
                  <a:extLst>
                    <a:ext uri="{9D8B030D-6E8A-4147-A177-3AD203B41FA5}">
                      <a16:colId xmlns:a16="http://schemas.microsoft.com/office/drawing/2014/main" val="3767882011"/>
                    </a:ext>
                  </a:extLst>
                </a:gridCol>
                <a:gridCol w="3209859">
                  <a:extLst>
                    <a:ext uri="{9D8B030D-6E8A-4147-A177-3AD203B41FA5}">
                      <a16:colId xmlns:a16="http://schemas.microsoft.com/office/drawing/2014/main" val="3296882539"/>
                    </a:ext>
                  </a:extLst>
                </a:gridCol>
                <a:gridCol w="3209859">
                  <a:extLst>
                    <a:ext uri="{9D8B030D-6E8A-4147-A177-3AD203B41FA5}">
                      <a16:colId xmlns:a16="http://schemas.microsoft.com/office/drawing/2014/main" val="1146837062"/>
                    </a:ext>
                  </a:extLst>
                </a:gridCol>
              </a:tblGrid>
              <a:tr h="320797">
                <a:tc>
                  <a:txBody>
                    <a:bodyPr/>
                    <a:lstStyle/>
                    <a:p>
                      <a:pPr algn="just">
                        <a:lnSpc>
                          <a:spcPct val="115000"/>
                        </a:lnSpc>
                        <a:spcAft>
                          <a:spcPts val="1000"/>
                        </a:spcAft>
                      </a:pPr>
                      <a:r>
                        <a:rPr lang="en-US" sz="1800" dirty="0">
                          <a:effectLst/>
                        </a:rPr>
                        <a:t>Possible Risk</a:t>
                      </a:r>
                      <a:endParaRPr lang="tr-TR" sz="1800" dirty="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800" dirty="0">
                          <a:effectLst/>
                        </a:rPr>
                        <a:t>Risk Reason</a:t>
                      </a:r>
                      <a:endParaRPr lang="tr-TR" sz="1800" dirty="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800">
                          <a:effectLst/>
                        </a:rPr>
                        <a:t>Contingency Plans</a:t>
                      </a:r>
                      <a:endParaRPr lang="tr-TR" sz="180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0592773"/>
                  </a:ext>
                </a:extLst>
              </a:tr>
              <a:tr h="1017200">
                <a:tc>
                  <a:txBody>
                    <a:bodyPr/>
                    <a:lstStyle/>
                    <a:p>
                      <a:pPr algn="just">
                        <a:lnSpc>
                          <a:spcPct val="115000"/>
                        </a:lnSpc>
                        <a:spcAft>
                          <a:spcPts val="1000"/>
                        </a:spcAft>
                      </a:pPr>
                      <a:r>
                        <a:rPr lang="en-US" sz="1800" dirty="0">
                          <a:effectLst/>
                        </a:rPr>
                        <a:t>Limited data</a:t>
                      </a:r>
                      <a:endParaRPr lang="tr-TR" sz="1800" dirty="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800" dirty="0">
                          <a:effectLst/>
                        </a:rPr>
                        <a:t>Dataset</a:t>
                      </a:r>
                      <a:endParaRPr lang="tr-TR" sz="1800" dirty="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800">
                          <a:effectLst/>
                        </a:rPr>
                        <a:t>Augment the available data by means such as rotating images or adding noise.</a:t>
                      </a:r>
                      <a:endParaRPr lang="tr-TR" sz="180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5830376"/>
                  </a:ext>
                </a:extLst>
              </a:tr>
              <a:tr h="320797">
                <a:tc>
                  <a:txBody>
                    <a:bodyPr/>
                    <a:lstStyle/>
                    <a:p>
                      <a:pPr algn="just">
                        <a:lnSpc>
                          <a:spcPct val="115000"/>
                        </a:lnSpc>
                        <a:spcAft>
                          <a:spcPts val="1000"/>
                        </a:spcAft>
                      </a:pPr>
                      <a:r>
                        <a:rPr lang="en-US" sz="1800">
                          <a:effectLst/>
                        </a:rPr>
                        <a:t>Low quality dataset</a:t>
                      </a:r>
                      <a:endParaRPr lang="tr-TR" sz="180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800">
                          <a:effectLst/>
                        </a:rPr>
                        <a:t>Dataset</a:t>
                      </a:r>
                      <a:endParaRPr lang="tr-TR" sz="180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800">
                          <a:effectLst/>
                        </a:rPr>
                        <a:t>Find better datasets</a:t>
                      </a:r>
                      <a:endParaRPr lang="tr-TR" sz="180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9711970"/>
                  </a:ext>
                </a:extLst>
              </a:tr>
              <a:tr h="668998">
                <a:tc>
                  <a:txBody>
                    <a:bodyPr/>
                    <a:lstStyle/>
                    <a:p>
                      <a:pPr algn="just">
                        <a:lnSpc>
                          <a:spcPct val="115000"/>
                        </a:lnSpc>
                        <a:spcAft>
                          <a:spcPts val="1000"/>
                        </a:spcAft>
                      </a:pPr>
                      <a:r>
                        <a:rPr lang="en-US" sz="1800" dirty="0">
                          <a:effectLst/>
                        </a:rPr>
                        <a:t>Low model accuracy</a:t>
                      </a:r>
                      <a:endParaRPr lang="tr-TR" sz="1800" dirty="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800">
                          <a:effectLst/>
                        </a:rPr>
                        <a:t>Model training</a:t>
                      </a:r>
                      <a:endParaRPr lang="tr-TR" sz="180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800">
                          <a:effectLst/>
                        </a:rPr>
                        <a:t>Tune hyperparameters, find best performing ones</a:t>
                      </a:r>
                      <a:endParaRPr lang="tr-TR" sz="180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780638"/>
                  </a:ext>
                </a:extLst>
              </a:tr>
              <a:tr h="1017200">
                <a:tc>
                  <a:txBody>
                    <a:bodyPr/>
                    <a:lstStyle/>
                    <a:p>
                      <a:pPr algn="just">
                        <a:lnSpc>
                          <a:spcPct val="115000"/>
                        </a:lnSpc>
                        <a:spcAft>
                          <a:spcPts val="1000"/>
                        </a:spcAft>
                      </a:pPr>
                      <a:r>
                        <a:rPr lang="en-US" sz="1800">
                          <a:effectLst/>
                        </a:rPr>
                        <a:t>Overfitting</a:t>
                      </a:r>
                      <a:endParaRPr lang="tr-TR" sz="180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800">
                          <a:effectLst/>
                        </a:rPr>
                        <a:t>Model training</a:t>
                      </a:r>
                      <a:endParaRPr lang="tr-TR" sz="180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800">
                          <a:effectLst/>
                        </a:rPr>
                        <a:t>Add regularization such as dropout layers and/or simplify model</a:t>
                      </a:r>
                      <a:endParaRPr lang="tr-TR" sz="180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6353470"/>
                  </a:ext>
                </a:extLst>
              </a:tr>
              <a:tr h="668998">
                <a:tc>
                  <a:txBody>
                    <a:bodyPr/>
                    <a:lstStyle/>
                    <a:p>
                      <a:pPr algn="just">
                        <a:lnSpc>
                          <a:spcPct val="115000"/>
                        </a:lnSpc>
                        <a:spcAft>
                          <a:spcPts val="1000"/>
                        </a:spcAft>
                      </a:pPr>
                      <a:r>
                        <a:rPr lang="en-US" sz="1800">
                          <a:effectLst/>
                        </a:rPr>
                        <a:t>Underfitting</a:t>
                      </a:r>
                      <a:endParaRPr lang="tr-TR" sz="180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800">
                          <a:effectLst/>
                        </a:rPr>
                        <a:t>Model training</a:t>
                      </a:r>
                      <a:endParaRPr lang="tr-TR" sz="180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800">
                          <a:effectLst/>
                        </a:rPr>
                        <a:t>Increase the amount of data, tune hyperparameters</a:t>
                      </a:r>
                      <a:endParaRPr lang="tr-TR" sz="180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7625347"/>
                  </a:ext>
                </a:extLst>
              </a:tr>
              <a:tr h="1017200">
                <a:tc>
                  <a:txBody>
                    <a:bodyPr/>
                    <a:lstStyle/>
                    <a:p>
                      <a:pPr algn="just">
                        <a:lnSpc>
                          <a:spcPct val="115000"/>
                        </a:lnSpc>
                        <a:spcAft>
                          <a:spcPts val="1000"/>
                        </a:spcAft>
                      </a:pPr>
                      <a:r>
                        <a:rPr lang="en-US" sz="1800" dirty="0">
                          <a:effectLst/>
                        </a:rPr>
                        <a:t>Slow performance</a:t>
                      </a:r>
                      <a:endParaRPr lang="tr-TR" sz="1800" dirty="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800" dirty="0">
                          <a:effectLst/>
                        </a:rPr>
                        <a:t>Model evaluation</a:t>
                      </a:r>
                      <a:endParaRPr lang="tr-TR" sz="1800" dirty="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800" dirty="0">
                          <a:effectLst/>
                        </a:rPr>
                        <a:t>Use simpler, less resource hungry models or use stronger GPUs</a:t>
                      </a:r>
                      <a:endParaRPr lang="tr-TR" sz="1800" dirty="0">
                        <a:effectLst/>
                        <a:latin typeface="Helvetica"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7911260"/>
                  </a:ext>
                </a:extLst>
              </a:tr>
            </a:tbl>
          </a:graphicData>
        </a:graphic>
      </p:graphicFrame>
    </p:spTree>
    <p:extLst>
      <p:ext uri="{BB962C8B-B14F-4D97-AF65-F5344CB8AC3E}">
        <p14:creationId xmlns:p14="http://schemas.microsoft.com/office/powerpoint/2010/main" val="380975782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707581" cy="2986234"/>
          </a:xfrm>
        </p:spPr>
        <p:txBody>
          <a:bodyPr vert="horz" wrap="square" lIns="0" tIns="0" rIns="0" bIns="0" rtlCol="0" anchor="b" anchorCtr="0">
            <a:normAutofit/>
          </a:bodyPr>
          <a:lstStyle/>
          <a:p>
            <a:r>
              <a:rPr lang="en-US" sz="6600" dirty="0"/>
              <a:t>Milestones and Deliverables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fontScale="92500" lnSpcReduction="10000"/>
          </a:bodyPr>
          <a:lstStyle/>
          <a:p>
            <a:pPr marL="571500" indent="-571500">
              <a:buFont typeface="Arial" panose="020B0604020202020204" pitchFamily="34" charset="0"/>
              <a:buChar char="•"/>
              <a:defRPr sz="3600">
                <a:latin typeface="Calibri"/>
              </a:defRPr>
            </a:pPr>
            <a:r>
              <a:rPr lang="en-US" dirty="0"/>
              <a:t>Details of Work Breakdown Structure (WBS).</a:t>
            </a:r>
          </a:p>
          <a:p>
            <a:pPr marL="571500" indent="-571500">
              <a:buFont typeface="Arial" panose="020B0604020202020204" pitchFamily="34" charset="0"/>
              <a:buChar char="•"/>
              <a:defRPr sz="3600">
                <a:latin typeface="Calibri"/>
              </a:defRPr>
            </a:pPr>
            <a:r>
              <a:rPr lang="en-US" dirty="0"/>
              <a:t>Work Packages and tasks out of scope.</a:t>
            </a:r>
          </a:p>
        </p:txBody>
      </p:sp>
    </p:spTree>
    <p:extLst>
      <p:ext uri="{BB962C8B-B14F-4D97-AF65-F5344CB8AC3E}">
        <p14:creationId xmlns:p14="http://schemas.microsoft.com/office/powerpoint/2010/main" val="190292585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sz="4800" dirty="0"/>
              <a:t>Risk Assessment</a:t>
            </a: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6" name="Resim 1" descr="ekran görüntüsü, metin, diyagram, tasarım içeren bir resim&#10;&#10;Açıklama otomatik olarak oluşturuldu">
            <a:extLst>
              <a:ext uri="{FF2B5EF4-FFF2-40B4-BE49-F238E27FC236}">
                <a16:creationId xmlns:a16="http://schemas.microsoft.com/office/drawing/2014/main" id="{7CF21AE3-336D-98D5-6BE8-D7649EAB35C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0184" y="1881275"/>
            <a:ext cx="10431632" cy="4264025"/>
          </a:xfrm>
          <a:prstGeom prst="rect">
            <a:avLst/>
          </a:prstGeom>
          <a:noFill/>
          <a:ln>
            <a:noFill/>
          </a:ln>
        </p:spPr>
      </p:pic>
    </p:spTree>
    <p:extLst>
      <p:ext uri="{BB962C8B-B14F-4D97-AF65-F5344CB8AC3E}">
        <p14:creationId xmlns:p14="http://schemas.microsoft.com/office/powerpoint/2010/main" val="97499356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4066308" y="3865208"/>
            <a:ext cx="1711325" cy="365760"/>
          </a:xfrm>
        </p:spPr>
        <p:txBody>
          <a:bodyPr/>
          <a:lstStyle/>
          <a:p>
            <a:pPr algn="ctr"/>
            <a:r>
              <a:rPr lang="tr-TR" dirty="0"/>
              <a:t>Ali </a:t>
            </a:r>
            <a:r>
              <a:rPr lang="tr-TR" dirty="0" err="1"/>
              <a:t>Şentaş</a:t>
            </a:r>
            <a:endParaRPr lang="en-US" dirty="0"/>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4065541" y="4316732"/>
            <a:ext cx="1711572" cy="638175"/>
          </a:xfrm>
        </p:spPr>
        <p:txBody>
          <a:bodyPr/>
          <a:lstStyle/>
          <a:p>
            <a:pPr algn="ctr"/>
            <a:r>
              <a:rPr lang="en-US" dirty="0"/>
              <a:t>Vehicle Detection</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6639131" y="3857028"/>
            <a:ext cx="2461461" cy="365760"/>
          </a:xfrm>
        </p:spPr>
        <p:txBody>
          <a:bodyPr/>
          <a:lstStyle/>
          <a:p>
            <a:pPr algn="ctr"/>
            <a:r>
              <a:rPr lang="tr-TR" dirty="0"/>
              <a:t>Melik Buğra Özçelik</a:t>
            </a:r>
            <a:endParaRPr lang="en-US" dirty="0"/>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6749744" y="4301433"/>
            <a:ext cx="2162836" cy="638175"/>
          </a:xfrm>
        </p:spPr>
        <p:txBody>
          <a:bodyPr/>
          <a:lstStyle/>
          <a:p>
            <a:pPr algn="ctr"/>
            <a:r>
              <a:rPr lang="en-US" dirty="0"/>
              <a:t>Vehicle Classification</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pic>
        <p:nvPicPr>
          <p:cNvPr id="2050" name="Picture 2">
            <a:extLst>
              <a:ext uri="{FF2B5EF4-FFF2-40B4-BE49-F238E27FC236}">
                <a16:creationId xmlns:a16="http://schemas.microsoft.com/office/drawing/2014/main" id="{443FC38D-12F4-BA05-2EF9-CB96455A1169}"/>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7559" b="7559"/>
          <a:stretch>
            <a:fillRect/>
          </a:stretch>
        </p:blipFill>
        <p:spPr bwMode="auto">
          <a:xfrm>
            <a:off x="4065541" y="2074508"/>
            <a:ext cx="1691640" cy="143560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Placeholder 26">
            <a:extLst>
              <a:ext uri="{FF2B5EF4-FFF2-40B4-BE49-F238E27FC236}">
                <a16:creationId xmlns:a16="http://schemas.microsoft.com/office/drawing/2014/main" id="{B8B56ADE-BF9E-50C2-D555-F7C453B170B8}"/>
              </a:ext>
            </a:extLst>
          </p:cNvPr>
          <p:cNvPicPr>
            <a:picLocks noGrp="1" noChangeAspect="1"/>
          </p:cNvPicPr>
          <p:nvPr>
            <p:ph type="pic" sz="quarter" idx="16"/>
          </p:nvPr>
        </p:nvPicPr>
        <p:blipFill>
          <a:blip r:embed="rId4"/>
          <a:srcRect t="1716" b="1716"/>
          <a:stretch>
            <a:fillRect/>
          </a:stretch>
        </p:blipFill>
        <p:spPr>
          <a:xfrm>
            <a:off x="6926724" y="2074508"/>
            <a:ext cx="1691640" cy="1435608"/>
          </a:xfrm>
        </p:spPr>
      </p:pic>
    </p:spTree>
    <p:extLst>
      <p:ext uri="{BB962C8B-B14F-4D97-AF65-F5344CB8AC3E}">
        <p14:creationId xmlns:p14="http://schemas.microsoft.com/office/powerpoint/2010/main" val="297987666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barn(inVertical)">
                                      <p:cBhvr>
                                        <p:cTn id="7" dur="500"/>
                                        <p:tgtEl>
                                          <p:spTgt spid="41">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barn(inVertical)">
                                      <p:cBhvr>
                                        <p:cTn id="10" dur="500"/>
                                        <p:tgtEl>
                                          <p:spTgt spid="15">
                                            <p:txEl>
                                              <p:pRg st="0" end="0"/>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arn(inVertical)">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47">
                                            <p:txEl>
                                              <p:pRg st="0" end="0"/>
                                            </p:txEl>
                                          </p:spTgt>
                                        </p:tgtEl>
                                        <p:attrNameLst>
                                          <p:attrName>style.visibility</p:attrName>
                                        </p:attrNameLst>
                                      </p:cBhvr>
                                      <p:to>
                                        <p:strVal val="visible"/>
                                      </p:to>
                                    </p:set>
                                    <p:animEffect transition="in" filter="circle(in)">
                                      <p:cBhvr>
                                        <p:cTn id="18" dur="2000"/>
                                        <p:tgtEl>
                                          <p:spTgt spid="47">
                                            <p:txEl>
                                              <p:pRg st="0" end="0"/>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circle(in)">
                                      <p:cBhvr>
                                        <p:cTn id="21" dur="2000"/>
                                        <p:tgtEl>
                                          <p:spTgt spid="3">
                                            <p:txEl>
                                              <p:pRg st="0" end="0"/>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circle(in)">
                                      <p:cBhvr>
                                        <p:cTn id="24"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15" grpId="0" build="p"/>
      <p:bldP spid="47" grpId="0" build="p"/>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fontScale="92500" lnSpcReduction="10000"/>
          </a:bodyPr>
          <a:lstStyle/>
          <a:p>
            <a:r>
              <a:rPr lang="en-US" dirty="0"/>
              <a:t>The project aims to leverage vision models, employing transfer learning techniques to accurately detect and classify vehicles in various images. This project is crucial for its potential applications in advanced driver-assistance systems (ADAS) and autonomous driving technologies.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658813" y="903237"/>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sz="1200" dirty="0"/>
              <a:t>Introduction</a:t>
            </a:r>
          </a:p>
          <a:p>
            <a:r>
              <a:rPr lang="en-US" sz="1200" dirty="0"/>
              <a:t>Project Overview</a:t>
            </a:r>
          </a:p>
          <a:p>
            <a:r>
              <a:rPr lang="en-US" sz="1200" dirty="0"/>
              <a:t>Executive Summary</a:t>
            </a:r>
          </a:p>
          <a:p>
            <a:r>
              <a:rPr lang="en-US" sz="1200" dirty="0"/>
              <a:t>Project Description</a:t>
            </a:r>
          </a:p>
          <a:p>
            <a:r>
              <a:rPr lang="en-US" sz="1200" dirty="0"/>
              <a:t>Impact of Solution</a:t>
            </a:r>
          </a:p>
          <a:p>
            <a:r>
              <a:rPr lang="en-US" sz="1200" dirty="0"/>
              <a:t>SOTA</a:t>
            </a:r>
          </a:p>
          <a:p>
            <a:r>
              <a:rPr lang="en-US" sz="1200" dirty="0"/>
              <a:t>Risk Assessment</a:t>
            </a:r>
          </a:p>
          <a:p>
            <a:r>
              <a:rPr lang="en-US" sz="1200" dirty="0"/>
              <a:t>Project Scope</a:t>
            </a:r>
          </a:p>
          <a:p>
            <a:r>
              <a:rPr lang="en-US" sz="1200" dirty="0"/>
              <a:t>Milestones and Deliverables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054096" y="0"/>
            <a:ext cx="3054096" cy="3776472"/>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083808"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137904"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62500" lnSpcReduction="20000"/>
          </a:bodyPr>
          <a:lstStyle/>
          <a:p>
            <a:pPr>
              <a:defRPr sz="3600">
                <a:latin typeface="Calibri"/>
              </a:defRPr>
            </a:pPr>
            <a:r>
              <a:rPr lang="en-US" dirty="0"/>
              <a:t>Relevance to autonomous driving.</a:t>
            </a:r>
          </a:p>
          <a:p>
            <a:pPr>
              <a:defRPr sz="3600">
                <a:latin typeface="Calibri"/>
              </a:defRPr>
            </a:pPr>
            <a:r>
              <a:rPr lang="en-US" dirty="0"/>
              <a:t>Importance of CV in detecting </a:t>
            </a:r>
            <a:r>
              <a:rPr lang="tr-TR" dirty="0" err="1"/>
              <a:t>the</a:t>
            </a:r>
            <a:r>
              <a:rPr lang="tr-TR" dirty="0"/>
              <a:t> </a:t>
            </a:r>
            <a:r>
              <a:rPr lang="en-US" dirty="0"/>
              <a:t>traffic actors.</a:t>
            </a:r>
          </a:p>
          <a:p>
            <a:pPr>
              <a:defRPr sz="3600">
                <a:latin typeface="Calibri"/>
              </a:defRPr>
            </a:pPr>
            <a:r>
              <a:rPr lang="en-US" dirty="0"/>
              <a:t>Use of deep learning-based CV techniques.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234616"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Project Overview</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fontScale="55000" lnSpcReduction="20000"/>
          </a:bodyPr>
          <a:lstStyle/>
          <a:p>
            <a:pPr marL="571500" indent="-571500">
              <a:buFont typeface="Arial" panose="020B0604020202020204" pitchFamily="34" charset="0"/>
              <a:buChar char="•"/>
              <a:defRPr sz="3600">
                <a:latin typeface="Calibri"/>
              </a:defRPr>
            </a:pPr>
            <a:r>
              <a:rPr lang="en-US" dirty="0"/>
              <a:t>Course: BLG 506E Computer Vision</a:t>
            </a:r>
          </a:p>
          <a:p>
            <a:pPr marL="571500" indent="-571500">
              <a:buFont typeface="Arial" panose="020B0604020202020204" pitchFamily="34" charset="0"/>
              <a:buChar char="•"/>
              <a:defRPr sz="3600">
                <a:latin typeface="Calibri"/>
              </a:defRPr>
            </a:pPr>
            <a:r>
              <a:rPr lang="en-US" dirty="0"/>
              <a:t>Title: Vehicle Detection and Classification from Images</a:t>
            </a:r>
          </a:p>
          <a:p>
            <a:pPr marL="571500" indent="-571500">
              <a:buFont typeface="Arial" panose="020B0604020202020204" pitchFamily="34" charset="0"/>
              <a:buChar char="•"/>
              <a:defRPr sz="3600">
                <a:latin typeface="Calibri"/>
              </a:defRPr>
            </a:pPr>
            <a:r>
              <a:rPr lang="en-US" dirty="0"/>
              <a:t>Authors: Melik Buğra ÖZÇELİK and Ali ŞENTAŞ</a:t>
            </a:r>
          </a:p>
          <a:p>
            <a:pPr marL="571500" indent="-571500">
              <a:buFont typeface="Arial" panose="020B0604020202020204" pitchFamily="34" charset="0"/>
              <a:buChar char="•"/>
              <a:defRPr sz="3600">
                <a:latin typeface="Calibri"/>
              </a:defRPr>
            </a:pPr>
            <a:r>
              <a:rPr lang="tr-TR" dirty="0" err="1"/>
              <a:t>Proposal</a:t>
            </a:r>
            <a:r>
              <a:rPr lang="en-US" dirty="0"/>
              <a:t> Date: 13.11.2023</a:t>
            </a:r>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7275140" cy="2986234"/>
          </a:xfrm>
        </p:spPr>
        <p:txBody>
          <a:bodyPr vert="horz" wrap="square" lIns="0" tIns="0" rIns="0" bIns="0" rtlCol="0" anchor="b" anchorCtr="0">
            <a:normAutofit/>
          </a:bodyPr>
          <a:lstStyle/>
          <a:p>
            <a:r>
              <a:rPr lang="en-US" sz="6600" dirty="0"/>
              <a:t>Executive Summary</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fontScale="47500" lnSpcReduction="20000"/>
          </a:bodyPr>
          <a:lstStyle/>
          <a:p>
            <a:pPr marL="571500" indent="-571500">
              <a:buFont typeface="Arial" panose="020B0604020202020204" pitchFamily="34" charset="0"/>
              <a:buChar char="•"/>
              <a:defRPr sz="3600">
                <a:latin typeface="Calibri"/>
              </a:defRPr>
            </a:pPr>
            <a:r>
              <a:rPr lang="en-US" dirty="0"/>
              <a:t>Focus on classifying vehicles in images using computer vision (CV) models.</a:t>
            </a:r>
          </a:p>
          <a:p>
            <a:pPr marL="571500" indent="-571500">
              <a:buFont typeface="Arial" panose="020B0604020202020204" pitchFamily="34" charset="0"/>
              <a:buChar char="•"/>
              <a:defRPr sz="3600">
                <a:latin typeface="Calibri"/>
              </a:defRPr>
            </a:pPr>
            <a:r>
              <a:rPr lang="en-US" dirty="0"/>
              <a:t>Utilize transfer learning with pre-trained CV models.</a:t>
            </a:r>
          </a:p>
          <a:p>
            <a:pPr marL="571500" indent="-571500">
              <a:buFont typeface="Arial" panose="020B0604020202020204" pitchFamily="34" charset="0"/>
              <a:buChar char="•"/>
              <a:defRPr sz="3600">
                <a:latin typeface="Calibri"/>
              </a:defRPr>
            </a:pPr>
            <a:r>
              <a:rPr lang="en-US" dirty="0"/>
              <a:t>Divided responsibilities: Vehicle detection by Ali </a:t>
            </a:r>
            <a:r>
              <a:rPr lang="en-US" dirty="0" err="1"/>
              <a:t>Şentaş</a:t>
            </a:r>
            <a:r>
              <a:rPr lang="en-US" dirty="0"/>
              <a:t> and classification by Melik Buğra Özçelik.</a:t>
            </a:r>
          </a:p>
        </p:txBody>
      </p:sp>
    </p:spTree>
    <p:extLst>
      <p:ext uri="{BB962C8B-B14F-4D97-AF65-F5344CB8AC3E}">
        <p14:creationId xmlns:p14="http://schemas.microsoft.com/office/powerpoint/2010/main" val="281850108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707581" cy="2986234"/>
          </a:xfrm>
        </p:spPr>
        <p:txBody>
          <a:bodyPr vert="horz" wrap="square" lIns="0" tIns="0" rIns="0" bIns="0" rtlCol="0" anchor="b" anchorCtr="0">
            <a:normAutofit/>
          </a:bodyPr>
          <a:lstStyle/>
          <a:p>
            <a:r>
              <a:rPr lang="en-US" sz="6600" dirty="0"/>
              <a:t>Project Description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fontScale="55000" lnSpcReduction="20000"/>
          </a:bodyPr>
          <a:lstStyle/>
          <a:p>
            <a:pPr marL="571500" indent="-571500">
              <a:buFont typeface="Arial" panose="020B0604020202020204" pitchFamily="34" charset="0"/>
              <a:buChar char="•"/>
              <a:defRPr sz="3600">
                <a:latin typeface="Calibri"/>
              </a:defRPr>
            </a:pPr>
            <a:r>
              <a:rPr lang="en-US" dirty="0"/>
              <a:t>Goal: Implement a robust vehicle detection and classification system.</a:t>
            </a:r>
          </a:p>
          <a:p>
            <a:pPr marL="571500" indent="-571500">
              <a:buFont typeface="Arial" panose="020B0604020202020204" pitchFamily="34" charset="0"/>
              <a:buChar char="•"/>
              <a:defRPr sz="3600">
                <a:latin typeface="Calibri"/>
              </a:defRPr>
            </a:pPr>
            <a:r>
              <a:rPr lang="en-US" dirty="0"/>
              <a:t>Application in advanced driver-assistance systems (ADAS) and autonomous driving.</a:t>
            </a:r>
          </a:p>
          <a:p>
            <a:pPr marL="571500" indent="-571500">
              <a:buFont typeface="Arial" panose="020B0604020202020204" pitchFamily="34" charset="0"/>
              <a:buChar char="•"/>
              <a:defRPr sz="3600">
                <a:latin typeface="Calibri"/>
              </a:defRPr>
            </a:pPr>
            <a:r>
              <a:rPr lang="en-US" dirty="0"/>
              <a:t>Utilization of open-source datasets for training.</a:t>
            </a:r>
          </a:p>
        </p:txBody>
      </p:sp>
    </p:spTree>
    <p:extLst>
      <p:ext uri="{BB962C8B-B14F-4D97-AF65-F5344CB8AC3E}">
        <p14:creationId xmlns:p14="http://schemas.microsoft.com/office/powerpoint/2010/main" val="382396676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707581" cy="2986234"/>
          </a:xfrm>
        </p:spPr>
        <p:txBody>
          <a:bodyPr vert="horz" wrap="square" lIns="0" tIns="0" rIns="0" bIns="0" rtlCol="0" anchor="b" anchorCtr="0">
            <a:normAutofit/>
          </a:bodyPr>
          <a:lstStyle/>
          <a:p>
            <a:r>
              <a:rPr lang="en-US" sz="6600" dirty="0"/>
              <a:t>Impact of Solution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fontScale="70000" lnSpcReduction="20000"/>
          </a:bodyPr>
          <a:lstStyle/>
          <a:p>
            <a:pPr marL="571500" indent="-571500">
              <a:buFont typeface="Arial" panose="020B0604020202020204" pitchFamily="34" charset="0"/>
              <a:buChar char="•"/>
              <a:defRPr sz="3600">
                <a:latin typeface="Calibri"/>
              </a:defRPr>
            </a:pPr>
            <a:r>
              <a:rPr lang="en-US" dirty="0"/>
              <a:t>Improvement in vehicle safety.</a:t>
            </a:r>
          </a:p>
          <a:p>
            <a:pPr marL="571500" indent="-571500">
              <a:buFont typeface="Arial" panose="020B0604020202020204" pitchFamily="34" charset="0"/>
              <a:buChar char="•"/>
              <a:defRPr sz="3600">
                <a:latin typeface="Calibri"/>
              </a:defRPr>
            </a:pPr>
            <a:r>
              <a:rPr lang="en-US" dirty="0"/>
              <a:t>Aid to driver assistance systems in detecting vehicles.</a:t>
            </a:r>
          </a:p>
          <a:p>
            <a:pPr marL="571500" indent="-571500">
              <a:buFont typeface="Arial" panose="020B0604020202020204" pitchFamily="34" charset="0"/>
              <a:buChar char="•"/>
              <a:defRPr sz="3600">
                <a:latin typeface="Calibri"/>
              </a:defRPr>
            </a:pPr>
            <a:r>
              <a:rPr lang="en-US" dirty="0"/>
              <a:t>Potential to save lives by preventing accidents.</a:t>
            </a:r>
          </a:p>
        </p:txBody>
      </p:sp>
    </p:spTree>
    <p:extLst>
      <p:ext uri="{BB962C8B-B14F-4D97-AF65-F5344CB8AC3E}">
        <p14:creationId xmlns:p14="http://schemas.microsoft.com/office/powerpoint/2010/main" val="149225565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707581" cy="2986234"/>
          </a:xfrm>
        </p:spPr>
        <p:txBody>
          <a:bodyPr vert="horz" wrap="square" lIns="0" tIns="0" rIns="0" bIns="0" rtlCol="0" anchor="b" anchorCtr="0">
            <a:normAutofit/>
          </a:bodyPr>
          <a:lstStyle/>
          <a:p>
            <a:r>
              <a:rPr lang="en-US" sz="6600" dirty="0"/>
              <a:t>State of the Art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fontScale="70000" lnSpcReduction="20000"/>
          </a:bodyPr>
          <a:lstStyle/>
          <a:p>
            <a:pPr marL="571500" indent="-571500">
              <a:buFont typeface="Arial" panose="020B0604020202020204" pitchFamily="34" charset="0"/>
              <a:buChar char="•"/>
              <a:defRPr sz="3600">
                <a:latin typeface="Calibri"/>
              </a:defRPr>
            </a:pPr>
            <a:r>
              <a:rPr lang="en-US" dirty="0"/>
              <a:t>Traditional and current methodologies in vehicle detection.</a:t>
            </a:r>
          </a:p>
          <a:p>
            <a:pPr marL="571500" indent="-571500">
              <a:buFont typeface="Arial" panose="020B0604020202020204" pitchFamily="34" charset="0"/>
              <a:buChar char="•"/>
              <a:defRPr sz="3600">
                <a:latin typeface="Calibri"/>
              </a:defRPr>
            </a:pPr>
            <a:r>
              <a:rPr lang="en-US" dirty="0"/>
              <a:t>Two-stage solutions like R-CNNs.</a:t>
            </a:r>
          </a:p>
          <a:p>
            <a:pPr marL="571500" indent="-571500">
              <a:buFont typeface="Arial" panose="020B0604020202020204" pitchFamily="34" charset="0"/>
              <a:buChar char="•"/>
              <a:defRPr sz="3600">
                <a:latin typeface="Calibri"/>
              </a:defRPr>
            </a:pPr>
            <a:r>
              <a:rPr lang="en-US" dirty="0"/>
              <a:t>One-stage solutions like YOLO.</a:t>
            </a:r>
          </a:p>
        </p:txBody>
      </p:sp>
    </p:spTree>
    <p:extLst>
      <p:ext uri="{BB962C8B-B14F-4D97-AF65-F5344CB8AC3E}">
        <p14:creationId xmlns:p14="http://schemas.microsoft.com/office/powerpoint/2010/main" val="269461831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707581" cy="2986234"/>
          </a:xfrm>
        </p:spPr>
        <p:txBody>
          <a:bodyPr vert="horz" wrap="square" lIns="0" tIns="0" rIns="0" bIns="0" rtlCol="0" anchor="b" anchorCtr="0">
            <a:normAutofit/>
          </a:bodyPr>
          <a:lstStyle/>
          <a:p>
            <a:r>
              <a:rPr lang="en-US" sz="6600" dirty="0"/>
              <a:t>Risk Assessment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fontScale="77500" lnSpcReduction="20000"/>
          </a:bodyPr>
          <a:lstStyle/>
          <a:p>
            <a:pPr marL="571500" indent="-571500">
              <a:buFont typeface="Arial" panose="020B0604020202020204" pitchFamily="34" charset="0"/>
              <a:buChar char="•"/>
              <a:defRPr sz="3600">
                <a:latin typeface="Calibri"/>
              </a:defRPr>
            </a:pPr>
            <a:r>
              <a:rPr lang="en-US" dirty="0"/>
              <a:t>Risks: Limited data, low-quality datasets, overfitting, underfitting, slow performance.</a:t>
            </a:r>
          </a:p>
          <a:p>
            <a:pPr marL="571500" indent="-571500">
              <a:buFont typeface="Arial" panose="020B0604020202020204" pitchFamily="34" charset="0"/>
              <a:buChar char="•"/>
              <a:defRPr sz="3600">
                <a:latin typeface="Calibri"/>
              </a:defRPr>
            </a:pPr>
            <a:r>
              <a:rPr lang="en-US" dirty="0"/>
              <a:t>Contingency plans for each identified risk.</a:t>
            </a:r>
          </a:p>
        </p:txBody>
      </p:sp>
    </p:spTree>
    <p:extLst>
      <p:ext uri="{BB962C8B-B14F-4D97-AF65-F5344CB8AC3E}">
        <p14:creationId xmlns:p14="http://schemas.microsoft.com/office/powerpoint/2010/main" val="90216810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76BC85-9361-4044-951E-1D698143E543}">
  <ds:schemaRefs>
    <ds:schemaRef ds:uri="http://schemas.microsoft.com/sharepoint/v3/contenttype/forms"/>
  </ds:schemaRefs>
</ds:datastoreItem>
</file>

<file path=customXml/itemProps2.xml><?xml version="1.0" encoding="utf-8"?>
<ds:datastoreItem xmlns:ds="http://schemas.openxmlformats.org/officeDocument/2006/customXml" ds:itemID="{CF128D9D-8887-4AE7-BD39-EBCD268E91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0</TotalTime>
  <Words>400</Words>
  <Application>Microsoft Office PowerPoint</Application>
  <PresentationFormat>Widescreen</PresentationFormat>
  <Paragraphs>93</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Helvetica</vt:lpstr>
      <vt:lpstr>Walbaum Display</vt:lpstr>
      <vt:lpstr>3DFloatVTI</vt:lpstr>
      <vt:lpstr>Vehicle Detection and Classification from Images</vt:lpstr>
      <vt:lpstr>Agenda</vt:lpstr>
      <vt:lpstr>Introduction</vt:lpstr>
      <vt:lpstr>Project Overview</vt:lpstr>
      <vt:lpstr>Executive Summary</vt:lpstr>
      <vt:lpstr>Project Description</vt:lpstr>
      <vt:lpstr>Impact of Solution</vt:lpstr>
      <vt:lpstr>State of the Art</vt:lpstr>
      <vt:lpstr>Risk Assessment</vt:lpstr>
      <vt:lpstr>Risk Assessment</vt:lpstr>
      <vt:lpstr>Milestones and Deliverables</vt:lpstr>
      <vt:lpstr>Risk Assessment</vt:lpstr>
      <vt:lpstr>Team</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2021-01-28T12:59:42Z</dcterms:created>
  <dcterms:modified xsi:type="dcterms:W3CDTF">2023-11-12T18:46:55Z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