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3" r:id="rId2"/>
    <p:sldId id="290" r:id="rId3"/>
    <p:sldId id="291" r:id="rId4"/>
    <p:sldId id="333" r:id="rId5"/>
    <p:sldId id="404" r:id="rId6"/>
    <p:sldId id="405" r:id="rId7"/>
    <p:sldId id="412" r:id="rId8"/>
    <p:sldId id="411" r:id="rId9"/>
    <p:sldId id="410" r:id="rId10"/>
    <p:sldId id="409" r:id="rId11"/>
    <p:sldId id="408" r:id="rId12"/>
    <p:sldId id="418" r:id="rId13"/>
    <p:sldId id="407" r:id="rId14"/>
    <p:sldId id="419" r:id="rId15"/>
    <p:sldId id="420" r:id="rId16"/>
    <p:sldId id="421" r:id="rId17"/>
    <p:sldId id="406" r:id="rId18"/>
    <p:sldId id="413" r:id="rId19"/>
    <p:sldId id="415" r:id="rId20"/>
    <p:sldId id="416" r:id="rId21"/>
    <p:sldId id="417" r:id="rId22"/>
    <p:sldId id="28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723C9"/>
    <a:srgbClr val="000099"/>
    <a:srgbClr val="0000CC"/>
    <a:srgbClr val="FFFFCC"/>
    <a:srgbClr val="3333CC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15A5C7-FC9F-4FDA-9532-4C33102F8BAD}" type="doc">
      <dgm:prSet loTypeId="urn:microsoft.com/office/officeart/2005/8/layout/lProcess2" loCatId="relationship" qsTypeId="urn:microsoft.com/office/officeart/2005/8/quickstyle/3d2#4" qsCatId="3D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8E2F32CE-7164-4D09-A098-0C3E64BFC0D5}">
      <dgm:prSet phldrT="[Metin]" custT="1"/>
      <dgm:spPr/>
      <dgm:t>
        <a:bodyPr/>
        <a:lstStyle/>
        <a:p>
          <a:endParaRPr lang="tr-TR" sz="2000" b="1">
            <a:latin typeface="Effra" pitchFamily="34" charset="-94"/>
          </a:endParaRPr>
        </a:p>
      </dgm:t>
    </dgm:pt>
    <dgm:pt modelId="{CBB91629-807A-4C31-BF6B-0A3685F01122}" type="parTrans" cxnId="{EAA6D41F-BA94-4A71-BB20-6E1F284B8DC9}">
      <dgm:prSet/>
      <dgm:spPr/>
      <dgm:t>
        <a:bodyPr/>
        <a:lstStyle/>
        <a:p>
          <a:endParaRPr lang="tr-TR"/>
        </a:p>
      </dgm:t>
    </dgm:pt>
    <dgm:pt modelId="{44C979EA-01B5-44F4-B1DF-1B845894B014}" type="sibTrans" cxnId="{EAA6D41F-BA94-4A71-BB20-6E1F284B8DC9}">
      <dgm:prSet/>
      <dgm:spPr/>
      <dgm:t>
        <a:bodyPr/>
        <a:lstStyle/>
        <a:p>
          <a:endParaRPr lang="tr-TR"/>
        </a:p>
      </dgm:t>
    </dgm:pt>
    <dgm:pt modelId="{50BE5F7C-E2AE-468F-B7C0-16F1CEACB3C8}">
      <dgm:prSet phldrT="[Metin]" custT="1"/>
      <dgm:spPr/>
      <dgm:t>
        <a:bodyPr/>
        <a:lstStyle/>
        <a:p>
          <a:r>
            <a:rPr lang="tr-T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ÖN ELEME DEĞERLENDİRME</a:t>
          </a:r>
        </a:p>
      </dgm:t>
    </dgm:pt>
    <dgm:pt modelId="{DFB0DD51-B5B1-4EAF-8E03-FBBBAD63BAB3}" type="parTrans" cxnId="{CD5477B1-49F9-46EF-9BF2-FEA205038488}">
      <dgm:prSet/>
      <dgm:spPr/>
      <dgm:t>
        <a:bodyPr/>
        <a:lstStyle/>
        <a:p>
          <a:endParaRPr lang="tr-TR"/>
        </a:p>
      </dgm:t>
    </dgm:pt>
    <dgm:pt modelId="{3B7F91A5-8C72-4C55-9B45-D80DF8EFF229}" type="sibTrans" cxnId="{CD5477B1-49F9-46EF-9BF2-FEA205038488}">
      <dgm:prSet/>
      <dgm:spPr/>
      <dgm:t>
        <a:bodyPr/>
        <a:lstStyle/>
        <a:p>
          <a:endParaRPr lang="tr-TR"/>
        </a:p>
      </dgm:t>
    </dgm:pt>
    <dgm:pt modelId="{8EF97148-F227-4634-BBB0-31F6C74A9FF0}">
      <dgm:prSet phldrT="[Metin]" custT="1"/>
      <dgm:spPr/>
      <dgm:t>
        <a:bodyPr/>
        <a:lstStyle/>
        <a:p>
          <a:r>
            <a:rPr lang="tr-T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KURUL DEĞERLENDİRMESİ</a:t>
          </a:r>
        </a:p>
      </dgm:t>
    </dgm:pt>
    <dgm:pt modelId="{3B54E594-C4A5-4FF4-B7AC-C2E9E0122719}" type="parTrans" cxnId="{3FA45521-E1FF-4870-BECB-281BC755664B}">
      <dgm:prSet/>
      <dgm:spPr/>
      <dgm:t>
        <a:bodyPr/>
        <a:lstStyle/>
        <a:p>
          <a:endParaRPr lang="tr-TR"/>
        </a:p>
      </dgm:t>
    </dgm:pt>
    <dgm:pt modelId="{2DF25289-9F1C-47A3-9608-5CB4E70E215B}" type="sibTrans" cxnId="{3FA45521-E1FF-4870-BECB-281BC755664B}">
      <dgm:prSet/>
      <dgm:spPr/>
      <dgm:t>
        <a:bodyPr/>
        <a:lstStyle/>
        <a:p>
          <a:endParaRPr lang="tr-TR"/>
        </a:p>
      </dgm:t>
    </dgm:pt>
    <dgm:pt modelId="{456EDC96-7ED4-4CAA-98EF-B2339F988A95}">
      <dgm:prSet custT="1"/>
      <dgm:spPr/>
      <dgm:t>
        <a:bodyPr/>
        <a:lstStyle/>
        <a:p>
          <a:r>
            <a:rPr lang="tr-T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DİREKTÖR/MÜDÜR GÖRÜŞLERİNİN ALINMASI</a:t>
          </a:r>
        </a:p>
      </dgm:t>
    </dgm:pt>
    <dgm:pt modelId="{6836B436-BE2F-4F8A-B94F-3C82BA993B86}" type="parTrans" cxnId="{2461A3E5-D401-42FA-A351-0C371E4CD2AE}">
      <dgm:prSet/>
      <dgm:spPr/>
      <dgm:t>
        <a:bodyPr/>
        <a:lstStyle/>
        <a:p>
          <a:endParaRPr lang="tr-TR"/>
        </a:p>
      </dgm:t>
    </dgm:pt>
    <dgm:pt modelId="{882D205E-B27F-4C78-BDDA-31FA8E441FEF}" type="sibTrans" cxnId="{2461A3E5-D401-42FA-A351-0C371E4CD2AE}">
      <dgm:prSet/>
      <dgm:spPr/>
      <dgm:t>
        <a:bodyPr/>
        <a:lstStyle/>
        <a:p>
          <a:endParaRPr lang="tr-TR"/>
        </a:p>
      </dgm:t>
    </dgm:pt>
    <dgm:pt modelId="{19E0DA75-79E3-48D4-8B34-38B87435BBBD}">
      <dgm:prSet custT="1"/>
      <dgm:spPr/>
      <dgm:t>
        <a:bodyPr/>
        <a:lstStyle/>
        <a:p>
          <a:r>
            <a:rPr lang="tr-T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GENEL MÜDÜR ONAYI</a:t>
          </a:r>
        </a:p>
      </dgm:t>
    </dgm:pt>
    <dgm:pt modelId="{D9C60A82-9606-44F8-B62B-812EE642E74B}" type="parTrans" cxnId="{358A5B48-480C-4FDF-A8CF-55A780803E15}">
      <dgm:prSet/>
      <dgm:spPr/>
      <dgm:t>
        <a:bodyPr/>
        <a:lstStyle/>
        <a:p>
          <a:endParaRPr lang="tr-TR"/>
        </a:p>
      </dgm:t>
    </dgm:pt>
    <dgm:pt modelId="{1687E837-4E8F-405E-90E0-5A954ACB2323}" type="sibTrans" cxnId="{358A5B48-480C-4FDF-A8CF-55A780803E15}">
      <dgm:prSet/>
      <dgm:spPr/>
      <dgm:t>
        <a:bodyPr/>
        <a:lstStyle/>
        <a:p>
          <a:endParaRPr lang="tr-TR"/>
        </a:p>
      </dgm:t>
    </dgm:pt>
    <dgm:pt modelId="{585D0CC4-A40B-4722-8A26-16FDF17A61DD}" type="pres">
      <dgm:prSet presAssocID="{D515A5C7-FC9F-4FDA-9532-4C33102F8BAD}" presName="theList" presStyleCnt="0">
        <dgm:presLayoutVars>
          <dgm:dir/>
          <dgm:animLvl val="lvl"/>
          <dgm:resizeHandles val="exact"/>
        </dgm:presLayoutVars>
      </dgm:prSet>
      <dgm:spPr/>
    </dgm:pt>
    <dgm:pt modelId="{5DF2FBBA-9B01-41FE-BA36-514AFB38409C}" type="pres">
      <dgm:prSet presAssocID="{8E2F32CE-7164-4D09-A098-0C3E64BFC0D5}" presName="compNode" presStyleCnt="0"/>
      <dgm:spPr/>
    </dgm:pt>
    <dgm:pt modelId="{B7F3977B-8929-4440-8950-CA27A802A455}" type="pres">
      <dgm:prSet presAssocID="{8E2F32CE-7164-4D09-A098-0C3E64BFC0D5}" presName="aNode" presStyleLbl="bgShp" presStyleIdx="0" presStyleCnt="1" custLinFactNeighborX="-405" custLinFactNeighborY="7871"/>
      <dgm:spPr/>
    </dgm:pt>
    <dgm:pt modelId="{BD93D23E-3CD8-4CAB-819A-5678954099B2}" type="pres">
      <dgm:prSet presAssocID="{8E2F32CE-7164-4D09-A098-0C3E64BFC0D5}" presName="textNode" presStyleLbl="bgShp" presStyleIdx="0" presStyleCnt="1"/>
      <dgm:spPr/>
    </dgm:pt>
    <dgm:pt modelId="{0ABE484B-1A9D-42F0-B025-18591A49DBC2}" type="pres">
      <dgm:prSet presAssocID="{8E2F32CE-7164-4D09-A098-0C3E64BFC0D5}" presName="compChildNode" presStyleCnt="0"/>
      <dgm:spPr/>
    </dgm:pt>
    <dgm:pt modelId="{3D5266BE-CECE-4AFF-B677-8F8FD88AF40C}" type="pres">
      <dgm:prSet presAssocID="{8E2F32CE-7164-4D09-A098-0C3E64BFC0D5}" presName="theInnerList" presStyleCnt="0"/>
      <dgm:spPr/>
    </dgm:pt>
    <dgm:pt modelId="{DCEB21AC-BBF0-4FA7-9F59-F69EE9EED181}" type="pres">
      <dgm:prSet presAssocID="{50BE5F7C-E2AE-468F-B7C0-16F1CEACB3C8}" presName="childNode" presStyleLbl="node1" presStyleIdx="0" presStyleCnt="4" custLinFactY="-93524" custLinFactNeighborX="268" custLinFactNeighborY="-100000">
        <dgm:presLayoutVars>
          <dgm:bulletEnabled val="1"/>
        </dgm:presLayoutVars>
      </dgm:prSet>
      <dgm:spPr/>
    </dgm:pt>
    <dgm:pt modelId="{47791424-AF79-401D-A606-20706F656AE6}" type="pres">
      <dgm:prSet presAssocID="{50BE5F7C-E2AE-468F-B7C0-16F1CEACB3C8}" presName="aSpace2" presStyleCnt="0"/>
      <dgm:spPr/>
    </dgm:pt>
    <dgm:pt modelId="{B01E620E-523F-449C-8EC8-79E9012F10B5}" type="pres">
      <dgm:prSet presAssocID="{8EF97148-F227-4634-BBB0-31F6C74A9FF0}" presName="childNode" presStyleLbl="node1" presStyleIdx="1" presStyleCnt="4" custLinFactY="-86559" custLinFactNeighborX="268" custLinFactNeighborY="-100000">
        <dgm:presLayoutVars>
          <dgm:bulletEnabled val="1"/>
        </dgm:presLayoutVars>
      </dgm:prSet>
      <dgm:spPr/>
    </dgm:pt>
    <dgm:pt modelId="{EE155C3F-6F2B-4F9C-ACED-369E0D139809}" type="pres">
      <dgm:prSet presAssocID="{8EF97148-F227-4634-BBB0-31F6C74A9FF0}" presName="aSpace2" presStyleCnt="0"/>
      <dgm:spPr/>
    </dgm:pt>
    <dgm:pt modelId="{CD571EC9-FAA6-424E-800F-3EE29B5C03FF}" type="pres">
      <dgm:prSet presAssocID="{456EDC96-7ED4-4CAA-98EF-B2339F988A95}" presName="childNode" presStyleLbl="node1" presStyleIdx="2" presStyleCnt="4" custLinFactY="-74084" custLinFactNeighborX="954" custLinFactNeighborY="-100000">
        <dgm:presLayoutVars>
          <dgm:bulletEnabled val="1"/>
        </dgm:presLayoutVars>
      </dgm:prSet>
      <dgm:spPr/>
    </dgm:pt>
    <dgm:pt modelId="{7519CC00-E02B-406A-9F46-F396D884BE4D}" type="pres">
      <dgm:prSet presAssocID="{456EDC96-7ED4-4CAA-98EF-B2339F988A95}" presName="aSpace2" presStyleCnt="0"/>
      <dgm:spPr/>
    </dgm:pt>
    <dgm:pt modelId="{6469187B-98BE-4CD4-B12A-E40DA7943D3E}" type="pres">
      <dgm:prSet presAssocID="{19E0DA75-79E3-48D4-8B34-38B87435BBBD}" presName="childNode" presStyleLbl="node1" presStyleIdx="3" presStyleCnt="4" custLinFactY="-61609" custLinFactNeighborX="954" custLinFactNeighborY="-100000">
        <dgm:presLayoutVars>
          <dgm:bulletEnabled val="1"/>
        </dgm:presLayoutVars>
      </dgm:prSet>
      <dgm:spPr/>
    </dgm:pt>
  </dgm:ptLst>
  <dgm:cxnLst>
    <dgm:cxn modelId="{EAA6D41F-BA94-4A71-BB20-6E1F284B8DC9}" srcId="{D515A5C7-FC9F-4FDA-9532-4C33102F8BAD}" destId="{8E2F32CE-7164-4D09-A098-0C3E64BFC0D5}" srcOrd="0" destOrd="0" parTransId="{CBB91629-807A-4C31-BF6B-0A3685F01122}" sibTransId="{44C979EA-01B5-44F4-B1DF-1B845894B014}"/>
    <dgm:cxn modelId="{3FA45521-E1FF-4870-BECB-281BC755664B}" srcId="{8E2F32CE-7164-4D09-A098-0C3E64BFC0D5}" destId="{8EF97148-F227-4634-BBB0-31F6C74A9FF0}" srcOrd="1" destOrd="0" parTransId="{3B54E594-C4A5-4FF4-B7AC-C2E9E0122719}" sibTransId="{2DF25289-9F1C-47A3-9608-5CB4E70E215B}"/>
    <dgm:cxn modelId="{779ADF29-3110-4238-99EE-347B5FD7A402}" type="presOf" srcId="{19E0DA75-79E3-48D4-8B34-38B87435BBBD}" destId="{6469187B-98BE-4CD4-B12A-E40DA7943D3E}" srcOrd="0" destOrd="0" presId="urn:microsoft.com/office/officeart/2005/8/layout/lProcess2"/>
    <dgm:cxn modelId="{6AB39C2E-637F-43A6-A6F4-4FDF1CEC0329}" type="presOf" srcId="{50BE5F7C-E2AE-468F-B7C0-16F1CEACB3C8}" destId="{DCEB21AC-BBF0-4FA7-9F59-F69EE9EED181}" srcOrd="0" destOrd="0" presId="urn:microsoft.com/office/officeart/2005/8/layout/lProcess2"/>
    <dgm:cxn modelId="{E471B45C-72B3-4CE7-AA79-F6ECF201F2DD}" type="presOf" srcId="{8E2F32CE-7164-4D09-A098-0C3E64BFC0D5}" destId="{BD93D23E-3CD8-4CAB-819A-5678954099B2}" srcOrd="1" destOrd="0" presId="urn:microsoft.com/office/officeart/2005/8/layout/lProcess2"/>
    <dgm:cxn modelId="{E8021D45-AAFA-4EE4-8B19-84BCB3DA3C24}" type="presOf" srcId="{8EF97148-F227-4634-BBB0-31F6C74A9FF0}" destId="{B01E620E-523F-449C-8EC8-79E9012F10B5}" srcOrd="0" destOrd="0" presId="urn:microsoft.com/office/officeart/2005/8/layout/lProcess2"/>
    <dgm:cxn modelId="{358A5B48-480C-4FDF-A8CF-55A780803E15}" srcId="{8E2F32CE-7164-4D09-A098-0C3E64BFC0D5}" destId="{19E0DA75-79E3-48D4-8B34-38B87435BBBD}" srcOrd="3" destOrd="0" parTransId="{D9C60A82-9606-44F8-B62B-812EE642E74B}" sibTransId="{1687E837-4E8F-405E-90E0-5A954ACB2323}"/>
    <dgm:cxn modelId="{64587D69-C414-4EAF-8DC7-240A4CE36D6E}" type="presOf" srcId="{456EDC96-7ED4-4CAA-98EF-B2339F988A95}" destId="{CD571EC9-FAA6-424E-800F-3EE29B5C03FF}" srcOrd="0" destOrd="0" presId="urn:microsoft.com/office/officeart/2005/8/layout/lProcess2"/>
    <dgm:cxn modelId="{DF9AAC8D-2B8F-4679-99BA-6433F8BCF1FD}" type="presOf" srcId="{D515A5C7-FC9F-4FDA-9532-4C33102F8BAD}" destId="{585D0CC4-A40B-4722-8A26-16FDF17A61DD}" srcOrd="0" destOrd="0" presId="urn:microsoft.com/office/officeart/2005/8/layout/lProcess2"/>
    <dgm:cxn modelId="{CD5477B1-49F9-46EF-9BF2-FEA205038488}" srcId="{8E2F32CE-7164-4D09-A098-0C3E64BFC0D5}" destId="{50BE5F7C-E2AE-468F-B7C0-16F1CEACB3C8}" srcOrd="0" destOrd="0" parTransId="{DFB0DD51-B5B1-4EAF-8E03-FBBBAD63BAB3}" sibTransId="{3B7F91A5-8C72-4C55-9B45-D80DF8EFF229}"/>
    <dgm:cxn modelId="{2461A3E5-D401-42FA-A351-0C371E4CD2AE}" srcId="{8E2F32CE-7164-4D09-A098-0C3E64BFC0D5}" destId="{456EDC96-7ED4-4CAA-98EF-B2339F988A95}" srcOrd="2" destOrd="0" parTransId="{6836B436-BE2F-4F8A-B94F-3C82BA993B86}" sibTransId="{882D205E-B27F-4C78-BDDA-31FA8E441FEF}"/>
    <dgm:cxn modelId="{DCCF74EA-11B8-4DF7-966E-F31E3DBCBFA9}" type="presOf" srcId="{8E2F32CE-7164-4D09-A098-0C3E64BFC0D5}" destId="{B7F3977B-8929-4440-8950-CA27A802A455}" srcOrd="0" destOrd="0" presId="urn:microsoft.com/office/officeart/2005/8/layout/lProcess2"/>
    <dgm:cxn modelId="{352EC011-C4AD-4A45-953B-F578EC8BF822}" type="presParOf" srcId="{585D0CC4-A40B-4722-8A26-16FDF17A61DD}" destId="{5DF2FBBA-9B01-41FE-BA36-514AFB38409C}" srcOrd="0" destOrd="0" presId="urn:microsoft.com/office/officeart/2005/8/layout/lProcess2"/>
    <dgm:cxn modelId="{279BC96D-832E-4974-B0ED-5F555178B770}" type="presParOf" srcId="{5DF2FBBA-9B01-41FE-BA36-514AFB38409C}" destId="{B7F3977B-8929-4440-8950-CA27A802A455}" srcOrd="0" destOrd="0" presId="urn:microsoft.com/office/officeart/2005/8/layout/lProcess2"/>
    <dgm:cxn modelId="{94F4DFA7-FC8A-462F-A35F-4D3A292EAC7E}" type="presParOf" srcId="{5DF2FBBA-9B01-41FE-BA36-514AFB38409C}" destId="{BD93D23E-3CD8-4CAB-819A-5678954099B2}" srcOrd="1" destOrd="0" presId="urn:microsoft.com/office/officeart/2005/8/layout/lProcess2"/>
    <dgm:cxn modelId="{5F4AC283-217F-4BAA-BB55-0457E484E76D}" type="presParOf" srcId="{5DF2FBBA-9B01-41FE-BA36-514AFB38409C}" destId="{0ABE484B-1A9D-42F0-B025-18591A49DBC2}" srcOrd="2" destOrd="0" presId="urn:microsoft.com/office/officeart/2005/8/layout/lProcess2"/>
    <dgm:cxn modelId="{36C6F597-7481-44E8-BD92-40F1874B2FC4}" type="presParOf" srcId="{0ABE484B-1A9D-42F0-B025-18591A49DBC2}" destId="{3D5266BE-CECE-4AFF-B677-8F8FD88AF40C}" srcOrd="0" destOrd="0" presId="urn:microsoft.com/office/officeart/2005/8/layout/lProcess2"/>
    <dgm:cxn modelId="{95ABAEC5-B293-4EC1-A534-36ED2C2CF478}" type="presParOf" srcId="{3D5266BE-CECE-4AFF-B677-8F8FD88AF40C}" destId="{DCEB21AC-BBF0-4FA7-9F59-F69EE9EED181}" srcOrd="0" destOrd="0" presId="urn:microsoft.com/office/officeart/2005/8/layout/lProcess2"/>
    <dgm:cxn modelId="{43177709-0D99-49C9-A5E9-A42F007EDD93}" type="presParOf" srcId="{3D5266BE-CECE-4AFF-B677-8F8FD88AF40C}" destId="{47791424-AF79-401D-A606-20706F656AE6}" srcOrd="1" destOrd="0" presId="urn:microsoft.com/office/officeart/2005/8/layout/lProcess2"/>
    <dgm:cxn modelId="{8A2CA65E-412F-4504-9956-94B5A1A75D6F}" type="presParOf" srcId="{3D5266BE-CECE-4AFF-B677-8F8FD88AF40C}" destId="{B01E620E-523F-449C-8EC8-79E9012F10B5}" srcOrd="2" destOrd="0" presId="urn:microsoft.com/office/officeart/2005/8/layout/lProcess2"/>
    <dgm:cxn modelId="{605B2414-146F-465D-8DA8-D2467CCC0FFF}" type="presParOf" srcId="{3D5266BE-CECE-4AFF-B677-8F8FD88AF40C}" destId="{EE155C3F-6F2B-4F9C-ACED-369E0D139809}" srcOrd="3" destOrd="0" presId="urn:microsoft.com/office/officeart/2005/8/layout/lProcess2"/>
    <dgm:cxn modelId="{6478743D-9AA8-44DF-9511-FC0E889C68B0}" type="presParOf" srcId="{3D5266BE-CECE-4AFF-B677-8F8FD88AF40C}" destId="{CD571EC9-FAA6-424E-800F-3EE29B5C03FF}" srcOrd="4" destOrd="0" presId="urn:microsoft.com/office/officeart/2005/8/layout/lProcess2"/>
    <dgm:cxn modelId="{28A1449F-552B-430D-9FAF-89EFA80718E1}" type="presParOf" srcId="{3D5266BE-CECE-4AFF-B677-8F8FD88AF40C}" destId="{7519CC00-E02B-406A-9F46-F396D884BE4D}" srcOrd="5" destOrd="0" presId="urn:microsoft.com/office/officeart/2005/8/layout/lProcess2"/>
    <dgm:cxn modelId="{4CBCAC85-FDF9-4630-878D-CCB3762260F4}" type="presParOf" srcId="{3D5266BE-CECE-4AFF-B677-8F8FD88AF40C}" destId="{6469187B-98BE-4CD4-B12A-E40DA7943D3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3977B-8929-4440-8950-CA27A802A455}">
      <dsp:nvSpPr>
        <dsp:cNvPr id="0" name=""/>
        <dsp:cNvSpPr/>
      </dsp:nvSpPr>
      <dsp:spPr>
        <a:xfrm>
          <a:off x="0" y="0"/>
          <a:ext cx="7458622" cy="4443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2000" b="1" kern="1200">
            <a:latin typeface="Effra" pitchFamily="34" charset="-94"/>
          </a:endParaRPr>
        </a:p>
      </dsp:txBody>
      <dsp:txXfrm>
        <a:off x="0" y="0"/>
        <a:ext cx="7458622" cy="1333192"/>
      </dsp:txXfrm>
    </dsp:sp>
    <dsp:sp modelId="{DCEB21AC-BBF0-4FA7-9F59-F69EE9EED181}">
      <dsp:nvSpPr>
        <dsp:cNvPr id="0" name=""/>
        <dsp:cNvSpPr/>
      </dsp:nvSpPr>
      <dsp:spPr>
        <a:xfrm>
          <a:off x="761853" y="628234"/>
          <a:ext cx="5966897" cy="647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ÖN ELEME DEĞERLENDİRME</a:t>
          </a:r>
        </a:p>
      </dsp:txBody>
      <dsp:txXfrm>
        <a:off x="780814" y="647195"/>
        <a:ext cx="5928975" cy="609470"/>
      </dsp:txXfrm>
    </dsp:sp>
    <dsp:sp modelId="{B01E620E-523F-449C-8EC8-79E9012F10B5}">
      <dsp:nvSpPr>
        <dsp:cNvPr id="0" name=""/>
        <dsp:cNvSpPr/>
      </dsp:nvSpPr>
      <dsp:spPr>
        <a:xfrm>
          <a:off x="761853" y="1420317"/>
          <a:ext cx="5966897" cy="647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KURUL DEĞERLENDİRMESİ</a:t>
          </a:r>
        </a:p>
      </dsp:txBody>
      <dsp:txXfrm>
        <a:off x="780814" y="1439278"/>
        <a:ext cx="5928975" cy="609470"/>
      </dsp:txXfrm>
    </dsp:sp>
    <dsp:sp modelId="{CD571EC9-FAA6-424E-800F-3EE29B5C03FF}">
      <dsp:nvSpPr>
        <dsp:cNvPr id="0" name=""/>
        <dsp:cNvSpPr/>
      </dsp:nvSpPr>
      <dsp:spPr>
        <a:xfrm>
          <a:off x="802786" y="2248071"/>
          <a:ext cx="5966897" cy="647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DİREKTÖR/MÜDÜR GÖRÜŞLERİNİN ALINMASI</a:t>
          </a:r>
        </a:p>
      </dsp:txBody>
      <dsp:txXfrm>
        <a:off x="821747" y="2267032"/>
        <a:ext cx="5928975" cy="609470"/>
      </dsp:txXfrm>
    </dsp:sp>
    <dsp:sp modelId="{6469187B-98BE-4CD4-B12A-E40DA7943D3E}">
      <dsp:nvSpPr>
        <dsp:cNvPr id="0" name=""/>
        <dsp:cNvSpPr/>
      </dsp:nvSpPr>
      <dsp:spPr>
        <a:xfrm>
          <a:off x="802786" y="3075824"/>
          <a:ext cx="5966897" cy="647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GENEL MÜDÜR ONAYI</a:t>
          </a:r>
        </a:p>
      </dsp:txBody>
      <dsp:txXfrm>
        <a:off x="821747" y="3094785"/>
        <a:ext cx="5928975" cy="609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4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3C128A-C7D9-4FED-953D-7C294ED756A0}" type="datetimeFigureOut">
              <a:rPr lang="tr-TR"/>
              <a:pPr>
                <a:defRPr/>
              </a:pPr>
              <a:t>29.09.2023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E6AA742-3E46-4932-B0A4-E4A495A7296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dirty="0"/>
              <a:t>İşletmelerin Kuruluş Amacı Nedir?</a:t>
            </a:r>
            <a:endParaRPr lang="en-US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Kar elde</a:t>
            </a:r>
            <a:r>
              <a:rPr lang="tr-TR" baseline="0" dirty="0"/>
              <a:t> etmek..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AA742-3E46-4932-B0A4-E4A495A7296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614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/>
              <a:t>Öneri rezerv süresi 1 ay olup, 1 ay içinde önerilerinizi olgunlaştırmanız gerekmektedir. Öneri rezerv edildiği zaman ilgili konu öneri sahibi/sahipleri için 1 ay süre ile korunmaktadır. 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6AA742-3E46-4932-B0A4-E4A495A7296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37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22802-B240-49EE-B6A1-BF3238C78EC8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A66F3-46C0-4645-8C71-A4D81B8710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804D-9988-492D-8268-B947DE2A8E0A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E6062-16B6-4841-8BFC-49C87917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43521-B380-4263-8DEE-87DA07E44224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51CFB-8225-4108-9A26-3BF6071C3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BC322-A84C-4218-BF44-22000C82AC9B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974FB-02FD-42FD-8FAA-70E173814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2D632-05FE-4594-986E-4C99CBD70BCA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F283F-C1D9-42FD-9B2B-2EB8D710C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AB37-0957-4838-8CAC-5F1B2CE2D69A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B5F0F-9F3A-4530-A7E3-79228CCCE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95427-0DEE-4EEB-97ED-506E90208220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A08D6-8929-4AEF-830F-012DF9A48B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27BAB-D0AA-4120-B570-2D44B3DEEF4B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59D7D-56D2-492F-947F-6D6B383F9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6 Resim" descr="Ppt Sunum Logo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6550" y="5784850"/>
            <a:ext cx="1011238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6351E-989F-45CC-963D-05D5DA032BC2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451725" y="5949950"/>
            <a:ext cx="1692275" cy="908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99F1E-4054-4681-AC84-3D55FDC18F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0EED5-6ADB-41F0-A7DE-C476A3B5ED45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669D5-B6DD-445D-AEBE-D20B03E97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027B4-239F-4C04-96FF-1677998C670D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0FD7D-FDE3-4F58-9EDE-DBFBA3D4CB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06340A-EDED-430C-94B6-E3A9411A8656}" type="datetimeFigureOut">
              <a:rPr lang="en-US"/>
              <a:pPr>
                <a:defRPr/>
              </a:pPr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61B6A6E-9F3D-47EA-8C27-4832FAD28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7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elif.agirkaya@lav.com.t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D44A9FB-0D19-73C8-3832-077BB6499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C69CA-DC27-52AE-3093-2295A9CF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100" b="1" dirty="0">
                <a:solidFill>
                  <a:srgbClr val="FF33CC"/>
                </a:solidFill>
                <a:cs typeface="Calibri"/>
              </a:rPr>
              <a:t>KIVILCIM ÖNERİ ÖDÜL SİSTEMİ</a:t>
            </a:r>
            <a:endParaRPr lang="en-US" dirty="0">
              <a:solidFill>
                <a:srgbClr val="FF33CC"/>
              </a:solidFill>
              <a:cs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5EC7FA-4F4B-1583-D31E-DCED6F0302F2}"/>
              </a:ext>
            </a:extLst>
          </p:cNvPr>
          <p:cNvSpPr txBox="1"/>
          <p:nvPr/>
        </p:nvSpPr>
        <p:spPr>
          <a:xfrm>
            <a:off x="6917337" y="4112201"/>
            <a:ext cx="195428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600" b="1" dirty="0">
                <a:solidFill>
                  <a:schemeClr val="bg1"/>
                </a:solidFill>
                <a:latin typeface="Arial"/>
                <a:cs typeface="Arial"/>
              </a:rPr>
              <a:t>Kıvılcım Lideri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/>
                <a:cs typeface="Arial"/>
              </a:rPr>
              <a:t>Elif </a:t>
            </a:r>
            <a:r>
              <a:rPr lang="tr-TR" sz="1600" b="1" dirty="0">
                <a:solidFill>
                  <a:schemeClr val="bg1"/>
                </a:solidFill>
                <a:latin typeface="Arial"/>
                <a:cs typeface="Arial"/>
              </a:rPr>
              <a:t>Ağırkaya</a:t>
            </a:r>
            <a:endParaRPr lang="tr-TR" sz="1600" b="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18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45718" y="525086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>
                <a:latin typeface="Effra Medium" pitchFamily="34" charset="-94"/>
                <a:cs typeface="Arial" pitchFamily="34" charset="0"/>
              </a:rPr>
              <a:t>Öneri Formu </a:t>
            </a:r>
            <a:endParaRPr lang="tr-TR" sz="220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" name="3 Dikdörtgen">
            <a:extLst>
              <a:ext uri="{FF2B5EF4-FFF2-40B4-BE49-F238E27FC236}">
                <a16:creationId xmlns:a16="http://schemas.microsoft.com/office/drawing/2014/main" id="{3D6D080A-D0A8-D165-E552-0E1D22CC9712}"/>
              </a:ext>
            </a:extLst>
          </p:cNvPr>
          <p:cNvSpPr/>
          <p:nvPr/>
        </p:nvSpPr>
        <p:spPr>
          <a:xfrm>
            <a:off x="863588" y="1468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Fikir Rezerve Etme/Önerinin Verilmesi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DB522B7-DAB2-079B-D2EB-FE8A0623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578"/>
            <a:ext cx="9144000" cy="589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55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41920" y="908720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>
                <a:latin typeface="Effra Medium" pitchFamily="34" charset="-94"/>
                <a:cs typeface="Arial" pitchFamily="34" charset="0"/>
              </a:rPr>
              <a:t>Öneri Verilebilecek Konular</a:t>
            </a:r>
            <a:endParaRPr lang="tr-TR" sz="220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" name="3 Dikdörtgen">
            <a:extLst>
              <a:ext uri="{FF2B5EF4-FFF2-40B4-BE49-F238E27FC236}">
                <a16:creationId xmlns:a16="http://schemas.microsoft.com/office/drawing/2014/main" id="{3D6D080A-D0A8-D165-E552-0E1D22CC9712}"/>
              </a:ext>
            </a:extLst>
          </p:cNvPr>
          <p:cNvSpPr/>
          <p:nvPr/>
        </p:nvSpPr>
        <p:spPr>
          <a:xfrm>
            <a:off x="863588" y="447055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Fikir Rezerve Etme/Önerinin Verilmesi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DD4D9B-44BB-4D32-698B-FFE31715EE28}"/>
              </a:ext>
            </a:extLst>
          </p:cNvPr>
          <p:cNvSpPr txBox="1"/>
          <p:nvPr/>
        </p:nvSpPr>
        <p:spPr>
          <a:xfrm>
            <a:off x="334793" y="1443841"/>
            <a:ext cx="71836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Üretim verimliliğinin artırılması,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İşçilik zamanının azaltılması,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Kalite seviyesinin iyileştirilmesi,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Enerji (doğalgaz, elektrik, hidrojen, oksijen vb.), son mamul, ambalaj hammadde, araç-gereç, hırdavat, kırtasiye vb. malzemelerde stok azaltma, israfı önleme, tüm kaynaklardan tasarruf,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Çalışma ortamının iyileştirilmesi ve verimliliğin artırılması,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İşçi sağlığı ve iş güvenliğinin arttırılması,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İç ve dış müşteri memnuniyetinin sağlanması, arttırılması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Üretim, bakım, depolama, sevkiyat, kalite kontrol, tasarım, insan kaynakları, mali işler, </a:t>
            </a:r>
            <a:r>
              <a:rPr lang="tr-TR" dirty="0" err="1">
                <a:latin typeface="Effra"/>
              </a:rPr>
              <a:t>satınalma</a:t>
            </a:r>
            <a:r>
              <a:rPr lang="tr-TR" dirty="0">
                <a:latin typeface="Effra"/>
              </a:rPr>
              <a:t>, planlama ve bunun gibi iş alanlarında kullanılan metotlarda geliştirmeler,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Fire, hurda ve üretim kayıplarının azaltılması,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Yeni ürün tasarımı,</a:t>
            </a:r>
          </a:p>
        </p:txBody>
      </p:sp>
      <p:pic>
        <p:nvPicPr>
          <p:cNvPr id="3" name="officeArt object">
            <a:extLst>
              <a:ext uri="{FF2B5EF4-FFF2-40B4-BE49-F238E27FC236}">
                <a16:creationId xmlns:a16="http://schemas.microsoft.com/office/drawing/2014/main" id="{FC22495A-42D1-3E4F-6C79-D09FA15A15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84806" y="5730240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51168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41920" y="908720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 dirty="0">
                <a:latin typeface="Effra Medium" pitchFamily="34" charset="-94"/>
                <a:cs typeface="Arial" pitchFamily="34" charset="0"/>
              </a:rPr>
              <a:t>Öneri Kapsamına Girmeyen Konular</a:t>
            </a:r>
            <a:endParaRPr lang="tr-TR" sz="2200" dirty="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" name="3 Dikdörtgen">
            <a:extLst>
              <a:ext uri="{FF2B5EF4-FFF2-40B4-BE49-F238E27FC236}">
                <a16:creationId xmlns:a16="http://schemas.microsoft.com/office/drawing/2014/main" id="{3D6D080A-D0A8-D165-E552-0E1D22CC9712}"/>
              </a:ext>
            </a:extLst>
          </p:cNvPr>
          <p:cNvSpPr/>
          <p:nvPr/>
        </p:nvSpPr>
        <p:spPr>
          <a:xfrm>
            <a:off x="863588" y="447055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Fikir Rezerve Etme/Önerinin Verilmesi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FDD4D9B-44BB-4D32-698B-FFE31715EE28}"/>
              </a:ext>
            </a:extLst>
          </p:cNvPr>
          <p:cNvSpPr txBox="1"/>
          <p:nvPr/>
        </p:nvSpPr>
        <p:spPr>
          <a:xfrm>
            <a:off x="460375" y="1628666"/>
            <a:ext cx="71836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Yönetsel konu,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Talep, tetkik, güncelleme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Dilek temenni,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Suçlayıcı yaklaşım,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Reddedilmişin aynı, terkedilmişin aynı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Performans kapsamında,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Yatırım niteliğinde ve stratejik karar gerektiren konular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Uygulama sonrası verilen öneriler</a:t>
            </a:r>
          </a:p>
        </p:txBody>
      </p:sp>
      <p:pic>
        <p:nvPicPr>
          <p:cNvPr id="3" name="officeArt object">
            <a:extLst>
              <a:ext uri="{FF2B5EF4-FFF2-40B4-BE49-F238E27FC236}">
                <a16:creationId xmlns:a16="http://schemas.microsoft.com/office/drawing/2014/main" id="{FC22495A-42D1-3E4F-6C79-D09FA15A15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84806" y="5730240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8134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graphicFrame>
        <p:nvGraphicFramePr>
          <p:cNvPr id="2" name="6 Diyagram">
            <a:extLst>
              <a:ext uri="{FF2B5EF4-FFF2-40B4-BE49-F238E27FC236}">
                <a16:creationId xmlns:a16="http://schemas.microsoft.com/office/drawing/2014/main" id="{8E674B54-AC5C-F0CF-7CA5-B487E29AC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995811"/>
              </p:ext>
            </p:extLst>
          </p:nvPr>
        </p:nvGraphicFramePr>
        <p:xfrm>
          <a:off x="785786" y="857232"/>
          <a:ext cx="7458622" cy="444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3 Dikdörtgen">
            <a:extLst>
              <a:ext uri="{FF2B5EF4-FFF2-40B4-BE49-F238E27FC236}">
                <a16:creationId xmlns:a16="http://schemas.microsoft.com/office/drawing/2014/main" id="{86DD0816-42F1-F2A1-3BFD-7DB3898BD4D7}"/>
              </a:ext>
            </a:extLst>
          </p:cNvPr>
          <p:cNvSpPr/>
          <p:nvPr/>
        </p:nvSpPr>
        <p:spPr>
          <a:xfrm>
            <a:off x="863588" y="24090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Önerilerin Değerlendirilmesi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AF984FFA-1F8D-1700-BF76-5F2D97105B96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0" y="5730240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416632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" name="3 Dikdörtgen">
            <a:extLst>
              <a:ext uri="{FF2B5EF4-FFF2-40B4-BE49-F238E27FC236}">
                <a16:creationId xmlns:a16="http://schemas.microsoft.com/office/drawing/2014/main" id="{86DD0816-42F1-F2A1-3BFD-7DB3898BD4D7}"/>
              </a:ext>
            </a:extLst>
          </p:cNvPr>
          <p:cNvSpPr/>
          <p:nvPr/>
        </p:nvSpPr>
        <p:spPr>
          <a:xfrm>
            <a:off x="863588" y="24090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Önerilerin Değerlendirilmesi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AF984FFA-1F8D-1700-BF76-5F2D97105B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730240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3 Dikdörtgen">
            <a:extLst>
              <a:ext uri="{FF2B5EF4-FFF2-40B4-BE49-F238E27FC236}">
                <a16:creationId xmlns:a16="http://schemas.microsoft.com/office/drawing/2014/main" id="{DEFF47ED-2A35-ACE1-AF85-1024B5598C65}"/>
              </a:ext>
            </a:extLst>
          </p:cNvPr>
          <p:cNvSpPr/>
          <p:nvPr/>
        </p:nvSpPr>
        <p:spPr>
          <a:xfrm>
            <a:off x="863588" y="702566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 dirty="0">
                <a:latin typeface="Effra Medium" pitchFamily="34" charset="-94"/>
                <a:cs typeface="Arial" pitchFamily="34" charset="0"/>
              </a:rPr>
              <a:t>Ön Eleme Değerlendirmesi </a:t>
            </a:r>
            <a:endParaRPr lang="tr-TR" sz="2200" dirty="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726532-83E0-8DC1-EBFE-6345821E2EB9}"/>
              </a:ext>
            </a:extLst>
          </p:cNvPr>
          <p:cNvSpPr txBox="1"/>
          <p:nvPr/>
        </p:nvSpPr>
        <p:spPr>
          <a:xfrm>
            <a:off x="953309" y="1467961"/>
            <a:ext cx="71984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Kıvılcım Lideri tarafından yapılır</a:t>
            </a:r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Öneri kutularından toplanan ve Kıvılcım Liderine e-posta yoluyla ulaşan öneriler “öneri”, “rezerve edilmiş öneri”, “dilek ve temenni”, “kapsam dışı” olmak üzere ayrılır. </a:t>
            </a:r>
          </a:p>
          <a:p>
            <a:endParaRPr lang="tr-TR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b="1" dirty="0">
                <a:latin typeface="Calibri" panose="020F0502020204030204" pitchFamily="34" charset="0"/>
                <a:cs typeface="Arial" panose="020B0604020202020204" pitchFamily="34" charset="0"/>
              </a:rPr>
              <a:t>Verilebilecek Kararlar;</a:t>
            </a:r>
          </a:p>
          <a:p>
            <a:endParaRPr lang="tr-TR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Calibri" panose="020F0502020204030204" pitchFamily="34" charset="0"/>
                <a:cs typeface="Arial" panose="020B0604020202020204" pitchFamily="34" charset="0"/>
              </a:rPr>
              <a:t>Olumlu </a:t>
            </a:r>
          </a:p>
          <a:p>
            <a:endParaRPr lang="tr-TR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Calibri" panose="020F0502020204030204" pitchFamily="34" charset="0"/>
                <a:cs typeface="Arial" panose="020B0604020202020204" pitchFamily="34" charset="0"/>
              </a:rPr>
              <a:t>Olumsuz</a:t>
            </a:r>
          </a:p>
          <a:p>
            <a:endParaRPr lang="tr-TR" b="1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latin typeface="Calibri" panose="020F0502020204030204" pitchFamily="34" charset="0"/>
                <a:cs typeface="Arial" panose="020B0604020202020204" pitchFamily="34" charset="0"/>
              </a:rPr>
              <a:t>Geliştirilmeli </a:t>
            </a:r>
          </a:p>
        </p:txBody>
      </p:sp>
    </p:spTree>
    <p:extLst>
      <p:ext uri="{BB962C8B-B14F-4D97-AF65-F5344CB8AC3E}">
        <p14:creationId xmlns:p14="http://schemas.microsoft.com/office/powerpoint/2010/main" val="2687864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" name="3 Dikdörtgen">
            <a:extLst>
              <a:ext uri="{FF2B5EF4-FFF2-40B4-BE49-F238E27FC236}">
                <a16:creationId xmlns:a16="http://schemas.microsoft.com/office/drawing/2014/main" id="{86DD0816-42F1-F2A1-3BFD-7DB3898BD4D7}"/>
              </a:ext>
            </a:extLst>
          </p:cNvPr>
          <p:cNvSpPr/>
          <p:nvPr/>
        </p:nvSpPr>
        <p:spPr>
          <a:xfrm>
            <a:off x="863588" y="24090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Önerilerin Değerlendirilmesi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AF984FFA-1F8D-1700-BF76-5F2D97105B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730240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3 Dikdörtgen">
            <a:extLst>
              <a:ext uri="{FF2B5EF4-FFF2-40B4-BE49-F238E27FC236}">
                <a16:creationId xmlns:a16="http://schemas.microsoft.com/office/drawing/2014/main" id="{DEFF47ED-2A35-ACE1-AF85-1024B5598C65}"/>
              </a:ext>
            </a:extLst>
          </p:cNvPr>
          <p:cNvSpPr/>
          <p:nvPr/>
        </p:nvSpPr>
        <p:spPr>
          <a:xfrm>
            <a:off x="863588" y="702566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 dirty="0">
                <a:latin typeface="Effra Medium" pitchFamily="34" charset="-94"/>
                <a:cs typeface="Arial" pitchFamily="34" charset="0"/>
              </a:rPr>
              <a:t>Kurul Değerlendirmesi </a:t>
            </a:r>
            <a:endParaRPr lang="tr-TR" sz="2200" dirty="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726532-83E0-8DC1-EBFE-6345821E2EB9}"/>
              </a:ext>
            </a:extLst>
          </p:cNvPr>
          <p:cNvSpPr txBox="1"/>
          <p:nvPr/>
        </p:nvSpPr>
        <p:spPr>
          <a:xfrm>
            <a:off x="953309" y="1467961"/>
            <a:ext cx="71984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Kurul Üyeleri tarafından değerlendirme yapılır.</a:t>
            </a:r>
          </a:p>
          <a:p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b="1" dirty="0">
                <a:latin typeface="Calibri" panose="020F0502020204030204" pitchFamily="34" charset="0"/>
                <a:cs typeface="Arial" panose="020B0604020202020204" pitchFamily="34" charset="0"/>
              </a:rPr>
              <a:t>Verilebilecek Kararlar;</a:t>
            </a:r>
          </a:p>
          <a:p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Geliştirilmeli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(Öneri sahip ve danışmanlarına geliştirilmesi için iade edilir. Önerinin geliştirilmesi için tanınan bekleme süresi en fazla 3 ay olup bu süre sonunda hala geliştirilmeyen öneriler, başka öneri sahiplerince yeniden sisteme kazandırılabilir.)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Yeniden Görüşülecek 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(Önerinin uygulaması veya denenmesi için henüz uygun şartların sağlanmaması sebebiyle öneri, bir sonraki kurulda tekrar değerlendirilmek üzere beklemeye alınır.)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Denenebilir</a:t>
            </a:r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(uygulama yapacak birime denemesi için gönderilmeli)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Uygulanabilir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Olumsuz</a:t>
            </a:r>
          </a:p>
          <a:p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tr-TR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03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3" name="3 Dikdörtgen">
            <a:extLst>
              <a:ext uri="{FF2B5EF4-FFF2-40B4-BE49-F238E27FC236}">
                <a16:creationId xmlns:a16="http://schemas.microsoft.com/office/drawing/2014/main" id="{86DD0816-42F1-F2A1-3BFD-7DB3898BD4D7}"/>
              </a:ext>
            </a:extLst>
          </p:cNvPr>
          <p:cNvSpPr/>
          <p:nvPr/>
        </p:nvSpPr>
        <p:spPr>
          <a:xfrm>
            <a:off x="863588" y="240901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Önerilerin Değerlendirilmesi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AF984FFA-1F8D-1700-BF76-5F2D97105B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5730240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5" name="3 Dikdörtgen">
            <a:extLst>
              <a:ext uri="{FF2B5EF4-FFF2-40B4-BE49-F238E27FC236}">
                <a16:creationId xmlns:a16="http://schemas.microsoft.com/office/drawing/2014/main" id="{DEFF47ED-2A35-ACE1-AF85-1024B5598C65}"/>
              </a:ext>
            </a:extLst>
          </p:cNvPr>
          <p:cNvSpPr/>
          <p:nvPr/>
        </p:nvSpPr>
        <p:spPr>
          <a:xfrm>
            <a:off x="863588" y="702566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 dirty="0">
                <a:latin typeface="Effra Medium" pitchFamily="34" charset="-94"/>
                <a:cs typeface="Arial" pitchFamily="34" charset="0"/>
              </a:rPr>
              <a:t>Müdür/Direktör Görüşü Alma </a:t>
            </a:r>
            <a:endParaRPr lang="tr-TR" sz="2200" dirty="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5726532-83E0-8DC1-EBFE-6345821E2EB9}"/>
              </a:ext>
            </a:extLst>
          </p:cNvPr>
          <p:cNvSpPr txBox="1"/>
          <p:nvPr/>
        </p:nvSpPr>
        <p:spPr>
          <a:xfrm>
            <a:off x="953309" y="1467961"/>
            <a:ext cx="71984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Kuruldan geçen öneriler ilgili bölüm müdürlerinin/direktörlerinin görüşlerine sunulur, akıbeti takip edilir. Yöneticilerin olumlu ve olumsuz bulduğu öneriler Genel Müdüre sunulur. </a:t>
            </a:r>
          </a:p>
          <a:p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tr-TR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3 Dikdörtgen">
            <a:extLst>
              <a:ext uri="{FF2B5EF4-FFF2-40B4-BE49-F238E27FC236}">
                <a16:creationId xmlns:a16="http://schemas.microsoft.com/office/drawing/2014/main" id="{5818114E-1169-E58A-4119-6C5D590A7F38}"/>
              </a:ext>
            </a:extLst>
          </p:cNvPr>
          <p:cNvSpPr/>
          <p:nvPr/>
        </p:nvSpPr>
        <p:spPr>
          <a:xfrm>
            <a:off x="863588" y="2568049"/>
            <a:ext cx="741682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 dirty="0">
                <a:latin typeface="Effra Medium" pitchFamily="34" charset="-94"/>
                <a:cs typeface="Arial" pitchFamily="34" charset="0"/>
              </a:rPr>
              <a:t>Genel Müdür Onayı/Nihai Karar</a:t>
            </a:r>
          </a:p>
          <a:p>
            <a:pPr algn="ctr">
              <a:tabLst>
                <a:tab pos="576263" algn="l"/>
              </a:tabLst>
            </a:pPr>
            <a:endParaRPr lang="tr-TR" sz="2200" b="1" dirty="0">
              <a:latin typeface="Effra Medium" pitchFamily="34" charset="-94"/>
              <a:cs typeface="Arial" pitchFamily="34" charset="0"/>
            </a:endParaRPr>
          </a:p>
          <a:p>
            <a:pPr>
              <a:tabLst>
                <a:tab pos="576263" algn="l"/>
              </a:tabLst>
            </a:pPr>
            <a:r>
              <a:rPr lang="tr-TR" dirty="0">
                <a:latin typeface="Calibri" panose="020F0502020204030204" pitchFamily="34" charset="0"/>
                <a:cs typeface="Arial" panose="020B0604020202020204" pitchFamily="34" charset="0"/>
              </a:rPr>
              <a:t>Kıvılcım lideri tarafından kurulda görüşülen ve görüş alma aşamasını geçen öneriler Genel Müdür’e sunulur. Genel Müdür’ün her bir öneri için verdiği karar nihai karardır. </a:t>
            </a:r>
          </a:p>
          <a:p>
            <a:pPr>
              <a:tabLst>
                <a:tab pos="576263" algn="l"/>
              </a:tabLst>
            </a:pPr>
            <a:r>
              <a:rPr lang="tr-TR" dirty="0">
                <a:latin typeface="Calibri" panose="020F0502020204030204" pitchFamily="34" charset="0"/>
                <a:cs typeface="Arial" panose="020B0604020202020204" pitchFamily="34" charset="0"/>
              </a:rPr>
              <a:t>Verilebilecek Kararlar;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76263" algn="l"/>
              </a:tabLst>
            </a:pPr>
            <a:r>
              <a:rPr lang="tr-TR" dirty="0">
                <a:latin typeface="Calibri" panose="020F0502020204030204" pitchFamily="34" charset="0"/>
                <a:cs typeface="Arial" panose="020B0604020202020204" pitchFamily="34" charset="0"/>
              </a:rPr>
              <a:t>Denenebilir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76263" algn="l"/>
              </a:tabLst>
            </a:pPr>
            <a:r>
              <a:rPr lang="tr-TR" dirty="0">
                <a:latin typeface="Calibri" panose="020F0502020204030204" pitchFamily="34" charset="0"/>
                <a:cs typeface="Arial" panose="020B0604020202020204" pitchFamily="34" charset="0"/>
              </a:rPr>
              <a:t>Uygulanabilir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76263" algn="l"/>
              </a:tabLst>
            </a:pPr>
            <a:r>
              <a:rPr lang="tr-TR" dirty="0">
                <a:latin typeface="Calibri" panose="020F0502020204030204" pitchFamily="34" charset="0"/>
                <a:cs typeface="Arial" panose="020B0604020202020204" pitchFamily="34" charset="0"/>
              </a:rPr>
              <a:t>Olumsuz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76263" algn="l"/>
              </a:tabLst>
            </a:pPr>
            <a:r>
              <a:rPr lang="tr-TR" dirty="0">
                <a:latin typeface="Calibri" panose="020F0502020204030204" pitchFamily="34" charset="0"/>
                <a:cs typeface="Arial" panose="020B0604020202020204" pitchFamily="34" charset="0"/>
              </a:rPr>
              <a:t>Beklemede</a:t>
            </a:r>
          </a:p>
        </p:txBody>
      </p:sp>
    </p:spTree>
    <p:extLst>
      <p:ext uri="{BB962C8B-B14F-4D97-AF65-F5344CB8AC3E}">
        <p14:creationId xmlns:p14="http://schemas.microsoft.com/office/powerpoint/2010/main" val="54855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" name="3 Dikdörtgen">
            <a:extLst>
              <a:ext uri="{FF2B5EF4-FFF2-40B4-BE49-F238E27FC236}">
                <a16:creationId xmlns:a16="http://schemas.microsoft.com/office/drawing/2014/main" id="{1041B0FA-31B9-57FF-B9E8-0E074572FFA6}"/>
              </a:ext>
            </a:extLst>
          </p:cNvPr>
          <p:cNvSpPr/>
          <p:nvPr/>
        </p:nvSpPr>
        <p:spPr>
          <a:xfrm>
            <a:off x="861214" y="312542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Önerilerin Uygulanması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3" name="Resim 3">
            <a:extLst>
              <a:ext uri="{FF2B5EF4-FFF2-40B4-BE49-F238E27FC236}">
                <a16:creationId xmlns:a16="http://schemas.microsoft.com/office/drawing/2014/main" id="{2DB783CC-A437-C8D6-8AE1-FAEB9DB565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828"/>
          <a:stretch/>
        </p:blipFill>
        <p:spPr>
          <a:xfrm>
            <a:off x="467948" y="1108552"/>
            <a:ext cx="8203355" cy="2545976"/>
          </a:xfrm>
          <a:prstGeom prst="rect">
            <a:avLst/>
          </a:prstGeom>
        </p:spPr>
      </p:pic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F24F86B0-F62C-30F2-CCE0-C0245266A4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71585" y="5797281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B5B9606-1134-9EC4-5A21-83D0E0667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457" y="3285744"/>
            <a:ext cx="4493623" cy="21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1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57158" y="1357298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endParaRPr lang="tr-TR" b="1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endParaRPr lang="tr-TR" b="1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endParaRPr lang="tr-TR" b="1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r>
              <a:rPr lang="tr-TR" b="1" dirty="0">
                <a:latin typeface="Effra Light" pitchFamily="34" charset="-94"/>
              </a:rPr>
              <a:t> </a:t>
            </a:r>
            <a:r>
              <a:rPr lang="tr-TR" b="1" u="sng" dirty="0">
                <a:latin typeface="Effra Light" pitchFamily="34" charset="-94"/>
              </a:rPr>
              <a:t>Denenebilir:</a:t>
            </a:r>
            <a:r>
              <a:rPr lang="tr-TR" b="1" dirty="0">
                <a:latin typeface="Effra Light" pitchFamily="34" charset="-94"/>
              </a:rPr>
              <a:t>  </a:t>
            </a:r>
            <a:r>
              <a:rPr lang="tr-TR" dirty="0">
                <a:latin typeface="Effra Light" pitchFamily="34" charset="-94"/>
              </a:rPr>
              <a:t>Deneme/İptal Raporu 	   1. Taksit Raporu 	       2. Taksit Raporu	</a:t>
            </a:r>
          </a:p>
          <a:p>
            <a:pPr>
              <a:buFont typeface="Arial" pitchFamily="34" charset="0"/>
              <a:buChar char="•"/>
            </a:pPr>
            <a:endParaRPr lang="tr-TR" b="1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endParaRPr lang="tr-TR" b="1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endParaRPr lang="tr-TR" b="1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endParaRPr lang="tr-TR" b="1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r>
              <a:rPr lang="tr-TR" b="1" u="sng" dirty="0">
                <a:latin typeface="Effra Light" pitchFamily="34" charset="-94"/>
              </a:rPr>
              <a:t>Uygulanabilir:</a:t>
            </a:r>
            <a:r>
              <a:rPr lang="tr-TR" b="1" dirty="0">
                <a:latin typeface="Effra Light" pitchFamily="34" charset="-94"/>
              </a:rPr>
              <a:t>  </a:t>
            </a:r>
            <a:r>
              <a:rPr lang="tr-TR" dirty="0">
                <a:latin typeface="Effra Light" pitchFamily="34" charset="-94"/>
              </a:rPr>
              <a:t>1. Taksit Raporu           2. Taksit Raporu</a:t>
            </a:r>
          </a:p>
          <a:p>
            <a:endParaRPr lang="tr-TR" b="1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endParaRPr lang="tr-T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ffra Light" pitchFamily="34" charset="-94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6 Sağ Ok"/>
          <p:cNvSpPr/>
          <p:nvPr/>
        </p:nvSpPr>
        <p:spPr>
          <a:xfrm>
            <a:off x="3968050" y="2357430"/>
            <a:ext cx="200736" cy="767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7 Sağ Ok"/>
          <p:cNvSpPr/>
          <p:nvPr/>
        </p:nvSpPr>
        <p:spPr>
          <a:xfrm>
            <a:off x="5903307" y="2357429"/>
            <a:ext cx="181843" cy="7675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Sağ Ok"/>
          <p:cNvSpPr/>
          <p:nvPr/>
        </p:nvSpPr>
        <p:spPr>
          <a:xfrm>
            <a:off x="3646948" y="3696141"/>
            <a:ext cx="191290" cy="1334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3 Dikdörtgen">
            <a:extLst>
              <a:ext uri="{FF2B5EF4-FFF2-40B4-BE49-F238E27FC236}">
                <a16:creationId xmlns:a16="http://schemas.microsoft.com/office/drawing/2014/main" id="{76E7BF04-4EA8-F164-3078-7C3960C3E657}"/>
              </a:ext>
            </a:extLst>
          </p:cNvPr>
          <p:cNvSpPr/>
          <p:nvPr/>
        </p:nvSpPr>
        <p:spPr>
          <a:xfrm>
            <a:off x="785644" y="577037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Önerilerin Uygulanması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92585F9F-2017-5E81-2A80-FD6D492839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-71585" y="5797281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30318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3 Dikdörtgen">
            <a:extLst>
              <a:ext uri="{FF2B5EF4-FFF2-40B4-BE49-F238E27FC236}">
                <a16:creationId xmlns:a16="http://schemas.microsoft.com/office/drawing/2014/main" id="{76E7BF04-4EA8-F164-3078-7C3960C3E657}"/>
              </a:ext>
            </a:extLst>
          </p:cNvPr>
          <p:cNvSpPr/>
          <p:nvPr/>
        </p:nvSpPr>
        <p:spPr>
          <a:xfrm>
            <a:off x="785644" y="577037"/>
            <a:ext cx="741682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/>
              </a:rPr>
              <a:t>Önerilerin Ödüllendirilmesi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90C32E73-ACEF-C09E-208E-3711DBBED032}"/>
              </a:ext>
            </a:extLst>
          </p:cNvPr>
          <p:cNvSpPr txBox="1"/>
          <p:nvPr/>
        </p:nvSpPr>
        <p:spPr>
          <a:xfrm>
            <a:off x="305610" y="1449062"/>
            <a:ext cx="7183605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Prim ödeme taleplerinin hazırlanması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Eff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Effra"/>
              </a:rPr>
              <a:t>Prim ödeme taleplerinin onaylanması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FF33CC"/>
              </a:solidFill>
              <a:latin typeface="Eff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rgbClr val="FF33CC"/>
                </a:solidFill>
                <a:latin typeface="Effra"/>
              </a:rPr>
              <a:t>Hak edilen prim tutarları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FF33CC"/>
              </a:solidFill>
              <a:latin typeface="Eff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solidFill>
                <a:srgbClr val="FF33CC"/>
              </a:solidFill>
              <a:latin typeface="Eff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Effr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Effra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AED6139-F672-3232-1F63-18EAB90D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3076523"/>
            <a:ext cx="9006870" cy="2332415"/>
          </a:xfrm>
          <a:prstGeom prst="rect">
            <a:avLst/>
          </a:prstGeom>
        </p:spPr>
      </p:pic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A7E54231-21FD-3427-08B5-44FA8204BC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71585" y="5797281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1697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539552" y="1599622"/>
            <a:ext cx="414283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>
                <a:latin typeface="Effra Light"/>
                <a:cs typeface="Dreaming Outloud Script Pro" panose="020B0604020202020204" pitchFamily="66" charset="0"/>
              </a:rPr>
              <a:t>  </a:t>
            </a:r>
            <a:r>
              <a:rPr lang="tr-TR" sz="2000" dirty="0">
                <a:latin typeface="Effra Light"/>
                <a:cs typeface="Dreaming Outloud Script Pro" panose="020B0604020202020204" pitchFamily="66" charset="0"/>
              </a:rPr>
              <a:t>Öneri sistemi, çalışanların şirketlerini ilgilendiren konularda, mevcut durumun iyileştirilmesine yönelik fikirlerini yönetime sunmalarını, gelen önerilerin değerlendirilmesini ve uygun olanların uygulamaya alınmasını, katkı verenlerin katkıları ölçüsünde ödüllendirilmesini sağlayan bir sistemdir.</a:t>
            </a:r>
          </a:p>
          <a:p>
            <a:pPr>
              <a:buFont typeface="Arial" pitchFamily="34" charset="0"/>
              <a:buChar char="•"/>
            </a:pPr>
            <a:endParaRPr lang="tr-TR" dirty="0">
              <a:latin typeface="Effra Light" pitchFamily="34" charset="-94"/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818783" y="460138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tabLst>
                <a:tab pos="576263" algn="l"/>
              </a:tabLst>
            </a:pPr>
            <a:r>
              <a:rPr lang="tr-TR" sz="2400" b="1" dirty="0">
                <a:solidFill>
                  <a:srgbClr val="FF3399"/>
                </a:solidFill>
                <a:latin typeface="Effra Medium" pitchFamily="34" charset="-94"/>
                <a:cs typeface="Arial" pitchFamily="34" charset="0"/>
              </a:rPr>
              <a:t>Öneri Ödül Sitemi</a:t>
            </a:r>
            <a:endParaRPr lang="tr-TR" sz="2400" dirty="0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20F02F9-5263-1C62-A742-99E5D085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720784"/>
            <a:ext cx="2689537" cy="3204774"/>
          </a:xfrm>
          <a:prstGeom prst="rect">
            <a:avLst/>
          </a:prstGeom>
        </p:spPr>
      </p:pic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299C6513-61FC-99D8-20A3-1BCE5B1FA2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724539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087933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3 Dikdörtgen">
            <a:extLst>
              <a:ext uri="{FF2B5EF4-FFF2-40B4-BE49-F238E27FC236}">
                <a16:creationId xmlns:a16="http://schemas.microsoft.com/office/drawing/2014/main" id="{76E7BF04-4EA8-F164-3078-7C3960C3E657}"/>
              </a:ext>
            </a:extLst>
          </p:cNvPr>
          <p:cNvSpPr/>
          <p:nvPr/>
        </p:nvSpPr>
        <p:spPr>
          <a:xfrm>
            <a:off x="785644" y="577037"/>
            <a:ext cx="741682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/>
              </a:rPr>
              <a:t>Önerilerin Devamlılığının Sağlanması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581083D5-7780-738A-FE98-6373409E3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75" y="859355"/>
            <a:ext cx="7107381" cy="2399869"/>
          </a:xfrm>
          <a:prstGeom prst="rect">
            <a:avLst/>
          </a:prstGeom>
        </p:spPr>
      </p:pic>
      <p:pic>
        <p:nvPicPr>
          <p:cNvPr id="3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555B4837-54BB-E048-5F50-A6EFF861B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111" y="2109863"/>
            <a:ext cx="6380018" cy="4102447"/>
          </a:xfrm>
          <a:prstGeom prst="rect">
            <a:avLst/>
          </a:prstGeom>
        </p:spPr>
      </p:pic>
      <p:pic>
        <p:nvPicPr>
          <p:cNvPr id="4" name="officeArt object">
            <a:extLst>
              <a:ext uri="{FF2B5EF4-FFF2-40B4-BE49-F238E27FC236}">
                <a16:creationId xmlns:a16="http://schemas.microsoft.com/office/drawing/2014/main" id="{71052F91-FC74-8D80-2F72-3B3D20EE58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71585" y="5797281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3384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3 Dikdörtgen">
            <a:extLst>
              <a:ext uri="{FF2B5EF4-FFF2-40B4-BE49-F238E27FC236}">
                <a16:creationId xmlns:a16="http://schemas.microsoft.com/office/drawing/2014/main" id="{76E7BF04-4EA8-F164-3078-7C3960C3E657}"/>
              </a:ext>
            </a:extLst>
          </p:cNvPr>
          <p:cNvSpPr/>
          <p:nvPr/>
        </p:nvSpPr>
        <p:spPr>
          <a:xfrm>
            <a:off x="785644" y="577037"/>
            <a:ext cx="7416824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/>
              </a:rPr>
              <a:t>Performans Sistemine Yansıması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4" name="Resim 6">
            <a:extLst>
              <a:ext uri="{FF2B5EF4-FFF2-40B4-BE49-F238E27FC236}">
                <a16:creationId xmlns:a16="http://schemas.microsoft.com/office/drawing/2014/main" id="{3F303634-1D80-DD1B-F3CF-902D0BF9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39" y="1449224"/>
            <a:ext cx="5435390" cy="454981"/>
          </a:xfrm>
          <a:prstGeom prst="rect">
            <a:avLst/>
          </a:prstGeom>
        </p:spPr>
      </p:pic>
      <p:pic>
        <p:nvPicPr>
          <p:cNvPr id="7" name="Resim 7">
            <a:extLst>
              <a:ext uri="{FF2B5EF4-FFF2-40B4-BE49-F238E27FC236}">
                <a16:creationId xmlns:a16="http://schemas.microsoft.com/office/drawing/2014/main" id="{A41D7EA5-A430-D332-6C27-580D4323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54" y="1729746"/>
            <a:ext cx="7334092" cy="2474108"/>
          </a:xfrm>
          <a:prstGeom prst="rect">
            <a:avLst/>
          </a:prstGeom>
        </p:spPr>
      </p:pic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520136BF-0C17-9B35-0569-F8328410E67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71585" y="5797281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4A5A0E4-64A3-518E-AFC5-F639E8AD14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75" y="4203854"/>
            <a:ext cx="5927455" cy="463168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5846218C-53DD-EF81-8F52-05FFCE2EF216}"/>
              </a:ext>
            </a:extLst>
          </p:cNvPr>
          <p:cNvSpPr/>
          <p:nvPr/>
        </p:nvSpPr>
        <p:spPr>
          <a:xfrm>
            <a:off x="432639" y="4667022"/>
            <a:ext cx="5330757" cy="741754"/>
          </a:xfrm>
          <a:prstGeom prst="rect">
            <a:avLst/>
          </a:prstGeom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/>
              <a:t>Termine Uyum(%50)+ Rapor Durumu(%50)</a:t>
            </a:r>
          </a:p>
        </p:txBody>
      </p:sp>
    </p:spTree>
    <p:extLst>
      <p:ext uri="{BB962C8B-B14F-4D97-AF65-F5344CB8AC3E}">
        <p14:creationId xmlns:p14="http://schemas.microsoft.com/office/powerpoint/2010/main" val="733964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3998"/>
              <a:gd name="connsiteY0" fmla="*/ 0 h 6857998"/>
              <a:gd name="connsiteX1" fmla="*/ 9143998 w 9143998"/>
              <a:gd name="connsiteY1" fmla="*/ 0 h 6857998"/>
              <a:gd name="connsiteX2" fmla="*/ 9143998 w 9143998"/>
              <a:gd name="connsiteY2" fmla="*/ 6857997 h 6857998"/>
              <a:gd name="connsiteX3" fmla="*/ 0 w 9143998"/>
              <a:gd name="connsiteY3" fmla="*/ 6857997 h 6857998"/>
              <a:gd name="connsiteX4" fmla="*/ 0 w 9143998"/>
              <a:gd name="connsiteY4" fmla="*/ 0 h 685799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57998">
                <a:moveTo>
                  <a:pt x="0" y="0"/>
                </a:moveTo>
                <a:lnTo>
                  <a:pt x="9143998" y="0"/>
                </a:lnTo>
                <a:lnTo>
                  <a:pt x="9143998" y="6857997"/>
                </a:lnTo>
                <a:lnTo>
                  <a:pt x="0" y="6857997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25400"/>
            <a:ext cx="9144000" cy="6832600"/>
          </a:xfrm>
          <a:custGeom>
            <a:avLst/>
            <a:gdLst>
              <a:gd name="connsiteX0" fmla="*/ 0 w 9143998"/>
              <a:gd name="connsiteY0" fmla="*/ 0 h 6832600"/>
              <a:gd name="connsiteX1" fmla="*/ 9143998 w 9143998"/>
              <a:gd name="connsiteY1" fmla="*/ 0 h 6832600"/>
              <a:gd name="connsiteX2" fmla="*/ 9143998 w 9143998"/>
              <a:gd name="connsiteY2" fmla="*/ 6832600 h 6832600"/>
              <a:gd name="connsiteX3" fmla="*/ 0 w 9143998"/>
              <a:gd name="connsiteY3" fmla="*/ 6832600 h 6832600"/>
              <a:gd name="connsiteX4" fmla="*/ 0 w 9143998"/>
              <a:gd name="connsiteY4" fmla="*/ 0 h 683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3998" h="6832600">
                <a:moveTo>
                  <a:pt x="0" y="0"/>
                </a:moveTo>
                <a:lnTo>
                  <a:pt x="9143998" y="0"/>
                </a:lnTo>
                <a:lnTo>
                  <a:pt x="9143998" y="6832600"/>
                </a:lnTo>
                <a:lnTo>
                  <a:pt x="0" y="6832600"/>
                </a:lnTo>
                <a:lnTo>
                  <a:pt x="0" y="0"/>
                </a:lnTo>
              </a:path>
            </a:pathLst>
          </a:custGeom>
          <a:solidFill>
            <a:srgbClr val="FF009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4384675" y="2511425"/>
            <a:ext cx="385763" cy="568325"/>
          </a:xfrm>
          <a:custGeom>
            <a:avLst/>
            <a:gdLst>
              <a:gd name="connsiteX0" fmla="*/ 33875 w 386099"/>
              <a:gd name="connsiteY0" fmla="*/ 568153 h 568153"/>
              <a:gd name="connsiteX1" fmla="*/ 103098 w 386099"/>
              <a:gd name="connsiteY1" fmla="*/ 335448 h 568153"/>
              <a:gd name="connsiteX2" fmla="*/ 172375 w 386099"/>
              <a:gd name="connsiteY2" fmla="*/ 568153 h 568153"/>
              <a:gd name="connsiteX3" fmla="*/ 386098 w 386099"/>
              <a:gd name="connsiteY3" fmla="*/ 568153 h 568153"/>
              <a:gd name="connsiteX4" fmla="*/ 216267 w 386099"/>
              <a:gd name="connsiteY4" fmla="*/ 0 h 568153"/>
              <a:gd name="connsiteX5" fmla="*/ 168600 w 386099"/>
              <a:gd name="connsiteY5" fmla="*/ 0 h 568153"/>
              <a:gd name="connsiteX6" fmla="*/ 0 w 386099"/>
              <a:gd name="connsiteY6" fmla="*/ 568153 h 568153"/>
              <a:gd name="connsiteX7" fmla="*/ 33875 w 386099"/>
              <a:gd name="connsiteY7" fmla="*/ 568153 h 5681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386099" h="568153">
                <a:moveTo>
                  <a:pt x="33875" y="568153"/>
                </a:moveTo>
                <a:lnTo>
                  <a:pt x="103098" y="335448"/>
                </a:lnTo>
                <a:lnTo>
                  <a:pt x="172375" y="568153"/>
                </a:lnTo>
                <a:lnTo>
                  <a:pt x="386098" y="568153"/>
                </a:lnTo>
                <a:lnTo>
                  <a:pt x="216267" y="0"/>
                </a:lnTo>
                <a:lnTo>
                  <a:pt x="168600" y="0"/>
                </a:lnTo>
                <a:lnTo>
                  <a:pt x="0" y="568153"/>
                </a:lnTo>
                <a:lnTo>
                  <a:pt x="33875" y="568153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2406650" y="2511425"/>
            <a:ext cx="1217613" cy="1841500"/>
          </a:xfrm>
          <a:custGeom>
            <a:avLst/>
            <a:gdLst>
              <a:gd name="connsiteX0" fmla="*/ 0 w 1218013"/>
              <a:gd name="connsiteY0" fmla="*/ 1806213 h 1841675"/>
              <a:gd name="connsiteX1" fmla="*/ 221274 w 1218013"/>
              <a:gd name="connsiteY1" fmla="*/ 1806213 h 1841675"/>
              <a:gd name="connsiteX2" fmla="*/ 221274 w 1218013"/>
              <a:gd name="connsiteY2" fmla="*/ 35541 h 1841675"/>
              <a:gd name="connsiteX3" fmla="*/ 0 w 1218013"/>
              <a:gd name="connsiteY3" fmla="*/ 35541 h 1841675"/>
              <a:gd name="connsiteX4" fmla="*/ 0 w 1218013"/>
              <a:gd name="connsiteY4" fmla="*/ 0 h 1841675"/>
              <a:gd name="connsiteX5" fmla="*/ 641918 w 1218013"/>
              <a:gd name="connsiteY5" fmla="*/ 0 h 1841675"/>
              <a:gd name="connsiteX6" fmla="*/ 641918 w 1218013"/>
              <a:gd name="connsiteY6" fmla="*/ 35541 h 1841675"/>
              <a:gd name="connsiteX7" fmla="*/ 420644 w 1218013"/>
              <a:gd name="connsiteY7" fmla="*/ 35541 h 1841675"/>
              <a:gd name="connsiteX8" fmla="*/ 420644 w 1218013"/>
              <a:gd name="connsiteY8" fmla="*/ 1806213 h 1841675"/>
              <a:gd name="connsiteX9" fmla="*/ 775465 w 1218013"/>
              <a:gd name="connsiteY9" fmla="*/ 1806213 h 1841675"/>
              <a:gd name="connsiteX10" fmla="*/ 1196082 w 1218013"/>
              <a:gd name="connsiteY10" fmla="*/ 1286902 h 1841675"/>
              <a:gd name="connsiteX11" fmla="*/ 1218013 w 1218013"/>
              <a:gd name="connsiteY11" fmla="*/ 1286902 h 1841675"/>
              <a:gd name="connsiteX12" fmla="*/ 1218013 w 1218013"/>
              <a:gd name="connsiteY12" fmla="*/ 1841675 h 1841675"/>
              <a:gd name="connsiteX13" fmla="*/ 0 w 1218013"/>
              <a:gd name="connsiteY13" fmla="*/ 1841675 h 1841675"/>
              <a:gd name="connsiteX14" fmla="*/ 0 w 1218013"/>
              <a:gd name="connsiteY14" fmla="*/ 1806213 h 1841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</a:cxnLst>
            <a:rect l="l" t="t" r="r" b="b"/>
            <a:pathLst>
              <a:path w="1218013" h="1841675">
                <a:moveTo>
                  <a:pt x="0" y="1806213"/>
                </a:moveTo>
                <a:lnTo>
                  <a:pt x="221274" y="1806213"/>
                </a:lnTo>
                <a:lnTo>
                  <a:pt x="221274" y="35541"/>
                </a:lnTo>
                <a:lnTo>
                  <a:pt x="0" y="35541"/>
                </a:lnTo>
                <a:lnTo>
                  <a:pt x="0" y="0"/>
                </a:lnTo>
                <a:lnTo>
                  <a:pt x="641918" y="0"/>
                </a:lnTo>
                <a:lnTo>
                  <a:pt x="641918" y="35541"/>
                </a:lnTo>
                <a:lnTo>
                  <a:pt x="420644" y="35541"/>
                </a:lnTo>
                <a:lnTo>
                  <a:pt x="420644" y="1806213"/>
                </a:lnTo>
                <a:lnTo>
                  <a:pt x="775465" y="1806213"/>
                </a:lnTo>
                <a:cubicBezTo>
                  <a:pt x="1101820" y="1806213"/>
                  <a:pt x="1164456" y="1419701"/>
                  <a:pt x="1196082" y="1286902"/>
                </a:cubicBezTo>
                <a:lnTo>
                  <a:pt x="1218013" y="1286902"/>
                </a:lnTo>
                <a:lnTo>
                  <a:pt x="1218013" y="1841675"/>
                </a:lnTo>
                <a:lnTo>
                  <a:pt x="0" y="1841675"/>
                </a:lnTo>
                <a:lnTo>
                  <a:pt x="0" y="1806213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5237163" y="2511425"/>
            <a:ext cx="1487487" cy="1841500"/>
          </a:xfrm>
          <a:custGeom>
            <a:avLst/>
            <a:gdLst>
              <a:gd name="connsiteX0" fmla="*/ 0 w 1486206"/>
              <a:gd name="connsiteY0" fmla="*/ 0 h 1841675"/>
              <a:gd name="connsiteX1" fmla="*/ 615942 w 1486206"/>
              <a:gd name="connsiteY1" fmla="*/ 0 h 1841675"/>
              <a:gd name="connsiteX2" fmla="*/ 615942 w 1486206"/>
              <a:gd name="connsiteY2" fmla="*/ 35541 h 1841675"/>
              <a:gd name="connsiteX3" fmla="*/ 394694 w 1486206"/>
              <a:gd name="connsiteY3" fmla="*/ 35541 h 1841675"/>
              <a:gd name="connsiteX4" fmla="*/ 837271 w 1486206"/>
              <a:gd name="connsiteY4" fmla="*/ 1504809 h 1841675"/>
              <a:gd name="connsiteX5" fmla="*/ 1272884 w 1486206"/>
              <a:gd name="connsiteY5" fmla="*/ 35541 h 1841675"/>
              <a:gd name="connsiteX6" fmla="*/ 1055546 w 1486206"/>
              <a:gd name="connsiteY6" fmla="*/ 35541 h 1841675"/>
              <a:gd name="connsiteX7" fmla="*/ 1055546 w 1486206"/>
              <a:gd name="connsiteY7" fmla="*/ 0 h 1841675"/>
              <a:gd name="connsiteX8" fmla="*/ 1486206 w 1486206"/>
              <a:gd name="connsiteY8" fmla="*/ 0 h 1841675"/>
              <a:gd name="connsiteX9" fmla="*/ 1486206 w 1486206"/>
              <a:gd name="connsiteY9" fmla="*/ 35541 h 1841675"/>
              <a:gd name="connsiteX10" fmla="*/ 1306731 w 1486206"/>
              <a:gd name="connsiteY10" fmla="*/ 35541 h 1841675"/>
              <a:gd name="connsiteX11" fmla="*/ 770591 w 1486206"/>
              <a:gd name="connsiteY11" fmla="*/ 1841675 h 1841675"/>
              <a:gd name="connsiteX12" fmla="*/ 721639 w 1486206"/>
              <a:gd name="connsiteY12" fmla="*/ 1841675 h 1841675"/>
              <a:gd name="connsiteX13" fmla="*/ 179419 w 1486206"/>
              <a:gd name="connsiteY13" fmla="*/ 35541 h 1841675"/>
              <a:gd name="connsiteX14" fmla="*/ 0 w 1486206"/>
              <a:gd name="connsiteY14" fmla="*/ 35541 h 1841675"/>
              <a:gd name="connsiteX15" fmla="*/ 0 w 1486206"/>
              <a:gd name="connsiteY15" fmla="*/ 0 h 1841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</a:cxnLst>
            <a:rect l="l" t="t" r="r" b="b"/>
            <a:pathLst>
              <a:path w="1486206" h="1841675">
                <a:moveTo>
                  <a:pt x="0" y="0"/>
                </a:moveTo>
                <a:lnTo>
                  <a:pt x="615942" y="0"/>
                </a:lnTo>
                <a:lnTo>
                  <a:pt x="615942" y="35541"/>
                </a:lnTo>
                <a:lnTo>
                  <a:pt x="394694" y="35541"/>
                </a:lnTo>
                <a:lnTo>
                  <a:pt x="837271" y="1504809"/>
                </a:lnTo>
                <a:lnTo>
                  <a:pt x="1272884" y="35541"/>
                </a:lnTo>
                <a:lnTo>
                  <a:pt x="1055546" y="35541"/>
                </a:lnTo>
                <a:lnTo>
                  <a:pt x="1055546" y="0"/>
                </a:lnTo>
                <a:lnTo>
                  <a:pt x="1486206" y="0"/>
                </a:lnTo>
                <a:lnTo>
                  <a:pt x="1486206" y="35541"/>
                </a:lnTo>
                <a:lnTo>
                  <a:pt x="1306731" y="35541"/>
                </a:lnTo>
                <a:lnTo>
                  <a:pt x="770591" y="1841675"/>
                </a:lnTo>
                <a:lnTo>
                  <a:pt x="721639" y="1841675"/>
                </a:lnTo>
                <a:lnTo>
                  <a:pt x="179419" y="35541"/>
                </a:lnTo>
                <a:lnTo>
                  <a:pt x="0" y="35541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843338" y="3152775"/>
            <a:ext cx="1474787" cy="1200150"/>
          </a:xfrm>
          <a:custGeom>
            <a:avLst/>
            <a:gdLst>
              <a:gd name="connsiteX0" fmla="*/ 1298190 w 1474743"/>
              <a:gd name="connsiteY0" fmla="*/ 1164274 h 1199521"/>
              <a:gd name="connsiteX1" fmla="*/ 950142 w 1474743"/>
              <a:gd name="connsiteY1" fmla="*/ 0 h 1199521"/>
              <a:gd name="connsiteX2" fmla="*/ 736206 w 1474743"/>
              <a:gd name="connsiteY2" fmla="*/ 0 h 1199521"/>
              <a:gd name="connsiteX3" fmla="*/ 863915 w 1474743"/>
              <a:gd name="connsiteY3" fmla="*/ 427646 h 1199521"/>
              <a:gd name="connsiteX4" fmla="*/ 427070 w 1474743"/>
              <a:gd name="connsiteY4" fmla="*/ 427646 h 1199521"/>
              <a:gd name="connsiteX5" fmla="*/ 554001 w 1474743"/>
              <a:gd name="connsiteY5" fmla="*/ 0 h 1199521"/>
              <a:gd name="connsiteX6" fmla="*/ 520180 w 1474743"/>
              <a:gd name="connsiteY6" fmla="*/ 0 h 1199521"/>
              <a:gd name="connsiteX7" fmla="*/ 174705 w 1474743"/>
              <a:gd name="connsiteY7" fmla="*/ 1164274 h 1199521"/>
              <a:gd name="connsiteX8" fmla="*/ 0 w 1474743"/>
              <a:gd name="connsiteY8" fmla="*/ 1164274 h 1199521"/>
              <a:gd name="connsiteX9" fmla="*/ 0 w 1474743"/>
              <a:gd name="connsiteY9" fmla="*/ 1199521 h 1199521"/>
              <a:gd name="connsiteX10" fmla="*/ 426749 w 1474743"/>
              <a:gd name="connsiteY10" fmla="*/ 1199521 h 1199521"/>
              <a:gd name="connsiteX11" fmla="*/ 426749 w 1474743"/>
              <a:gd name="connsiteY11" fmla="*/ 1164274 h 1199521"/>
              <a:gd name="connsiteX12" fmla="*/ 208472 w 1474743"/>
              <a:gd name="connsiteY12" fmla="*/ 1164274 h 1199521"/>
              <a:gd name="connsiteX13" fmla="*/ 416626 w 1474743"/>
              <a:gd name="connsiteY13" fmla="*/ 462921 h 1199521"/>
              <a:gd name="connsiteX14" fmla="*/ 874412 w 1474743"/>
              <a:gd name="connsiteY14" fmla="*/ 462921 h 1199521"/>
              <a:gd name="connsiteX15" fmla="*/ 1083824 w 1474743"/>
              <a:gd name="connsiteY15" fmla="*/ 1164274 h 1199521"/>
              <a:gd name="connsiteX16" fmla="*/ 863433 w 1474743"/>
              <a:gd name="connsiteY16" fmla="*/ 1164274 h 1199521"/>
              <a:gd name="connsiteX17" fmla="*/ 863433 w 1474743"/>
              <a:gd name="connsiteY17" fmla="*/ 1199521 h 1199521"/>
              <a:gd name="connsiteX18" fmla="*/ 1474742 w 1474743"/>
              <a:gd name="connsiteY18" fmla="*/ 1199521 h 1199521"/>
              <a:gd name="connsiteX19" fmla="*/ 1474742 w 1474743"/>
              <a:gd name="connsiteY19" fmla="*/ 1164274 h 1199521"/>
              <a:gd name="connsiteX20" fmla="*/ 1298190 w 1474743"/>
              <a:gd name="connsiteY20" fmla="*/ 1164274 h 119952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</a:cxnLst>
            <a:rect l="l" t="t" r="r" b="b"/>
            <a:pathLst>
              <a:path w="1474743" h="1199521">
                <a:moveTo>
                  <a:pt x="1298190" y="1164274"/>
                </a:moveTo>
                <a:lnTo>
                  <a:pt x="950142" y="0"/>
                </a:lnTo>
                <a:lnTo>
                  <a:pt x="736206" y="0"/>
                </a:lnTo>
                <a:lnTo>
                  <a:pt x="863915" y="427646"/>
                </a:lnTo>
                <a:lnTo>
                  <a:pt x="427070" y="427646"/>
                </a:lnTo>
                <a:lnTo>
                  <a:pt x="554001" y="0"/>
                </a:lnTo>
                <a:lnTo>
                  <a:pt x="520180" y="0"/>
                </a:lnTo>
                <a:lnTo>
                  <a:pt x="174705" y="1164274"/>
                </a:lnTo>
                <a:lnTo>
                  <a:pt x="0" y="1164274"/>
                </a:lnTo>
                <a:lnTo>
                  <a:pt x="0" y="1199521"/>
                </a:lnTo>
                <a:lnTo>
                  <a:pt x="426749" y="1199521"/>
                </a:lnTo>
                <a:lnTo>
                  <a:pt x="426749" y="1164274"/>
                </a:lnTo>
                <a:lnTo>
                  <a:pt x="208472" y="1164274"/>
                </a:lnTo>
                <a:lnTo>
                  <a:pt x="416626" y="462921"/>
                </a:lnTo>
                <a:lnTo>
                  <a:pt x="874412" y="462921"/>
                </a:lnTo>
                <a:lnTo>
                  <a:pt x="1083824" y="1164274"/>
                </a:lnTo>
                <a:lnTo>
                  <a:pt x="863433" y="1164274"/>
                </a:lnTo>
                <a:lnTo>
                  <a:pt x="863433" y="1199521"/>
                </a:lnTo>
                <a:lnTo>
                  <a:pt x="1474742" y="1199521"/>
                </a:lnTo>
                <a:lnTo>
                  <a:pt x="1474742" y="1164274"/>
                </a:lnTo>
                <a:lnTo>
                  <a:pt x="1298190" y="116427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308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083300"/>
            <a:ext cx="19812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9 Metin kutusu"/>
          <p:cNvSpPr txBox="1"/>
          <p:nvPr/>
        </p:nvSpPr>
        <p:spPr>
          <a:xfrm>
            <a:off x="899592" y="4797152"/>
            <a:ext cx="7344816" cy="13849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tr-TR" sz="2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DEĞİŞİM VE İYİLEŞTİRME YÖNETİMİ</a:t>
            </a:r>
          </a:p>
          <a:p>
            <a:pPr algn="ctr"/>
            <a:endParaRPr lang="tr-TR" sz="2800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j-lt"/>
            </a:endParaRPr>
          </a:p>
          <a:p>
            <a:pPr algn="ctr"/>
            <a:r>
              <a:rPr lang="tr-TR" sz="2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rPr>
              <a:t>TEŞEKKÜRLER… </a:t>
            </a:r>
          </a:p>
        </p:txBody>
      </p:sp>
      <p:sp>
        <p:nvSpPr>
          <p:cNvPr id="27652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etin kutusu"/>
          <p:cNvSpPr txBox="1"/>
          <p:nvPr/>
        </p:nvSpPr>
        <p:spPr>
          <a:xfrm>
            <a:off x="359532" y="980728"/>
            <a:ext cx="84249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tr-TR" dirty="0">
                <a:latin typeface="Effra Light" pitchFamily="34" charset="-94"/>
              </a:rPr>
              <a:t>  </a:t>
            </a:r>
            <a:r>
              <a:rPr lang="tr-TR" sz="2000" dirty="0">
                <a:latin typeface="Effra Light" pitchFamily="34" charset="-94"/>
              </a:rPr>
              <a:t>Öneri sistemimiz KIVILCIM olarak adlandırılmıştır. </a:t>
            </a:r>
          </a:p>
          <a:p>
            <a:pPr>
              <a:buFont typeface="Arial" pitchFamily="34" charset="0"/>
              <a:buChar char="•"/>
            </a:pPr>
            <a:endParaRPr lang="tr-TR" sz="2000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r>
              <a:rPr lang="tr-TR" sz="2000" dirty="0">
                <a:latin typeface="Effra Light" pitchFamily="34" charset="-94"/>
              </a:rPr>
              <a:t>  Kıvılcım Öneri Ödül Sistemi 2013 yılından beri uygulanmaktadır.</a:t>
            </a:r>
          </a:p>
          <a:p>
            <a:pPr>
              <a:buFont typeface="Arial" pitchFamily="34" charset="0"/>
              <a:buChar char="•"/>
            </a:pPr>
            <a:endParaRPr lang="tr-TR" sz="2000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r>
              <a:rPr lang="tr-TR" sz="2000" dirty="0">
                <a:latin typeface="Effra Light" pitchFamily="34" charset="-94"/>
              </a:rPr>
              <a:t>  Kıvılcım’ın amacı yapılan işlem ve yöntemleri geliştirecek, </a:t>
            </a:r>
            <a:r>
              <a:rPr lang="tr-TR" sz="2000" b="1" dirty="0">
                <a:latin typeface="Effra Light" pitchFamily="34" charset="-94"/>
              </a:rPr>
              <a:t>kaliteyi ve verimliliği arttıracak</a:t>
            </a:r>
            <a:r>
              <a:rPr lang="tr-TR" sz="2000" dirty="0">
                <a:latin typeface="Effra Light" pitchFamily="34" charset="-94"/>
              </a:rPr>
              <a:t>, </a:t>
            </a:r>
            <a:r>
              <a:rPr lang="tr-TR" sz="2000" b="1" dirty="0">
                <a:latin typeface="Effra Light" pitchFamily="34" charset="-94"/>
              </a:rPr>
              <a:t>maliyetleri düşürecek </a:t>
            </a:r>
            <a:r>
              <a:rPr lang="tr-TR" sz="2000" dirty="0">
                <a:latin typeface="Effra Light" pitchFamily="34" charset="-94"/>
              </a:rPr>
              <a:t>yönde çalışanların katılımını sağlayarak; çalışanlardan gelen önerileri değerlendirip ödüllendirerek değişim ve gelişimi teşvik etmek, </a:t>
            </a:r>
            <a:r>
              <a:rPr lang="tr-TR" sz="2000" b="1" dirty="0">
                <a:latin typeface="Effra Light" pitchFamily="34" charset="-94"/>
              </a:rPr>
              <a:t>motivasyonu</a:t>
            </a:r>
            <a:r>
              <a:rPr lang="tr-TR" sz="2000" dirty="0">
                <a:latin typeface="Effra Light" pitchFamily="34" charset="-94"/>
              </a:rPr>
              <a:t> arttırmaktır.  </a:t>
            </a:r>
          </a:p>
          <a:p>
            <a:pPr>
              <a:buFont typeface="Arial" pitchFamily="34" charset="0"/>
              <a:buChar char="•"/>
            </a:pPr>
            <a:endParaRPr lang="tr-TR" sz="2000" dirty="0">
              <a:latin typeface="Effra Light" pitchFamily="34" charset="-94"/>
            </a:endParaRPr>
          </a:p>
          <a:p>
            <a:pPr>
              <a:buFont typeface="Arial" pitchFamily="34" charset="0"/>
              <a:buChar char="•"/>
            </a:pPr>
            <a:endParaRPr lang="tr-TR" dirty="0">
              <a:latin typeface="Effra Light" pitchFamily="34" charset="-94"/>
            </a:endParaRPr>
          </a:p>
        </p:txBody>
      </p:sp>
      <p:sp>
        <p:nvSpPr>
          <p:cNvPr id="4" name="3 Dikdörtgen"/>
          <p:cNvSpPr/>
          <p:nvPr/>
        </p:nvSpPr>
        <p:spPr>
          <a:xfrm>
            <a:off x="857224" y="3571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tabLst>
                <a:tab pos="576263" algn="l"/>
              </a:tabLst>
            </a:pPr>
            <a:r>
              <a:rPr lang="tr-TR" sz="2400" b="1" dirty="0">
                <a:solidFill>
                  <a:srgbClr val="FF3399"/>
                </a:solidFill>
                <a:latin typeface="Effra Medium" pitchFamily="34" charset="-94"/>
                <a:cs typeface="Arial" pitchFamily="34" charset="0"/>
              </a:rPr>
              <a:t>Kıvılcım Öneri Ödül Sistemi </a:t>
            </a:r>
            <a:endParaRPr lang="tr-TR" sz="2400" dirty="0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017BB53-FECB-F49F-ABBE-D4AAC5138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747" y="3672038"/>
            <a:ext cx="3672408" cy="2536801"/>
          </a:xfrm>
          <a:prstGeom prst="rect">
            <a:avLst/>
          </a:prstGeom>
        </p:spPr>
      </p:pic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39EDDD4A-F926-3D46-1398-8677451331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562" y="5647837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48487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1357290" y="500042"/>
            <a:ext cx="6715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tabLst>
                <a:tab pos="576263" algn="l"/>
              </a:tabLst>
            </a:pPr>
            <a:r>
              <a:rPr lang="tr-TR" sz="2400" b="1" cap="all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Effra Medium" pitchFamily="34" charset="-94"/>
                <a:cs typeface="Arial" pitchFamily="34" charset="0"/>
              </a:rPr>
              <a:t>8. KIVILCIM ÖNERİ ÖDÜL SİSTEMİ</a:t>
            </a:r>
          </a:p>
        </p:txBody>
      </p:sp>
      <p:pic>
        <p:nvPicPr>
          <p:cNvPr id="2" name="Resim 2">
            <a:extLst>
              <a:ext uri="{FF2B5EF4-FFF2-40B4-BE49-F238E27FC236}">
                <a16:creationId xmlns:a16="http://schemas.microsoft.com/office/drawing/2014/main" id="{A065135D-CAE0-8D61-1B3E-1FCE1F9E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25" y="1304615"/>
            <a:ext cx="8458199" cy="4409356"/>
          </a:xfrm>
          <a:prstGeom prst="rect">
            <a:avLst/>
          </a:prstGeom>
        </p:spPr>
      </p:pic>
      <p:pic>
        <p:nvPicPr>
          <p:cNvPr id="3" name="officeArt object">
            <a:extLst>
              <a:ext uri="{FF2B5EF4-FFF2-40B4-BE49-F238E27FC236}">
                <a16:creationId xmlns:a16="http://schemas.microsoft.com/office/drawing/2014/main" id="{0999AFB6-48A3-12C1-F266-CBA3017FA1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553385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57224" y="3571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Fikir Rezerve Etme/Önerinin Verilmesi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019D153-2E5A-4C8F-71C7-C7167B598A88}"/>
              </a:ext>
            </a:extLst>
          </p:cNvPr>
          <p:cNvSpPr txBox="1"/>
          <p:nvPr/>
        </p:nvSpPr>
        <p:spPr>
          <a:xfrm>
            <a:off x="759180" y="1182231"/>
            <a:ext cx="7920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tr-TR" sz="2000" b="0" i="0" u="none" strike="noStrike" dirty="0">
                <a:solidFill>
                  <a:srgbClr val="000000"/>
                </a:solidFill>
                <a:effectLst/>
                <a:latin typeface="Effra"/>
              </a:rPr>
              <a:t>Öneriler dijital ve fiziksel olmak üzere 2 farklı yoldan gelebilmektedir.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tr-TR" sz="2000" b="0" i="0" u="none" strike="noStrike" dirty="0">
              <a:solidFill>
                <a:srgbClr val="000000"/>
              </a:solidFill>
              <a:effectLst/>
              <a:latin typeface="Effra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tr-TR" sz="2000" b="0" i="0" u="none" strike="noStrike" dirty="0">
                <a:solidFill>
                  <a:srgbClr val="000000"/>
                </a:solidFill>
                <a:effectLst/>
                <a:latin typeface="Effra"/>
              </a:rPr>
              <a:t> </a:t>
            </a:r>
            <a:r>
              <a:rPr lang="tr-TR" sz="2000" b="1" i="0" u="none" strike="noStrike" dirty="0">
                <a:solidFill>
                  <a:srgbClr val="FF3399"/>
                </a:solidFill>
                <a:effectLst/>
                <a:latin typeface="Effra"/>
              </a:rPr>
              <a:t>Fiziksel yol, </a:t>
            </a:r>
            <a:r>
              <a:rPr lang="tr-TR" sz="2000" b="0" i="0" u="none" strike="noStrike" dirty="0">
                <a:solidFill>
                  <a:srgbClr val="000000"/>
                </a:solidFill>
                <a:effectLst/>
                <a:latin typeface="Effra"/>
              </a:rPr>
              <a:t>Kıvılcım Öneri Formu dokümanının fiziksel hali kullanılarak önerilerin </a:t>
            </a:r>
            <a:r>
              <a:rPr lang="tr-TR" sz="2000" dirty="0">
                <a:solidFill>
                  <a:srgbClr val="000000"/>
                </a:solidFill>
                <a:latin typeface="Effra"/>
              </a:rPr>
              <a:t>Kıvılcım Öneri Ödül Sistemi Kutularına atılmasıdır. İlgili kutular Kütahya Fabrikada 2 adet Organize Fabrikada 1 adet olmak üzere yemekhane girişlerinde konumlanmıştır. 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tr-TR" sz="2000" b="0" i="0" u="none" strike="noStrike" dirty="0">
              <a:solidFill>
                <a:srgbClr val="000000"/>
              </a:solidFill>
              <a:effectLst/>
              <a:latin typeface="Effra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3DBB6CF-3A16-BE2E-6734-A230FE00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82" y="3566437"/>
            <a:ext cx="3726783" cy="1746472"/>
          </a:xfrm>
          <a:prstGeom prst="rect">
            <a:avLst/>
          </a:prstGeom>
        </p:spPr>
      </p:pic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7AF905ED-8B79-C16D-A331-52213496D8E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5675769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33128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57224" y="3571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Fikir Rezerve Etme/Önerinin Verilmesi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019D153-2E5A-4C8F-71C7-C7167B598A88}"/>
              </a:ext>
            </a:extLst>
          </p:cNvPr>
          <p:cNvSpPr txBox="1"/>
          <p:nvPr/>
        </p:nvSpPr>
        <p:spPr>
          <a:xfrm>
            <a:off x="683568" y="980728"/>
            <a:ext cx="7920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tr-TR" sz="2000" b="0" i="0" u="none" strike="noStrike">
                <a:solidFill>
                  <a:srgbClr val="000000"/>
                </a:solidFill>
                <a:effectLst/>
                <a:latin typeface="Effra"/>
              </a:rPr>
              <a:t>Öneriler dijital ve fiziksel olmak üzere 2 farklı yoldan gelebilmektedir.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tr-TR" sz="1600" b="0" i="0" u="none" strike="noStrike">
              <a:solidFill>
                <a:srgbClr val="000000"/>
              </a:solidFill>
              <a:effectLst/>
              <a:latin typeface="Effra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tr-TR" sz="2000" b="1" i="0" u="none" strike="noStrike">
                <a:solidFill>
                  <a:srgbClr val="FF3399"/>
                </a:solidFill>
                <a:effectLst/>
                <a:latin typeface="Effra"/>
              </a:rPr>
              <a:t>Dijital yol </a:t>
            </a:r>
            <a:r>
              <a:rPr lang="tr-TR" sz="2000" b="0" i="0" u="none" strike="noStrike">
                <a:solidFill>
                  <a:srgbClr val="000000"/>
                </a:solidFill>
                <a:effectLst/>
                <a:latin typeface="Effra"/>
              </a:rPr>
              <a:t>için Sharepoint’te belirtilen konumda bulunan form indirilerek formun dijital olarak doldurulup Kıvılcım Liderine( Elif AĞIRKAYA- </a:t>
            </a:r>
            <a:r>
              <a:rPr lang="tr-TR" sz="2000" b="0" i="0" u="none" strike="noStrike">
                <a:solidFill>
                  <a:srgbClr val="000000"/>
                </a:solidFill>
                <a:effectLst/>
                <a:latin typeface="Effra"/>
                <a:hlinkClick r:id="rId2"/>
              </a:rPr>
              <a:t>elif.agirkaya@lav.com.tr</a:t>
            </a:r>
            <a:r>
              <a:rPr lang="tr-TR" sz="2000" b="0" i="0" u="none" strike="noStrike">
                <a:solidFill>
                  <a:srgbClr val="000000"/>
                </a:solidFill>
                <a:effectLst/>
                <a:latin typeface="Effra"/>
              </a:rPr>
              <a:t>) </a:t>
            </a:r>
            <a:r>
              <a:rPr lang="tr-TR" sz="2000" b="0" i="0">
                <a:solidFill>
                  <a:srgbClr val="000000"/>
                </a:solidFill>
                <a:effectLst/>
                <a:latin typeface="Effra"/>
              </a:rPr>
              <a:t>​ gönderimi sağlanır. </a:t>
            </a:r>
            <a:endParaRPr lang="tr-TR" sz="2000" b="0" i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9A7B1BF-019E-CA02-67A5-035DE49A6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927"/>
          <a:stretch/>
        </p:blipFill>
        <p:spPr>
          <a:xfrm>
            <a:off x="739309" y="2925973"/>
            <a:ext cx="7864874" cy="3059603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id="{35A1E032-FA9E-D1F5-B2D9-D9374F3B74D6}"/>
              </a:ext>
            </a:extLst>
          </p:cNvPr>
          <p:cNvSpPr/>
          <p:nvPr/>
        </p:nvSpPr>
        <p:spPr>
          <a:xfrm>
            <a:off x="4791586" y="3746611"/>
            <a:ext cx="7200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CF54E21E-C36C-8ED2-035B-60FC3F75924E}"/>
              </a:ext>
            </a:extLst>
          </p:cNvPr>
          <p:cNvSpPr/>
          <p:nvPr/>
        </p:nvSpPr>
        <p:spPr>
          <a:xfrm>
            <a:off x="6957710" y="5277672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D546FC03-9AD3-713C-6581-F69FA547334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-71585" y="5797281"/>
            <a:ext cx="2750185" cy="11277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93865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45718" y="525086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>
                <a:latin typeface="Effra Medium" pitchFamily="34" charset="-94"/>
                <a:cs typeface="Arial" pitchFamily="34" charset="0"/>
              </a:rPr>
              <a:t>Öneri Formu </a:t>
            </a:r>
            <a:endParaRPr lang="tr-TR" sz="220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" name="3 Dikdörtgen">
            <a:extLst>
              <a:ext uri="{FF2B5EF4-FFF2-40B4-BE49-F238E27FC236}">
                <a16:creationId xmlns:a16="http://schemas.microsoft.com/office/drawing/2014/main" id="{3D6D080A-D0A8-D165-E552-0E1D22CC9712}"/>
              </a:ext>
            </a:extLst>
          </p:cNvPr>
          <p:cNvSpPr/>
          <p:nvPr/>
        </p:nvSpPr>
        <p:spPr>
          <a:xfrm>
            <a:off x="863588" y="1468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Fikir Rezerve Etme/Önerinin Verilmesi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5618D64-0890-7FFA-CAC7-97CC2F6B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986750"/>
            <a:ext cx="8988425" cy="58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45718" y="525086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>
                <a:latin typeface="Effra Medium" pitchFamily="34" charset="-94"/>
                <a:cs typeface="Arial" pitchFamily="34" charset="0"/>
              </a:rPr>
              <a:t>Öneri Formu </a:t>
            </a:r>
            <a:endParaRPr lang="tr-TR" sz="220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" name="3 Dikdörtgen">
            <a:extLst>
              <a:ext uri="{FF2B5EF4-FFF2-40B4-BE49-F238E27FC236}">
                <a16:creationId xmlns:a16="http://schemas.microsoft.com/office/drawing/2014/main" id="{3D6D080A-D0A8-D165-E552-0E1D22CC9712}"/>
              </a:ext>
            </a:extLst>
          </p:cNvPr>
          <p:cNvSpPr/>
          <p:nvPr/>
        </p:nvSpPr>
        <p:spPr>
          <a:xfrm>
            <a:off x="863588" y="1468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Fikir Rezerve Etme/Önerinin Verilmesi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DF91576-9C66-E611-D711-4F6F49E54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7432"/>
            <a:ext cx="9144000" cy="59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5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845718" y="525086"/>
            <a:ext cx="74168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200" b="1">
                <a:latin typeface="Effra Medium" pitchFamily="34" charset="-94"/>
                <a:cs typeface="Arial" pitchFamily="34" charset="0"/>
              </a:rPr>
              <a:t>Öneri Formu </a:t>
            </a:r>
            <a:endParaRPr lang="tr-TR" sz="2200">
              <a:latin typeface="Effra Medium" pitchFamily="34" charset="-94"/>
              <a:cs typeface="Arial" pitchFamily="34" charset="0"/>
            </a:endParaRPr>
          </a:p>
        </p:txBody>
      </p:sp>
      <p:sp>
        <p:nvSpPr>
          <p:cNvPr id="26626" name="AutoShape 2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6628" name="AutoShape 4" descr="https://attachment.outlook.office.net/owa/suleyman.demiray@lav.com.tr/service.svc/s/GetFileAttachment?id=AAMkADhlMDE4NDM1LWE3ZGUtNDI4My05NWQ3LWRlMmNjNmM0M2RmMABGAAAAAADDRd6TxRvpR70JaSYNVxWgBwDWPipEAQc1SKftbhKpQOFlAAAAAAEMAADWPipEAQc1SKftbhKpQOFlAAD3i4MxAAABEgAQAG0EfbkAsnhLuUGGMG6G%2Fm0%3D&amp;X-OWA-CANARY=jI2DfSHu60OKypcbi6rvZUAAbqQ7EtYYmJOYwQKF6g9ES3lnJncZSJOUT993tR30XBI-znVMkB0.&amp;token=eyJhbGciOiJSUzI1NiIsImtpZCI6IjA2MDBGOUY2NzQ2MjA3MzdFNzM0MDRFMjg3QzQ1QTgxOENCN0NFQjgiLCJ4NXQiOiJCZ0Q1OW5SaUJ6Zm5OQVRpaDhSYWdZeTN6cmciLCJ0eXAiOiJKV1QifQ.eyJ2ZXIiOiJFeGNoYW5nZS5DYWxsYmFjay5WMSIsImFwcGN0eHNlbmRlciI6Ik93YURvd25sb2FkQDgwMzU0MzIwLWZlNGQtNGVjYi1hNzFmLWIwOWVjYzExMDhjYiIsImFwcGN0eCI6IntcIm1zZXhjaHByb3RcIjpcIm93YVwiLFwicHJpbWFyeXNpZFwiOlwiUy0xLTUtMjEtMzQxODYyNTgxNS0yNDQwNTE4ODQ5LTgwODE2NTI4MS0yMDQzOTI4XCIsXCJwdWlkXCI6XCIxMTUzNzY1OTMyMjczMTI3NjI2XCIsXCJvaWRcIjpcIjcyODlkMWFkLTQ2N2YtNDM0OS05MWM4LTFhMDQ0OWM1YmEwMlwiLFwic2NvcGVcIjpcIk93YURvd25sb2FkXCJ9IiwibmJmIjoxNTM2MDQ3NjM2LCJleHAiOjE1MzYwNDgyMzYsImlzcyI6IjAwMDAwMDAyLTAwMDAtMGZmMS1jZTAwLTAwMDAwMDAwMDAwMEA4MDM1NDMyMC1mZTRkLTRlY2ItYTcxZi1iMDllY2MxMTA4Y2IiLCJhdWQiOiIwMDAwMDAwMi0wMDAwLTBmZjEtY2UwMC0wMDAwMDAwMDAwMDAvYXR0YWNobWVudC5vdXRsb29rLm9mZmljZS5uZXRAODAzNTQzMjAtZmU0ZC00ZWNiLWE3MWYtYjA5ZWNjMTEwOGNiIn0.M4oQFeJOQRa1KkarSb41zkk78OnfroaWAUvvxG33VfuvDvEdFMS3GSOLl-BcY6HzMnY7G7sWR_WY6vmHXeQpUElZFp5O19r9H10jmMiEiAJGKK70gKG6ACKdnYdRqf5aLmEe2au8fbWq9ouUiSJCshuglkC-An_zcZ_Xrlm1f8Y4l2McPU-F36mN95bGGLIlChVAPYIJsqWegbeaai54IJHqYaB5ktib8nT1mQOejY8l0NSo5zL9abM0tzXteMcGFkFf4RSKYQB44k_ONvBi5vnebz940CZsQ_HhKMaEIRR4tLwPTm1tK5ouILHR6GHPTf77_gdBr8vvn-OtmSn9JA&amp;owa=outlook.office.com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2" name="3 Dikdörtgen">
            <a:extLst>
              <a:ext uri="{FF2B5EF4-FFF2-40B4-BE49-F238E27FC236}">
                <a16:creationId xmlns:a16="http://schemas.microsoft.com/office/drawing/2014/main" id="{3D6D080A-D0A8-D165-E552-0E1D22CC9712}"/>
              </a:ext>
            </a:extLst>
          </p:cNvPr>
          <p:cNvSpPr/>
          <p:nvPr/>
        </p:nvSpPr>
        <p:spPr>
          <a:xfrm>
            <a:off x="863588" y="146866"/>
            <a:ext cx="7416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576263" algn="l"/>
              </a:tabLst>
            </a:pPr>
            <a:r>
              <a:rPr lang="tr-TR" sz="2400" b="1">
                <a:solidFill>
                  <a:srgbClr val="FF3399"/>
                </a:solidFill>
                <a:latin typeface="Effra Light" pitchFamily="34" charset="-94"/>
              </a:rPr>
              <a:t>Fikir Rezerve Etme/Önerinin Verilmesi</a:t>
            </a:r>
            <a:endParaRPr lang="tr-TR" sz="2200" b="1">
              <a:solidFill>
                <a:srgbClr val="FF3399"/>
              </a:solidFill>
              <a:latin typeface="Effra Medium" pitchFamily="34" charset="-94"/>
              <a:cs typeface="Arial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B5B1ED-CF61-75DC-E6AE-C6A7BE6CD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870" y="986751"/>
            <a:ext cx="9144000" cy="58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6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736</Words>
  <Application>Microsoft Office PowerPoint</Application>
  <PresentationFormat>Ekran Gösterisi (4:3)</PresentationFormat>
  <Paragraphs>125</Paragraphs>
  <Slides>22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Arial</vt:lpstr>
      <vt:lpstr>Calibri</vt:lpstr>
      <vt:lpstr>Effra</vt:lpstr>
      <vt:lpstr>Effra Light</vt:lpstr>
      <vt:lpstr>Effra Medium</vt:lpstr>
      <vt:lpstr>Office Theme</vt:lpstr>
      <vt:lpstr>KIVILCIM ÖNERİ ÖDÜL SİSTEMİ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Yagmur Yakut</dc:creator>
  <cp:lastModifiedBy>Elif Ağırkaya</cp:lastModifiedBy>
  <cp:revision>9</cp:revision>
  <dcterms:created xsi:type="dcterms:W3CDTF">2006-08-16T00:00:00Z</dcterms:created>
  <dcterms:modified xsi:type="dcterms:W3CDTF">2023-09-29T10:25:36Z</dcterms:modified>
</cp:coreProperties>
</file>