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7" r:id="rId4"/>
    <p:sldId id="259" r:id="rId5"/>
    <p:sldId id="260" r:id="rId6"/>
    <p:sldId id="268" r:id="rId7"/>
    <p:sldId id="263" r:id="rId8"/>
    <p:sldId id="269" r:id="rId9"/>
    <p:sldId id="270" r:id="rId10"/>
    <p:sldId id="265" r:id="rId11"/>
    <p:sldId id="266" r:id="rId12"/>
    <p:sldId id="26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145"/>
    <p:restoredTop sz="77171"/>
  </p:normalViewPr>
  <p:slideViewPr>
    <p:cSldViewPr snapToGrid="0">
      <p:cViewPr varScale="1">
        <p:scale>
          <a:sx n="64" d="100"/>
          <a:sy n="64" d="100"/>
        </p:scale>
        <p:origin x="168"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57F29-69AD-4EAD-9182-726825105FE9}"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AECF2EBA-D1B9-4F6B-B060-D0DAF091E8F3}">
      <dgm:prSet/>
      <dgm:spPr/>
      <dgm:t>
        <a:bodyPr/>
        <a:lstStyle/>
        <a:p>
          <a:r>
            <a:rPr lang="en-US" dirty="0"/>
            <a:t>There are two questions that will be addressed in this analysis.</a:t>
          </a:r>
        </a:p>
      </dgm:t>
    </dgm:pt>
    <dgm:pt modelId="{42A840DB-E56B-4081-B2F1-35A62B6863C6}" type="parTrans" cxnId="{B574814F-A62E-4066-B615-01AFBC2A8847}">
      <dgm:prSet/>
      <dgm:spPr/>
      <dgm:t>
        <a:bodyPr/>
        <a:lstStyle/>
        <a:p>
          <a:endParaRPr lang="en-US"/>
        </a:p>
      </dgm:t>
    </dgm:pt>
    <dgm:pt modelId="{B7E6F016-2568-4509-8653-97FCC639FBFB}" type="sibTrans" cxnId="{B574814F-A62E-4066-B615-01AFBC2A8847}">
      <dgm:prSet/>
      <dgm:spPr/>
      <dgm:t>
        <a:bodyPr/>
        <a:lstStyle/>
        <a:p>
          <a:endParaRPr lang="en-US"/>
        </a:p>
      </dgm:t>
    </dgm:pt>
    <dgm:pt modelId="{4DD14487-5037-41D9-A4C5-F457D6EAE25D}">
      <dgm:prSet/>
      <dgm:spPr/>
      <dgm:t>
        <a:bodyPr/>
        <a:lstStyle/>
        <a:p>
          <a:r>
            <a:rPr lang="en-US" b="0" i="0"/>
            <a:t>1)	Is there a correlation between total project cost and 	 	estimates first year energy bill savings.?</a:t>
          </a:r>
          <a:endParaRPr lang="en-US"/>
        </a:p>
      </dgm:t>
    </dgm:pt>
    <dgm:pt modelId="{2C4764F1-BD0C-4BFD-8DA3-95659F981B41}" type="parTrans" cxnId="{D0C5ED49-AF7A-484A-A23E-093C8932522B}">
      <dgm:prSet/>
      <dgm:spPr/>
      <dgm:t>
        <a:bodyPr/>
        <a:lstStyle/>
        <a:p>
          <a:endParaRPr lang="en-US"/>
        </a:p>
      </dgm:t>
    </dgm:pt>
    <dgm:pt modelId="{642EC942-2A49-4D15-B0D0-CDBD67790EFD}" type="sibTrans" cxnId="{D0C5ED49-AF7A-484A-A23E-093C8932522B}">
      <dgm:prSet/>
      <dgm:spPr/>
      <dgm:t>
        <a:bodyPr/>
        <a:lstStyle/>
        <a:p>
          <a:endParaRPr lang="en-US"/>
        </a:p>
      </dgm:t>
    </dgm:pt>
    <dgm:pt modelId="{D0A4BB83-733C-4106-9AC3-819191F9A6D7}">
      <dgm:prSet/>
      <dgm:spPr/>
      <dgm:t>
        <a:bodyPr/>
        <a:lstStyle/>
        <a:p>
          <a:r>
            <a:rPr lang="en-US" b="0" i="0"/>
            <a:t>2)	Does the location or size of house affect the project cost? </a:t>
          </a:r>
          <a:endParaRPr lang="en-US"/>
        </a:p>
      </dgm:t>
    </dgm:pt>
    <dgm:pt modelId="{B82151D0-29E5-417B-95AB-E712E1E83A88}" type="parTrans" cxnId="{1CCAAC4B-3452-4057-8039-69A32B714511}">
      <dgm:prSet/>
      <dgm:spPr/>
      <dgm:t>
        <a:bodyPr/>
        <a:lstStyle/>
        <a:p>
          <a:endParaRPr lang="en-US"/>
        </a:p>
      </dgm:t>
    </dgm:pt>
    <dgm:pt modelId="{2C013062-4939-4666-A25C-0B1B494ABBD9}" type="sibTrans" cxnId="{1CCAAC4B-3452-4057-8039-69A32B714511}">
      <dgm:prSet/>
      <dgm:spPr/>
      <dgm:t>
        <a:bodyPr/>
        <a:lstStyle/>
        <a:p>
          <a:endParaRPr lang="en-US"/>
        </a:p>
      </dgm:t>
    </dgm:pt>
    <dgm:pt modelId="{43549E66-EAB6-43DE-9947-AF96F3E857CF}" type="pres">
      <dgm:prSet presAssocID="{06657F29-69AD-4EAD-9182-726825105FE9}" presName="root" presStyleCnt="0">
        <dgm:presLayoutVars>
          <dgm:dir/>
          <dgm:resizeHandles val="exact"/>
        </dgm:presLayoutVars>
      </dgm:prSet>
      <dgm:spPr/>
    </dgm:pt>
    <dgm:pt modelId="{9B92E2EA-D872-4CDA-9931-97D1EF0159BF}" type="pres">
      <dgm:prSet presAssocID="{AECF2EBA-D1B9-4F6B-B060-D0DAF091E8F3}" presName="compNode" presStyleCnt="0"/>
      <dgm:spPr/>
    </dgm:pt>
    <dgm:pt modelId="{7D895C69-DAEA-426B-81C1-885FD2293580}" type="pres">
      <dgm:prSet presAssocID="{AECF2EBA-D1B9-4F6B-B060-D0DAF091E8F3}" presName="bgRect" presStyleLbl="bgShp" presStyleIdx="0" presStyleCnt="3"/>
      <dgm:spPr>
        <a:solidFill>
          <a:schemeClr val="tx1"/>
        </a:solidFill>
      </dgm:spPr>
    </dgm:pt>
    <dgm:pt modelId="{04FAC033-FF78-4D0A-A580-E8A8418A5311}" type="pres">
      <dgm:prSet presAssocID="{AECF2EBA-D1B9-4F6B-B060-D0DAF091E8F3}" presName="iconRect" presStyleLbl="node1" presStyleIdx="0" presStyleCnt="3" custLinFactNeighborX="-4053" custLinFactNeighborY="1216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E96AF92E-893E-431A-A524-2C5D4186D499}" type="pres">
      <dgm:prSet presAssocID="{AECF2EBA-D1B9-4F6B-B060-D0DAF091E8F3}" presName="spaceRect" presStyleCnt="0"/>
      <dgm:spPr/>
    </dgm:pt>
    <dgm:pt modelId="{4B8AAD93-BC82-4FDB-B00A-F10D7E449DE2}" type="pres">
      <dgm:prSet presAssocID="{AECF2EBA-D1B9-4F6B-B060-D0DAF091E8F3}" presName="parTx" presStyleLbl="revTx" presStyleIdx="0" presStyleCnt="3">
        <dgm:presLayoutVars>
          <dgm:chMax val="0"/>
          <dgm:chPref val="0"/>
        </dgm:presLayoutVars>
      </dgm:prSet>
      <dgm:spPr/>
    </dgm:pt>
    <dgm:pt modelId="{3B1C120C-91BA-48FD-B83D-3A16E6947675}" type="pres">
      <dgm:prSet presAssocID="{B7E6F016-2568-4509-8653-97FCC639FBFB}" presName="sibTrans" presStyleCnt="0"/>
      <dgm:spPr/>
    </dgm:pt>
    <dgm:pt modelId="{4BD901DA-008D-49B6-A870-7F62C466F3A7}" type="pres">
      <dgm:prSet presAssocID="{4DD14487-5037-41D9-A4C5-F457D6EAE25D}" presName="compNode" presStyleCnt="0"/>
      <dgm:spPr/>
    </dgm:pt>
    <dgm:pt modelId="{D42AF8E4-0C4B-4EBE-8BCF-A5E1F7AABAD2}" type="pres">
      <dgm:prSet presAssocID="{4DD14487-5037-41D9-A4C5-F457D6EAE25D}" presName="bgRect" presStyleLbl="bgShp" presStyleIdx="1" presStyleCnt="3"/>
      <dgm:spPr>
        <a:solidFill>
          <a:schemeClr val="tx1"/>
        </a:solidFill>
      </dgm:spPr>
    </dgm:pt>
    <dgm:pt modelId="{D5295679-078E-436F-B9B7-A98C78016D19}" type="pres">
      <dgm:prSet presAssocID="{4DD14487-5037-41D9-A4C5-F457D6EAE2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BFD132AD-33EF-46A4-A20A-D917C2C65D12}" type="pres">
      <dgm:prSet presAssocID="{4DD14487-5037-41D9-A4C5-F457D6EAE25D}" presName="spaceRect" presStyleCnt="0"/>
      <dgm:spPr/>
    </dgm:pt>
    <dgm:pt modelId="{79B09A61-AF5D-4940-95F1-94676D37CFAD}" type="pres">
      <dgm:prSet presAssocID="{4DD14487-5037-41D9-A4C5-F457D6EAE25D}" presName="parTx" presStyleLbl="revTx" presStyleIdx="1" presStyleCnt="3">
        <dgm:presLayoutVars>
          <dgm:chMax val="0"/>
          <dgm:chPref val="0"/>
        </dgm:presLayoutVars>
      </dgm:prSet>
      <dgm:spPr/>
    </dgm:pt>
    <dgm:pt modelId="{35ACF212-3AF3-4361-8EF9-B1E1EF2217BD}" type="pres">
      <dgm:prSet presAssocID="{642EC942-2A49-4D15-B0D0-CDBD67790EFD}" presName="sibTrans" presStyleCnt="0"/>
      <dgm:spPr/>
    </dgm:pt>
    <dgm:pt modelId="{8E9B9D6B-E33B-4120-BA2B-4AA667CA340B}" type="pres">
      <dgm:prSet presAssocID="{D0A4BB83-733C-4106-9AC3-819191F9A6D7}" presName="compNode" presStyleCnt="0"/>
      <dgm:spPr/>
    </dgm:pt>
    <dgm:pt modelId="{52CD336D-0558-456E-ACA2-DC11732FC781}" type="pres">
      <dgm:prSet presAssocID="{D0A4BB83-733C-4106-9AC3-819191F9A6D7}" presName="bgRect" presStyleLbl="bgShp" presStyleIdx="2" presStyleCnt="3"/>
      <dgm:spPr>
        <a:solidFill>
          <a:schemeClr val="tx1"/>
        </a:solidFill>
      </dgm:spPr>
    </dgm:pt>
    <dgm:pt modelId="{4E353D4C-571E-4F0D-B0D8-C048E95BC439}" type="pres">
      <dgm:prSet presAssocID="{D0A4BB83-733C-4106-9AC3-819191F9A6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E5403D54-44BB-4EED-AF9F-A088DDFCF42A}" type="pres">
      <dgm:prSet presAssocID="{D0A4BB83-733C-4106-9AC3-819191F9A6D7}" presName="spaceRect" presStyleCnt="0"/>
      <dgm:spPr/>
    </dgm:pt>
    <dgm:pt modelId="{3E75104C-8830-4C70-9435-759088719F8D}" type="pres">
      <dgm:prSet presAssocID="{D0A4BB83-733C-4106-9AC3-819191F9A6D7}" presName="parTx" presStyleLbl="revTx" presStyleIdx="2" presStyleCnt="3">
        <dgm:presLayoutVars>
          <dgm:chMax val="0"/>
          <dgm:chPref val="0"/>
        </dgm:presLayoutVars>
      </dgm:prSet>
      <dgm:spPr/>
    </dgm:pt>
  </dgm:ptLst>
  <dgm:cxnLst>
    <dgm:cxn modelId="{09D22B3E-6B21-46AE-9002-380B8CD0CD46}" type="presOf" srcId="{D0A4BB83-733C-4106-9AC3-819191F9A6D7}" destId="{3E75104C-8830-4C70-9435-759088719F8D}" srcOrd="0" destOrd="0" presId="urn:microsoft.com/office/officeart/2018/2/layout/IconVerticalSolidList"/>
    <dgm:cxn modelId="{D0C5ED49-AF7A-484A-A23E-093C8932522B}" srcId="{06657F29-69AD-4EAD-9182-726825105FE9}" destId="{4DD14487-5037-41D9-A4C5-F457D6EAE25D}" srcOrd="1" destOrd="0" parTransId="{2C4764F1-BD0C-4BFD-8DA3-95659F981B41}" sibTransId="{642EC942-2A49-4D15-B0D0-CDBD67790EFD}"/>
    <dgm:cxn modelId="{1CCAAC4B-3452-4057-8039-69A32B714511}" srcId="{06657F29-69AD-4EAD-9182-726825105FE9}" destId="{D0A4BB83-733C-4106-9AC3-819191F9A6D7}" srcOrd="2" destOrd="0" parTransId="{B82151D0-29E5-417B-95AB-E712E1E83A88}" sibTransId="{2C013062-4939-4666-A25C-0B1B494ABBD9}"/>
    <dgm:cxn modelId="{B574814F-A62E-4066-B615-01AFBC2A8847}" srcId="{06657F29-69AD-4EAD-9182-726825105FE9}" destId="{AECF2EBA-D1B9-4F6B-B060-D0DAF091E8F3}" srcOrd="0" destOrd="0" parTransId="{42A840DB-E56B-4081-B2F1-35A62B6863C6}" sibTransId="{B7E6F016-2568-4509-8653-97FCC639FBFB}"/>
    <dgm:cxn modelId="{4A42DF68-A9E9-4B58-B85A-907793F85EEE}" type="presOf" srcId="{4DD14487-5037-41D9-A4C5-F457D6EAE25D}" destId="{79B09A61-AF5D-4940-95F1-94676D37CFAD}" srcOrd="0" destOrd="0" presId="urn:microsoft.com/office/officeart/2018/2/layout/IconVerticalSolidList"/>
    <dgm:cxn modelId="{61EE3FF0-CF38-447C-8283-17E3626397D5}" type="presOf" srcId="{06657F29-69AD-4EAD-9182-726825105FE9}" destId="{43549E66-EAB6-43DE-9947-AF96F3E857CF}" srcOrd="0" destOrd="0" presId="urn:microsoft.com/office/officeart/2018/2/layout/IconVerticalSolidList"/>
    <dgm:cxn modelId="{A97643FA-510F-40FC-8889-EFF60486B715}" type="presOf" srcId="{AECF2EBA-D1B9-4F6B-B060-D0DAF091E8F3}" destId="{4B8AAD93-BC82-4FDB-B00A-F10D7E449DE2}" srcOrd="0" destOrd="0" presId="urn:microsoft.com/office/officeart/2018/2/layout/IconVerticalSolidList"/>
    <dgm:cxn modelId="{BAFB5E6A-9CBF-434E-80E8-964605826E29}" type="presParOf" srcId="{43549E66-EAB6-43DE-9947-AF96F3E857CF}" destId="{9B92E2EA-D872-4CDA-9931-97D1EF0159BF}" srcOrd="0" destOrd="0" presId="urn:microsoft.com/office/officeart/2018/2/layout/IconVerticalSolidList"/>
    <dgm:cxn modelId="{8DF74B24-1473-468D-A390-9C869BD2FF9A}" type="presParOf" srcId="{9B92E2EA-D872-4CDA-9931-97D1EF0159BF}" destId="{7D895C69-DAEA-426B-81C1-885FD2293580}" srcOrd="0" destOrd="0" presId="urn:microsoft.com/office/officeart/2018/2/layout/IconVerticalSolidList"/>
    <dgm:cxn modelId="{A8C4F476-C5B3-4541-AFCD-5E087A1DA609}" type="presParOf" srcId="{9B92E2EA-D872-4CDA-9931-97D1EF0159BF}" destId="{04FAC033-FF78-4D0A-A580-E8A8418A5311}" srcOrd="1" destOrd="0" presId="urn:microsoft.com/office/officeart/2018/2/layout/IconVerticalSolidList"/>
    <dgm:cxn modelId="{A3A9A3DD-B109-48AA-BB99-73B0AFE9F436}" type="presParOf" srcId="{9B92E2EA-D872-4CDA-9931-97D1EF0159BF}" destId="{E96AF92E-893E-431A-A524-2C5D4186D499}" srcOrd="2" destOrd="0" presId="urn:microsoft.com/office/officeart/2018/2/layout/IconVerticalSolidList"/>
    <dgm:cxn modelId="{F9D4C1EF-AF9C-462B-8086-348230CB2EE5}" type="presParOf" srcId="{9B92E2EA-D872-4CDA-9931-97D1EF0159BF}" destId="{4B8AAD93-BC82-4FDB-B00A-F10D7E449DE2}" srcOrd="3" destOrd="0" presId="urn:microsoft.com/office/officeart/2018/2/layout/IconVerticalSolidList"/>
    <dgm:cxn modelId="{983D31FA-E084-470D-92B7-9F4124F39223}" type="presParOf" srcId="{43549E66-EAB6-43DE-9947-AF96F3E857CF}" destId="{3B1C120C-91BA-48FD-B83D-3A16E6947675}" srcOrd="1" destOrd="0" presId="urn:microsoft.com/office/officeart/2018/2/layout/IconVerticalSolidList"/>
    <dgm:cxn modelId="{071938C0-D38D-4B3E-95E0-BB3697D0E020}" type="presParOf" srcId="{43549E66-EAB6-43DE-9947-AF96F3E857CF}" destId="{4BD901DA-008D-49B6-A870-7F62C466F3A7}" srcOrd="2" destOrd="0" presId="urn:microsoft.com/office/officeart/2018/2/layout/IconVerticalSolidList"/>
    <dgm:cxn modelId="{3638F3B1-FBB7-481E-8317-72F120CFA243}" type="presParOf" srcId="{4BD901DA-008D-49B6-A870-7F62C466F3A7}" destId="{D42AF8E4-0C4B-4EBE-8BCF-A5E1F7AABAD2}" srcOrd="0" destOrd="0" presId="urn:microsoft.com/office/officeart/2018/2/layout/IconVerticalSolidList"/>
    <dgm:cxn modelId="{E5F16C8A-9BF8-4313-B509-6062D743550E}" type="presParOf" srcId="{4BD901DA-008D-49B6-A870-7F62C466F3A7}" destId="{D5295679-078E-436F-B9B7-A98C78016D19}" srcOrd="1" destOrd="0" presId="urn:microsoft.com/office/officeart/2018/2/layout/IconVerticalSolidList"/>
    <dgm:cxn modelId="{97F95AA7-987D-4D2E-9ECC-08D0DD6BA9E0}" type="presParOf" srcId="{4BD901DA-008D-49B6-A870-7F62C466F3A7}" destId="{BFD132AD-33EF-46A4-A20A-D917C2C65D12}" srcOrd="2" destOrd="0" presId="urn:microsoft.com/office/officeart/2018/2/layout/IconVerticalSolidList"/>
    <dgm:cxn modelId="{3B12059C-D3D5-47CE-90E1-15F5E90D19A7}" type="presParOf" srcId="{4BD901DA-008D-49B6-A870-7F62C466F3A7}" destId="{79B09A61-AF5D-4940-95F1-94676D37CFAD}" srcOrd="3" destOrd="0" presId="urn:microsoft.com/office/officeart/2018/2/layout/IconVerticalSolidList"/>
    <dgm:cxn modelId="{68B40AEB-CD69-4D06-9835-3656E49D2D3D}" type="presParOf" srcId="{43549E66-EAB6-43DE-9947-AF96F3E857CF}" destId="{35ACF212-3AF3-4361-8EF9-B1E1EF2217BD}" srcOrd="3" destOrd="0" presId="urn:microsoft.com/office/officeart/2018/2/layout/IconVerticalSolidList"/>
    <dgm:cxn modelId="{4CC192F3-351E-4E15-9E67-065BFA13E954}" type="presParOf" srcId="{43549E66-EAB6-43DE-9947-AF96F3E857CF}" destId="{8E9B9D6B-E33B-4120-BA2B-4AA667CA340B}" srcOrd="4" destOrd="0" presId="urn:microsoft.com/office/officeart/2018/2/layout/IconVerticalSolidList"/>
    <dgm:cxn modelId="{5B9673D4-F477-4427-BE2D-82BAA0B8D08D}" type="presParOf" srcId="{8E9B9D6B-E33B-4120-BA2B-4AA667CA340B}" destId="{52CD336D-0558-456E-ACA2-DC11732FC781}" srcOrd="0" destOrd="0" presId="urn:microsoft.com/office/officeart/2018/2/layout/IconVerticalSolidList"/>
    <dgm:cxn modelId="{ECF4F60F-5A28-4EEF-A5A3-4D1F2503C231}" type="presParOf" srcId="{8E9B9D6B-E33B-4120-BA2B-4AA667CA340B}" destId="{4E353D4C-571E-4F0D-B0D8-C048E95BC439}" srcOrd="1" destOrd="0" presId="urn:microsoft.com/office/officeart/2018/2/layout/IconVerticalSolidList"/>
    <dgm:cxn modelId="{AABEF0A3-E4ED-4FD0-9E2F-DA1E4F8D0E38}" type="presParOf" srcId="{8E9B9D6B-E33B-4120-BA2B-4AA667CA340B}" destId="{E5403D54-44BB-4EED-AF9F-A088DDFCF42A}" srcOrd="2" destOrd="0" presId="urn:microsoft.com/office/officeart/2018/2/layout/IconVerticalSolidList"/>
    <dgm:cxn modelId="{3C7B3A1C-19DC-448C-89AD-FF1859174E65}" type="presParOf" srcId="{8E9B9D6B-E33B-4120-BA2B-4AA667CA340B}" destId="{3E75104C-8830-4C70-9435-759088719F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32CE1C-E88A-407A-AA14-34626EA6D51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009C3AE9-CCF2-41EA-A6D4-47DF9B37C53D}">
      <dgm:prSet/>
      <dgm:spPr>
        <a:solidFill>
          <a:schemeClr val="tx1"/>
        </a:solidFill>
      </dgm:spPr>
      <dgm:t>
        <a:bodyPr/>
        <a:lstStyle/>
        <a:p>
          <a:r>
            <a:rPr lang="en-US" b="0" i="0" dirty="0"/>
            <a:t>The electric saving increases as the investment is made in the project. For the future residential customer, I can say that the investment they will make will most likely pay off for them. However, in how many years the investments will return, may be the subject of future research. </a:t>
          </a:r>
          <a:endParaRPr lang="en-US" dirty="0"/>
        </a:p>
      </dgm:t>
    </dgm:pt>
    <dgm:pt modelId="{C6DDA12A-3F47-459B-AB30-6D86AD2E9530}" type="parTrans" cxnId="{934A1201-FEFE-43A3-BF0F-CF746F0CC2D8}">
      <dgm:prSet/>
      <dgm:spPr/>
      <dgm:t>
        <a:bodyPr/>
        <a:lstStyle/>
        <a:p>
          <a:endParaRPr lang="en-US"/>
        </a:p>
      </dgm:t>
    </dgm:pt>
    <dgm:pt modelId="{0D87E1A4-1869-46F9-A95A-90AE730D62B3}" type="sibTrans" cxnId="{934A1201-FEFE-43A3-BF0F-CF746F0CC2D8}">
      <dgm:prSet/>
      <dgm:spPr/>
      <dgm:t>
        <a:bodyPr/>
        <a:lstStyle/>
        <a:p>
          <a:endParaRPr lang="en-US"/>
        </a:p>
      </dgm:t>
    </dgm:pt>
    <dgm:pt modelId="{21A9EA28-00E0-4DC9-BFF8-9D86220A1001}">
      <dgm:prSet/>
      <dgm:spPr>
        <a:solidFill>
          <a:schemeClr val="tx1"/>
        </a:solidFill>
      </dgm:spPr>
      <dgm:t>
        <a:bodyPr/>
        <a:lstStyle/>
        <a:p>
          <a:r>
            <a:rPr lang="en-US" b="0" i="0"/>
            <a:t>Apart from that, I found that the size of the house is effective on the project cost, and the investment costs differ according to the location.</a:t>
          </a:r>
          <a:endParaRPr lang="en-US"/>
        </a:p>
      </dgm:t>
    </dgm:pt>
    <dgm:pt modelId="{AF34F333-1E83-4A58-A9D2-5A454D1DCC05}" type="parTrans" cxnId="{C7506B56-F3CD-469A-9526-7369EC8E00D1}">
      <dgm:prSet/>
      <dgm:spPr/>
      <dgm:t>
        <a:bodyPr/>
        <a:lstStyle/>
        <a:p>
          <a:endParaRPr lang="en-US"/>
        </a:p>
      </dgm:t>
    </dgm:pt>
    <dgm:pt modelId="{546BE9E1-90A1-44F3-9D93-FAF6ADF77001}" type="sibTrans" cxnId="{C7506B56-F3CD-469A-9526-7369EC8E00D1}">
      <dgm:prSet/>
      <dgm:spPr/>
      <dgm:t>
        <a:bodyPr/>
        <a:lstStyle/>
        <a:p>
          <a:endParaRPr lang="en-US"/>
        </a:p>
      </dgm:t>
    </dgm:pt>
    <dgm:pt modelId="{15F3CE0C-AA73-43BB-BC81-4EAAA8EF6C94}">
      <dgm:prSet/>
      <dgm:spPr>
        <a:solidFill>
          <a:schemeClr val="tx1"/>
        </a:solidFill>
      </dgm:spPr>
      <dgm:t>
        <a:bodyPr/>
        <a:lstStyle/>
        <a:p>
          <a:r>
            <a:rPr lang="en-US" b="0" i="0" dirty="0"/>
            <a:t>Also, I observed that Market customers are less than assisted customers and that the mixed-</a:t>
          </a:r>
          <a:r>
            <a:rPr lang="en-US" b="0" i="0" dirty="0" err="1"/>
            <a:t>Humied</a:t>
          </a:r>
          <a:r>
            <a:rPr lang="en-US" b="0" i="0" dirty="0"/>
            <a:t> climate zone is the most costly.</a:t>
          </a:r>
          <a:endParaRPr lang="en-US" dirty="0"/>
        </a:p>
      </dgm:t>
    </dgm:pt>
    <dgm:pt modelId="{D1E1C077-EF55-46DB-A40A-5C74DB203EEE}" type="parTrans" cxnId="{22C35D07-1962-444B-8955-65855F50B45E}">
      <dgm:prSet/>
      <dgm:spPr/>
      <dgm:t>
        <a:bodyPr/>
        <a:lstStyle/>
        <a:p>
          <a:endParaRPr lang="en-US"/>
        </a:p>
      </dgm:t>
    </dgm:pt>
    <dgm:pt modelId="{D230977D-7B8D-4AEA-B141-524F94D010A0}" type="sibTrans" cxnId="{22C35D07-1962-444B-8955-65855F50B45E}">
      <dgm:prSet/>
      <dgm:spPr/>
      <dgm:t>
        <a:bodyPr/>
        <a:lstStyle/>
        <a:p>
          <a:endParaRPr lang="en-US"/>
        </a:p>
      </dgm:t>
    </dgm:pt>
    <dgm:pt modelId="{B7D092AE-B857-A741-9473-2188BC81C611}" type="pres">
      <dgm:prSet presAssocID="{9132CE1C-E88A-407A-AA14-34626EA6D51A}" presName="outerComposite" presStyleCnt="0">
        <dgm:presLayoutVars>
          <dgm:chMax val="5"/>
          <dgm:dir/>
          <dgm:resizeHandles val="exact"/>
        </dgm:presLayoutVars>
      </dgm:prSet>
      <dgm:spPr/>
    </dgm:pt>
    <dgm:pt modelId="{5F3D6404-F8C1-8C45-B9EA-BEC8ED78E2A8}" type="pres">
      <dgm:prSet presAssocID="{9132CE1C-E88A-407A-AA14-34626EA6D51A}" presName="dummyMaxCanvas" presStyleCnt="0">
        <dgm:presLayoutVars/>
      </dgm:prSet>
      <dgm:spPr/>
    </dgm:pt>
    <dgm:pt modelId="{0DDB20B0-EC2C-8F46-88AB-9AD6C89ECC39}" type="pres">
      <dgm:prSet presAssocID="{9132CE1C-E88A-407A-AA14-34626EA6D51A}" presName="ThreeNodes_1" presStyleLbl="node1" presStyleIdx="0" presStyleCnt="3">
        <dgm:presLayoutVars>
          <dgm:bulletEnabled val="1"/>
        </dgm:presLayoutVars>
      </dgm:prSet>
      <dgm:spPr/>
    </dgm:pt>
    <dgm:pt modelId="{DBCEA903-543C-0543-9A11-9578B3874F4B}" type="pres">
      <dgm:prSet presAssocID="{9132CE1C-E88A-407A-AA14-34626EA6D51A}" presName="ThreeNodes_2" presStyleLbl="node1" presStyleIdx="1" presStyleCnt="3">
        <dgm:presLayoutVars>
          <dgm:bulletEnabled val="1"/>
        </dgm:presLayoutVars>
      </dgm:prSet>
      <dgm:spPr/>
    </dgm:pt>
    <dgm:pt modelId="{B8741D02-BE3F-8540-A357-277ADC813608}" type="pres">
      <dgm:prSet presAssocID="{9132CE1C-E88A-407A-AA14-34626EA6D51A}" presName="ThreeNodes_3" presStyleLbl="node1" presStyleIdx="2" presStyleCnt="3">
        <dgm:presLayoutVars>
          <dgm:bulletEnabled val="1"/>
        </dgm:presLayoutVars>
      </dgm:prSet>
      <dgm:spPr/>
    </dgm:pt>
    <dgm:pt modelId="{76164918-3B05-DC40-BE8B-A73E8482BD1A}" type="pres">
      <dgm:prSet presAssocID="{9132CE1C-E88A-407A-AA14-34626EA6D51A}" presName="ThreeConn_1-2" presStyleLbl="fgAccFollowNode1" presStyleIdx="0" presStyleCnt="2">
        <dgm:presLayoutVars>
          <dgm:bulletEnabled val="1"/>
        </dgm:presLayoutVars>
      </dgm:prSet>
      <dgm:spPr/>
    </dgm:pt>
    <dgm:pt modelId="{FB191FD9-EB27-F149-8067-A815D244BA60}" type="pres">
      <dgm:prSet presAssocID="{9132CE1C-E88A-407A-AA14-34626EA6D51A}" presName="ThreeConn_2-3" presStyleLbl="fgAccFollowNode1" presStyleIdx="1" presStyleCnt="2">
        <dgm:presLayoutVars>
          <dgm:bulletEnabled val="1"/>
        </dgm:presLayoutVars>
      </dgm:prSet>
      <dgm:spPr/>
    </dgm:pt>
    <dgm:pt modelId="{15A76D8E-2C57-914A-9823-5E2D2915A2DA}" type="pres">
      <dgm:prSet presAssocID="{9132CE1C-E88A-407A-AA14-34626EA6D51A}" presName="ThreeNodes_1_text" presStyleLbl="node1" presStyleIdx="2" presStyleCnt="3">
        <dgm:presLayoutVars>
          <dgm:bulletEnabled val="1"/>
        </dgm:presLayoutVars>
      </dgm:prSet>
      <dgm:spPr/>
    </dgm:pt>
    <dgm:pt modelId="{35FB1B11-C3AA-D94A-9BA9-BBE6FD8490F5}" type="pres">
      <dgm:prSet presAssocID="{9132CE1C-E88A-407A-AA14-34626EA6D51A}" presName="ThreeNodes_2_text" presStyleLbl="node1" presStyleIdx="2" presStyleCnt="3">
        <dgm:presLayoutVars>
          <dgm:bulletEnabled val="1"/>
        </dgm:presLayoutVars>
      </dgm:prSet>
      <dgm:spPr/>
    </dgm:pt>
    <dgm:pt modelId="{26EAF8F5-544C-EC45-BB6F-4B1DF212B6A3}" type="pres">
      <dgm:prSet presAssocID="{9132CE1C-E88A-407A-AA14-34626EA6D51A}" presName="ThreeNodes_3_text" presStyleLbl="node1" presStyleIdx="2" presStyleCnt="3">
        <dgm:presLayoutVars>
          <dgm:bulletEnabled val="1"/>
        </dgm:presLayoutVars>
      </dgm:prSet>
      <dgm:spPr/>
    </dgm:pt>
  </dgm:ptLst>
  <dgm:cxnLst>
    <dgm:cxn modelId="{934A1201-FEFE-43A3-BF0F-CF746F0CC2D8}" srcId="{9132CE1C-E88A-407A-AA14-34626EA6D51A}" destId="{009C3AE9-CCF2-41EA-A6D4-47DF9B37C53D}" srcOrd="0" destOrd="0" parTransId="{C6DDA12A-3F47-459B-AB30-6D86AD2E9530}" sibTransId="{0D87E1A4-1869-46F9-A95A-90AE730D62B3}"/>
    <dgm:cxn modelId="{3EAAD906-0B9D-A242-9992-BC5501D634BC}" type="presOf" srcId="{009C3AE9-CCF2-41EA-A6D4-47DF9B37C53D}" destId="{0DDB20B0-EC2C-8F46-88AB-9AD6C89ECC39}" srcOrd="0" destOrd="0" presId="urn:microsoft.com/office/officeart/2005/8/layout/vProcess5"/>
    <dgm:cxn modelId="{22C35D07-1962-444B-8955-65855F50B45E}" srcId="{9132CE1C-E88A-407A-AA14-34626EA6D51A}" destId="{15F3CE0C-AA73-43BB-BC81-4EAAA8EF6C94}" srcOrd="2" destOrd="0" parTransId="{D1E1C077-EF55-46DB-A40A-5C74DB203EEE}" sibTransId="{D230977D-7B8D-4AEA-B141-524F94D010A0}"/>
    <dgm:cxn modelId="{328B4009-431E-B046-A9A3-603D0EBC0F97}" type="presOf" srcId="{0D87E1A4-1869-46F9-A95A-90AE730D62B3}" destId="{76164918-3B05-DC40-BE8B-A73E8482BD1A}" srcOrd="0" destOrd="0" presId="urn:microsoft.com/office/officeart/2005/8/layout/vProcess5"/>
    <dgm:cxn modelId="{0CBC163F-0829-CA49-8C9D-A2AF680E6C89}" type="presOf" srcId="{21A9EA28-00E0-4DC9-BFF8-9D86220A1001}" destId="{35FB1B11-C3AA-D94A-9BA9-BBE6FD8490F5}" srcOrd="1" destOrd="0" presId="urn:microsoft.com/office/officeart/2005/8/layout/vProcess5"/>
    <dgm:cxn modelId="{D7E19150-0A64-BC40-A9E7-F0360AF3DC44}" type="presOf" srcId="{009C3AE9-CCF2-41EA-A6D4-47DF9B37C53D}" destId="{15A76D8E-2C57-914A-9823-5E2D2915A2DA}" srcOrd="1" destOrd="0" presId="urn:microsoft.com/office/officeart/2005/8/layout/vProcess5"/>
    <dgm:cxn modelId="{C7506B56-F3CD-469A-9526-7369EC8E00D1}" srcId="{9132CE1C-E88A-407A-AA14-34626EA6D51A}" destId="{21A9EA28-00E0-4DC9-BFF8-9D86220A1001}" srcOrd="1" destOrd="0" parTransId="{AF34F333-1E83-4A58-A9D2-5A454D1DCC05}" sibTransId="{546BE9E1-90A1-44F3-9D93-FAF6ADF77001}"/>
    <dgm:cxn modelId="{7E223CA5-1FC0-8147-A6BC-09BD6A0EA969}" type="presOf" srcId="{546BE9E1-90A1-44F3-9D93-FAF6ADF77001}" destId="{FB191FD9-EB27-F149-8067-A815D244BA60}" srcOrd="0" destOrd="0" presId="urn:microsoft.com/office/officeart/2005/8/layout/vProcess5"/>
    <dgm:cxn modelId="{3C2274A6-0E17-894C-B01C-4E72E8A6352E}" type="presOf" srcId="{15F3CE0C-AA73-43BB-BC81-4EAAA8EF6C94}" destId="{B8741D02-BE3F-8540-A357-277ADC813608}" srcOrd="0" destOrd="0" presId="urn:microsoft.com/office/officeart/2005/8/layout/vProcess5"/>
    <dgm:cxn modelId="{CD7CE9B0-998D-2D4E-BDB3-DC2B216068F8}" type="presOf" srcId="{21A9EA28-00E0-4DC9-BFF8-9D86220A1001}" destId="{DBCEA903-543C-0543-9A11-9578B3874F4B}" srcOrd="0" destOrd="0" presId="urn:microsoft.com/office/officeart/2005/8/layout/vProcess5"/>
    <dgm:cxn modelId="{0D72ABC5-0600-AE43-96FF-A2D99951F2B5}" type="presOf" srcId="{15F3CE0C-AA73-43BB-BC81-4EAAA8EF6C94}" destId="{26EAF8F5-544C-EC45-BB6F-4B1DF212B6A3}" srcOrd="1" destOrd="0" presId="urn:microsoft.com/office/officeart/2005/8/layout/vProcess5"/>
    <dgm:cxn modelId="{2BFBC0EF-FE34-6042-971D-F73BEF8C67D7}" type="presOf" srcId="{9132CE1C-E88A-407A-AA14-34626EA6D51A}" destId="{B7D092AE-B857-A741-9473-2188BC81C611}" srcOrd="0" destOrd="0" presId="urn:microsoft.com/office/officeart/2005/8/layout/vProcess5"/>
    <dgm:cxn modelId="{A9300554-F078-674D-9466-E45A78DFC8B8}" type="presParOf" srcId="{B7D092AE-B857-A741-9473-2188BC81C611}" destId="{5F3D6404-F8C1-8C45-B9EA-BEC8ED78E2A8}" srcOrd="0" destOrd="0" presId="urn:microsoft.com/office/officeart/2005/8/layout/vProcess5"/>
    <dgm:cxn modelId="{BA9267E4-6AD6-0141-BB67-6B2F6DB15F5C}" type="presParOf" srcId="{B7D092AE-B857-A741-9473-2188BC81C611}" destId="{0DDB20B0-EC2C-8F46-88AB-9AD6C89ECC39}" srcOrd="1" destOrd="0" presId="urn:microsoft.com/office/officeart/2005/8/layout/vProcess5"/>
    <dgm:cxn modelId="{288853B5-688C-FF4D-834F-28F1685F53B2}" type="presParOf" srcId="{B7D092AE-B857-A741-9473-2188BC81C611}" destId="{DBCEA903-543C-0543-9A11-9578B3874F4B}" srcOrd="2" destOrd="0" presId="urn:microsoft.com/office/officeart/2005/8/layout/vProcess5"/>
    <dgm:cxn modelId="{54AD5FEE-2F33-5841-B1AC-09E6ED3DCC71}" type="presParOf" srcId="{B7D092AE-B857-A741-9473-2188BC81C611}" destId="{B8741D02-BE3F-8540-A357-277ADC813608}" srcOrd="3" destOrd="0" presId="urn:microsoft.com/office/officeart/2005/8/layout/vProcess5"/>
    <dgm:cxn modelId="{5A216B4B-CD65-FA43-9E9C-6F1683B9917E}" type="presParOf" srcId="{B7D092AE-B857-A741-9473-2188BC81C611}" destId="{76164918-3B05-DC40-BE8B-A73E8482BD1A}" srcOrd="4" destOrd="0" presId="urn:microsoft.com/office/officeart/2005/8/layout/vProcess5"/>
    <dgm:cxn modelId="{16EFD05A-155B-0843-88A8-93624AF31624}" type="presParOf" srcId="{B7D092AE-B857-A741-9473-2188BC81C611}" destId="{FB191FD9-EB27-F149-8067-A815D244BA60}" srcOrd="5" destOrd="0" presId="urn:microsoft.com/office/officeart/2005/8/layout/vProcess5"/>
    <dgm:cxn modelId="{61B83E8D-58F9-964B-8736-3491E15DC373}" type="presParOf" srcId="{B7D092AE-B857-A741-9473-2188BC81C611}" destId="{15A76D8E-2C57-914A-9823-5E2D2915A2DA}" srcOrd="6" destOrd="0" presId="urn:microsoft.com/office/officeart/2005/8/layout/vProcess5"/>
    <dgm:cxn modelId="{D508056F-7003-A34D-A08D-D0CA95824388}" type="presParOf" srcId="{B7D092AE-B857-A741-9473-2188BC81C611}" destId="{35FB1B11-C3AA-D94A-9BA9-BBE6FD8490F5}" srcOrd="7" destOrd="0" presId="urn:microsoft.com/office/officeart/2005/8/layout/vProcess5"/>
    <dgm:cxn modelId="{774BBA82-57EA-024B-81C9-51E9E91A6555}" type="presParOf" srcId="{B7D092AE-B857-A741-9473-2188BC81C611}" destId="{26EAF8F5-544C-EC45-BB6F-4B1DF212B6A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95C69-DAEA-426B-81C1-885FD2293580}">
      <dsp:nvSpPr>
        <dsp:cNvPr id="0" name=""/>
        <dsp:cNvSpPr/>
      </dsp:nvSpPr>
      <dsp:spPr>
        <a:xfrm>
          <a:off x="0" y="531"/>
          <a:ext cx="10515600" cy="1243280"/>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04FAC033-FF78-4D0A-A580-E8A8418A5311}">
      <dsp:nvSpPr>
        <dsp:cNvPr id="0" name=""/>
        <dsp:cNvSpPr/>
      </dsp:nvSpPr>
      <dsp:spPr>
        <a:xfrm>
          <a:off x="348377" y="36341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8AAD93-BC82-4FDB-B00A-F10D7E449DE2}">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dirty="0"/>
            <a:t>There are two questions that will be addressed in this analysis.</a:t>
          </a:r>
        </a:p>
      </dsp:txBody>
      <dsp:txXfrm>
        <a:off x="1435988" y="531"/>
        <a:ext cx="9079611" cy="1243280"/>
      </dsp:txXfrm>
    </dsp:sp>
    <dsp:sp modelId="{D42AF8E4-0C4B-4EBE-8BCF-A5E1F7AABAD2}">
      <dsp:nvSpPr>
        <dsp:cNvPr id="0" name=""/>
        <dsp:cNvSpPr/>
      </dsp:nvSpPr>
      <dsp:spPr>
        <a:xfrm>
          <a:off x="0" y="1554631"/>
          <a:ext cx="10515600" cy="1243280"/>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D5295679-078E-436F-B9B7-A98C78016D19}">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09A61-AF5D-4940-95F1-94676D37CFAD}">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b="0" i="0" kern="1200"/>
            <a:t>1)	Is there a correlation between total project cost and 	 	estimates first year energy bill savings.?</a:t>
          </a:r>
          <a:endParaRPr lang="en-US" sz="2500" kern="1200"/>
        </a:p>
      </dsp:txBody>
      <dsp:txXfrm>
        <a:off x="1435988" y="1554631"/>
        <a:ext cx="9079611" cy="1243280"/>
      </dsp:txXfrm>
    </dsp:sp>
    <dsp:sp modelId="{52CD336D-0558-456E-ACA2-DC11732FC781}">
      <dsp:nvSpPr>
        <dsp:cNvPr id="0" name=""/>
        <dsp:cNvSpPr/>
      </dsp:nvSpPr>
      <dsp:spPr>
        <a:xfrm>
          <a:off x="0" y="3108732"/>
          <a:ext cx="10515600" cy="1243280"/>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4E353D4C-571E-4F0D-B0D8-C048E95BC439}">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75104C-8830-4C70-9435-759088719F8D}">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b="0" i="0" kern="1200"/>
            <a:t>2)	Does the location or size of house affect the project cost? </a:t>
          </a:r>
          <a:endParaRPr lang="en-US" sz="2500" kern="1200"/>
        </a:p>
      </dsp:txBody>
      <dsp:txXfrm>
        <a:off x="1435988" y="3108732"/>
        <a:ext cx="9079611" cy="1243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B20B0-EC2C-8F46-88AB-9AD6C89ECC39}">
      <dsp:nvSpPr>
        <dsp:cNvPr id="0" name=""/>
        <dsp:cNvSpPr/>
      </dsp:nvSpPr>
      <dsp:spPr>
        <a:xfrm>
          <a:off x="0" y="0"/>
          <a:ext cx="8575745" cy="1172879"/>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The electric saving increases as the investment is made in the project. For the future residential customer, I can say that the investment they will make will most likely pay off for them. However, in how many years the investments will return, may be the subject of future research. </a:t>
          </a:r>
          <a:endParaRPr lang="en-US" sz="1700" kern="1200" dirty="0"/>
        </a:p>
      </dsp:txBody>
      <dsp:txXfrm>
        <a:off x="34352" y="34352"/>
        <a:ext cx="7310117" cy="1104175"/>
      </dsp:txXfrm>
    </dsp:sp>
    <dsp:sp modelId="{DBCEA903-543C-0543-9A11-9578B3874F4B}">
      <dsp:nvSpPr>
        <dsp:cNvPr id="0" name=""/>
        <dsp:cNvSpPr/>
      </dsp:nvSpPr>
      <dsp:spPr>
        <a:xfrm>
          <a:off x="756683" y="1368359"/>
          <a:ext cx="8575745" cy="1172879"/>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Apart from that, I found that the size of the house is effective on the project cost, and the investment costs differ according to the location.</a:t>
          </a:r>
          <a:endParaRPr lang="en-US" sz="1700" kern="1200"/>
        </a:p>
      </dsp:txBody>
      <dsp:txXfrm>
        <a:off x="791035" y="1402711"/>
        <a:ext cx="6987985" cy="1104175"/>
      </dsp:txXfrm>
    </dsp:sp>
    <dsp:sp modelId="{B8741D02-BE3F-8540-A357-277ADC813608}">
      <dsp:nvSpPr>
        <dsp:cNvPr id="0" name=""/>
        <dsp:cNvSpPr/>
      </dsp:nvSpPr>
      <dsp:spPr>
        <a:xfrm>
          <a:off x="1513366" y="2736719"/>
          <a:ext cx="8575745" cy="1172879"/>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Also, I observed that Market customers are less than assisted customers and that the mixed-</a:t>
          </a:r>
          <a:r>
            <a:rPr lang="en-US" sz="1700" b="0" i="0" kern="1200" dirty="0" err="1"/>
            <a:t>Humied</a:t>
          </a:r>
          <a:r>
            <a:rPr lang="en-US" sz="1700" b="0" i="0" kern="1200" dirty="0"/>
            <a:t> climate zone is the most costly.</a:t>
          </a:r>
          <a:endParaRPr lang="en-US" sz="1700" kern="1200" dirty="0"/>
        </a:p>
      </dsp:txBody>
      <dsp:txXfrm>
        <a:off x="1547718" y="2771071"/>
        <a:ext cx="6987985" cy="1104175"/>
      </dsp:txXfrm>
    </dsp:sp>
    <dsp:sp modelId="{76164918-3B05-DC40-BE8B-A73E8482BD1A}">
      <dsp:nvSpPr>
        <dsp:cNvPr id="0" name=""/>
        <dsp:cNvSpPr/>
      </dsp:nvSpPr>
      <dsp:spPr>
        <a:xfrm>
          <a:off x="7813373" y="889433"/>
          <a:ext cx="762371" cy="76237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984906" y="889433"/>
        <a:ext cx="419305" cy="573684"/>
      </dsp:txXfrm>
    </dsp:sp>
    <dsp:sp modelId="{FB191FD9-EB27-F149-8067-A815D244BA60}">
      <dsp:nvSpPr>
        <dsp:cNvPr id="0" name=""/>
        <dsp:cNvSpPr/>
      </dsp:nvSpPr>
      <dsp:spPr>
        <a:xfrm>
          <a:off x="8570056" y="2249974"/>
          <a:ext cx="762371" cy="76237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741589" y="2249974"/>
        <a:ext cx="419305" cy="5736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EAA6B-A1FE-FC46-8125-3AC4125C2367}" type="datetimeFigureOut">
              <a:rPr lang="en-US" smtClean="0"/>
              <a:t>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B6907-03CA-0445-A129-F869CFD3F48F}" type="slidenum">
              <a:rPr lang="en-US" smtClean="0"/>
              <a:t>‹#›</a:t>
            </a:fld>
            <a:endParaRPr lang="en-US"/>
          </a:p>
        </p:txBody>
      </p:sp>
    </p:spTree>
    <p:extLst>
      <p:ext uri="{BB962C8B-B14F-4D97-AF65-F5344CB8AC3E}">
        <p14:creationId xmlns:p14="http://schemas.microsoft.com/office/powerpoint/2010/main" val="305020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 My name is </a:t>
            </a:r>
            <a:r>
              <a:rPr lang="en-US" dirty="0" err="1"/>
              <a:t>melike</a:t>
            </a:r>
            <a:r>
              <a:rPr lang="en-US" dirty="0"/>
              <a:t>. Welcome to my presentation on Energy efficiency.</a:t>
            </a:r>
          </a:p>
        </p:txBody>
      </p:sp>
      <p:sp>
        <p:nvSpPr>
          <p:cNvPr id="4" name="Slide Number Placeholder 3"/>
          <p:cNvSpPr>
            <a:spLocks noGrp="1"/>
          </p:cNvSpPr>
          <p:nvPr>
            <p:ph type="sldNum" sz="quarter" idx="5"/>
          </p:nvPr>
        </p:nvSpPr>
        <p:spPr/>
        <p:txBody>
          <a:bodyPr/>
          <a:lstStyle/>
          <a:p>
            <a:fld id="{853B6907-03CA-0445-A129-F869CFD3F48F}" type="slidenum">
              <a:rPr lang="en-US" smtClean="0"/>
              <a:t>1</a:t>
            </a:fld>
            <a:endParaRPr lang="en-US"/>
          </a:p>
        </p:txBody>
      </p:sp>
    </p:spTree>
    <p:extLst>
      <p:ext uri="{BB962C8B-B14F-4D97-AF65-F5344CB8AC3E}">
        <p14:creationId xmlns:p14="http://schemas.microsoft.com/office/powerpoint/2010/main" val="3699645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212121"/>
                </a:solidFill>
                <a:effectLst/>
                <a:latin typeface="Roboto" panose="02000000000000000000" pitchFamily="2" charset="0"/>
              </a:rPr>
              <a:t>Visualization of comparison is </a:t>
            </a:r>
            <a:r>
              <a:rPr lang="en-US" b="0" i="0" dirty="0" err="1">
                <a:solidFill>
                  <a:srgbClr val="212121"/>
                </a:solidFill>
                <a:effectLst/>
                <a:latin typeface="Roboto" panose="02000000000000000000" pitchFamily="2" charset="0"/>
              </a:rPr>
              <a:t>breaked</a:t>
            </a:r>
            <a:r>
              <a:rPr lang="en-US" b="0" i="0" dirty="0">
                <a:solidFill>
                  <a:srgbClr val="212121"/>
                </a:solidFill>
                <a:effectLst/>
                <a:latin typeface="Roboto" panose="02000000000000000000" pitchFamily="2" charset="0"/>
              </a:rPr>
              <a:t> into several for good visualization. So, as we see on the first chard most mixed humid climate zone has more total project cost. And on the other chart, it shows as both customer type is very close to each other but ASSISTED IS little bit higher.</a:t>
            </a:r>
            <a:endParaRPr lang="en-US" dirty="0"/>
          </a:p>
        </p:txBody>
      </p:sp>
      <p:sp>
        <p:nvSpPr>
          <p:cNvPr id="4" name="Slide Number Placeholder 3"/>
          <p:cNvSpPr>
            <a:spLocks noGrp="1"/>
          </p:cNvSpPr>
          <p:nvPr>
            <p:ph type="sldNum" sz="quarter" idx="5"/>
          </p:nvPr>
        </p:nvSpPr>
        <p:spPr/>
        <p:txBody>
          <a:bodyPr/>
          <a:lstStyle/>
          <a:p>
            <a:fld id="{853B6907-03CA-0445-A129-F869CFD3F48F}" type="slidenum">
              <a:rPr lang="en-US" smtClean="0"/>
              <a:t>11</a:t>
            </a:fld>
            <a:endParaRPr lang="en-US"/>
          </a:p>
        </p:txBody>
      </p:sp>
    </p:spTree>
    <p:extLst>
      <p:ext uri="{BB962C8B-B14F-4D97-AF65-F5344CB8AC3E}">
        <p14:creationId xmlns:p14="http://schemas.microsoft.com/office/powerpoint/2010/main" val="3839820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12121"/>
                </a:solidFill>
                <a:effectLst/>
              </a:rPr>
              <a:t>After review, here are some recommendations based on the analysis. I found this energy efficient project successful. </a:t>
            </a:r>
          </a:p>
          <a:p>
            <a:pPr marL="0" indent="0">
              <a:buNone/>
            </a:pPr>
            <a:r>
              <a:rPr lang="en-US" sz="1200" b="0" i="0" dirty="0">
                <a:solidFill>
                  <a:srgbClr val="212121"/>
                </a:solidFill>
                <a:effectLst/>
              </a:rPr>
              <a:t>My </a:t>
            </a:r>
            <a:r>
              <a:rPr lang="en-US" sz="1200" b="0" i="0" dirty="0" err="1">
                <a:solidFill>
                  <a:srgbClr val="212121"/>
                </a:solidFill>
                <a:effectLst/>
              </a:rPr>
              <a:t>obvervation</a:t>
            </a:r>
            <a:r>
              <a:rPr lang="en-US" sz="1200" b="0" i="0" dirty="0">
                <a:solidFill>
                  <a:srgbClr val="212121"/>
                </a:solidFill>
                <a:effectLst/>
              </a:rPr>
              <a:t> is that the electric saving increases as the investment is made in the </a:t>
            </a:r>
            <a:r>
              <a:rPr lang="en-US" sz="1200" b="0" i="0" dirty="0" err="1">
                <a:solidFill>
                  <a:srgbClr val="212121"/>
                </a:solidFill>
                <a:effectLst/>
              </a:rPr>
              <a:t>project.For</a:t>
            </a:r>
            <a:r>
              <a:rPr lang="en-US" sz="1200" b="0" i="0" dirty="0">
                <a:solidFill>
                  <a:srgbClr val="212121"/>
                </a:solidFill>
                <a:effectLst/>
              </a:rPr>
              <a:t> the future residential customer, I can say that the investment they will make will most likely pay off for them. However, in how many years the investments will return, may be the subject of future research. </a:t>
            </a:r>
          </a:p>
          <a:p>
            <a:pPr marL="0" indent="0">
              <a:buNone/>
            </a:pPr>
            <a:r>
              <a:rPr lang="en-US" sz="1200" b="0" i="0" dirty="0">
                <a:solidFill>
                  <a:srgbClr val="212121"/>
                </a:solidFill>
                <a:effectLst/>
              </a:rPr>
              <a:t>Apart from that, I found that the size of the house is effective on the project cost, and the investment costs differ according to the location. Also, I observed that Market customers are less than assisted customers and that the mixed-</a:t>
            </a:r>
            <a:r>
              <a:rPr lang="en-US" sz="1200" b="0" i="0" dirty="0" err="1">
                <a:solidFill>
                  <a:srgbClr val="212121"/>
                </a:solidFill>
                <a:effectLst/>
              </a:rPr>
              <a:t>Humied</a:t>
            </a:r>
            <a:r>
              <a:rPr lang="en-US" sz="1200" b="0" i="0" dirty="0">
                <a:solidFill>
                  <a:srgbClr val="212121"/>
                </a:solidFill>
                <a:effectLst/>
              </a:rPr>
              <a:t> climate zone is the most costly.</a:t>
            </a:r>
            <a:endParaRPr lang="en-US" sz="1800" dirty="0">
              <a:solidFill>
                <a:schemeClr val="tx1">
                  <a:alpha val="60000"/>
                </a:schemeClr>
              </a:solidFill>
            </a:endParaRPr>
          </a:p>
          <a:p>
            <a:endParaRPr lang="en-US" dirty="0"/>
          </a:p>
        </p:txBody>
      </p:sp>
      <p:sp>
        <p:nvSpPr>
          <p:cNvPr id="4" name="Slide Number Placeholder 3"/>
          <p:cNvSpPr>
            <a:spLocks noGrp="1"/>
          </p:cNvSpPr>
          <p:nvPr>
            <p:ph type="sldNum" sz="quarter" idx="5"/>
          </p:nvPr>
        </p:nvSpPr>
        <p:spPr/>
        <p:txBody>
          <a:bodyPr/>
          <a:lstStyle/>
          <a:p>
            <a:fld id="{853B6907-03CA-0445-A129-F869CFD3F48F}" type="slidenum">
              <a:rPr lang="en-US" smtClean="0"/>
              <a:t>12</a:t>
            </a:fld>
            <a:endParaRPr lang="en-US"/>
          </a:p>
        </p:txBody>
      </p:sp>
    </p:spTree>
    <p:extLst>
      <p:ext uri="{BB962C8B-B14F-4D97-AF65-F5344CB8AC3E}">
        <p14:creationId xmlns:p14="http://schemas.microsoft.com/office/powerpoint/2010/main" val="177991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listening me. Please feel free to ask any questions you may have.</a:t>
            </a:r>
          </a:p>
        </p:txBody>
      </p:sp>
      <p:sp>
        <p:nvSpPr>
          <p:cNvPr id="4" name="Slide Number Placeholder 3"/>
          <p:cNvSpPr>
            <a:spLocks noGrp="1"/>
          </p:cNvSpPr>
          <p:nvPr>
            <p:ph type="sldNum" sz="quarter" idx="5"/>
          </p:nvPr>
        </p:nvSpPr>
        <p:spPr/>
        <p:txBody>
          <a:bodyPr/>
          <a:lstStyle/>
          <a:p>
            <a:fld id="{853B6907-03CA-0445-A129-F869CFD3F48F}" type="slidenum">
              <a:rPr lang="en-US" smtClean="0"/>
              <a:t>13</a:t>
            </a:fld>
            <a:endParaRPr lang="en-US"/>
          </a:p>
        </p:txBody>
      </p:sp>
    </p:spTree>
    <p:extLst>
      <p:ext uri="{BB962C8B-B14F-4D97-AF65-F5344CB8AC3E}">
        <p14:creationId xmlns:p14="http://schemas.microsoft.com/office/powerpoint/2010/main" val="1468583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alpha val="60000"/>
                  </a:schemeClr>
                </a:solidFill>
                <a:effectLst/>
              </a:rPr>
              <a:t>Energy saving is one of the most important issues today. The efficient use of resources is very important in terms of not only providing us an economic profit, but also leaving a good world for future generations. This dataset provides insights into energy efficiency meter evaluated projects for residential existing homes in New York state from 2007-2012 With this study, </a:t>
            </a:r>
            <a:r>
              <a:rPr lang="en-US" sz="1200" dirty="0">
                <a:solidFill>
                  <a:schemeClr val="tx1">
                    <a:alpha val="60000"/>
                  </a:schemeClr>
                </a:solidFill>
              </a:rPr>
              <a:t>I</a:t>
            </a:r>
            <a:r>
              <a:rPr lang="en-US" sz="1200" b="0" i="0" dirty="0">
                <a:solidFill>
                  <a:schemeClr val="tx1">
                    <a:alpha val="60000"/>
                  </a:schemeClr>
                </a:solidFill>
                <a:effectLst/>
              </a:rPr>
              <a:t> wanted to see if there is any correlation between total project cost and energy bill savings, the cost of the energy efficiency project from region to region, and what is the effect of the size of the house on the cost.</a:t>
            </a:r>
            <a:endParaRPr lang="en-US" sz="1200" dirty="0">
              <a:solidFill>
                <a:schemeClr val="tx1">
                  <a:alpha val="60000"/>
                </a:schemeClr>
              </a:solidFill>
            </a:endParaRPr>
          </a:p>
          <a:p>
            <a:endParaRPr lang="en-US" dirty="0"/>
          </a:p>
        </p:txBody>
      </p:sp>
      <p:sp>
        <p:nvSpPr>
          <p:cNvPr id="4" name="Slide Number Placeholder 3"/>
          <p:cNvSpPr>
            <a:spLocks noGrp="1"/>
          </p:cNvSpPr>
          <p:nvPr>
            <p:ph type="sldNum" sz="quarter" idx="5"/>
          </p:nvPr>
        </p:nvSpPr>
        <p:spPr/>
        <p:txBody>
          <a:bodyPr/>
          <a:lstStyle/>
          <a:p>
            <a:fld id="{853B6907-03CA-0445-A129-F869CFD3F48F}" type="slidenum">
              <a:rPr lang="en-US" smtClean="0"/>
              <a:t>2</a:t>
            </a:fld>
            <a:endParaRPr lang="en-US"/>
          </a:p>
        </p:txBody>
      </p:sp>
    </p:spTree>
    <p:extLst>
      <p:ext uri="{BB962C8B-B14F-4D97-AF65-F5344CB8AC3E}">
        <p14:creationId xmlns:p14="http://schemas.microsoft.com/office/powerpoint/2010/main" val="252054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chemeClr val="bg1">
                    <a:lumMod val="85000"/>
                  </a:schemeClr>
                </a:solidFill>
                <a:effectLst/>
              </a:rPr>
              <a:t>This dataset provides energy efficiency meter evaluated data from 2007-2012 for residential existing homes (one to four units) in New York State.</a:t>
            </a:r>
          </a:p>
          <a:p>
            <a:r>
              <a:rPr lang="en-US" sz="1200" dirty="0">
                <a:solidFill>
                  <a:schemeClr val="bg1">
                    <a:lumMod val="85000"/>
                  </a:schemeClr>
                </a:solidFill>
                <a:cs typeface="Calibri"/>
              </a:rPr>
              <a:t>There are 3651 records across 37 fields, but there are only 10 fields being used in this analysis, as follows:</a:t>
            </a:r>
          </a:p>
          <a:p>
            <a:endParaRPr lang="en-US" dirty="0"/>
          </a:p>
        </p:txBody>
      </p:sp>
      <p:sp>
        <p:nvSpPr>
          <p:cNvPr id="4" name="Slide Number Placeholder 3"/>
          <p:cNvSpPr>
            <a:spLocks noGrp="1"/>
          </p:cNvSpPr>
          <p:nvPr>
            <p:ph type="sldNum" sz="quarter" idx="5"/>
          </p:nvPr>
        </p:nvSpPr>
        <p:spPr/>
        <p:txBody>
          <a:bodyPr/>
          <a:lstStyle/>
          <a:p>
            <a:fld id="{853B6907-03CA-0445-A129-F869CFD3F48F}" type="slidenum">
              <a:rPr lang="en-US" smtClean="0"/>
              <a:t>3</a:t>
            </a:fld>
            <a:endParaRPr lang="en-US"/>
          </a:p>
        </p:txBody>
      </p:sp>
    </p:spTree>
    <p:extLst>
      <p:ext uri="{BB962C8B-B14F-4D97-AF65-F5344CB8AC3E}">
        <p14:creationId xmlns:p14="http://schemas.microsoft.com/office/powerpoint/2010/main" val="223782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Before I started to </a:t>
            </a:r>
            <a:r>
              <a:rPr lang="en-US" b="0" i="0" dirty="0" err="1">
                <a:solidFill>
                  <a:srgbClr val="212121"/>
                </a:solidFill>
                <a:effectLst/>
                <a:latin typeface="Roboto" panose="02000000000000000000" pitchFamily="2" charset="0"/>
              </a:rPr>
              <a:t>analyse</a:t>
            </a:r>
            <a:r>
              <a:rPr lang="en-US" b="0" i="0" dirty="0">
                <a:solidFill>
                  <a:srgbClr val="212121"/>
                </a:solidFill>
                <a:effectLst/>
                <a:latin typeface="Roboto" panose="02000000000000000000" pitchFamily="2" charset="0"/>
              </a:rPr>
              <a:t> my hypothesis, I cleaned and organized my data. I had 2 sets of similar columns, I changed the name of the columns and used it for a different </a:t>
            </a:r>
            <a:r>
              <a:rPr lang="en-US" b="0" i="0" dirty="0" err="1">
                <a:solidFill>
                  <a:srgbClr val="212121"/>
                </a:solidFill>
                <a:effectLst/>
                <a:latin typeface="Roboto" panose="02000000000000000000" pitchFamily="2" charset="0"/>
              </a:rPr>
              <a:t>purpose.I</a:t>
            </a:r>
            <a:r>
              <a:rPr lang="en-US" b="0" i="0" dirty="0">
                <a:solidFill>
                  <a:srgbClr val="212121"/>
                </a:solidFill>
                <a:effectLst/>
                <a:latin typeface="Roboto" panose="02000000000000000000" pitchFamily="2" charset="0"/>
              </a:rPr>
              <a:t> searched 2007 and 2012 electricity prices in NYC from the internet. I determined the average kWh as 23 cents. I had this calculated in the Electric saving column I just </a:t>
            </a:r>
            <a:r>
              <a:rPr lang="en-US" b="0" i="0" dirty="0" err="1">
                <a:solidFill>
                  <a:srgbClr val="212121"/>
                </a:solidFill>
                <a:effectLst/>
                <a:latin typeface="Roboto" panose="02000000000000000000" pitchFamily="2" charset="0"/>
              </a:rPr>
              <a:t>created.In</a:t>
            </a:r>
            <a:r>
              <a:rPr lang="en-US" b="0" i="0" dirty="0">
                <a:solidFill>
                  <a:srgbClr val="212121"/>
                </a:solidFill>
                <a:effectLst/>
                <a:latin typeface="Roboto" panose="02000000000000000000" pitchFamily="2" charset="0"/>
              </a:rPr>
              <a:t> a separate column, I calculated how many years they would receive the investment of the project. It rounded the electric saving column to 2 decimals and the investment return column to one decimal.</a:t>
            </a:r>
            <a:endParaRPr lang="en-US" dirty="0"/>
          </a:p>
        </p:txBody>
      </p:sp>
      <p:sp>
        <p:nvSpPr>
          <p:cNvPr id="4" name="Slide Number Placeholder 3"/>
          <p:cNvSpPr>
            <a:spLocks noGrp="1"/>
          </p:cNvSpPr>
          <p:nvPr>
            <p:ph type="sldNum" sz="quarter" idx="5"/>
          </p:nvPr>
        </p:nvSpPr>
        <p:spPr/>
        <p:txBody>
          <a:bodyPr/>
          <a:lstStyle/>
          <a:p>
            <a:fld id="{853B6907-03CA-0445-A129-F869CFD3F48F}" type="slidenum">
              <a:rPr lang="en-US" smtClean="0"/>
              <a:t>5</a:t>
            </a:fld>
            <a:endParaRPr lang="en-US"/>
          </a:p>
        </p:txBody>
      </p:sp>
    </p:spTree>
    <p:extLst>
      <p:ext uri="{BB962C8B-B14F-4D97-AF65-F5344CB8AC3E}">
        <p14:creationId xmlns:p14="http://schemas.microsoft.com/office/powerpoint/2010/main" val="1460048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have created the Visualization of correlations matrix of all </a:t>
            </a:r>
            <a:r>
              <a:rPr lang="en-US" dirty="0" err="1"/>
              <a:t>avaible</a:t>
            </a:r>
            <a:r>
              <a:rPr lang="en-US" dirty="0"/>
              <a:t> fields.</a:t>
            </a:r>
          </a:p>
        </p:txBody>
      </p:sp>
      <p:sp>
        <p:nvSpPr>
          <p:cNvPr id="4" name="Slide Number Placeholder 3"/>
          <p:cNvSpPr>
            <a:spLocks noGrp="1"/>
          </p:cNvSpPr>
          <p:nvPr>
            <p:ph type="sldNum" sz="quarter" idx="5"/>
          </p:nvPr>
        </p:nvSpPr>
        <p:spPr/>
        <p:txBody>
          <a:bodyPr/>
          <a:lstStyle/>
          <a:p>
            <a:fld id="{853B6907-03CA-0445-A129-F869CFD3F48F}" type="slidenum">
              <a:rPr lang="en-US" smtClean="0"/>
              <a:t>6</a:t>
            </a:fld>
            <a:endParaRPr lang="en-US"/>
          </a:p>
        </p:txBody>
      </p:sp>
    </p:spTree>
    <p:extLst>
      <p:ext uri="{BB962C8B-B14F-4D97-AF65-F5344CB8AC3E}">
        <p14:creationId xmlns:p14="http://schemas.microsoft.com/office/powerpoint/2010/main" val="394178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The </a:t>
            </a:r>
            <a:r>
              <a:rPr lang="en-US" b="0" i="0" dirty="0" err="1">
                <a:solidFill>
                  <a:srgbClr val="212121"/>
                </a:solidFill>
                <a:effectLst/>
                <a:latin typeface="Roboto" panose="02000000000000000000" pitchFamily="2" charset="0"/>
              </a:rPr>
              <a:t>pairplot</a:t>
            </a:r>
            <a:r>
              <a:rPr lang="en-US" b="0" i="0" dirty="0">
                <a:solidFill>
                  <a:srgbClr val="212121"/>
                </a:solidFill>
                <a:effectLst/>
                <a:latin typeface="Roboto" panose="02000000000000000000" pitchFamily="2" charset="0"/>
              </a:rPr>
              <a:t> lets us compare total project cost and other variables on a scatterplot to see the correlation.</a:t>
            </a:r>
            <a:endParaRPr lang="en-US" dirty="0"/>
          </a:p>
        </p:txBody>
      </p:sp>
      <p:sp>
        <p:nvSpPr>
          <p:cNvPr id="4" name="Slide Number Placeholder 3"/>
          <p:cNvSpPr>
            <a:spLocks noGrp="1"/>
          </p:cNvSpPr>
          <p:nvPr>
            <p:ph type="sldNum" sz="quarter" idx="5"/>
          </p:nvPr>
        </p:nvSpPr>
        <p:spPr/>
        <p:txBody>
          <a:bodyPr/>
          <a:lstStyle/>
          <a:p>
            <a:fld id="{853B6907-03CA-0445-A129-F869CFD3F48F}" type="slidenum">
              <a:rPr lang="en-US" smtClean="0"/>
              <a:t>7</a:t>
            </a:fld>
            <a:endParaRPr lang="en-US"/>
          </a:p>
        </p:txBody>
      </p:sp>
    </p:spTree>
    <p:extLst>
      <p:ext uri="{BB962C8B-B14F-4D97-AF65-F5344CB8AC3E}">
        <p14:creationId xmlns:p14="http://schemas.microsoft.com/office/powerpoint/2010/main" val="950729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Yes. There is a moderate correlation between total project cost and estimates first year energy bill savings. The </a:t>
            </a:r>
            <a:r>
              <a:rPr lang="en-US" b="0" i="0" dirty="0" err="1">
                <a:solidFill>
                  <a:srgbClr val="212121"/>
                </a:solidFill>
                <a:effectLst/>
                <a:latin typeface="Roboto" panose="02000000000000000000" pitchFamily="2" charset="0"/>
              </a:rPr>
              <a:t>pearson</a:t>
            </a:r>
            <a:r>
              <a:rPr lang="en-US" b="0" i="0" dirty="0">
                <a:solidFill>
                  <a:srgbClr val="212121"/>
                </a:solidFill>
                <a:effectLst/>
                <a:latin typeface="Roboto" panose="02000000000000000000" pitchFamily="2" charset="0"/>
              </a:rPr>
              <a:t> r test allows us to see if there is a </a:t>
            </a:r>
            <a:r>
              <a:rPr lang="en-US" b="0" i="0" dirty="0" err="1">
                <a:solidFill>
                  <a:srgbClr val="212121"/>
                </a:solidFill>
                <a:effectLst/>
                <a:latin typeface="Roboto" panose="02000000000000000000" pitchFamily="2" charset="0"/>
              </a:rPr>
              <a:t>signficant</a:t>
            </a:r>
            <a:r>
              <a:rPr lang="en-US" b="0" i="0" dirty="0">
                <a:solidFill>
                  <a:srgbClr val="212121"/>
                </a:solidFill>
                <a:effectLst/>
                <a:latin typeface="Roboto" panose="02000000000000000000" pitchFamily="2" charset="0"/>
              </a:rPr>
              <a:t> linear relationship. If the correlation is between 0.3 to 0.5 there is a moderate linear relationship. We Reject the null. There is a statistically significant linear relationship between Total Project Cost and Estimated first year energy bill savings.</a:t>
            </a:r>
            <a:endParaRPr lang="en-US" dirty="0"/>
          </a:p>
        </p:txBody>
      </p:sp>
      <p:sp>
        <p:nvSpPr>
          <p:cNvPr id="4" name="Slide Number Placeholder 3"/>
          <p:cNvSpPr>
            <a:spLocks noGrp="1"/>
          </p:cNvSpPr>
          <p:nvPr>
            <p:ph type="sldNum" sz="quarter" idx="5"/>
          </p:nvPr>
        </p:nvSpPr>
        <p:spPr/>
        <p:txBody>
          <a:bodyPr/>
          <a:lstStyle/>
          <a:p>
            <a:fld id="{853B6907-03CA-0445-A129-F869CFD3F48F}" type="slidenum">
              <a:rPr lang="en-US" smtClean="0"/>
              <a:t>8</a:t>
            </a:fld>
            <a:endParaRPr lang="en-US"/>
          </a:p>
        </p:txBody>
      </p:sp>
    </p:spTree>
    <p:extLst>
      <p:ext uri="{BB962C8B-B14F-4D97-AF65-F5344CB8AC3E}">
        <p14:creationId xmlns:p14="http://schemas.microsoft.com/office/powerpoint/2010/main" val="2815943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Yes. There is a correlation between total project cost and size of </a:t>
            </a:r>
            <a:r>
              <a:rPr lang="en-US" b="0" i="0" dirty="0" err="1">
                <a:solidFill>
                  <a:srgbClr val="212121"/>
                </a:solidFill>
                <a:effectLst/>
                <a:latin typeface="Roboto" panose="02000000000000000000" pitchFamily="2" charset="0"/>
              </a:rPr>
              <a:t>house.We</a:t>
            </a:r>
            <a:r>
              <a:rPr lang="en-US" b="0" i="0" dirty="0">
                <a:solidFill>
                  <a:srgbClr val="212121"/>
                </a:solidFill>
                <a:effectLst/>
                <a:latin typeface="Roboto" panose="02000000000000000000" pitchFamily="2" charset="0"/>
              </a:rPr>
              <a:t> Reject the null. There is a minor statistically significant linear relationship between Total Project Cost and size of </a:t>
            </a:r>
            <a:r>
              <a:rPr lang="en-US" b="0" i="0" dirty="0" err="1">
                <a:solidFill>
                  <a:srgbClr val="212121"/>
                </a:solidFill>
                <a:effectLst/>
                <a:latin typeface="Roboto" panose="02000000000000000000" pitchFamily="2" charset="0"/>
              </a:rPr>
              <a:t>house.Also</a:t>
            </a:r>
            <a:r>
              <a:rPr lang="en-US" b="0" i="0" dirty="0">
                <a:solidFill>
                  <a:srgbClr val="212121"/>
                </a:solidFill>
                <a:effectLst/>
                <a:latin typeface="Roboto" panose="02000000000000000000" pitchFamily="2" charset="0"/>
              </a:rPr>
              <a:t>….</a:t>
            </a:r>
            <a:endParaRPr lang="en-US" dirty="0"/>
          </a:p>
        </p:txBody>
      </p:sp>
      <p:sp>
        <p:nvSpPr>
          <p:cNvPr id="4" name="Slide Number Placeholder 3"/>
          <p:cNvSpPr>
            <a:spLocks noGrp="1"/>
          </p:cNvSpPr>
          <p:nvPr>
            <p:ph type="sldNum" sz="quarter" idx="5"/>
          </p:nvPr>
        </p:nvSpPr>
        <p:spPr/>
        <p:txBody>
          <a:bodyPr/>
          <a:lstStyle/>
          <a:p>
            <a:fld id="{853B6907-03CA-0445-A129-F869CFD3F48F}" type="slidenum">
              <a:rPr lang="en-US" smtClean="0"/>
              <a:t>9</a:t>
            </a:fld>
            <a:endParaRPr lang="en-US"/>
          </a:p>
        </p:txBody>
      </p:sp>
    </p:spTree>
    <p:extLst>
      <p:ext uri="{BB962C8B-B14F-4D97-AF65-F5344CB8AC3E}">
        <p14:creationId xmlns:p14="http://schemas.microsoft.com/office/powerpoint/2010/main" val="2289975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Does the location affect the project cost? I Created a bar chart to see the effect of the region on the project price. So I could be able to compare the project cost according to the </a:t>
            </a:r>
            <a:r>
              <a:rPr lang="en-US" b="0" i="0" dirty="0" err="1">
                <a:solidFill>
                  <a:srgbClr val="212121"/>
                </a:solidFill>
                <a:effectLst/>
                <a:latin typeface="Roboto" panose="02000000000000000000" pitchFamily="2" charset="0"/>
              </a:rPr>
              <a:t>region.As</a:t>
            </a:r>
            <a:r>
              <a:rPr lang="en-US" b="0" i="0" dirty="0">
                <a:solidFill>
                  <a:srgbClr val="212121"/>
                </a:solidFill>
                <a:effectLst/>
                <a:latin typeface="Roboto" panose="02000000000000000000" pitchFamily="2" charset="0"/>
              </a:rPr>
              <a:t> you can see in the chart below, Tompkins county has the highest numbers. So, location is affect the </a:t>
            </a:r>
            <a:r>
              <a:rPr lang="en-US" b="0" i="0" dirty="0" err="1">
                <a:solidFill>
                  <a:srgbClr val="212121"/>
                </a:solidFill>
                <a:effectLst/>
                <a:latin typeface="Roboto" panose="02000000000000000000" pitchFamily="2" charset="0"/>
              </a:rPr>
              <a:t>projecy</a:t>
            </a:r>
            <a:r>
              <a:rPr lang="en-US" b="0" i="0" dirty="0">
                <a:solidFill>
                  <a:srgbClr val="212121"/>
                </a:solidFill>
                <a:effectLst/>
                <a:latin typeface="Roboto" panose="02000000000000000000" pitchFamily="2" charset="0"/>
              </a:rPr>
              <a:t> cost.</a:t>
            </a:r>
            <a:endParaRPr lang="en-US" dirty="0"/>
          </a:p>
        </p:txBody>
      </p:sp>
      <p:sp>
        <p:nvSpPr>
          <p:cNvPr id="4" name="Slide Number Placeholder 3"/>
          <p:cNvSpPr>
            <a:spLocks noGrp="1"/>
          </p:cNvSpPr>
          <p:nvPr>
            <p:ph type="sldNum" sz="quarter" idx="5"/>
          </p:nvPr>
        </p:nvSpPr>
        <p:spPr/>
        <p:txBody>
          <a:bodyPr/>
          <a:lstStyle/>
          <a:p>
            <a:fld id="{853B6907-03CA-0445-A129-F869CFD3F48F}" type="slidenum">
              <a:rPr lang="en-US" smtClean="0"/>
              <a:t>10</a:t>
            </a:fld>
            <a:endParaRPr lang="en-US"/>
          </a:p>
        </p:txBody>
      </p:sp>
    </p:spTree>
    <p:extLst>
      <p:ext uri="{BB962C8B-B14F-4D97-AF65-F5344CB8AC3E}">
        <p14:creationId xmlns:p14="http://schemas.microsoft.com/office/powerpoint/2010/main" val="3241396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6AA1-7FAC-3C42-CFD8-759E65DCD8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6BAD0B-3C76-4138-4B29-D1FCC595ED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43EC31-8EC8-9480-C0C5-967C4C191DA9}"/>
              </a:ext>
            </a:extLst>
          </p:cNvPr>
          <p:cNvSpPr>
            <a:spLocks noGrp="1"/>
          </p:cNvSpPr>
          <p:nvPr>
            <p:ph type="dt" sz="half" idx="10"/>
          </p:nvPr>
        </p:nvSpPr>
        <p:spPr/>
        <p:txBody>
          <a:bodyPr/>
          <a:lstStyle/>
          <a:p>
            <a:fld id="{C949B234-4519-184C-B6BE-27C6D0A5878A}" type="datetimeFigureOut">
              <a:rPr lang="en-US" smtClean="0"/>
              <a:t>2/21/23</a:t>
            </a:fld>
            <a:endParaRPr lang="en-US"/>
          </a:p>
        </p:txBody>
      </p:sp>
      <p:sp>
        <p:nvSpPr>
          <p:cNvPr id="5" name="Footer Placeholder 4">
            <a:extLst>
              <a:ext uri="{FF2B5EF4-FFF2-40B4-BE49-F238E27FC236}">
                <a16:creationId xmlns:a16="http://schemas.microsoft.com/office/drawing/2014/main" id="{28CEF2A3-D14D-9491-C2D1-2057533A8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29DFB-7E47-A0DF-0404-C27CF448D2CD}"/>
              </a:ext>
            </a:extLst>
          </p:cNvPr>
          <p:cNvSpPr>
            <a:spLocks noGrp="1"/>
          </p:cNvSpPr>
          <p:nvPr>
            <p:ph type="sldNum" sz="quarter" idx="12"/>
          </p:nvPr>
        </p:nvSpPr>
        <p:spPr/>
        <p:txBody>
          <a:bodyPr/>
          <a:lstStyle/>
          <a:p>
            <a:fld id="{548A2F89-FC84-1244-9A32-10D233EA8C58}" type="slidenum">
              <a:rPr lang="en-US" smtClean="0"/>
              <a:t>‹#›</a:t>
            </a:fld>
            <a:endParaRPr lang="en-US"/>
          </a:p>
        </p:txBody>
      </p:sp>
    </p:spTree>
    <p:extLst>
      <p:ext uri="{BB962C8B-B14F-4D97-AF65-F5344CB8AC3E}">
        <p14:creationId xmlns:p14="http://schemas.microsoft.com/office/powerpoint/2010/main" val="247981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4E0A-6E5C-B7CF-A426-A549BDE1E6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EA2748-933E-0370-2A98-4DBD2DA55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AC920-7C83-4135-0012-C76A1FB8601A}"/>
              </a:ext>
            </a:extLst>
          </p:cNvPr>
          <p:cNvSpPr>
            <a:spLocks noGrp="1"/>
          </p:cNvSpPr>
          <p:nvPr>
            <p:ph type="dt" sz="half" idx="10"/>
          </p:nvPr>
        </p:nvSpPr>
        <p:spPr/>
        <p:txBody>
          <a:bodyPr/>
          <a:lstStyle/>
          <a:p>
            <a:fld id="{C949B234-4519-184C-B6BE-27C6D0A5878A}" type="datetimeFigureOut">
              <a:rPr lang="en-US" smtClean="0"/>
              <a:t>2/21/23</a:t>
            </a:fld>
            <a:endParaRPr lang="en-US"/>
          </a:p>
        </p:txBody>
      </p:sp>
      <p:sp>
        <p:nvSpPr>
          <p:cNvPr id="5" name="Footer Placeholder 4">
            <a:extLst>
              <a:ext uri="{FF2B5EF4-FFF2-40B4-BE49-F238E27FC236}">
                <a16:creationId xmlns:a16="http://schemas.microsoft.com/office/drawing/2014/main" id="{26F46BDF-A995-C48C-6E9E-41FF916C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4DF67-B381-E435-60F3-BEBCA303DEF5}"/>
              </a:ext>
            </a:extLst>
          </p:cNvPr>
          <p:cNvSpPr>
            <a:spLocks noGrp="1"/>
          </p:cNvSpPr>
          <p:nvPr>
            <p:ph type="sldNum" sz="quarter" idx="12"/>
          </p:nvPr>
        </p:nvSpPr>
        <p:spPr/>
        <p:txBody>
          <a:bodyPr/>
          <a:lstStyle/>
          <a:p>
            <a:fld id="{548A2F89-FC84-1244-9A32-10D233EA8C58}" type="slidenum">
              <a:rPr lang="en-US" smtClean="0"/>
              <a:t>‹#›</a:t>
            </a:fld>
            <a:endParaRPr lang="en-US"/>
          </a:p>
        </p:txBody>
      </p:sp>
    </p:spTree>
    <p:extLst>
      <p:ext uri="{BB962C8B-B14F-4D97-AF65-F5344CB8AC3E}">
        <p14:creationId xmlns:p14="http://schemas.microsoft.com/office/powerpoint/2010/main" val="82660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BBC4A-AD2B-43C2-777C-A7D50B6AA4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0B3855-BBF1-3553-559A-03969E0049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7187A-D4C5-50C3-979B-8FFE30DA15D1}"/>
              </a:ext>
            </a:extLst>
          </p:cNvPr>
          <p:cNvSpPr>
            <a:spLocks noGrp="1"/>
          </p:cNvSpPr>
          <p:nvPr>
            <p:ph type="dt" sz="half" idx="10"/>
          </p:nvPr>
        </p:nvSpPr>
        <p:spPr/>
        <p:txBody>
          <a:bodyPr/>
          <a:lstStyle/>
          <a:p>
            <a:fld id="{C949B234-4519-184C-B6BE-27C6D0A5878A}" type="datetimeFigureOut">
              <a:rPr lang="en-US" smtClean="0"/>
              <a:t>2/21/23</a:t>
            </a:fld>
            <a:endParaRPr lang="en-US"/>
          </a:p>
        </p:txBody>
      </p:sp>
      <p:sp>
        <p:nvSpPr>
          <p:cNvPr id="5" name="Footer Placeholder 4">
            <a:extLst>
              <a:ext uri="{FF2B5EF4-FFF2-40B4-BE49-F238E27FC236}">
                <a16:creationId xmlns:a16="http://schemas.microsoft.com/office/drawing/2014/main" id="{D28AF8C7-6D15-BADA-BE4C-9901BD3FF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D133A-2B5D-7B51-CC10-C6C8466E0031}"/>
              </a:ext>
            </a:extLst>
          </p:cNvPr>
          <p:cNvSpPr>
            <a:spLocks noGrp="1"/>
          </p:cNvSpPr>
          <p:nvPr>
            <p:ph type="sldNum" sz="quarter" idx="12"/>
          </p:nvPr>
        </p:nvSpPr>
        <p:spPr/>
        <p:txBody>
          <a:bodyPr/>
          <a:lstStyle/>
          <a:p>
            <a:fld id="{548A2F89-FC84-1244-9A32-10D233EA8C58}" type="slidenum">
              <a:rPr lang="en-US" smtClean="0"/>
              <a:t>‹#›</a:t>
            </a:fld>
            <a:endParaRPr lang="en-US"/>
          </a:p>
        </p:txBody>
      </p:sp>
    </p:spTree>
    <p:extLst>
      <p:ext uri="{BB962C8B-B14F-4D97-AF65-F5344CB8AC3E}">
        <p14:creationId xmlns:p14="http://schemas.microsoft.com/office/powerpoint/2010/main" val="2711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9769-F0D3-7EF7-46ED-402B81A84B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D822C-63CD-7098-3CE0-6573D8EBB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ADE4D-CAC6-9E55-E912-3285EAA5BCD6}"/>
              </a:ext>
            </a:extLst>
          </p:cNvPr>
          <p:cNvSpPr>
            <a:spLocks noGrp="1"/>
          </p:cNvSpPr>
          <p:nvPr>
            <p:ph type="dt" sz="half" idx="10"/>
          </p:nvPr>
        </p:nvSpPr>
        <p:spPr/>
        <p:txBody>
          <a:bodyPr/>
          <a:lstStyle/>
          <a:p>
            <a:fld id="{C949B234-4519-184C-B6BE-27C6D0A5878A}" type="datetimeFigureOut">
              <a:rPr lang="en-US" smtClean="0"/>
              <a:t>2/21/23</a:t>
            </a:fld>
            <a:endParaRPr lang="en-US"/>
          </a:p>
        </p:txBody>
      </p:sp>
      <p:sp>
        <p:nvSpPr>
          <p:cNvPr id="5" name="Footer Placeholder 4">
            <a:extLst>
              <a:ext uri="{FF2B5EF4-FFF2-40B4-BE49-F238E27FC236}">
                <a16:creationId xmlns:a16="http://schemas.microsoft.com/office/drawing/2014/main" id="{0C90BAE1-7409-CCDD-B9F9-D1FF564C2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45B77-526E-1A04-8FE2-B10BD2674D3B}"/>
              </a:ext>
            </a:extLst>
          </p:cNvPr>
          <p:cNvSpPr>
            <a:spLocks noGrp="1"/>
          </p:cNvSpPr>
          <p:nvPr>
            <p:ph type="sldNum" sz="quarter" idx="12"/>
          </p:nvPr>
        </p:nvSpPr>
        <p:spPr/>
        <p:txBody>
          <a:bodyPr/>
          <a:lstStyle/>
          <a:p>
            <a:fld id="{548A2F89-FC84-1244-9A32-10D233EA8C58}" type="slidenum">
              <a:rPr lang="en-US" smtClean="0"/>
              <a:t>‹#›</a:t>
            </a:fld>
            <a:endParaRPr lang="en-US"/>
          </a:p>
        </p:txBody>
      </p:sp>
    </p:spTree>
    <p:extLst>
      <p:ext uri="{BB962C8B-B14F-4D97-AF65-F5344CB8AC3E}">
        <p14:creationId xmlns:p14="http://schemas.microsoft.com/office/powerpoint/2010/main" val="202126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B4-483E-F0C4-CDE9-488BFBA612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B18B3-4201-F764-D7C3-B1C62BF68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1EA29-06AA-F610-56A1-BCFDB736514E}"/>
              </a:ext>
            </a:extLst>
          </p:cNvPr>
          <p:cNvSpPr>
            <a:spLocks noGrp="1"/>
          </p:cNvSpPr>
          <p:nvPr>
            <p:ph type="dt" sz="half" idx="10"/>
          </p:nvPr>
        </p:nvSpPr>
        <p:spPr/>
        <p:txBody>
          <a:bodyPr/>
          <a:lstStyle/>
          <a:p>
            <a:fld id="{C949B234-4519-184C-B6BE-27C6D0A5878A}" type="datetimeFigureOut">
              <a:rPr lang="en-US" smtClean="0"/>
              <a:t>2/21/23</a:t>
            </a:fld>
            <a:endParaRPr lang="en-US"/>
          </a:p>
        </p:txBody>
      </p:sp>
      <p:sp>
        <p:nvSpPr>
          <p:cNvPr id="5" name="Footer Placeholder 4">
            <a:extLst>
              <a:ext uri="{FF2B5EF4-FFF2-40B4-BE49-F238E27FC236}">
                <a16:creationId xmlns:a16="http://schemas.microsoft.com/office/drawing/2014/main" id="{8C4A00FC-8B71-C10B-838D-2B255CF63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B7A45-4BC6-8255-C271-8F803E6F8BB7}"/>
              </a:ext>
            </a:extLst>
          </p:cNvPr>
          <p:cNvSpPr>
            <a:spLocks noGrp="1"/>
          </p:cNvSpPr>
          <p:nvPr>
            <p:ph type="sldNum" sz="quarter" idx="12"/>
          </p:nvPr>
        </p:nvSpPr>
        <p:spPr/>
        <p:txBody>
          <a:bodyPr/>
          <a:lstStyle/>
          <a:p>
            <a:fld id="{548A2F89-FC84-1244-9A32-10D233EA8C58}" type="slidenum">
              <a:rPr lang="en-US" smtClean="0"/>
              <a:t>‹#›</a:t>
            </a:fld>
            <a:endParaRPr lang="en-US"/>
          </a:p>
        </p:txBody>
      </p:sp>
    </p:spTree>
    <p:extLst>
      <p:ext uri="{BB962C8B-B14F-4D97-AF65-F5344CB8AC3E}">
        <p14:creationId xmlns:p14="http://schemas.microsoft.com/office/powerpoint/2010/main" val="134088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12DF-DE03-9EC4-BC0D-A9B32FC4B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3DAAC-5C15-6A08-3EA6-A58DC0A5BE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D78E96-AB4C-593B-588F-686015FFB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DBBAB8-3FB6-1516-7C58-876C39CB9E3E}"/>
              </a:ext>
            </a:extLst>
          </p:cNvPr>
          <p:cNvSpPr>
            <a:spLocks noGrp="1"/>
          </p:cNvSpPr>
          <p:nvPr>
            <p:ph type="dt" sz="half" idx="10"/>
          </p:nvPr>
        </p:nvSpPr>
        <p:spPr/>
        <p:txBody>
          <a:bodyPr/>
          <a:lstStyle/>
          <a:p>
            <a:fld id="{C949B234-4519-184C-B6BE-27C6D0A5878A}" type="datetimeFigureOut">
              <a:rPr lang="en-US" smtClean="0"/>
              <a:t>2/21/23</a:t>
            </a:fld>
            <a:endParaRPr lang="en-US"/>
          </a:p>
        </p:txBody>
      </p:sp>
      <p:sp>
        <p:nvSpPr>
          <p:cNvPr id="6" name="Footer Placeholder 5">
            <a:extLst>
              <a:ext uri="{FF2B5EF4-FFF2-40B4-BE49-F238E27FC236}">
                <a16:creationId xmlns:a16="http://schemas.microsoft.com/office/drawing/2014/main" id="{9CA33DFA-C216-24F4-8C21-E1A2F9A72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065A9-3209-E272-48F1-626AD3EC6328}"/>
              </a:ext>
            </a:extLst>
          </p:cNvPr>
          <p:cNvSpPr>
            <a:spLocks noGrp="1"/>
          </p:cNvSpPr>
          <p:nvPr>
            <p:ph type="sldNum" sz="quarter" idx="12"/>
          </p:nvPr>
        </p:nvSpPr>
        <p:spPr/>
        <p:txBody>
          <a:bodyPr/>
          <a:lstStyle/>
          <a:p>
            <a:fld id="{548A2F89-FC84-1244-9A32-10D233EA8C58}" type="slidenum">
              <a:rPr lang="en-US" smtClean="0"/>
              <a:t>‹#›</a:t>
            </a:fld>
            <a:endParaRPr lang="en-US"/>
          </a:p>
        </p:txBody>
      </p:sp>
    </p:spTree>
    <p:extLst>
      <p:ext uri="{BB962C8B-B14F-4D97-AF65-F5344CB8AC3E}">
        <p14:creationId xmlns:p14="http://schemas.microsoft.com/office/powerpoint/2010/main" val="386423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DB07-3FAF-8EBC-C021-1A6BD875B7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534FAB-88B8-9D83-A4F8-E434F850F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9C1F-0FF4-3464-46DA-D795F64FAA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8E08B1-D5A9-9821-7234-55AAE95D0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DD86B-C414-A9BB-F41F-B0179E7B9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1FC85D-EDC1-EB90-EAD5-AD15C12AEEF5}"/>
              </a:ext>
            </a:extLst>
          </p:cNvPr>
          <p:cNvSpPr>
            <a:spLocks noGrp="1"/>
          </p:cNvSpPr>
          <p:nvPr>
            <p:ph type="dt" sz="half" idx="10"/>
          </p:nvPr>
        </p:nvSpPr>
        <p:spPr/>
        <p:txBody>
          <a:bodyPr/>
          <a:lstStyle/>
          <a:p>
            <a:fld id="{C949B234-4519-184C-B6BE-27C6D0A5878A}" type="datetimeFigureOut">
              <a:rPr lang="en-US" smtClean="0"/>
              <a:t>2/21/23</a:t>
            </a:fld>
            <a:endParaRPr lang="en-US"/>
          </a:p>
        </p:txBody>
      </p:sp>
      <p:sp>
        <p:nvSpPr>
          <p:cNvPr id="8" name="Footer Placeholder 7">
            <a:extLst>
              <a:ext uri="{FF2B5EF4-FFF2-40B4-BE49-F238E27FC236}">
                <a16:creationId xmlns:a16="http://schemas.microsoft.com/office/drawing/2014/main" id="{8AEBDD41-1A8E-35A7-FA2C-D3E158F67E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F8358-D2F6-4B83-A12E-62A8DC8D7FAF}"/>
              </a:ext>
            </a:extLst>
          </p:cNvPr>
          <p:cNvSpPr>
            <a:spLocks noGrp="1"/>
          </p:cNvSpPr>
          <p:nvPr>
            <p:ph type="sldNum" sz="quarter" idx="12"/>
          </p:nvPr>
        </p:nvSpPr>
        <p:spPr/>
        <p:txBody>
          <a:bodyPr/>
          <a:lstStyle/>
          <a:p>
            <a:fld id="{548A2F89-FC84-1244-9A32-10D233EA8C58}" type="slidenum">
              <a:rPr lang="en-US" smtClean="0"/>
              <a:t>‹#›</a:t>
            </a:fld>
            <a:endParaRPr lang="en-US"/>
          </a:p>
        </p:txBody>
      </p:sp>
    </p:spTree>
    <p:extLst>
      <p:ext uri="{BB962C8B-B14F-4D97-AF65-F5344CB8AC3E}">
        <p14:creationId xmlns:p14="http://schemas.microsoft.com/office/powerpoint/2010/main" val="367190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C0BC-803E-E262-4FFE-261814E224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9E3A1E-E148-4D66-3A4B-4A5B45DACF58}"/>
              </a:ext>
            </a:extLst>
          </p:cNvPr>
          <p:cNvSpPr>
            <a:spLocks noGrp="1"/>
          </p:cNvSpPr>
          <p:nvPr>
            <p:ph type="dt" sz="half" idx="10"/>
          </p:nvPr>
        </p:nvSpPr>
        <p:spPr/>
        <p:txBody>
          <a:bodyPr/>
          <a:lstStyle/>
          <a:p>
            <a:fld id="{C949B234-4519-184C-B6BE-27C6D0A5878A}" type="datetimeFigureOut">
              <a:rPr lang="en-US" smtClean="0"/>
              <a:t>2/21/23</a:t>
            </a:fld>
            <a:endParaRPr lang="en-US"/>
          </a:p>
        </p:txBody>
      </p:sp>
      <p:sp>
        <p:nvSpPr>
          <p:cNvPr id="4" name="Footer Placeholder 3">
            <a:extLst>
              <a:ext uri="{FF2B5EF4-FFF2-40B4-BE49-F238E27FC236}">
                <a16:creationId xmlns:a16="http://schemas.microsoft.com/office/drawing/2014/main" id="{9B66F3A5-9EDD-4FCF-FDC3-7789B69CE0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99385-476C-6BCA-E8BF-76885A6416A5}"/>
              </a:ext>
            </a:extLst>
          </p:cNvPr>
          <p:cNvSpPr>
            <a:spLocks noGrp="1"/>
          </p:cNvSpPr>
          <p:nvPr>
            <p:ph type="sldNum" sz="quarter" idx="12"/>
          </p:nvPr>
        </p:nvSpPr>
        <p:spPr/>
        <p:txBody>
          <a:bodyPr/>
          <a:lstStyle/>
          <a:p>
            <a:fld id="{548A2F89-FC84-1244-9A32-10D233EA8C58}" type="slidenum">
              <a:rPr lang="en-US" smtClean="0"/>
              <a:t>‹#›</a:t>
            </a:fld>
            <a:endParaRPr lang="en-US"/>
          </a:p>
        </p:txBody>
      </p:sp>
    </p:spTree>
    <p:extLst>
      <p:ext uri="{BB962C8B-B14F-4D97-AF65-F5344CB8AC3E}">
        <p14:creationId xmlns:p14="http://schemas.microsoft.com/office/powerpoint/2010/main" val="367763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FCA3A3-F483-546D-66D3-361D3D7ECA0F}"/>
              </a:ext>
            </a:extLst>
          </p:cNvPr>
          <p:cNvSpPr>
            <a:spLocks noGrp="1"/>
          </p:cNvSpPr>
          <p:nvPr>
            <p:ph type="dt" sz="half" idx="10"/>
          </p:nvPr>
        </p:nvSpPr>
        <p:spPr/>
        <p:txBody>
          <a:bodyPr/>
          <a:lstStyle/>
          <a:p>
            <a:fld id="{C949B234-4519-184C-B6BE-27C6D0A5878A}" type="datetimeFigureOut">
              <a:rPr lang="en-US" smtClean="0"/>
              <a:t>2/21/23</a:t>
            </a:fld>
            <a:endParaRPr lang="en-US"/>
          </a:p>
        </p:txBody>
      </p:sp>
      <p:sp>
        <p:nvSpPr>
          <p:cNvPr id="3" name="Footer Placeholder 2">
            <a:extLst>
              <a:ext uri="{FF2B5EF4-FFF2-40B4-BE49-F238E27FC236}">
                <a16:creationId xmlns:a16="http://schemas.microsoft.com/office/drawing/2014/main" id="{6BECD212-D21E-B863-CC7A-1165B40969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97931D-85D5-3153-9EC5-7022779DE502}"/>
              </a:ext>
            </a:extLst>
          </p:cNvPr>
          <p:cNvSpPr>
            <a:spLocks noGrp="1"/>
          </p:cNvSpPr>
          <p:nvPr>
            <p:ph type="sldNum" sz="quarter" idx="12"/>
          </p:nvPr>
        </p:nvSpPr>
        <p:spPr/>
        <p:txBody>
          <a:bodyPr/>
          <a:lstStyle/>
          <a:p>
            <a:fld id="{548A2F89-FC84-1244-9A32-10D233EA8C58}" type="slidenum">
              <a:rPr lang="en-US" smtClean="0"/>
              <a:t>‹#›</a:t>
            </a:fld>
            <a:endParaRPr lang="en-US"/>
          </a:p>
        </p:txBody>
      </p:sp>
    </p:spTree>
    <p:extLst>
      <p:ext uri="{BB962C8B-B14F-4D97-AF65-F5344CB8AC3E}">
        <p14:creationId xmlns:p14="http://schemas.microsoft.com/office/powerpoint/2010/main" val="3213983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42FD-D0AE-91F2-CA24-6C3619FE1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B7DD35-095E-8601-F418-F0807CB49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9956FF-9692-58AF-028B-3F540FA5C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A10E1-DC67-0E8F-9E5A-A991EECFBD6B}"/>
              </a:ext>
            </a:extLst>
          </p:cNvPr>
          <p:cNvSpPr>
            <a:spLocks noGrp="1"/>
          </p:cNvSpPr>
          <p:nvPr>
            <p:ph type="dt" sz="half" idx="10"/>
          </p:nvPr>
        </p:nvSpPr>
        <p:spPr/>
        <p:txBody>
          <a:bodyPr/>
          <a:lstStyle/>
          <a:p>
            <a:fld id="{C949B234-4519-184C-B6BE-27C6D0A5878A}" type="datetimeFigureOut">
              <a:rPr lang="en-US" smtClean="0"/>
              <a:t>2/21/23</a:t>
            </a:fld>
            <a:endParaRPr lang="en-US"/>
          </a:p>
        </p:txBody>
      </p:sp>
      <p:sp>
        <p:nvSpPr>
          <p:cNvPr id="6" name="Footer Placeholder 5">
            <a:extLst>
              <a:ext uri="{FF2B5EF4-FFF2-40B4-BE49-F238E27FC236}">
                <a16:creationId xmlns:a16="http://schemas.microsoft.com/office/drawing/2014/main" id="{34BCC898-9DBE-C52E-7632-9ED426DE6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546C7-3F0A-63E0-996E-34EF1220BBC4}"/>
              </a:ext>
            </a:extLst>
          </p:cNvPr>
          <p:cNvSpPr>
            <a:spLocks noGrp="1"/>
          </p:cNvSpPr>
          <p:nvPr>
            <p:ph type="sldNum" sz="quarter" idx="12"/>
          </p:nvPr>
        </p:nvSpPr>
        <p:spPr/>
        <p:txBody>
          <a:bodyPr/>
          <a:lstStyle/>
          <a:p>
            <a:fld id="{548A2F89-FC84-1244-9A32-10D233EA8C58}" type="slidenum">
              <a:rPr lang="en-US" smtClean="0"/>
              <a:t>‹#›</a:t>
            </a:fld>
            <a:endParaRPr lang="en-US"/>
          </a:p>
        </p:txBody>
      </p:sp>
    </p:spTree>
    <p:extLst>
      <p:ext uri="{BB962C8B-B14F-4D97-AF65-F5344CB8AC3E}">
        <p14:creationId xmlns:p14="http://schemas.microsoft.com/office/powerpoint/2010/main" val="113394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536F-A8C7-CADA-60E3-AA31AEB83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4E6342-1A46-0C63-0A97-4655C542D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2D1460-3543-799D-9381-0E412AF1D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04F24-9AB9-0BE8-77A9-CCF9A5130B41}"/>
              </a:ext>
            </a:extLst>
          </p:cNvPr>
          <p:cNvSpPr>
            <a:spLocks noGrp="1"/>
          </p:cNvSpPr>
          <p:nvPr>
            <p:ph type="dt" sz="half" idx="10"/>
          </p:nvPr>
        </p:nvSpPr>
        <p:spPr/>
        <p:txBody>
          <a:bodyPr/>
          <a:lstStyle/>
          <a:p>
            <a:fld id="{C949B234-4519-184C-B6BE-27C6D0A5878A}" type="datetimeFigureOut">
              <a:rPr lang="en-US" smtClean="0"/>
              <a:t>2/21/23</a:t>
            </a:fld>
            <a:endParaRPr lang="en-US"/>
          </a:p>
        </p:txBody>
      </p:sp>
      <p:sp>
        <p:nvSpPr>
          <p:cNvPr id="6" name="Footer Placeholder 5">
            <a:extLst>
              <a:ext uri="{FF2B5EF4-FFF2-40B4-BE49-F238E27FC236}">
                <a16:creationId xmlns:a16="http://schemas.microsoft.com/office/drawing/2014/main" id="{94986A44-7706-0050-FAF3-3D128D9DF6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5AC8D-F954-8FA7-B4EC-A128C07D59E0}"/>
              </a:ext>
            </a:extLst>
          </p:cNvPr>
          <p:cNvSpPr>
            <a:spLocks noGrp="1"/>
          </p:cNvSpPr>
          <p:nvPr>
            <p:ph type="sldNum" sz="quarter" idx="12"/>
          </p:nvPr>
        </p:nvSpPr>
        <p:spPr/>
        <p:txBody>
          <a:bodyPr/>
          <a:lstStyle/>
          <a:p>
            <a:fld id="{548A2F89-FC84-1244-9A32-10D233EA8C58}" type="slidenum">
              <a:rPr lang="en-US" smtClean="0"/>
              <a:t>‹#›</a:t>
            </a:fld>
            <a:endParaRPr lang="en-US"/>
          </a:p>
        </p:txBody>
      </p:sp>
    </p:spTree>
    <p:extLst>
      <p:ext uri="{BB962C8B-B14F-4D97-AF65-F5344CB8AC3E}">
        <p14:creationId xmlns:p14="http://schemas.microsoft.com/office/powerpoint/2010/main" val="23037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F691B7-772B-008E-A9EC-8075C44905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C58CEE-DB9A-8DC7-A92C-587D890F3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52BBE-2F28-BCB7-08E3-A2450DDEB6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9B234-4519-184C-B6BE-27C6D0A5878A}" type="datetimeFigureOut">
              <a:rPr lang="en-US" smtClean="0"/>
              <a:t>2/21/23</a:t>
            </a:fld>
            <a:endParaRPr lang="en-US"/>
          </a:p>
        </p:txBody>
      </p:sp>
      <p:sp>
        <p:nvSpPr>
          <p:cNvPr id="5" name="Footer Placeholder 4">
            <a:extLst>
              <a:ext uri="{FF2B5EF4-FFF2-40B4-BE49-F238E27FC236}">
                <a16:creationId xmlns:a16="http://schemas.microsoft.com/office/drawing/2014/main" id="{F680A287-FF7F-6914-2504-FAB87C5A4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23CB40-1650-75CB-4C58-F0659834C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A2F89-FC84-1244-9A32-10D233EA8C58}" type="slidenum">
              <a:rPr lang="en-US" smtClean="0"/>
              <a:t>‹#›</a:t>
            </a:fld>
            <a:endParaRPr lang="en-US"/>
          </a:p>
        </p:txBody>
      </p:sp>
    </p:spTree>
    <p:extLst>
      <p:ext uri="{BB962C8B-B14F-4D97-AF65-F5344CB8AC3E}">
        <p14:creationId xmlns:p14="http://schemas.microsoft.com/office/powerpoint/2010/main" val="878642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thedevastator/residential-home-energy-efficienc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olab.research.google.com/drive/13oNyM2HYNeZXvsKO74bwKqWTClUZ5iVO#scrollTo=UyRavhDVwD7H"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74F532-DF2A-4FEC-851A-A57DCCCF9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3C07064-0E12-42E3-B5EB-35DEF13C9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6" cy="6858000"/>
          </a:xfrm>
          <a:prstGeom prst="rect">
            <a:avLst/>
          </a:prstGeom>
          <a:solidFill>
            <a:schemeClr val="tx1"/>
          </a:solidFill>
          <a:ln w="0">
            <a:noFill/>
            <a:prstDash val="solid"/>
            <a:round/>
            <a:headEnd/>
            <a:tailEnd/>
          </a:ln>
        </p:spPr>
        <p:txBody>
          <a:bodyPr rtlCol="0" anchor="ctr"/>
          <a:lstStyle/>
          <a:p>
            <a:pPr algn="ctr" defTabSz="457200"/>
            <a:endParaRPr lang="en-US">
              <a:solidFill>
                <a:schemeClr val="tx1"/>
              </a:solidFill>
            </a:endParaRPr>
          </a:p>
        </p:txBody>
      </p:sp>
      <p:sp>
        <p:nvSpPr>
          <p:cNvPr id="12" name="Rectangle 11">
            <a:extLst>
              <a:ext uri="{FF2B5EF4-FFF2-40B4-BE49-F238E27FC236}">
                <a16:creationId xmlns:a16="http://schemas.microsoft.com/office/drawing/2014/main" id="{1D6E132E-AD20-4AD3-BB3D-06AACB7A2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722CB91A-2221-148B-9C78-F7E9106E2CC5}"/>
              </a:ext>
            </a:extLst>
          </p:cNvPr>
          <p:cNvSpPr>
            <a:spLocks noGrp="1"/>
          </p:cNvSpPr>
          <p:nvPr>
            <p:ph type="ctrTitle"/>
          </p:nvPr>
        </p:nvSpPr>
        <p:spPr>
          <a:xfrm>
            <a:off x="1580257" y="864911"/>
            <a:ext cx="9031484" cy="3467282"/>
          </a:xfrm>
        </p:spPr>
        <p:txBody>
          <a:bodyPr anchor="ctr">
            <a:normAutofit/>
          </a:bodyPr>
          <a:lstStyle/>
          <a:p>
            <a:r>
              <a:rPr lang="en-US" sz="8100" b="1" dirty="0">
                <a:solidFill>
                  <a:schemeClr val="bg1"/>
                </a:solidFill>
                <a:latin typeface="Grotesque"/>
                <a:ea typeface="+mj-lt"/>
                <a:cs typeface="+mj-lt"/>
              </a:rPr>
              <a:t>Capstone III Presentation</a:t>
            </a:r>
            <a:endParaRPr lang="en-US" sz="8100" dirty="0">
              <a:solidFill>
                <a:schemeClr val="bg1"/>
              </a:solidFill>
            </a:endParaRPr>
          </a:p>
        </p:txBody>
      </p:sp>
      <p:sp>
        <p:nvSpPr>
          <p:cNvPr id="14" name="Freeform: Shape 13">
            <a:extLst>
              <a:ext uri="{FF2B5EF4-FFF2-40B4-BE49-F238E27FC236}">
                <a16:creationId xmlns:a16="http://schemas.microsoft.com/office/drawing/2014/main" id="{CBC407B8-A234-4103-9C57-6DAC3B456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26329"/>
            <a:ext cx="12192000" cy="1931671"/>
          </a:xfrm>
          <a:custGeom>
            <a:avLst/>
            <a:gdLst>
              <a:gd name="connsiteX0" fmla="*/ 619389 w 12192000"/>
              <a:gd name="connsiteY0" fmla="*/ 0 h 1931671"/>
              <a:gd name="connsiteX1" fmla="*/ 687652 w 12192000"/>
              <a:gd name="connsiteY1" fmla="*/ 3175 h 1931671"/>
              <a:gd name="connsiteX2" fmla="*/ 747977 w 12192000"/>
              <a:gd name="connsiteY2" fmla="*/ 9525 h 1931671"/>
              <a:gd name="connsiteX3" fmla="*/ 800364 w 12192000"/>
              <a:gd name="connsiteY3" fmla="*/ 20637 h 1931671"/>
              <a:gd name="connsiteX4" fmla="*/ 846402 w 12192000"/>
              <a:gd name="connsiteY4" fmla="*/ 36512 h 1931671"/>
              <a:gd name="connsiteX5" fmla="*/ 887677 w 12192000"/>
              <a:gd name="connsiteY5" fmla="*/ 52387 h 1931671"/>
              <a:gd name="connsiteX6" fmla="*/ 924189 w 12192000"/>
              <a:gd name="connsiteY6" fmla="*/ 68262 h 1931671"/>
              <a:gd name="connsiteX7" fmla="*/ 962289 w 12192000"/>
              <a:gd name="connsiteY7" fmla="*/ 87312 h 1931671"/>
              <a:gd name="connsiteX8" fmla="*/ 1000389 w 12192000"/>
              <a:gd name="connsiteY8" fmla="*/ 106362 h 1931671"/>
              <a:gd name="connsiteX9" fmla="*/ 1036902 w 12192000"/>
              <a:gd name="connsiteY9" fmla="*/ 125412 h 1931671"/>
              <a:gd name="connsiteX10" fmla="*/ 1078177 w 12192000"/>
              <a:gd name="connsiteY10" fmla="*/ 141287 h 1931671"/>
              <a:gd name="connsiteX11" fmla="*/ 1124214 w 12192000"/>
              <a:gd name="connsiteY11" fmla="*/ 155575 h 1931671"/>
              <a:gd name="connsiteX12" fmla="*/ 1176602 w 12192000"/>
              <a:gd name="connsiteY12" fmla="*/ 166687 h 1931671"/>
              <a:gd name="connsiteX13" fmla="*/ 1236927 w 12192000"/>
              <a:gd name="connsiteY13" fmla="*/ 174625 h 1931671"/>
              <a:gd name="connsiteX14" fmla="*/ 1305189 w 12192000"/>
              <a:gd name="connsiteY14" fmla="*/ 176212 h 1931671"/>
              <a:gd name="connsiteX15" fmla="*/ 1373452 w 12192000"/>
              <a:gd name="connsiteY15" fmla="*/ 174625 h 1931671"/>
              <a:gd name="connsiteX16" fmla="*/ 1433777 w 12192000"/>
              <a:gd name="connsiteY16" fmla="*/ 166687 h 1931671"/>
              <a:gd name="connsiteX17" fmla="*/ 1486164 w 12192000"/>
              <a:gd name="connsiteY17" fmla="*/ 155575 h 1931671"/>
              <a:gd name="connsiteX18" fmla="*/ 1532202 w 12192000"/>
              <a:gd name="connsiteY18" fmla="*/ 141287 h 1931671"/>
              <a:gd name="connsiteX19" fmla="*/ 1573477 w 12192000"/>
              <a:gd name="connsiteY19" fmla="*/ 125412 h 1931671"/>
              <a:gd name="connsiteX20" fmla="*/ 1609989 w 12192000"/>
              <a:gd name="connsiteY20" fmla="*/ 106362 h 1931671"/>
              <a:gd name="connsiteX21" fmla="*/ 1648089 w 12192000"/>
              <a:gd name="connsiteY21" fmla="*/ 87312 h 1931671"/>
              <a:gd name="connsiteX22" fmla="*/ 1686189 w 12192000"/>
              <a:gd name="connsiteY22" fmla="*/ 68262 h 1931671"/>
              <a:gd name="connsiteX23" fmla="*/ 1722702 w 12192000"/>
              <a:gd name="connsiteY23" fmla="*/ 52387 h 1931671"/>
              <a:gd name="connsiteX24" fmla="*/ 1763977 w 12192000"/>
              <a:gd name="connsiteY24" fmla="*/ 36512 h 1931671"/>
              <a:gd name="connsiteX25" fmla="*/ 1810014 w 12192000"/>
              <a:gd name="connsiteY25" fmla="*/ 20637 h 1931671"/>
              <a:gd name="connsiteX26" fmla="*/ 1862402 w 12192000"/>
              <a:gd name="connsiteY26" fmla="*/ 9525 h 1931671"/>
              <a:gd name="connsiteX27" fmla="*/ 1922727 w 12192000"/>
              <a:gd name="connsiteY27" fmla="*/ 3175 h 1931671"/>
              <a:gd name="connsiteX28" fmla="*/ 1990989 w 12192000"/>
              <a:gd name="connsiteY28" fmla="*/ 0 h 1931671"/>
              <a:gd name="connsiteX29" fmla="*/ 2059252 w 12192000"/>
              <a:gd name="connsiteY29" fmla="*/ 3175 h 1931671"/>
              <a:gd name="connsiteX30" fmla="*/ 2119577 w 12192000"/>
              <a:gd name="connsiteY30" fmla="*/ 9525 h 1931671"/>
              <a:gd name="connsiteX31" fmla="*/ 2171964 w 12192000"/>
              <a:gd name="connsiteY31" fmla="*/ 20637 h 1931671"/>
              <a:gd name="connsiteX32" fmla="*/ 2218002 w 12192000"/>
              <a:gd name="connsiteY32" fmla="*/ 36512 h 1931671"/>
              <a:gd name="connsiteX33" fmla="*/ 2259277 w 12192000"/>
              <a:gd name="connsiteY33" fmla="*/ 52387 h 1931671"/>
              <a:gd name="connsiteX34" fmla="*/ 2295789 w 12192000"/>
              <a:gd name="connsiteY34" fmla="*/ 68262 h 1931671"/>
              <a:gd name="connsiteX35" fmla="*/ 2333889 w 12192000"/>
              <a:gd name="connsiteY35" fmla="*/ 87312 h 1931671"/>
              <a:gd name="connsiteX36" fmla="*/ 2371989 w 12192000"/>
              <a:gd name="connsiteY36" fmla="*/ 106362 h 1931671"/>
              <a:gd name="connsiteX37" fmla="*/ 2408502 w 12192000"/>
              <a:gd name="connsiteY37" fmla="*/ 125412 h 1931671"/>
              <a:gd name="connsiteX38" fmla="*/ 2449777 w 12192000"/>
              <a:gd name="connsiteY38" fmla="*/ 141287 h 1931671"/>
              <a:gd name="connsiteX39" fmla="*/ 2495814 w 12192000"/>
              <a:gd name="connsiteY39" fmla="*/ 155575 h 1931671"/>
              <a:gd name="connsiteX40" fmla="*/ 2548202 w 12192000"/>
              <a:gd name="connsiteY40" fmla="*/ 166687 h 1931671"/>
              <a:gd name="connsiteX41" fmla="*/ 2608527 w 12192000"/>
              <a:gd name="connsiteY41" fmla="*/ 174625 h 1931671"/>
              <a:gd name="connsiteX42" fmla="*/ 2676789 w 12192000"/>
              <a:gd name="connsiteY42" fmla="*/ 176212 h 1931671"/>
              <a:gd name="connsiteX43" fmla="*/ 2745052 w 12192000"/>
              <a:gd name="connsiteY43" fmla="*/ 174625 h 1931671"/>
              <a:gd name="connsiteX44" fmla="*/ 2805377 w 12192000"/>
              <a:gd name="connsiteY44" fmla="*/ 166687 h 1931671"/>
              <a:gd name="connsiteX45" fmla="*/ 2857764 w 12192000"/>
              <a:gd name="connsiteY45" fmla="*/ 155575 h 1931671"/>
              <a:gd name="connsiteX46" fmla="*/ 2903802 w 12192000"/>
              <a:gd name="connsiteY46" fmla="*/ 141287 h 1931671"/>
              <a:gd name="connsiteX47" fmla="*/ 2945077 w 12192000"/>
              <a:gd name="connsiteY47" fmla="*/ 125412 h 1931671"/>
              <a:gd name="connsiteX48" fmla="*/ 2981589 w 12192000"/>
              <a:gd name="connsiteY48" fmla="*/ 106362 h 1931671"/>
              <a:gd name="connsiteX49" fmla="*/ 3019689 w 12192000"/>
              <a:gd name="connsiteY49" fmla="*/ 87312 h 1931671"/>
              <a:gd name="connsiteX50" fmla="*/ 3057789 w 12192000"/>
              <a:gd name="connsiteY50" fmla="*/ 68262 h 1931671"/>
              <a:gd name="connsiteX51" fmla="*/ 3094302 w 12192000"/>
              <a:gd name="connsiteY51" fmla="*/ 52387 h 1931671"/>
              <a:gd name="connsiteX52" fmla="*/ 3135577 w 12192000"/>
              <a:gd name="connsiteY52" fmla="*/ 36512 h 1931671"/>
              <a:gd name="connsiteX53" fmla="*/ 3181614 w 12192000"/>
              <a:gd name="connsiteY53" fmla="*/ 20637 h 1931671"/>
              <a:gd name="connsiteX54" fmla="*/ 3234002 w 12192000"/>
              <a:gd name="connsiteY54" fmla="*/ 9525 h 1931671"/>
              <a:gd name="connsiteX55" fmla="*/ 3294327 w 12192000"/>
              <a:gd name="connsiteY55" fmla="*/ 3175 h 1931671"/>
              <a:gd name="connsiteX56" fmla="*/ 3361002 w 12192000"/>
              <a:gd name="connsiteY56" fmla="*/ 0 h 1931671"/>
              <a:gd name="connsiteX57" fmla="*/ 3430852 w 12192000"/>
              <a:gd name="connsiteY57" fmla="*/ 3175 h 1931671"/>
              <a:gd name="connsiteX58" fmla="*/ 3491177 w 12192000"/>
              <a:gd name="connsiteY58" fmla="*/ 9525 h 1931671"/>
              <a:gd name="connsiteX59" fmla="*/ 3543564 w 12192000"/>
              <a:gd name="connsiteY59" fmla="*/ 20637 h 1931671"/>
              <a:gd name="connsiteX60" fmla="*/ 3589602 w 12192000"/>
              <a:gd name="connsiteY60" fmla="*/ 36512 h 1931671"/>
              <a:gd name="connsiteX61" fmla="*/ 3630877 w 12192000"/>
              <a:gd name="connsiteY61" fmla="*/ 52387 h 1931671"/>
              <a:gd name="connsiteX62" fmla="*/ 3667389 w 12192000"/>
              <a:gd name="connsiteY62" fmla="*/ 68262 h 1931671"/>
              <a:gd name="connsiteX63" fmla="*/ 3705489 w 12192000"/>
              <a:gd name="connsiteY63" fmla="*/ 87312 h 1931671"/>
              <a:gd name="connsiteX64" fmla="*/ 3743589 w 12192000"/>
              <a:gd name="connsiteY64" fmla="*/ 106362 h 1931671"/>
              <a:gd name="connsiteX65" fmla="*/ 3780102 w 12192000"/>
              <a:gd name="connsiteY65" fmla="*/ 125412 h 1931671"/>
              <a:gd name="connsiteX66" fmla="*/ 3821377 w 12192000"/>
              <a:gd name="connsiteY66" fmla="*/ 141287 h 1931671"/>
              <a:gd name="connsiteX67" fmla="*/ 3867414 w 12192000"/>
              <a:gd name="connsiteY67" fmla="*/ 155575 h 1931671"/>
              <a:gd name="connsiteX68" fmla="*/ 3919802 w 12192000"/>
              <a:gd name="connsiteY68" fmla="*/ 166687 h 1931671"/>
              <a:gd name="connsiteX69" fmla="*/ 3980127 w 12192000"/>
              <a:gd name="connsiteY69" fmla="*/ 174625 h 1931671"/>
              <a:gd name="connsiteX70" fmla="*/ 4048389 w 12192000"/>
              <a:gd name="connsiteY70" fmla="*/ 176212 h 1931671"/>
              <a:gd name="connsiteX71" fmla="*/ 4116652 w 12192000"/>
              <a:gd name="connsiteY71" fmla="*/ 174625 h 1931671"/>
              <a:gd name="connsiteX72" fmla="*/ 4176977 w 12192000"/>
              <a:gd name="connsiteY72" fmla="*/ 166687 h 1931671"/>
              <a:gd name="connsiteX73" fmla="*/ 4229364 w 12192000"/>
              <a:gd name="connsiteY73" fmla="*/ 155575 h 1931671"/>
              <a:gd name="connsiteX74" fmla="*/ 4275402 w 12192000"/>
              <a:gd name="connsiteY74" fmla="*/ 141287 h 1931671"/>
              <a:gd name="connsiteX75" fmla="*/ 4316677 w 12192000"/>
              <a:gd name="connsiteY75" fmla="*/ 125412 h 1931671"/>
              <a:gd name="connsiteX76" fmla="*/ 4353189 w 12192000"/>
              <a:gd name="connsiteY76" fmla="*/ 106362 h 1931671"/>
              <a:gd name="connsiteX77" fmla="*/ 4429389 w 12192000"/>
              <a:gd name="connsiteY77" fmla="*/ 68262 h 1931671"/>
              <a:gd name="connsiteX78" fmla="*/ 4465902 w 12192000"/>
              <a:gd name="connsiteY78" fmla="*/ 52387 h 1931671"/>
              <a:gd name="connsiteX79" fmla="*/ 4507177 w 12192000"/>
              <a:gd name="connsiteY79" fmla="*/ 36512 h 1931671"/>
              <a:gd name="connsiteX80" fmla="*/ 4553215 w 12192000"/>
              <a:gd name="connsiteY80" fmla="*/ 20637 h 1931671"/>
              <a:gd name="connsiteX81" fmla="*/ 4605602 w 12192000"/>
              <a:gd name="connsiteY81" fmla="*/ 9525 h 1931671"/>
              <a:gd name="connsiteX82" fmla="*/ 4665928 w 12192000"/>
              <a:gd name="connsiteY82" fmla="*/ 3175 h 1931671"/>
              <a:gd name="connsiteX83" fmla="*/ 4734189 w 12192000"/>
              <a:gd name="connsiteY83" fmla="*/ 0 h 1931671"/>
              <a:gd name="connsiteX84" fmla="*/ 4802453 w 12192000"/>
              <a:gd name="connsiteY84" fmla="*/ 3175 h 1931671"/>
              <a:gd name="connsiteX85" fmla="*/ 4862777 w 12192000"/>
              <a:gd name="connsiteY85" fmla="*/ 9525 h 1931671"/>
              <a:gd name="connsiteX86" fmla="*/ 4915165 w 12192000"/>
              <a:gd name="connsiteY86" fmla="*/ 20637 h 1931671"/>
              <a:gd name="connsiteX87" fmla="*/ 4961201 w 12192000"/>
              <a:gd name="connsiteY87" fmla="*/ 36512 h 1931671"/>
              <a:gd name="connsiteX88" fmla="*/ 5002477 w 12192000"/>
              <a:gd name="connsiteY88" fmla="*/ 52387 h 1931671"/>
              <a:gd name="connsiteX89" fmla="*/ 5038989 w 12192000"/>
              <a:gd name="connsiteY89" fmla="*/ 68262 h 1931671"/>
              <a:gd name="connsiteX90" fmla="*/ 5077090 w 12192000"/>
              <a:gd name="connsiteY90" fmla="*/ 87312 h 1931671"/>
              <a:gd name="connsiteX91" fmla="*/ 5115189 w 12192000"/>
              <a:gd name="connsiteY91" fmla="*/ 106362 h 1931671"/>
              <a:gd name="connsiteX92" fmla="*/ 5151701 w 12192000"/>
              <a:gd name="connsiteY92" fmla="*/ 125412 h 1931671"/>
              <a:gd name="connsiteX93" fmla="*/ 5192977 w 12192000"/>
              <a:gd name="connsiteY93" fmla="*/ 141287 h 1931671"/>
              <a:gd name="connsiteX94" fmla="*/ 5239014 w 12192000"/>
              <a:gd name="connsiteY94" fmla="*/ 155575 h 1931671"/>
              <a:gd name="connsiteX95" fmla="*/ 5291401 w 12192000"/>
              <a:gd name="connsiteY95" fmla="*/ 166687 h 1931671"/>
              <a:gd name="connsiteX96" fmla="*/ 5351727 w 12192000"/>
              <a:gd name="connsiteY96" fmla="*/ 174625 h 1931671"/>
              <a:gd name="connsiteX97" fmla="*/ 5410199 w 12192000"/>
              <a:gd name="connsiteY97" fmla="*/ 175985 h 1931671"/>
              <a:gd name="connsiteX98" fmla="*/ 5468671 w 12192000"/>
              <a:gd name="connsiteY98" fmla="*/ 174625 h 1931671"/>
              <a:gd name="connsiteX99" fmla="*/ 5528996 w 12192000"/>
              <a:gd name="connsiteY99" fmla="*/ 166687 h 1931671"/>
              <a:gd name="connsiteX100" fmla="*/ 5581383 w 12192000"/>
              <a:gd name="connsiteY100" fmla="*/ 155575 h 1931671"/>
              <a:gd name="connsiteX101" fmla="*/ 5627421 w 12192000"/>
              <a:gd name="connsiteY101" fmla="*/ 141287 h 1931671"/>
              <a:gd name="connsiteX102" fmla="*/ 5668696 w 12192000"/>
              <a:gd name="connsiteY102" fmla="*/ 125412 h 1931671"/>
              <a:gd name="connsiteX103" fmla="*/ 5705209 w 12192000"/>
              <a:gd name="connsiteY103" fmla="*/ 106362 h 1931671"/>
              <a:gd name="connsiteX104" fmla="*/ 5743308 w 12192000"/>
              <a:gd name="connsiteY104" fmla="*/ 87312 h 1931671"/>
              <a:gd name="connsiteX105" fmla="*/ 5781408 w 12192000"/>
              <a:gd name="connsiteY105" fmla="*/ 68262 h 1931671"/>
              <a:gd name="connsiteX106" fmla="*/ 5817921 w 12192000"/>
              <a:gd name="connsiteY106" fmla="*/ 52387 h 1931671"/>
              <a:gd name="connsiteX107" fmla="*/ 5859196 w 12192000"/>
              <a:gd name="connsiteY107" fmla="*/ 36512 h 1931671"/>
              <a:gd name="connsiteX108" fmla="*/ 5905234 w 12192000"/>
              <a:gd name="connsiteY108" fmla="*/ 20637 h 1931671"/>
              <a:gd name="connsiteX109" fmla="*/ 5957621 w 12192000"/>
              <a:gd name="connsiteY109" fmla="*/ 9525 h 1931671"/>
              <a:gd name="connsiteX110" fmla="*/ 6017947 w 12192000"/>
              <a:gd name="connsiteY110" fmla="*/ 3175 h 1931671"/>
              <a:gd name="connsiteX111" fmla="*/ 6086209 w 12192000"/>
              <a:gd name="connsiteY111" fmla="*/ 0 h 1931671"/>
              <a:gd name="connsiteX112" fmla="*/ 6095999 w 12192000"/>
              <a:gd name="connsiteY112" fmla="*/ 455 h 1931671"/>
              <a:gd name="connsiteX113" fmla="*/ 6105789 w 12192000"/>
              <a:gd name="connsiteY113" fmla="*/ 0 h 1931671"/>
              <a:gd name="connsiteX114" fmla="*/ 6174052 w 12192000"/>
              <a:gd name="connsiteY114" fmla="*/ 3175 h 1931671"/>
              <a:gd name="connsiteX115" fmla="*/ 6234377 w 12192000"/>
              <a:gd name="connsiteY115" fmla="*/ 9525 h 1931671"/>
              <a:gd name="connsiteX116" fmla="*/ 6286764 w 12192000"/>
              <a:gd name="connsiteY116" fmla="*/ 20637 h 1931671"/>
              <a:gd name="connsiteX117" fmla="*/ 6332802 w 12192000"/>
              <a:gd name="connsiteY117" fmla="*/ 36512 h 1931671"/>
              <a:gd name="connsiteX118" fmla="*/ 6374077 w 12192000"/>
              <a:gd name="connsiteY118" fmla="*/ 52387 h 1931671"/>
              <a:gd name="connsiteX119" fmla="*/ 6410589 w 12192000"/>
              <a:gd name="connsiteY119" fmla="*/ 68262 h 1931671"/>
              <a:gd name="connsiteX120" fmla="*/ 6448689 w 12192000"/>
              <a:gd name="connsiteY120" fmla="*/ 87312 h 1931671"/>
              <a:gd name="connsiteX121" fmla="*/ 6486789 w 12192000"/>
              <a:gd name="connsiteY121" fmla="*/ 106362 h 1931671"/>
              <a:gd name="connsiteX122" fmla="*/ 6523302 w 12192000"/>
              <a:gd name="connsiteY122" fmla="*/ 125412 h 1931671"/>
              <a:gd name="connsiteX123" fmla="*/ 6564577 w 12192000"/>
              <a:gd name="connsiteY123" fmla="*/ 141287 h 1931671"/>
              <a:gd name="connsiteX124" fmla="*/ 6610614 w 12192000"/>
              <a:gd name="connsiteY124" fmla="*/ 155575 h 1931671"/>
              <a:gd name="connsiteX125" fmla="*/ 6663002 w 12192000"/>
              <a:gd name="connsiteY125" fmla="*/ 166687 h 1931671"/>
              <a:gd name="connsiteX126" fmla="*/ 6723327 w 12192000"/>
              <a:gd name="connsiteY126" fmla="*/ 174625 h 1931671"/>
              <a:gd name="connsiteX127" fmla="*/ 6781799 w 12192000"/>
              <a:gd name="connsiteY127" fmla="*/ 175985 h 1931671"/>
              <a:gd name="connsiteX128" fmla="*/ 6840271 w 12192000"/>
              <a:gd name="connsiteY128" fmla="*/ 174625 h 1931671"/>
              <a:gd name="connsiteX129" fmla="*/ 6900596 w 12192000"/>
              <a:gd name="connsiteY129" fmla="*/ 166687 h 1931671"/>
              <a:gd name="connsiteX130" fmla="*/ 6952983 w 12192000"/>
              <a:gd name="connsiteY130" fmla="*/ 155575 h 1931671"/>
              <a:gd name="connsiteX131" fmla="*/ 6999021 w 12192000"/>
              <a:gd name="connsiteY131" fmla="*/ 141287 h 1931671"/>
              <a:gd name="connsiteX132" fmla="*/ 7040296 w 12192000"/>
              <a:gd name="connsiteY132" fmla="*/ 125412 h 1931671"/>
              <a:gd name="connsiteX133" fmla="*/ 7076808 w 12192000"/>
              <a:gd name="connsiteY133" fmla="*/ 106362 h 1931671"/>
              <a:gd name="connsiteX134" fmla="*/ 7114908 w 12192000"/>
              <a:gd name="connsiteY134" fmla="*/ 87312 h 1931671"/>
              <a:gd name="connsiteX135" fmla="*/ 7153008 w 12192000"/>
              <a:gd name="connsiteY135" fmla="*/ 68262 h 1931671"/>
              <a:gd name="connsiteX136" fmla="*/ 7189521 w 12192000"/>
              <a:gd name="connsiteY136" fmla="*/ 52387 h 1931671"/>
              <a:gd name="connsiteX137" fmla="*/ 7230796 w 12192000"/>
              <a:gd name="connsiteY137" fmla="*/ 36512 h 1931671"/>
              <a:gd name="connsiteX138" fmla="*/ 7276833 w 12192000"/>
              <a:gd name="connsiteY138" fmla="*/ 20637 h 1931671"/>
              <a:gd name="connsiteX139" fmla="*/ 7329221 w 12192000"/>
              <a:gd name="connsiteY139" fmla="*/ 9525 h 1931671"/>
              <a:gd name="connsiteX140" fmla="*/ 7389546 w 12192000"/>
              <a:gd name="connsiteY140" fmla="*/ 3175 h 1931671"/>
              <a:gd name="connsiteX141" fmla="*/ 7457808 w 12192000"/>
              <a:gd name="connsiteY141" fmla="*/ 0 h 1931671"/>
              <a:gd name="connsiteX142" fmla="*/ 7526071 w 12192000"/>
              <a:gd name="connsiteY142" fmla="*/ 3175 h 1931671"/>
              <a:gd name="connsiteX143" fmla="*/ 7586396 w 12192000"/>
              <a:gd name="connsiteY143" fmla="*/ 9525 h 1931671"/>
              <a:gd name="connsiteX144" fmla="*/ 7638783 w 12192000"/>
              <a:gd name="connsiteY144" fmla="*/ 20637 h 1931671"/>
              <a:gd name="connsiteX145" fmla="*/ 7684821 w 12192000"/>
              <a:gd name="connsiteY145" fmla="*/ 36512 h 1931671"/>
              <a:gd name="connsiteX146" fmla="*/ 7726096 w 12192000"/>
              <a:gd name="connsiteY146" fmla="*/ 52387 h 1931671"/>
              <a:gd name="connsiteX147" fmla="*/ 7762608 w 12192000"/>
              <a:gd name="connsiteY147" fmla="*/ 68262 h 1931671"/>
              <a:gd name="connsiteX148" fmla="*/ 7800708 w 12192000"/>
              <a:gd name="connsiteY148" fmla="*/ 87312 h 1931671"/>
              <a:gd name="connsiteX149" fmla="*/ 7838808 w 12192000"/>
              <a:gd name="connsiteY149" fmla="*/ 106362 h 1931671"/>
              <a:gd name="connsiteX150" fmla="*/ 7875321 w 12192000"/>
              <a:gd name="connsiteY150" fmla="*/ 125412 h 1931671"/>
              <a:gd name="connsiteX151" fmla="*/ 7916596 w 12192000"/>
              <a:gd name="connsiteY151" fmla="*/ 141287 h 1931671"/>
              <a:gd name="connsiteX152" fmla="*/ 7962633 w 12192000"/>
              <a:gd name="connsiteY152" fmla="*/ 155575 h 1931671"/>
              <a:gd name="connsiteX153" fmla="*/ 8015021 w 12192000"/>
              <a:gd name="connsiteY153" fmla="*/ 166687 h 1931671"/>
              <a:gd name="connsiteX154" fmla="*/ 8075346 w 12192000"/>
              <a:gd name="connsiteY154" fmla="*/ 174625 h 1931671"/>
              <a:gd name="connsiteX155" fmla="*/ 8143608 w 12192000"/>
              <a:gd name="connsiteY155" fmla="*/ 176212 h 1931671"/>
              <a:gd name="connsiteX156" fmla="*/ 8211871 w 12192000"/>
              <a:gd name="connsiteY156" fmla="*/ 174625 h 1931671"/>
              <a:gd name="connsiteX157" fmla="*/ 8272196 w 12192000"/>
              <a:gd name="connsiteY157" fmla="*/ 166687 h 1931671"/>
              <a:gd name="connsiteX158" fmla="*/ 8324583 w 12192000"/>
              <a:gd name="connsiteY158" fmla="*/ 155575 h 1931671"/>
              <a:gd name="connsiteX159" fmla="*/ 8370621 w 12192000"/>
              <a:gd name="connsiteY159" fmla="*/ 141287 h 1931671"/>
              <a:gd name="connsiteX160" fmla="*/ 8411896 w 12192000"/>
              <a:gd name="connsiteY160" fmla="*/ 125412 h 1931671"/>
              <a:gd name="connsiteX161" fmla="*/ 8448408 w 12192000"/>
              <a:gd name="connsiteY161" fmla="*/ 106362 h 1931671"/>
              <a:gd name="connsiteX162" fmla="*/ 8486508 w 12192000"/>
              <a:gd name="connsiteY162" fmla="*/ 87312 h 1931671"/>
              <a:gd name="connsiteX163" fmla="*/ 8524608 w 12192000"/>
              <a:gd name="connsiteY163" fmla="*/ 68262 h 1931671"/>
              <a:gd name="connsiteX164" fmla="*/ 8561120 w 12192000"/>
              <a:gd name="connsiteY164" fmla="*/ 52387 h 1931671"/>
              <a:gd name="connsiteX165" fmla="*/ 8602396 w 12192000"/>
              <a:gd name="connsiteY165" fmla="*/ 36512 h 1931671"/>
              <a:gd name="connsiteX166" fmla="*/ 8648432 w 12192000"/>
              <a:gd name="connsiteY166" fmla="*/ 20637 h 1931671"/>
              <a:gd name="connsiteX167" fmla="*/ 8700820 w 12192000"/>
              <a:gd name="connsiteY167" fmla="*/ 9525 h 1931671"/>
              <a:gd name="connsiteX168" fmla="*/ 8761146 w 12192000"/>
              <a:gd name="connsiteY168" fmla="*/ 3175 h 1931671"/>
              <a:gd name="connsiteX169" fmla="*/ 8827820 w 12192000"/>
              <a:gd name="connsiteY169" fmla="*/ 0 h 1931671"/>
              <a:gd name="connsiteX170" fmla="*/ 8897670 w 12192000"/>
              <a:gd name="connsiteY170" fmla="*/ 3175 h 1931671"/>
              <a:gd name="connsiteX171" fmla="*/ 8957996 w 12192000"/>
              <a:gd name="connsiteY171" fmla="*/ 9525 h 1931671"/>
              <a:gd name="connsiteX172" fmla="*/ 9010382 w 12192000"/>
              <a:gd name="connsiteY172" fmla="*/ 20637 h 1931671"/>
              <a:gd name="connsiteX173" fmla="*/ 9056420 w 12192000"/>
              <a:gd name="connsiteY173" fmla="*/ 36512 h 1931671"/>
              <a:gd name="connsiteX174" fmla="*/ 9097696 w 12192000"/>
              <a:gd name="connsiteY174" fmla="*/ 52387 h 1931671"/>
              <a:gd name="connsiteX175" fmla="*/ 9134208 w 12192000"/>
              <a:gd name="connsiteY175" fmla="*/ 68262 h 1931671"/>
              <a:gd name="connsiteX176" fmla="*/ 9172308 w 12192000"/>
              <a:gd name="connsiteY176" fmla="*/ 87312 h 1931671"/>
              <a:gd name="connsiteX177" fmla="*/ 9210408 w 12192000"/>
              <a:gd name="connsiteY177" fmla="*/ 106362 h 1931671"/>
              <a:gd name="connsiteX178" fmla="*/ 9246920 w 12192000"/>
              <a:gd name="connsiteY178" fmla="*/ 125412 h 1931671"/>
              <a:gd name="connsiteX179" fmla="*/ 9288196 w 12192000"/>
              <a:gd name="connsiteY179" fmla="*/ 141287 h 1931671"/>
              <a:gd name="connsiteX180" fmla="*/ 9334232 w 12192000"/>
              <a:gd name="connsiteY180" fmla="*/ 155575 h 1931671"/>
              <a:gd name="connsiteX181" fmla="*/ 9386620 w 12192000"/>
              <a:gd name="connsiteY181" fmla="*/ 166687 h 1931671"/>
              <a:gd name="connsiteX182" fmla="*/ 9446946 w 12192000"/>
              <a:gd name="connsiteY182" fmla="*/ 174625 h 1931671"/>
              <a:gd name="connsiteX183" fmla="*/ 9515208 w 12192000"/>
              <a:gd name="connsiteY183" fmla="*/ 176212 h 1931671"/>
              <a:gd name="connsiteX184" fmla="*/ 9583470 w 12192000"/>
              <a:gd name="connsiteY184" fmla="*/ 174625 h 1931671"/>
              <a:gd name="connsiteX185" fmla="*/ 9643796 w 12192000"/>
              <a:gd name="connsiteY185" fmla="*/ 166687 h 1931671"/>
              <a:gd name="connsiteX186" fmla="*/ 9696182 w 12192000"/>
              <a:gd name="connsiteY186" fmla="*/ 155575 h 1931671"/>
              <a:gd name="connsiteX187" fmla="*/ 9742220 w 12192000"/>
              <a:gd name="connsiteY187" fmla="*/ 141287 h 1931671"/>
              <a:gd name="connsiteX188" fmla="*/ 9783496 w 12192000"/>
              <a:gd name="connsiteY188" fmla="*/ 125412 h 1931671"/>
              <a:gd name="connsiteX189" fmla="*/ 9820008 w 12192000"/>
              <a:gd name="connsiteY189" fmla="*/ 106362 h 1931671"/>
              <a:gd name="connsiteX190" fmla="*/ 9896208 w 12192000"/>
              <a:gd name="connsiteY190" fmla="*/ 68262 h 1931671"/>
              <a:gd name="connsiteX191" fmla="*/ 9932720 w 12192000"/>
              <a:gd name="connsiteY191" fmla="*/ 52387 h 1931671"/>
              <a:gd name="connsiteX192" fmla="*/ 9973996 w 12192000"/>
              <a:gd name="connsiteY192" fmla="*/ 36512 h 1931671"/>
              <a:gd name="connsiteX193" fmla="*/ 10020032 w 12192000"/>
              <a:gd name="connsiteY193" fmla="*/ 20637 h 1931671"/>
              <a:gd name="connsiteX194" fmla="*/ 10072420 w 12192000"/>
              <a:gd name="connsiteY194" fmla="*/ 9525 h 1931671"/>
              <a:gd name="connsiteX195" fmla="*/ 10132746 w 12192000"/>
              <a:gd name="connsiteY195" fmla="*/ 3175 h 1931671"/>
              <a:gd name="connsiteX196" fmla="*/ 10201008 w 12192000"/>
              <a:gd name="connsiteY196" fmla="*/ 0 h 1931671"/>
              <a:gd name="connsiteX197" fmla="*/ 10269270 w 12192000"/>
              <a:gd name="connsiteY197" fmla="*/ 3175 h 1931671"/>
              <a:gd name="connsiteX198" fmla="*/ 10329596 w 12192000"/>
              <a:gd name="connsiteY198" fmla="*/ 9525 h 1931671"/>
              <a:gd name="connsiteX199" fmla="*/ 10381982 w 12192000"/>
              <a:gd name="connsiteY199" fmla="*/ 20637 h 1931671"/>
              <a:gd name="connsiteX200" fmla="*/ 10428020 w 12192000"/>
              <a:gd name="connsiteY200" fmla="*/ 36512 h 1931671"/>
              <a:gd name="connsiteX201" fmla="*/ 10469296 w 12192000"/>
              <a:gd name="connsiteY201" fmla="*/ 52387 h 1931671"/>
              <a:gd name="connsiteX202" fmla="*/ 10505808 w 12192000"/>
              <a:gd name="connsiteY202" fmla="*/ 68262 h 1931671"/>
              <a:gd name="connsiteX203" fmla="*/ 10543908 w 12192000"/>
              <a:gd name="connsiteY203" fmla="*/ 87312 h 1931671"/>
              <a:gd name="connsiteX204" fmla="*/ 10582008 w 12192000"/>
              <a:gd name="connsiteY204" fmla="*/ 106362 h 1931671"/>
              <a:gd name="connsiteX205" fmla="*/ 10618520 w 12192000"/>
              <a:gd name="connsiteY205" fmla="*/ 125412 h 1931671"/>
              <a:gd name="connsiteX206" fmla="*/ 10659796 w 12192000"/>
              <a:gd name="connsiteY206" fmla="*/ 141287 h 1931671"/>
              <a:gd name="connsiteX207" fmla="*/ 10705832 w 12192000"/>
              <a:gd name="connsiteY207" fmla="*/ 155575 h 1931671"/>
              <a:gd name="connsiteX208" fmla="*/ 10758220 w 12192000"/>
              <a:gd name="connsiteY208" fmla="*/ 166687 h 1931671"/>
              <a:gd name="connsiteX209" fmla="*/ 10818546 w 12192000"/>
              <a:gd name="connsiteY209" fmla="*/ 174625 h 1931671"/>
              <a:gd name="connsiteX210" fmla="*/ 10886808 w 12192000"/>
              <a:gd name="connsiteY210" fmla="*/ 176212 h 1931671"/>
              <a:gd name="connsiteX211" fmla="*/ 10955070 w 12192000"/>
              <a:gd name="connsiteY211" fmla="*/ 174625 h 1931671"/>
              <a:gd name="connsiteX212" fmla="*/ 11015396 w 12192000"/>
              <a:gd name="connsiteY212" fmla="*/ 166687 h 1931671"/>
              <a:gd name="connsiteX213" fmla="*/ 11067782 w 12192000"/>
              <a:gd name="connsiteY213" fmla="*/ 155575 h 1931671"/>
              <a:gd name="connsiteX214" fmla="*/ 11113820 w 12192000"/>
              <a:gd name="connsiteY214" fmla="*/ 141287 h 1931671"/>
              <a:gd name="connsiteX215" fmla="*/ 11155096 w 12192000"/>
              <a:gd name="connsiteY215" fmla="*/ 125412 h 1931671"/>
              <a:gd name="connsiteX216" fmla="*/ 11191608 w 12192000"/>
              <a:gd name="connsiteY216" fmla="*/ 106362 h 1931671"/>
              <a:gd name="connsiteX217" fmla="*/ 11229708 w 12192000"/>
              <a:gd name="connsiteY217" fmla="*/ 87312 h 1931671"/>
              <a:gd name="connsiteX218" fmla="*/ 11267808 w 12192000"/>
              <a:gd name="connsiteY218" fmla="*/ 68262 h 1931671"/>
              <a:gd name="connsiteX219" fmla="*/ 11304320 w 12192000"/>
              <a:gd name="connsiteY219" fmla="*/ 52387 h 1931671"/>
              <a:gd name="connsiteX220" fmla="*/ 11345596 w 12192000"/>
              <a:gd name="connsiteY220" fmla="*/ 36512 h 1931671"/>
              <a:gd name="connsiteX221" fmla="*/ 11391632 w 12192000"/>
              <a:gd name="connsiteY221" fmla="*/ 20637 h 1931671"/>
              <a:gd name="connsiteX222" fmla="*/ 11444020 w 12192000"/>
              <a:gd name="connsiteY222" fmla="*/ 9525 h 1931671"/>
              <a:gd name="connsiteX223" fmla="*/ 11504346 w 12192000"/>
              <a:gd name="connsiteY223" fmla="*/ 3175 h 1931671"/>
              <a:gd name="connsiteX224" fmla="*/ 11572608 w 12192000"/>
              <a:gd name="connsiteY224" fmla="*/ 0 h 1931671"/>
              <a:gd name="connsiteX225" fmla="*/ 11640870 w 12192000"/>
              <a:gd name="connsiteY225" fmla="*/ 3175 h 1931671"/>
              <a:gd name="connsiteX226" fmla="*/ 11701196 w 12192000"/>
              <a:gd name="connsiteY226" fmla="*/ 9525 h 1931671"/>
              <a:gd name="connsiteX227" fmla="*/ 11753582 w 12192000"/>
              <a:gd name="connsiteY227" fmla="*/ 20637 h 1931671"/>
              <a:gd name="connsiteX228" fmla="*/ 11799620 w 12192000"/>
              <a:gd name="connsiteY228" fmla="*/ 36512 h 1931671"/>
              <a:gd name="connsiteX229" fmla="*/ 11840896 w 12192000"/>
              <a:gd name="connsiteY229" fmla="*/ 52387 h 1931671"/>
              <a:gd name="connsiteX230" fmla="*/ 11877408 w 12192000"/>
              <a:gd name="connsiteY230" fmla="*/ 68262 h 1931671"/>
              <a:gd name="connsiteX231" fmla="*/ 11915508 w 12192000"/>
              <a:gd name="connsiteY231" fmla="*/ 87312 h 1931671"/>
              <a:gd name="connsiteX232" fmla="*/ 11953608 w 12192000"/>
              <a:gd name="connsiteY232" fmla="*/ 106362 h 1931671"/>
              <a:gd name="connsiteX233" fmla="*/ 11990120 w 12192000"/>
              <a:gd name="connsiteY233" fmla="*/ 125412 h 1931671"/>
              <a:gd name="connsiteX234" fmla="*/ 12031396 w 12192000"/>
              <a:gd name="connsiteY234" fmla="*/ 141287 h 1931671"/>
              <a:gd name="connsiteX235" fmla="*/ 12077432 w 12192000"/>
              <a:gd name="connsiteY235" fmla="*/ 155575 h 1931671"/>
              <a:gd name="connsiteX236" fmla="*/ 12129820 w 12192000"/>
              <a:gd name="connsiteY236" fmla="*/ 166688 h 1931671"/>
              <a:gd name="connsiteX237" fmla="*/ 12190146 w 12192000"/>
              <a:gd name="connsiteY237" fmla="*/ 174625 h 1931671"/>
              <a:gd name="connsiteX238" fmla="*/ 12192000 w 12192000"/>
              <a:gd name="connsiteY238" fmla="*/ 174668 h 1931671"/>
              <a:gd name="connsiteX239" fmla="*/ 12192000 w 12192000"/>
              <a:gd name="connsiteY239" fmla="*/ 319047 h 1931671"/>
              <a:gd name="connsiteX240" fmla="*/ 12192000 w 12192000"/>
              <a:gd name="connsiteY240" fmla="*/ 885826 h 1931671"/>
              <a:gd name="connsiteX241" fmla="*/ 12192000 w 12192000"/>
              <a:gd name="connsiteY241" fmla="*/ 1030205 h 1931671"/>
              <a:gd name="connsiteX242" fmla="*/ 12192000 w 12192000"/>
              <a:gd name="connsiteY242" fmla="*/ 1787292 h 1931671"/>
              <a:gd name="connsiteX243" fmla="*/ 12192000 w 12192000"/>
              <a:gd name="connsiteY243" fmla="*/ 1931671 h 1931671"/>
              <a:gd name="connsiteX244" fmla="*/ 0 w 12192000"/>
              <a:gd name="connsiteY244" fmla="*/ 1931671 h 1931671"/>
              <a:gd name="connsiteX245" fmla="*/ 0 w 12192000"/>
              <a:gd name="connsiteY245" fmla="*/ 1787292 h 1931671"/>
              <a:gd name="connsiteX246" fmla="*/ 0 w 12192000"/>
              <a:gd name="connsiteY246" fmla="*/ 1030205 h 1931671"/>
              <a:gd name="connsiteX247" fmla="*/ 0 w 12192000"/>
              <a:gd name="connsiteY247" fmla="*/ 885826 h 1931671"/>
              <a:gd name="connsiteX248" fmla="*/ 0 w 12192000"/>
              <a:gd name="connsiteY248" fmla="*/ 319047 h 1931671"/>
              <a:gd name="connsiteX249" fmla="*/ 0 w 12192000"/>
              <a:gd name="connsiteY249" fmla="*/ 174668 h 1931671"/>
              <a:gd name="connsiteX250" fmla="*/ 1852 w 12192000"/>
              <a:gd name="connsiteY250" fmla="*/ 174625 h 1931671"/>
              <a:gd name="connsiteX251" fmla="*/ 62177 w 12192000"/>
              <a:gd name="connsiteY251" fmla="*/ 166687 h 1931671"/>
              <a:gd name="connsiteX252" fmla="*/ 114564 w 12192000"/>
              <a:gd name="connsiteY252" fmla="*/ 155575 h 1931671"/>
              <a:gd name="connsiteX253" fmla="*/ 160602 w 12192000"/>
              <a:gd name="connsiteY253" fmla="*/ 141287 h 1931671"/>
              <a:gd name="connsiteX254" fmla="*/ 201877 w 12192000"/>
              <a:gd name="connsiteY254" fmla="*/ 125412 h 1931671"/>
              <a:gd name="connsiteX255" fmla="*/ 238389 w 12192000"/>
              <a:gd name="connsiteY255" fmla="*/ 106362 h 1931671"/>
              <a:gd name="connsiteX256" fmla="*/ 276489 w 12192000"/>
              <a:gd name="connsiteY256" fmla="*/ 87312 h 1931671"/>
              <a:gd name="connsiteX257" fmla="*/ 314589 w 12192000"/>
              <a:gd name="connsiteY257" fmla="*/ 68262 h 1931671"/>
              <a:gd name="connsiteX258" fmla="*/ 351102 w 12192000"/>
              <a:gd name="connsiteY258" fmla="*/ 52387 h 1931671"/>
              <a:gd name="connsiteX259" fmla="*/ 392377 w 12192000"/>
              <a:gd name="connsiteY259" fmla="*/ 36512 h 1931671"/>
              <a:gd name="connsiteX260" fmla="*/ 438414 w 12192000"/>
              <a:gd name="connsiteY260" fmla="*/ 20637 h 1931671"/>
              <a:gd name="connsiteX261" fmla="*/ 490802 w 12192000"/>
              <a:gd name="connsiteY261" fmla="*/ 9525 h 1931671"/>
              <a:gd name="connsiteX262" fmla="*/ 551127 w 12192000"/>
              <a:gd name="connsiteY262" fmla="*/ 3175 h 193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Lst>
            <a:rect l="l" t="t" r="r" b="b"/>
            <a:pathLst>
              <a:path w="12192000" h="1931671">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787292"/>
                </a:lnTo>
                <a:lnTo>
                  <a:pt x="12192000" y="1931671"/>
                </a:lnTo>
                <a:lnTo>
                  <a:pt x="0" y="1931671"/>
                </a:lnTo>
                <a:lnTo>
                  <a:pt x="0" y="178729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27F4B9AC-6B6F-4BA8-8FFA-606B29EE3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AACA961-F842-4F44-3DC9-B9E6FD6B1003}"/>
              </a:ext>
            </a:extLst>
          </p:cNvPr>
          <p:cNvSpPr>
            <a:spLocks noGrp="1"/>
          </p:cNvSpPr>
          <p:nvPr>
            <p:ph type="subTitle" idx="1"/>
          </p:nvPr>
        </p:nvSpPr>
        <p:spPr>
          <a:xfrm>
            <a:off x="2073314" y="5493376"/>
            <a:ext cx="8045373" cy="742279"/>
          </a:xfrm>
        </p:spPr>
        <p:txBody>
          <a:bodyPr anchor="ctr">
            <a:normAutofit/>
          </a:bodyPr>
          <a:lstStyle/>
          <a:p>
            <a:r>
              <a:rPr lang="en-US" sz="1900" dirty="0">
                <a:latin typeface="Helvetica"/>
                <a:cs typeface="Calibri"/>
              </a:rPr>
              <a:t>Project: Analysis of Energy Efficiency</a:t>
            </a:r>
          </a:p>
          <a:p>
            <a:r>
              <a:rPr lang="en-US" sz="1900" dirty="0">
                <a:latin typeface="Helvetica"/>
                <a:cs typeface="Calibri"/>
              </a:rPr>
              <a:t>Presented by : D.A. </a:t>
            </a:r>
            <a:r>
              <a:rPr lang="en-US" sz="1900" dirty="0" err="1">
                <a:latin typeface="Helvetica"/>
                <a:cs typeface="Calibri"/>
              </a:rPr>
              <a:t>Melike</a:t>
            </a:r>
            <a:r>
              <a:rPr lang="en-US" sz="1900" dirty="0">
                <a:latin typeface="Helvetica"/>
                <a:cs typeface="Calibri"/>
              </a:rPr>
              <a:t> </a:t>
            </a:r>
            <a:r>
              <a:rPr lang="en-US" sz="1900" dirty="0" err="1">
                <a:latin typeface="Helvetica"/>
                <a:cs typeface="Calibri"/>
              </a:rPr>
              <a:t>Karaman</a:t>
            </a:r>
            <a:r>
              <a:rPr lang="en-US" sz="1900" dirty="0">
                <a:latin typeface="Helvetica"/>
                <a:cs typeface="Calibri"/>
              </a:rPr>
              <a:t> Yilmaz</a:t>
            </a:r>
          </a:p>
          <a:p>
            <a:endParaRPr lang="en-US" sz="1900" dirty="0"/>
          </a:p>
        </p:txBody>
      </p:sp>
      <p:sp>
        <p:nvSpPr>
          <p:cNvPr id="18" name="Freeform: Shape 17">
            <a:extLst>
              <a:ext uri="{FF2B5EF4-FFF2-40B4-BE49-F238E27FC236}">
                <a16:creationId xmlns:a16="http://schemas.microsoft.com/office/drawing/2014/main" id="{CDFFB47C-F618-4728-AD9C-AFC38A7F6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4926330"/>
            <a:ext cx="12191996" cy="320591"/>
          </a:xfrm>
          <a:custGeom>
            <a:avLst/>
            <a:gdLst>
              <a:gd name="connsiteX0" fmla="*/ 619389 w 12191996"/>
              <a:gd name="connsiteY0" fmla="*/ 0 h 320591"/>
              <a:gd name="connsiteX1" fmla="*/ 687652 w 12191996"/>
              <a:gd name="connsiteY1" fmla="*/ 3175 h 320591"/>
              <a:gd name="connsiteX2" fmla="*/ 747977 w 12191996"/>
              <a:gd name="connsiteY2" fmla="*/ 9525 h 320591"/>
              <a:gd name="connsiteX3" fmla="*/ 800364 w 12191996"/>
              <a:gd name="connsiteY3" fmla="*/ 20637 h 320591"/>
              <a:gd name="connsiteX4" fmla="*/ 846402 w 12191996"/>
              <a:gd name="connsiteY4" fmla="*/ 36512 h 320591"/>
              <a:gd name="connsiteX5" fmla="*/ 887677 w 12191996"/>
              <a:gd name="connsiteY5" fmla="*/ 52387 h 320591"/>
              <a:gd name="connsiteX6" fmla="*/ 924189 w 12191996"/>
              <a:gd name="connsiteY6" fmla="*/ 68262 h 320591"/>
              <a:gd name="connsiteX7" fmla="*/ 962289 w 12191996"/>
              <a:gd name="connsiteY7" fmla="*/ 87312 h 320591"/>
              <a:gd name="connsiteX8" fmla="*/ 1000389 w 12191996"/>
              <a:gd name="connsiteY8" fmla="*/ 106362 h 320591"/>
              <a:gd name="connsiteX9" fmla="*/ 1036902 w 12191996"/>
              <a:gd name="connsiteY9" fmla="*/ 125412 h 320591"/>
              <a:gd name="connsiteX10" fmla="*/ 1078177 w 12191996"/>
              <a:gd name="connsiteY10" fmla="*/ 141287 h 320591"/>
              <a:gd name="connsiteX11" fmla="*/ 1124214 w 12191996"/>
              <a:gd name="connsiteY11" fmla="*/ 155575 h 320591"/>
              <a:gd name="connsiteX12" fmla="*/ 1176602 w 12191996"/>
              <a:gd name="connsiteY12" fmla="*/ 166687 h 320591"/>
              <a:gd name="connsiteX13" fmla="*/ 1236927 w 12191996"/>
              <a:gd name="connsiteY13" fmla="*/ 174625 h 320591"/>
              <a:gd name="connsiteX14" fmla="*/ 1305189 w 12191996"/>
              <a:gd name="connsiteY14" fmla="*/ 176212 h 320591"/>
              <a:gd name="connsiteX15" fmla="*/ 1373452 w 12191996"/>
              <a:gd name="connsiteY15" fmla="*/ 174625 h 320591"/>
              <a:gd name="connsiteX16" fmla="*/ 1433777 w 12191996"/>
              <a:gd name="connsiteY16" fmla="*/ 166687 h 320591"/>
              <a:gd name="connsiteX17" fmla="*/ 1486164 w 12191996"/>
              <a:gd name="connsiteY17" fmla="*/ 155575 h 320591"/>
              <a:gd name="connsiteX18" fmla="*/ 1532202 w 12191996"/>
              <a:gd name="connsiteY18" fmla="*/ 141287 h 320591"/>
              <a:gd name="connsiteX19" fmla="*/ 1573477 w 12191996"/>
              <a:gd name="connsiteY19" fmla="*/ 125412 h 320591"/>
              <a:gd name="connsiteX20" fmla="*/ 1609989 w 12191996"/>
              <a:gd name="connsiteY20" fmla="*/ 106362 h 320591"/>
              <a:gd name="connsiteX21" fmla="*/ 1648089 w 12191996"/>
              <a:gd name="connsiteY21" fmla="*/ 87312 h 320591"/>
              <a:gd name="connsiteX22" fmla="*/ 1686189 w 12191996"/>
              <a:gd name="connsiteY22" fmla="*/ 68262 h 320591"/>
              <a:gd name="connsiteX23" fmla="*/ 1722702 w 12191996"/>
              <a:gd name="connsiteY23" fmla="*/ 52387 h 320591"/>
              <a:gd name="connsiteX24" fmla="*/ 1763977 w 12191996"/>
              <a:gd name="connsiteY24" fmla="*/ 36512 h 320591"/>
              <a:gd name="connsiteX25" fmla="*/ 1810014 w 12191996"/>
              <a:gd name="connsiteY25" fmla="*/ 20637 h 320591"/>
              <a:gd name="connsiteX26" fmla="*/ 1862402 w 12191996"/>
              <a:gd name="connsiteY26" fmla="*/ 9525 h 320591"/>
              <a:gd name="connsiteX27" fmla="*/ 1922727 w 12191996"/>
              <a:gd name="connsiteY27" fmla="*/ 3175 h 320591"/>
              <a:gd name="connsiteX28" fmla="*/ 1990989 w 12191996"/>
              <a:gd name="connsiteY28" fmla="*/ 0 h 320591"/>
              <a:gd name="connsiteX29" fmla="*/ 2059252 w 12191996"/>
              <a:gd name="connsiteY29" fmla="*/ 3175 h 320591"/>
              <a:gd name="connsiteX30" fmla="*/ 2119577 w 12191996"/>
              <a:gd name="connsiteY30" fmla="*/ 9525 h 320591"/>
              <a:gd name="connsiteX31" fmla="*/ 2171964 w 12191996"/>
              <a:gd name="connsiteY31" fmla="*/ 20637 h 320591"/>
              <a:gd name="connsiteX32" fmla="*/ 2218002 w 12191996"/>
              <a:gd name="connsiteY32" fmla="*/ 36512 h 320591"/>
              <a:gd name="connsiteX33" fmla="*/ 2259277 w 12191996"/>
              <a:gd name="connsiteY33" fmla="*/ 52387 h 320591"/>
              <a:gd name="connsiteX34" fmla="*/ 2295789 w 12191996"/>
              <a:gd name="connsiteY34" fmla="*/ 68262 h 320591"/>
              <a:gd name="connsiteX35" fmla="*/ 2333889 w 12191996"/>
              <a:gd name="connsiteY35" fmla="*/ 87312 h 320591"/>
              <a:gd name="connsiteX36" fmla="*/ 2371989 w 12191996"/>
              <a:gd name="connsiteY36" fmla="*/ 106362 h 320591"/>
              <a:gd name="connsiteX37" fmla="*/ 2408502 w 12191996"/>
              <a:gd name="connsiteY37" fmla="*/ 125412 h 320591"/>
              <a:gd name="connsiteX38" fmla="*/ 2449777 w 12191996"/>
              <a:gd name="connsiteY38" fmla="*/ 141287 h 320591"/>
              <a:gd name="connsiteX39" fmla="*/ 2495814 w 12191996"/>
              <a:gd name="connsiteY39" fmla="*/ 155575 h 320591"/>
              <a:gd name="connsiteX40" fmla="*/ 2548202 w 12191996"/>
              <a:gd name="connsiteY40" fmla="*/ 166687 h 320591"/>
              <a:gd name="connsiteX41" fmla="*/ 2608527 w 12191996"/>
              <a:gd name="connsiteY41" fmla="*/ 174625 h 320591"/>
              <a:gd name="connsiteX42" fmla="*/ 2676789 w 12191996"/>
              <a:gd name="connsiteY42" fmla="*/ 176212 h 320591"/>
              <a:gd name="connsiteX43" fmla="*/ 2745052 w 12191996"/>
              <a:gd name="connsiteY43" fmla="*/ 174625 h 320591"/>
              <a:gd name="connsiteX44" fmla="*/ 2805377 w 12191996"/>
              <a:gd name="connsiteY44" fmla="*/ 166687 h 320591"/>
              <a:gd name="connsiteX45" fmla="*/ 2857764 w 12191996"/>
              <a:gd name="connsiteY45" fmla="*/ 155575 h 320591"/>
              <a:gd name="connsiteX46" fmla="*/ 2903802 w 12191996"/>
              <a:gd name="connsiteY46" fmla="*/ 141287 h 320591"/>
              <a:gd name="connsiteX47" fmla="*/ 2945077 w 12191996"/>
              <a:gd name="connsiteY47" fmla="*/ 125412 h 320591"/>
              <a:gd name="connsiteX48" fmla="*/ 2981589 w 12191996"/>
              <a:gd name="connsiteY48" fmla="*/ 106362 h 320591"/>
              <a:gd name="connsiteX49" fmla="*/ 3019689 w 12191996"/>
              <a:gd name="connsiteY49" fmla="*/ 87312 h 320591"/>
              <a:gd name="connsiteX50" fmla="*/ 3057789 w 12191996"/>
              <a:gd name="connsiteY50" fmla="*/ 68262 h 320591"/>
              <a:gd name="connsiteX51" fmla="*/ 3094302 w 12191996"/>
              <a:gd name="connsiteY51" fmla="*/ 52387 h 320591"/>
              <a:gd name="connsiteX52" fmla="*/ 3135577 w 12191996"/>
              <a:gd name="connsiteY52" fmla="*/ 36512 h 320591"/>
              <a:gd name="connsiteX53" fmla="*/ 3181614 w 12191996"/>
              <a:gd name="connsiteY53" fmla="*/ 20637 h 320591"/>
              <a:gd name="connsiteX54" fmla="*/ 3234002 w 12191996"/>
              <a:gd name="connsiteY54" fmla="*/ 9525 h 320591"/>
              <a:gd name="connsiteX55" fmla="*/ 3294327 w 12191996"/>
              <a:gd name="connsiteY55" fmla="*/ 3175 h 320591"/>
              <a:gd name="connsiteX56" fmla="*/ 3361002 w 12191996"/>
              <a:gd name="connsiteY56" fmla="*/ 0 h 320591"/>
              <a:gd name="connsiteX57" fmla="*/ 3430852 w 12191996"/>
              <a:gd name="connsiteY57" fmla="*/ 3175 h 320591"/>
              <a:gd name="connsiteX58" fmla="*/ 3491177 w 12191996"/>
              <a:gd name="connsiteY58" fmla="*/ 9525 h 320591"/>
              <a:gd name="connsiteX59" fmla="*/ 3543564 w 12191996"/>
              <a:gd name="connsiteY59" fmla="*/ 20637 h 320591"/>
              <a:gd name="connsiteX60" fmla="*/ 3589602 w 12191996"/>
              <a:gd name="connsiteY60" fmla="*/ 36512 h 320591"/>
              <a:gd name="connsiteX61" fmla="*/ 3630877 w 12191996"/>
              <a:gd name="connsiteY61" fmla="*/ 52387 h 320591"/>
              <a:gd name="connsiteX62" fmla="*/ 3667389 w 12191996"/>
              <a:gd name="connsiteY62" fmla="*/ 68262 h 320591"/>
              <a:gd name="connsiteX63" fmla="*/ 3705489 w 12191996"/>
              <a:gd name="connsiteY63" fmla="*/ 87312 h 320591"/>
              <a:gd name="connsiteX64" fmla="*/ 3743589 w 12191996"/>
              <a:gd name="connsiteY64" fmla="*/ 106362 h 320591"/>
              <a:gd name="connsiteX65" fmla="*/ 3780102 w 12191996"/>
              <a:gd name="connsiteY65" fmla="*/ 125412 h 320591"/>
              <a:gd name="connsiteX66" fmla="*/ 3821377 w 12191996"/>
              <a:gd name="connsiteY66" fmla="*/ 141287 h 320591"/>
              <a:gd name="connsiteX67" fmla="*/ 3867414 w 12191996"/>
              <a:gd name="connsiteY67" fmla="*/ 155575 h 320591"/>
              <a:gd name="connsiteX68" fmla="*/ 3919802 w 12191996"/>
              <a:gd name="connsiteY68" fmla="*/ 166687 h 320591"/>
              <a:gd name="connsiteX69" fmla="*/ 3980127 w 12191996"/>
              <a:gd name="connsiteY69" fmla="*/ 174625 h 320591"/>
              <a:gd name="connsiteX70" fmla="*/ 4048389 w 12191996"/>
              <a:gd name="connsiteY70" fmla="*/ 176212 h 320591"/>
              <a:gd name="connsiteX71" fmla="*/ 4116652 w 12191996"/>
              <a:gd name="connsiteY71" fmla="*/ 174625 h 320591"/>
              <a:gd name="connsiteX72" fmla="*/ 4176977 w 12191996"/>
              <a:gd name="connsiteY72" fmla="*/ 166687 h 320591"/>
              <a:gd name="connsiteX73" fmla="*/ 4229364 w 12191996"/>
              <a:gd name="connsiteY73" fmla="*/ 155575 h 320591"/>
              <a:gd name="connsiteX74" fmla="*/ 4275402 w 12191996"/>
              <a:gd name="connsiteY74" fmla="*/ 141287 h 320591"/>
              <a:gd name="connsiteX75" fmla="*/ 4316677 w 12191996"/>
              <a:gd name="connsiteY75" fmla="*/ 125412 h 320591"/>
              <a:gd name="connsiteX76" fmla="*/ 4353189 w 12191996"/>
              <a:gd name="connsiteY76" fmla="*/ 106362 h 320591"/>
              <a:gd name="connsiteX77" fmla="*/ 4429389 w 12191996"/>
              <a:gd name="connsiteY77" fmla="*/ 68262 h 320591"/>
              <a:gd name="connsiteX78" fmla="*/ 4465902 w 12191996"/>
              <a:gd name="connsiteY78" fmla="*/ 52387 h 320591"/>
              <a:gd name="connsiteX79" fmla="*/ 4507177 w 12191996"/>
              <a:gd name="connsiteY79" fmla="*/ 36512 h 320591"/>
              <a:gd name="connsiteX80" fmla="*/ 4553215 w 12191996"/>
              <a:gd name="connsiteY80" fmla="*/ 20637 h 320591"/>
              <a:gd name="connsiteX81" fmla="*/ 4605602 w 12191996"/>
              <a:gd name="connsiteY81" fmla="*/ 9525 h 320591"/>
              <a:gd name="connsiteX82" fmla="*/ 4665928 w 12191996"/>
              <a:gd name="connsiteY82" fmla="*/ 3175 h 320591"/>
              <a:gd name="connsiteX83" fmla="*/ 4734189 w 12191996"/>
              <a:gd name="connsiteY83" fmla="*/ 0 h 320591"/>
              <a:gd name="connsiteX84" fmla="*/ 4802453 w 12191996"/>
              <a:gd name="connsiteY84" fmla="*/ 3175 h 320591"/>
              <a:gd name="connsiteX85" fmla="*/ 4862777 w 12191996"/>
              <a:gd name="connsiteY85" fmla="*/ 9525 h 320591"/>
              <a:gd name="connsiteX86" fmla="*/ 4915165 w 12191996"/>
              <a:gd name="connsiteY86" fmla="*/ 20637 h 320591"/>
              <a:gd name="connsiteX87" fmla="*/ 4961201 w 12191996"/>
              <a:gd name="connsiteY87" fmla="*/ 36512 h 320591"/>
              <a:gd name="connsiteX88" fmla="*/ 5002477 w 12191996"/>
              <a:gd name="connsiteY88" fmla="*/ 52387 h 320591"/>
              <a:gd name="connsiteX89" fmla="*/ 5038989 w 12191996"/>
              <a:gd name="connsiteY89" fmla="*/ 68262 h 320591"/>
              <a:gd name="connsiteX90" fmla="*/ 5077090 w 12191996"/>
              <a:gd name="connsiteY90" fmla="*/ 87312 h 320591"/>
              <a:gd name="connsiteX91" fmla="*/ 5115189 w 12191996"/>
              <a:gd name="connsiteY91" fmla="*/ 106362 h 320591"/>
              <a:gd name="connsiteX92" fmla="*/ 5151701 w 12191996"/>
              <a:gd name="connsiteY92" fmla="*/ 125412 h 320591"/>
              <a:gd name="connsiteX93" fmla="*/ 5192977 w 12191996"/>
              <a:gd name="connsiteY93" fmla="*/ 141287 h 320591"/>
              <a:gd name="connsiteX94" fmla="*/ 5239014 w 12191996"/>
              <a:gd name="connsiteY94" fmla="*/ 155575 h 320591"/>
              <a:gd name="connsiteX95" fmla="*/ 5291401 w 12191996"/>
              <a:gd name="connsiteY95" fmla="*/ 166687 h 320591"/>
              <a:gd name="connsiteX96" fmla="*/ 5351727 w 12191996"/>
              <a:gd name="connsiteY96" fmla="*/ 174625 h 320591"/>
              <a:gd name="connsiteX97" fmla="*/ 5410199 w 12191996"/>
              <a:gd name="connsiteY97" fmla="*/ 175985 h 320591"/>
              <a:gd name="connsiteX98" fmla="*/ 5468671 w 12191996"/>
              <a:gd name="connsiteY98" fmla="*/ 174625 h 320591"/>
              <a:gd name="connsiteX99" fmla="*/ 5528996 w 12191996"/>
              <a:gd name="connsiteY99" fmla="*/ 166687 h 320591"/>
              <a:gd name="connsiteX100" fmla="*/ 5581383 w 12191996"/>
              <a:gd name="connsiteY100" fmla="*/ 155575 h 320591"/>
              <a:gd name="connsiteX101" fmla="*/ 5627421 w 12191996"/>
              <a:gd name="connsiteY101" fmla="*/ 141287 h 320591"/>
              <a:gd name="connsiteX102" fmla="*/ 5668696 w 12191996"/>
              <a:gd name="connsiteY102" fmla="*/ 125412 h 320591"/>
              <a:gd name="connsiteX103" fmla="*/ 5705209 w 12191996"/>
              <a:gd name="connsiteY103" fmla="*/ 106362 h 320591"/>
              <a:gd name="connsiteX104" fmla="*/ 5743308 w 12191996"/>
              <a:gd name="connsiteY104" fmla="*/ 87312 h 320591"/>
              <a:gd name="connsiteX105" fmla="*/ 5781408 w 12191996"/>
              <a:gd name="connsiteY105" fmla="*/ 68262 h 320591"/>
              <a:gd name="connsiteX106" fmla="*/ 5817921 w 12191996"/>
              <a:gd name="connsiteY106" fmla="*/ 52387 h 320591"/>
              <a:gd name="connsiteX107" fmla="*/ 5859196 w 12191996"/>
              <a:gd name="connsiteY107" fmla="*/ 36512 h 320591"/>
              <a:gd name="connsiteX108" fmla="*/ 5905234 w 12191996"/>
              <a:gd name="connsiteY108" fmla="*/ 20637 h 320591"/>
              <a:gd name="connsiteX109" fmla="*/ 5957621 w 12191996"/>
              <a:gd name="connsiteY109" fmla="*/ 9525 h 320591"/>
              <a:gd name="connsiteX110" fmla="*/ 6017947 w 12191996"/>
              <a:gd name="connsiteY110" fmla="*/ 3175 h 320591"/>
              <a:gd name="connsiteX111" fmla="*/ 6086209 w 12191996"/>
              <a:gd name="connsiteY111" fmla="*/ 0 h 320591"/>
              <a:gd name="connsiteX112" fmla="*/ 6095999 w 12191996"/>
              <a:gd name="connsiteY112" fmla="*/ 455 h 320591"/>
              <a:gd name="connsiteX113" fmla="*/ 6105789 w 12191996"/>
              <a:gd name="connsiteY113" fmla="*/ 0 h 320591"/>
              <a:gd name="connsiteX114" fmla="*/ 6174052 w 12191996"/>
              <a:gd name="connsiteY114" fmla="*/ 3175 h 320591"/>
              <a:gd name="connsiteX115" fmla="*/ 6234377 w 12191996"/>
              <a:gd name="connsiteY115" fmla="*/ 9525 h 320591"/>
              <a:gd name="connsiteX116" fmla="*/ 6286764 w 12191996"/>
              <a:gd name="connsiteY116" fmla="*/ 20637 h 320591"/>
              <a:gd name="connsiteX117" fmla="*/ 6332802 w 12191996"/>
              <a:gd name="connsiteY117" fmla="*/ 36512 h 320591"/>
              <a:gd name="connsiteX118" fmla="*/ 6374077 w 12191996"/>
              <a:gd name="connsiteY118" fmla="*/ 52387 h 320591"/>
              <a:gd name="connsiteX119" fmla="*/ 6410589 w 12191996"/>
              <a:gd name="connsiteY119" fmla="*/ 68262 h 320591"/>
              <a:gd name="connsiteX120" fmla="*/ 6448689 w 12191996"/>
              <a:gd name="connsiteY120" fmla="*/ 87312 h 320591"/>
              <a:gd name="connsiteX121" fmla="*/ 6486789 w 12191996"/>
              <a:gd name="connsiteY121" fmla="*/ 106362 h 320591"/>
              <a:gd name="connsiteX122" fmla="*/ 6523302 w 12191996"/>
              <a:gd name="connsiteY122" fmla="*/ 125412 h 320591"/>
              <a:gd name="connsiteX123" fmla="*/ 6564577 w 12191996"/>
              <a:gd name="connsiteY123" fmla="*/ 141287 h 320591"/>
              <a:gd name="connsiteX124" fmla="*/ 6610614 w 12191996"/>
              <a:gd name="connsiteY124" fmla="*/ 155575 h 320591"/>
              <a:gd name="connsiteX125" fmla="*/ 6663002 w 12191996"/>
              <a:gd name="connsiteY125" fmla="*/ 166687 h 320591"/>
              <a:gd name="connsiteX126" fmla="*/ 6723327 w 12191996"/>
              <a:gd name="connsiteY126" fmla="*/ 174625 h 320591"/>
              <a:gd name="connsiteX127" fmla="*/ 6781799 w 12191996"/>
              <a:gd name="connsiteY127" fmla="*/ 175985 h 320591"/>
              <a:gd name="connsiteX128" fmla="*/ 6840271 w 12191996"/>
              <a:gd name="connsiteY128" fmla="*/ 174625 h 320591"/>
              <a:gd name="connsiteX129" fmla="*/ 6900596 w 12191996"/>
              <a:gd name="connsiteY129" fmla="*/ 166687 h 320591"/>
              <a:gd name="connsiteX130" fmla="*/ 6952983 w 12191996"/>
              <a:gd name="connsiteY130" fmla="*/ 155575 h 320591"/>
              <a:gd name="connsiteX131" fmla="*/ 6999021 w 12191996"/>
              <a:gd name="connsiteY131" fmla="*/ 141287 h 320591"/>
              <a:gd name="connsiteX132" fmla="*/ 7040296 w 12191996"/>
              <a:gd name="connsiteY132" fmla="*/ 125412 h 320591"/>
              <a:gd name="connsiteX133" fmla="*/ 7076808 w 12191996"/>
              <a:gd name="connsiteY133" fmla="*/ 106362 h 320591"/>
              <a:gd name="connsiteX134" fmla="*/ 7114908 w 12191996"/>
              <a:gd name="connsiteY134" fmla="*/ 87312 h 320591"/>
              <a:gd name="connsiteX135" fmla="*/ 7153008 w 12191996"/>
              <a:gd name="connsiteY135" fmla="*/ 68262 h 320591"/>
              <a:gd name="connsiteX136" fmla="*/ 7189521 w 12191996"/>
              <a:gd name="connsiteY136" fmla="*/ 52387 h 320591"/>
              <a:gd name="connsiteX137" fmla="*/ 7230796 w 12191996"/>
              <a:gd name="connsiteY137" fmla="*/ 36512 h 320591"/>
              <a:gd name="connsiteX138" fmla="*/ 7276833 w 12191996"/>
              <a:gd name="connsiteY138" fmla="*/ 20637 h 320591"/>
              <a:gd name="connsiteX139" fmla="*/ 7329221 w 12191996"/>
              <a:gd name="connsiteY139" fmla="*/ 9525 h 320591"/>
              <a:gd name="connsiteX140" fmla="*/ 7389546 w 12191996"/>
              <a:gd name="connsiteY140" fmla="*/ 3175 h 320591"/>
              <a:gd name="connsiteX141" fmla="*/ 7457808 w 12191996"/>
              <a:gd name="connsiteY141" fmla="*/ 0 h 320591"/>
              <a:gd name="connsiteX142" fmla="*/ 7526071 w 12191996"/>
              <a:gd name="connsiteY142" fmla="*/ 3175 h 320591"/>
              <a:gd name="connsiteX143" fmla="*/ 7586396 w 12191996"/>
              <a:gd name="connsiteY143" fmla="*/ 9525 h 320591"/>
              <a:gd name="connsiteX144" fmla="*/ 7638783 w 12191996"/>
              <a:gd name="connsiteY144" fmla="*/ 20637 h 320591"/>
              <a:gd name="connsiteX145" fmla="*/ 7684821 w 12191996"/>
              <a:gd name="connsiteY145" fmla="*/ 36512 h 320591"/>
              <a:gd name="connsiteX146" fmla="*/ 7726096 w 12191996"/>
              <a:gd name="connsiteY146" fmla="*/ 52387 h 320591"/>
              <a:gd name="connsiteX147" fmla="*/ 7762608 w 12191996"/>
              <a:gd name="connsiteY147" fmla="*/ 68262 h 320591"/>
              <a:gd name="connsiteX148" fmla="*/ 7800708 w 12191996"/>
              <a:gd name="connsiteY148" fmla="*/ 87312 h 320591"/>
              <a:gd name="connsiteX149" fmla="*/ 7838808 w 12191996"/>
              <a:gd name="connsiteY149" fmla="*/ 106362 h 320591"/>
              <a:gd name="connsiteX150" fmla="*/ 7875321 w 12191996"/>
              <a:gd name="connsiteY150" fmla="*/ 125412 h 320591"/>
              <a:gd name="connsiteX151" fmla="*/ 7916596 w 12191996"/>
              <a:gd name="connsiteY151" fmla="*/ 141287 h 320591"/>
              <a:gd name="connsiteX152" fmla="*/ 7962633 w 12191996"/>
              <a:gd name="connsiteY152" fmla="*/ 155575 h 320591"/>
              <a:gd name="connsiteX153" fmla="*/ 8015021 w 12191996"/>
              <a:gd name="connsiteY153" fmla="*/ 166687 h 320591"/>
              <a:gd name="connsiteX154" fmla="*/ 8075346 w 12191996"/>
              <a:gd name="connsiteY154" fmla="*/ 174625 h 320591"/>
              <a:gd name="connsiteX155" fmla="*/ 8143608 w 12191996"/>
              <a:gd name="connsiteY155" fmla="*/ 176212 h 320591"/>
              <a:gd name="connsiteX156" fmla="*/ 8211871 w 12191996"/>
              <a:gd name="connsiteY156" fmla="*/ 174625 h 320591"/>
              <a:gd name="connsiteX157" fmla="*/ 8272196 w 12191996"/>
              <a:gd name="connsiteY157" fmla="*/ 166687 h 320591"/>
              <a:gd name="connsiteX158" fmla="*/ 8324583 w 12191996"/>
              <a:gd name="connsiteY158" fmla="*/ 155575 h 320591"/>
              <a:gd name="connsiteX159" fmla="*/ 8370621 w 12191996"/>
              <a:gd name="connsiteY159" fmla="*/ 141287 h 320591"/>
              <a:gd name="connsiteX160" fmla="*/ 8411896 w 12191996"/>
              <a:gd name="connsiteY160" fmla="*/ 125412 h 320591"/>
              <a:gd name="connsiteX161" fmla="*/ 8448408 w 12191996"/>
              <a:gd name="connsiteY161" fmla="*/ 106362 h 320591"/>
              <a:gd name="connsiteX162" fmla="*/ 8486508 w 12191996"/>
              <a:gd name="connsiteY162" fmla="*/ 87312 h 320591"/>
              <a:gd name="connsiteX163" fmla="*/ 8524608 w 12191996"/>
              <a:gd name="connsiteY163" fmla="*/ 68262 h 320591"/>
              <a:gd name="connsiteX164" fmla="*/ 8561120 w 12191996"/>
              <a:gd name="connsiteY164" fmla="*/ 52387 h 320591"/>
              <a:gd name="connsiteX165" fmla="*/ 8602396 w 12191996"/>
              <a:gd name="connsiteY165" fmla="*/ 36512 h 320591"/>
              <a:gd name="connsiteX166" fmla="*/ 8648432 w 12191996"/>
              <a:gd name="connsiteY166" fmla="*/ 20637 h 320591"/>
              <a:gd name="connsiteX167" fmla="*/ 8700820 w 12191996"/>
              <a:gd name="connsiteY167" fmla="*/ 9525 h 320591"/>
              <a:gd name="connsiteX168" fmla="*/ 8761146 w 12191996"/>
              <a:gd name="connsiteY168" fmla="*/ 3175 h 320591"/>
              <a:gd name="connsiteX169" fmla="*/ 8827820 w 12191996"/>
              <a:gd name="connsiteY169" fmla="*/ 0 h 320591"/>
              <a:gd name="connsiteX170" fmla="*/ 8897670 w 12191996"/>
              <a:gd name="connsiteY170" fmla="*/ 3175 h 320591"/>
              <a:gd name="connsiteX171" fmla="*/ 8957996 w 12191996"/>
              <a:gd name="connsiteY171" fmla="*/ 9525 h 320591"/>
              <a:gd name="connsiteX172" fmla="*/ 9010382 w 12191996"/>
              <a:gd name="connsiteY172" fmla="*/ 20637 h 320591"/>
              <a:gd name="connsiteX173" fmla="*/ 9056420 w 12191996"/>
              <a:gd name="connsiteY173" fmla="*/ 36512 h 320591"/>
              <a:gd name="connsiteX174" fmla="*/ 9097696 w 12191996"/>
              <a:gd name="connsiteY174" fmla="*/ 52387 h 320591"/>
              <a:gd name="connsiteX175" fmla="*/ 9134208 w 12191996"/>
              <a:gd name="connsiteY175" fmla="*/ 68262 h 320591"/>
              <a:gd name="connsiteX176" fmla="*/ 9172308 w 12191996"/>
              <a:gd name="connsiteY176" fmla="*/ 87312 h 320591"/>
              <a:gd name="connsiteX177" fmla="*/ 9210408 w 12191996"/>
              <a:gd name="connsiteY177" fmla="*/ 106362 h 320591"/>
              <a:gd name="connsiteX178" fmla="*/ 9246920 w 12191996"/>
              <a:gd name="connsiteY178" fmla="*/ 125412 h 320591"/>
              <a:gd name="connsiteX179" fmla="*/ 9288196 w 12191996"/>
              <a:gd name="connsiteY179" fmla="*/ 141287 h 320591"/>
              <a:gd name="connsiteX180" fmla="*/ 9334232 w 12191996"/>
              <a:gd name="connsiteY180" fmla="*/ 155575 h 320591"/>
              <a:gd name="connsiteX181" fmla="*/ 9386620 w 12191996"/>
              <a:gd name="connsiteY181" fmla="*/ 166687 h 320591"/>
              <a:gd name="connsiteX182" fmla="*/ 9446946 w 12191996"/>
              <a:gd name="connsiteY182" fmla="*/ 174625 h 320591"/>
              <a:gd name="connsiteX183" fmla="*/ 9515208 w 12191996"/>
              <a:gd name="connsiteY183" fmla="*/ 176212 h 320591"/>
              <a:gd name="connsiteX184" fmla="*/ 9583470 w 12191996"/>
              <a:gd name="connsiteY184" fmla="*/ 174625 h 320591"/>
              <a:gd name="connsiteX185" fmla="*/ 9643796 w 12191996"/>
              <a:gd name="connsiteY185" fmla="*/ 166687 h 320591"/>
              <a:gd name="connsiteX186" fmla="*/ 9696182 w 12191996"/>
              <a:gd name="connsiteY186" fmla="*/ 155575 h 320591"/>
              <a:gd name="connsiteX187" fmla="*/ 9742220 w 12191996"/>
              <a:gd name="connsiteY187" fmla="*/ 141287 h 320591"/>
              <a:gd name="connsiteX188" fmla="*/ 9783496 w 12191996"/>
              <a:gd name="connsiteY188" fmla="*/ 125412 h 320591"/>
              <a:gd name="connsiteX189" fmla="*/ 9820008 w 12191996"/>
              <a:gd name="connsiteY189" fmla="*/ 106362 h 320591"/>
              <a:gd name="connsiteX190" fmla="*/ 9896208 w 12191996"/>
              <a:gd name="connsiteY190" fmla="*/ 68262 h 320591"/>
              <a:gd name="connsiteX191" fmla="*/ 9932720 w 12191996"/>
              <a:gd name="connsiteY191" fmla="*/ 52387 h 320591"/>
              <a:gd name="connsiteX192" fmla="*/ 9973996 w 12191996"/>
              <a:gd name="connsiteY192" fmla="*/ 36512 h 320591"/>
              <a:gd name="connsiteX193" fmla="*/ 10020032 w 12191996"/>
              <a:gd name="connsiteY193" fmla="*/ 20637 h 320591"/>
              <a:gd name="connsiteX194" fmla="*/ 10072420 w 12191996"/>
              <a:gd name="connsiteY194" fmla="*/ 9525 h 320591"/>
              <a:gd name="connsiteX195" fmla="*/ 10132746 w 12191996"/>
              <a:gd name="connsiteY195" fmla="*/ 3175 h 320591"/>
              <a:gd name="connsiteX196" fmla="*/ 10201008 w 12191996"/>
              <a:gd name="connsiteY196" fmla="*/ 0 h 320591"/>
              <a:gd name="connsiteX197" fmla="*/ 10269270 w 12191996"/>
              <a:gd name="connsiteY197" fmla="*/ 3175 h 320591"/>
              <a:gd name="connsiteX198" fmla="*/ 10329596 w 12191996"/>
              <a:gd name="connsiteY198" fmla="*/ 9525 h 320591"/>
              <a:gd name="connsiteX199" fmla="*/ 10381982 w 12191996"/>
              <a:gd name="connsiteY199" fmla="*/ 20637 h 320591"/>
              <a:gd name="connsiteX200" fmla="*/ 10428020 w 12191996"/>
              <a:gd name="connsiteY200" fmla="*/ 36512 h 320591"/>
              <a:gd name="connsiteX201" fmla="*/ 10469296 w 12191996"/>
              <a:gd name="connsiteY201" fmla="*/ 52387 h 320591"/>
              <a:gd name="connsiteX202" fmla="*/ 10505808 w 12191996"/>
              <a:gd name="connsiteY202" fmla="*/ 68262 h 320591"/>
              <a:gd name="connsiteX203" fmla="*/ 10543908 w 12191996"/>
              <a:gd name="connsiteY203" fmla="*/ 87312 h 320591"/>
              <a:gd name="connsiteX204" fmla="*/ 10582008 w 12191996"/>
              <a:gd name="connsiteY204" fmla="*/ 106362 h 320591"/>
              <a:gd name="connsiteX205" fmla="*/ 10618520 w 12191996"/>
              <a:gd name="connsiteY205" fmla="*/ 125412 h 320591"/>
              <a:gd name="connsiteX206" fmla="*/ 10659796 w 12191996"/>
              <a:gd name="connsiteY206" fmla="*/ 141287 h 320591"/>
              <a:gd name="connsiteX207" fmla="*/ 10705832 w 12191996"/>
              <a:gd name="connsiteY207" fmla="*/ 155575 h 320591"/>
              <a:gd name="connsiteX208" fmla="*/ 10758220 w 12191996"/>
              <a:gd name="connsiteY208" fmla="*/ 166687 h 320591"/>
              <a:gd name="connsiteX209" fmla="*/ 10818546 w 12191996"/>
              <a:gd name="connsiteY209" fmla="*/ 174625 h 320591"/>
              <a:gd name="connsiteX210" fmla="*/ 10886808 w 12191996"/>
              <a:gd name="connsiteY210" fmla="*/ 176212 h 320591"/>
              <a:gd name="connsiteX211" fmla="*/ 10955070 w 12191996"/>
              <a:gd name="connsiteY211" fmla="*/ 174625 h 320591"/>
              <a:gd name="connsiteX212" fmla="*/ 11015396 w 12191996"/>
              <a:gd name="connsiteY212" fmla="*/ 166687 h 320591"/>
              <a:gd name="connsiteX213" fmla="*/ 11067782 w 12191996"/>
              <a:gd name="connsiteY213" fmla="*/ 155575 h 320591"/>
              <a:gd name="connsiteX214" fmla="*/ 11113820 w 12191996"/>
              <a:gd name="connsiteY214" fmla="*/ 141287 h 320591"/>
              <a:gd name="connsiteX215" fmla="*/ 11155096 w 12191996"/>
              <a:gd name="connsiteY215" fmla="*/ 125412 h 320591"/>
              <a:gd name="connsiteX216" fmla="*/ 11191608 w 12191996"/>
              <a:gd name="connsiteY216" fmla="*/ 106362 h 320591"/>
              <a:gd name="connsiteX217" fmla="*/ 11229708 w 12191996"/>
              <a:gd name="connsiteY217" fmla="*/ 87312 h 320591"/>
              <a:gd name="connsiteX218" fmla="*/ 11267808 w 12191996"/>
              <a:gd name="connsiteY218" fmla="*/ 68262 h 320591"/>
              <a:gd name="connsiteX219" fmla="*/ 11304320 w 12191996"/>
              <a:gd name="connsiteY219" fmla="*/ 52387 h 320591"/>
              <a:gd name="connsiteX220" fmla="*/ 11345596 w 12191996"/>
              <a:gd name="connsiteY220" fmla="*/ 36512 h 320591"/>
              <a:gd name="connsiteX221" fmla="*/ 11391632 w 12191996"/>
              <a:gd name="connsiteY221" fmla="*/ 20637 h 320591"/>
              <a:gd name="connsiteX222" fmla="*/ 11444020 w 12191996"/>
              <a:gd name="connsiteY222" fmla="*/ 9525 h 320591"/>
              <a:gd name="connsiteX223" fmla="*/ 11504346 w 12191996"/>
              <a:gd name="connsiteY223" fmla="*/ 3175 h 320591"/>
              <a:gd name="connsiteX224" fmla="*/ 11572608 w 12191996"/>
              <a:gd name="connsiteY224" fmla="*/ 0 h 320591"/>
              <a:gd name="connsiteX225" fmla="*/ 11640870 w 12191996"/>
              <a:gd name="connsiteY225" fmla="*/ 3175 h 320591"/>
              <a:gd name="connsiteX226" fmla="*/ 11701196 w 12191996"/>
              <a:gd name="connsiteY226" fmla="*/ 9525 h 320591"/>
              <a:gd name="connsiteX227" fmla="*/ 11753582 w 12191996"/>
              <a:gd name="connsiteY227" fmla="*/ 20637 h 320591"/>
              <a:gd name="connsiteX228" fmla="*/ 11799620 w 12191996"/>
              <a:gd name="connsiteY228" fmla="*/ 36512 h 320591"/>
              <a:gd name="connsiteX229" fmla="*/ 11840896 w 12191996"/>
              <a:gd name="connsiteY229" fmla="*/ 52387 h 320591"/>
              <a:gd name="connsiteX230" fmla="*/ 11877408 w 12191996"/>
              <a:gd name="connsiteY230" fmla="*/ 68262 h 320591"/>
              <a:gd name="connsiteX231" fmla="*/ 11915508 w 12191996"/>
              <a:gd name="connsiteY231" fmla="*/ 87312 h 320591"/>
              <a:gd name="connsiteX232" fmla="*/ 11953608 w 12191996"/>
              <a:gd name="connsiteY232" fmla="*/ 106362 h 320591"/>
              <a:gd name="connsiteX233" fmla="*/ 11990120 w 12191996"/>
              <a:gd name="connsiteY233" fmla="*/ 125412 h 320591"/>
              <a:gd name="connsiteX234" fmla="*/ 12031396 w 12191996"/>
              <a:gd name="connsiteY234" fmla="*/ 141287 h 320591"/>
              <a:gd name="connsiteX235" fmla="*/ 12077432 w 12191996"/>
              <a:gd name="connsiteY235" fmla="*/ 155575 h 320591"/>
              <a:gd name="connsiteX236" fmla="*/ 12129820 w 12191996"/>
              <a:gd name="connsiteY236" fmla="*/ 166688 h 320591"/>
              <a:gd name="connsiteX237" fmla="*/ 12190146 w 12191996"/>
              <a:gd name="connsiteY237" fmla="*/ 174625 h 320591"/>
              <a:gd name="connsiteX238" fmla="*/ 12191996 w 12191996"/>
              <a:gd name="connsiteY238" fmla="*/ 174668 h 320591"/>
              <a:gd name="connsiteX239" fmla="*/ 12191996 w 12191996"/>
              <a:gd name="connsiteY239" fmla="*/ 319047 h 320591"/>
              <a:gd name="connsiteX240" fmla="*/ 12190146 w 12191996"/>
              <a:gd name="connsiteY240" fmla="*/ 319004 h 320591"/>
              <a:gd name="connsiteX241" fmla="*/ 12129820 w 12191996"/>
              <a:gd name="connsiteY241" fmla="*/ 311067 h 320591"/>
              <a:gd name="connsiteX242" fmla="*/ 12077432 w 12191996"/>
              <a:gd name="connsiteY242" fmla="*/ 299954 h 320591"/>
              <a:gd name="connsiteX243" fmla="*/ 12031396 w 12191996"/>
              <a:gd name="connsiteY243" fmla="*/ 285666 h 320591"/>
              <a:gd name="connsiteX244" fmla="*/ 11990120 w 12191996"/>
              <a:gd name="connsiteY244" fmla="*/ 269791 h 320591"/>
              <a:gd name="connsiteX245" fmla="*/ 11953608 w 12191996"/>
              <a:gd name="connsiteY245" fmla="*/ 250741 h 320591"/>
              <a:gd name="connsiteX246" fmla="*/ 11915508 w 12191996"/>
              <a:gd name="connsiteY246" fmla="*/ 231691 h 320591"/>
              <a:gd name="connsiteX247" fmla="*/ 11877408 w 12191996"/>
              <a:gd name="connsiteY247" fmla="*/ 212641 h 320591"/>
              <a:gd name="connsiteX248" fmla="*/ 11840896 w 12191996"/>
              <a:gd name="connsiteY248" fmla="*/ 196766 h 320591"/>
              <a:gd name="connsiteX249" fmla="*/ 11799620 w 12191996"/>
              <a:gd name="connsiteY249" fmla="*/ 180891 h 320591"/>
              <a:gd name="connsiteX250" fmla="*/ 11753582 w 12191996"/>
              <a:gd name="connsiteY250" fmla="*/ 165016 h 320591"/>
              <a:gd name="connsiteX251" fmla="*/ 11701196 w 12191996"/>
              <a:gd name="connsiteY251" fmla="*/ 153904 h 320591"/>
              <a:gd name="connsiteX252" fmla="*/ 11640870 w 12191996"/>
              <a:gd name="connsiteY252" fmla="*/ 147554 h 320591"/>
              <a:gd name="connsiteX253" fmla="*/ 11572608 w 12191996"/>
              <a:gd name="connsiteY253" fmla="*/ 144379 h 320591"/>
              <a:gd name="connsiteX254" fmla="*/ 11504346 w 12191996"/>
              <a:gd name="connsiteY254" fmla="*/ 147554 h 320591"/>
              <a:gd name="connsiteX255" fmla="*/ 11444020 w 12191996"/>
              <a:gd name="connsiteY255" fmla="*/ 153904 h 320591"/>
              <a:gd name="connsiteX256" fmla="*/ 11391632 w 12191996"/>
              <a:gd name="connsiteY256" fmla="*/ 165016 h 320591"/>
              <a:gd name="connsiteX257" fmla="*/ 11345596 w 12191996"/>
              <a:gd name="connsiteY257" fmla="*/ 180891 h 320591"/>
              <a:gd name="connsiteX258" fmla="*/ 11304320 w 12191996"/>
              <a:gd name="connsiteY258" fmla="*/ 196766 h 320591"/>
              <a:gd name="connsiteX259" fmla="*/ 11267808 w 12191996"/>
              <a:gd name="connsiteY259" fmla="*/ 212641 h 320591"/>
              <a:gd name="connsiteX260" fmla="*/ 11229708 w 12191996"/>
              <a:gd name="connsiteY260" fmla="*/ 231691 h 320591"/>
              <a:gd name="connsiteX261" fmla="*/ 11191608 w 12191996"/>
              <a:gd name="connsiteY261" fmla="*/ 250741 h 320591"/>
              <a:gd name="connsiteX262" fmla="*/ 11155096 w 12191996"/>
              <a:gd name="connsiteY262" fmla="*/ 269791 h 320591"/>
              <a:gd name="connsiteX263" fmla="*/ 11113820 w 12191996"/>
              <a:gd name="connsiteY263" fmla="*/ 285666 h 320591"/>
              <a:gd name="connsiteX264" fmla="*/ 11067782 w 12191996"/>
              <a:gd name="connsiteY264" fmla="*/ 299954 h 320591"/>
              <a:gd name="connsiteX265" fmla="*/ 11015396 w 12191996"/>
              <a:gd name="connsiteY265" fmla="*/ 311066 h 320591"/>
              <a:gd name="connsiteX266" fmla="*/ 10955070 w 12191996"/>
              <a:gd name="connsiteY266" fmla="*/ 319004 h 320591"/>
              <a:gd name="connsiteX267" fmla="*/ 10886808 w 12191996"/>
              <a:gd name="connsiteY267" fmla="*/ 320591 h 320591"/>
              <a:gd name="connsiteX268" fmla="*/ 10818546 w 12191996"/>
              <a:gd name="connsiteY268" fmla="*/ 319004 h 320591"/>
              <a:gd name="connsiteX269" fmla="*/ 10758220 w 12191996"/>
              <a:gd name="connsiteY269" fmla="*/ 311066 h 320591"/>
              <a:gd name="connsiteX270" fmla="*/ 10705832 w 12191996"/>
              <a:gd name="connsiteY270" fmla="*/ 299954 h 320591"/>
              <a:gd name="connsiteX271" fmla="*/ 10659796 w 12191996"/>
              <a:gd name="connsiteY271" fmla="*/ 285666 h 320591"/>
              <a:gd name="connsiteX272" fmla="*/ 10618520 w 12191996"/>
              <a:gd name="connsiteY272" fmla="*/ 269791 h 320591"/>
              <a:gd name="connsiteX273" fmla="*/ 10582008 w 12191996"/>
              <a:gd name="connsiteY273" fmla="*/ 250741 h 320591"/>
              <a:gd name="connsiteX274" fmla="*/ 10543908 w 12191996"/>
              <a:gd name="connsiteY274" fmla="*/ 231691 h 320591"/>
              <a:gd name="connsiteX275" fmla="*/ 10505808 w 12191996"/>
              <a:gd name="connsiteY275" fmla="*/ 212641 h 320591"/>
              <a:gd name="connsiteX276" fmla="*/ 10469296 w 12191996"/>
              <a:gd name="connsiteY276" fmla="*/ 196766 h 320591"/>
              <a:gd name="connsiteX277" fmla="*/ 10428020 w 12191996"/>
              <a:gd name="connsiteY277" fmla="*/ 180891 h 320591"/>
              <a:gd name="connsiteX278" fmla="*/ 10381982 w 12191996"/>
              <a:gd name="connsiteY278" fmla="*/ 165016 h 320591"/>
              <a:gd name="connsiteX279" fmla="*/ 10329596 w 12191996"/>
              <a:gd name="connsiteY279" fmla="*/ 153904 h 320591"/>
              <a:gd name="connsiteX280" fmla="*/ 10269270 w 12191996"/>
              <a:gd name="connsiteY280" fmla="*/ 147554 h 320591"/>
              <a:gd name="connsiteX281" fmla="*/ 10201008 w 12191996"/>
              <a:gd name="connsiteY281" fmla="*/ 144379 h 320591"/>
              <a:gd name="connsiteX282" fmla="*/ 10132746 w 12191996"/>
              <a:gd name="connsiteY282" fmla="*/ 147554 h 320591"/>
              <a:gd name="connsiteX283" fmla="*/ 10072420 w 12191996"/>
              <a:gd name="connsiteY283" fmla="*/ 153904 h 320591"/>
              <a:gd name="connsiteX284" fmla="*/ 10020032 w 12191996"/>
              <a:gd name="connsiteY284" fmla="*/ 165016 h 320591"/>
              <a:gd name="connsiteX285" fmla="*/ 9973996 w 12191996"/>
              <a:gd name="connsiteY285" fmla="*/ 180891 h 320591"/>
              <a:gd name="connsiteX286" fmla="*/ 9932720 w 12191996"/>
              <a:gd name="connsiteY286" fmla="*/ 196766 h 320591"/>
              <a:gd name="connsiteX287" fmla="*/ 9896208 w 12191996"/>
              <a:gd name="connsiteY287" fmla="*/ 212641 h 320591"/>
              <a:gd name="connsiteX288" fmla="*/ 9820008 w 12191996"/>
              <a:gd name="connsiteY288" fmla="*/ 250741 h 320591"/>
              <a:gd name="connsiteX289" fmla="*/ 9783496 w 12191996"/>
              <a:gd name="connsiteY289" fmla="*/ 269791 h 320591"/>
              <a:gd name="connsiteX290" fmla="*/ 9742220 w 12191996"/>
              <a:gd name="connsiteY290" fmla="*/ 285666 h 320591"/>
              <a:gd name="connsiteX291" fmla="*/ 9696182 w 12191996"/>
              <a:gd name="connsiteY291" fmla="*/ 299954 h 320591"/>
              <a:gd name="connsiteX292" fmla="*/ 9643796 w 12191996"/>
              <a:gd name="connsiteY292" fmla="*/ 311066 h 320591"/>
              <a:gd name="connsiteX293" fmla="*/ 9583470 w 12191996"/>
              <a:gd name="connsiteY293" fmla="*/ 319004 h 320591"/>
              <a:gd name="connsiteX294" fmla="*/ 9515208 w 12191996"/>
              <a:gd name="connsiteY294" fmla="*/ 320591 h 320591"/>
              <a:gd name="connsiteX295" fmla="*/ 9446946 w 12191996"/>
              <a:gd name="connsiteY295" fmla="*/ 319004 h 320591"/>
              <a:gd name="connsiteX296" fmla="*/ 9386620 w 12191996"/>
              <a:gd name="connsiteY296" fmla="*/ 311066 h 320591"/>
              <a:gd name="connsiteX297" fmla="*/ 9334232 w 12191996"/>
              <a:gd name="connsiteY297" fmla="*/ 299954 h 320591"/>
              <a:gd name="connsiteX298" fmla="*/ 9288196 w 12191996"/>
              <a:gd name="connsiteY298" fmla="*/ 285666 h 320591"/>
              <a:gd name="connsiteX299" fmla="*/ 9246920 w 12191996"/>
              <a:gd name="connsiteY299" fmla="*/ 269791 h 320591"/>
              <a:gd name="connsiteX300" fmla="*/ 9210408 w 12191996"/>
              <a:gd name="connsiteY300" fmla="*/ 250741 h 320591"/>
              <a:gd name="connsiteX301" fmla="*/ 9172308 w 12191996"/>
              <a:gd name="connsiteY301" fmla="*/ 231691 h 320591"/>
              <a:gd name="connsiteX302" fmla="*/ 9134208 w 12191996"/>
              <a:gd name="connsiteY302" fmla="*/ 212641 h 320591"/>
              <a:gd name="connsiteX303" fmla="*/ 9097696 w 12191996"/>
              <a:gd name="connsiteY303" fmla="*/ 196766 h 320591"/>
              <a:gd name="connsiteX304" fmla="*/ 9056420 w 12191996"/>
              <a:gd name="connsiteY304" fmla="*/ 180891 h 320591"/>
              <a:gd name="connsiteX305" fmla="*/ 9010382 w 12191996"/>
              <a:gd name="connsiteY305" fmla="*/ 165016 h 320591"/>
              <a:gd name="connsiteX306" fmla="*/ 8957996 w 12191996"/>
              <a:gd name="connsiteY306" fmla="*/ 153904 h 320591"/>
              <a:gd name="connsiteX307" fmla="*/ 8897670 w 12191996"/>
              <a:gd name="connsiteY307" fmla="*/ 147554 h 320591"/>
              <a:gd name="connsiteX308" fmla="*/ 8827820 w 12191996"/>
              <a:gd name="connsiteY308" fmla="*/ 144379 h 320591"/>
              <a:gd name="connsiteX309" fmla="*/ 8761146 w 12191996"/>
              <a:gd name="connsiteY309" fmla="*/ 147554 h 320591"/>
              <a:gd name="connsiteX310" fmla="*/ 8700820 w 12191996"/>
              <a:gd name="connsiteY310" fmla="*/ 153904 h 320591"/>
              <a:gd name="connsiteX311" fmla="*/ 8648432 w 12191996"/>
              <a:gd name="connsiteY311" fmla="*/ 165016 h 320591"/>
              <a:gd name="connsiteX312" fmla="*/ 8602396 w 12191996"/>
              <a:gd name="connsiteY312" fmla="*/ 180891 h 320591"/>
              <a:gd name="connsiteX313" fmla="*/ 8561120 w 12191996"/>
              <a:gd name="connsiteY313" fmla="*/ 196766 h 320591"/>
              <a:gd name="connsiteX314" fmla="*/ 8524608 w 12191996"/>
              <a:gd name="connsiteY314" fmla="*/ 212641 h 320591"/>
              <a:gd name="connsiteX315" fmla="*/ 8486508 w 12191996"/>
              <a:gd name="connsiteY315" fmla="*/ 231691 h 320591"/>
              <a:gd name="connsiteX316" fmla="*/ 8448408 w 12191996"/>
              <a:gd name="connsiteY316" fmla="*/ 250741 h 320591"/>
              <a:gd name="connsiteX317" fmla="*/ 8411896 w 12191996"/>
              <a:gd name="connsiteY317" fmla="*/ 269791 h 320591"/>
              <a:gd name="connsiteX318" fmla="*/ 8370621 w 12191996"/>
              <a:gd name="connsiteY318" fmla="*/ 285666 h 320591"/>
              <a:gd name="connsiteX319" fmla="*/ 8324583 w 12191996"/>
              <a:gd name="connsiteY319" fmla="*/ 299954 h 320591"/>
              <a:gd name="connsiteX320" fmla="*/ 8272196 w 12191996"/>
              <a:gd name="connsiteY320" fmla="*/ 311066 h 320591"/>
              <a:gd name="connsiteX321" fmla="*/ 8211871 w 12191996"/>
              <a:gd name="connsiteY321" fmla="*/ 319004 h 320591"/>
              <a:gd name="connsiteX322" fmla="*/ 8143608 w 12191996"/>
              <a:gd name="connsiteY322" fmla="*/ 320591 h 320591"/>
              <a:gd name="connsiteX323" fmla="*/ 8075346 w 12191996"/>
              <a:gd name="connsiteY323" fmla="*/ 319004 h 320591"/>
              <a:gd name="connsiteX324" fmla="*/ 8015021 w 12191996"/>
              <a:gd name="connsiteY324" fmla="*/ 311066 h 320591"/>
              <a:gd name="connsiteX325" fmla="*/ 7962633 w 12191996"/>
              <a:gd name="connsiteY325" fmla="*/ 299954 h 320591"/>
              <a:gd name="connsiteX326" fmla="*/ 7916596 w 12191996"/>
              <a:gd name="connsiteY326" fmla="*/ 285666 h 320591"/>
              <a:gd name="connsiteX327" fmla="*/ 7875321 w 12191996"/>
              <a:gd name="connsiteY327" fmla="*/ 269791 h 320591"/>
              <a:gd name="connsiteX328" fmla="*/ 7838808 w 12191996"/>
              <a:gd name="connsiteY328" fmla="*/ 250741 h 320591"/>
              <a:gd name="connsiteX329" fmla="*/ 7800708 w 12191996"/>
              <a:gd name="connsiteY329" fmla="*/ 231691 h 320591"/>
              <a:gd name="connsiteX330" fmla="*/ 7762608 w 12191996"/>
              <a:gd name="connsiteY330" fmla="*/ 212641 h 320591"/>
              <a:gd name="connsiteX331" fmla="*/ 7726096 w 12191996"/>
              <a:gd name="connsiteY331" fmla="*/ 196766 h 320591"/>
              <a:gd name="connsiteX332" fmla="*/ 7684821 w 12191996"/>
              <a:gd name="connsiteY332" fmla="*/ 180891 h 320591"/>
              <a:gd name="connsiteX333" fmla="*/ 7638783 w 12191996"/>
              <a:gd name="connsiteY333" fmla="*/ 165016 h 320591"/>
              <a:gd name="connsiteX334" fmla="*/ 7586396 w 12191996"/>
              <a:gd name="connsiteY334" fmla="*/ 153904 h 320591"/>
              <a:gd name="connsiteX335" fmla="*/ 7526071 w 12191996"/>
              <a:gd name="connsiteY335" fmla="*/ 147554 h 320591"/>
              <a:gd name="connsiteX336" fmla="*/ 7457808 w 12191996"/>
              <a:gd name="connsiteY336" fmla="*/ 144379 h 320591"/>
              <a:gd name="connsiteX337" fmla="*/ 7389546 w 12191996"/>
              <a:gd name="connsiteY337" fmla="*/ 147554 h 320591"/>
              <a:gd name="connsiteX338" fmla="*/ 7329221 w 12191996"/>
              <a:gd name="connsiteY338" fmla="*/ 153904 h 320591"/>
              <a:gd name="connsiteX339" fmla="*/ 7276833 w 12191996"/>
              <a:gd name="connsiteY339" fmla="*/ 165016 h 320591"/>
              <a:gd name="connsiteX340" fmla="*/ 7230796 w 12191996"/>
              <a:gd name="connsiteY340" fmla="*/ 180891 h 320591"/>
              <a:gd name="connsiteX341" fmla="*/ 7189521 w 12191996"/>
              <a:gd name="connsiteY341" fmla="*/ 196766 h 320591"/>
              <a:gd name="connsiteX342" fmla="*/ 7153008 w 12191996"/>
              <a:gd name="connsiteY342" fmla="*/ 212641 h 320591"/>
              <a:gd name="connsiteX343" fmla="*/ 7114908 w 12191996"/>
              <a:gd name="connsiteY343" fmla="*/ 231691 h 320591"/>
              <a:gd name="connsiteX344" fmla="*/ 7076808 w 12191996"/>
              <a:gd name="connsiteY344" fmla="*/ 250741 h 320591"/>
              <a:gd name="connsiteX345" fmla="*/ 7040296 w 12191996"/>
              <a:gd name="connsiteY345" fmla="*/ 269791 h 320591"/>
              <a:gd name="connsiteX346" fmla="*/ 6999021 w 12191996"/>
              <a:gd name="connsiteY346" fmla="*/ 285666 h 320591"/>
              <a:gd name="connsiteX347" fmla="*/ 6952983 w 12191996"/>
              <a:gd name="connsiteY347" fmla="*/ 299954 h 320591"/>
              <a:gd name="connsiteX348" fmla="*/ 6900596 w 12191996"/>
              <a:gd name="connsiteY348" fmla="*/ 311066 h 320591"/>
              <a:gd name="connsiteX349" fmla="*/ 6840271 w 12191996"/>
              <a:gd name="connsiteY349" fmla="*/ 319004 h 320591"/>
              <a:gd name="connsiteX350" fmla="*/ 6781799 w 12191996"/>
              <a:gd name="connsiteY350" fmla="*/ 320364 h 320591"/>
              <a:gd name="connsiteX351" fmla="*/ 6723327 w 12191996"/>
              <a:gd name="connsiteY351" fmla="*/ 319004 h 320591"/>
              <a:gd name="connsiteX352" fmla="*/ 6663002 w 12191996"/>
              <a:gd name="connsiteY352" fmla="*/ 311066 h 320591"/>
              <a:gd name="connsiteX353" fmla="*/ 6610614 w 12191996"/>
              <a:gd name="connsiteY353" fmla="*/ 299954 h 320591"/>
              <a:gd name="connsiteX354" fmla="*/ 6564577 w 12191996"/>
              <a:gd name="connsiteY354" fmla="*/ 285666 h 320591"/>
              <a:gd name="connsiteX355" fmla="*/ 6523302 w 12191996"/>
              <a:gd name="connsiteY355" fmla="*/ 269791 h 320591"/>
              <a:gd name="connsiteX356" fmla="*/ 6486789 w 12191996"/>
              <a:gd name="connsiteY356" fmla="*/ 250741 h 320591"/>
              <a:gd name="connsiteX357" fmla="*/ 6448689 w 12191996"/>
              <a:gd name="connsiteY357" fmla="*/ 231691 h 320591"/>
              <a:gd name="connsiteX358" fmla="*/ 6410589 w 12191996"/>
              <a:gd name="connsiteY358" fmla="*/ 212641 h 320591"/>
              <a:gd name="connsiteX359" fmla="*/ 6374077 w 12191996"/>
              <a:gd name="connsiteY359" fmla="*/ 196766 h 320591"/>
              <a:gd name="connsiteX360" fmla="*/ 6332802 w 12191996"/>
              <a:gd name="connsiteY360" fmla="*/ 180891 h 320591"/>
              <a:gd name="connsiteX361" fmla="*/ 6286764 w 12191996"/>
              <a:gd name="connsiteY361" fmla="*/ 165016 h 320591"/>
              <a:gd name="connsiteX362" fmla="*/ 6234377 w 12191996"/>
              <a:gd name="connsiteY362" fmla="*/ 153904 h 320591"/>
              <a:gd name="connsiteX363" fmla="*/ 6174052 w 12191996"/>
              <a:gd name="connsiteY363" fmla="*/ 147554 h 320591"/>
              <a:gd name="connsiteX364" fmla="*/ 6105789 w 12191996"/>
              <a:gd name="connsiteY364" fmla="*/ 144379 h 320591"/>
              <a:gd name="connsiteX365" fmla="*/ 6095999 w 12191996"/>
              <a:gd name="connsiteY365" fmla="*/ 144834 h 320591"/>
              <a:gd name="connsiteX366" fmla="*/ 6086208 w 12191996"/>
              <a:gd name="connsiteY366" fmla="*/ 144379 h 320591"/>
              <a:gd name="connsiteX367" fmla="*/ 6017947 w 12191996"/>
              <a:gd name="connsiteY367" fmla="*/ 147554 h 320591"/>
              <a:gd name="connsiteX368" fmla="*/ 5957621 w 12191996"/>
              <a:gd name="connsiteY368" fmla="*/ 153904 h 320591"/>
              <a:gd name="connsiteX369" fmla="*/ 5905234 w 12191996"/>
              <a:gd name="connsiteY369" fmla="*/ 165016 h 320591"/>
              <a:gd name="connsiteX370" fmla="*/ 5859196 w 12191996"/>
              <a:gd name="connsiteY370" fmla="*/ 180891 h 320591"/>
              <a:gd name="connsiteX371" fmla="*/ 5817921 w 12191996"/>
              <a:gd name="connsiteY371" fmla="*/ 196766 h 320591"/>
              <a:gd name="connsiteX372" fmla="*/ 5781408 w 12191996"/>
              <a:gd name="connsiteY372" fmla="*/ 212641 h 320591"/>
              <a:gd name="connsiteX373" fmla="*/ 5743308 w 12191996"/>
              <a:gd name="connsiteY373" fmla="*/ 231691 h 320591"/>
              <a:gd name="connsiteX374" fmla="*/ 5705209 w 12191996"/>
              <a:gd name="connsiteY374" fmla="*/ 250741 h 320591"/>
              <a:gd name="connsiteX375" fmla="*/ 5668696 w 12191996"/>
              <a:gd name="connsiteY375" fmla="*/ 269791 h 320591"/>
              <a:gd name="connsiteX376" fmla="*/ 5627421 w 12191996"/>
              <a:gd name="connsiteY376" fmla="*/ 285666 h 320591"/>
              <a:gd name="connsiteX377" fmla="*/ 5581383 w 12191996"/>
              <a:gd name="connsiteY377" fmla="*/ 299954 h 320591"/>
              <a:gd name="connsiteX378" fmla="*/ 5528996 w 12191996"/>
              <a:gd name="connsiteY378" fmla="*/ 311066 h 320591"/>
              <a:gd name="connsiteX379" fmla="*/ 5468671 w 12191996"/>
              <a:gd name="connsiteY379" fmla="*/ 319004 h 320591"/>
              <a:gd name="connsiteX380" fmla="*/ 5410199 w 12191996"/>
              <a:gd name="connsiteY380" fmla="*/ 320364 h 320591"/>
              <a:gd name="connsiteX381" fmla="*/ 5351727 w 12191996"/>
              <a:gd name="connsiteY381" fmla="*/ 319004 h 320591"/>
              <a:gd name="connsiteX382" fmla="*/ 5291401 w 12191996"/>
              <a:gd name="connsiteY382" fmla="*/ 311066 h 320591"/>
              <a:gd name="connsiteX383" fmla="*/ 5239014 w 12191996"/>
              <a:gd name="connsiteY383" fmla="*/ 299954 h 320591"/>
              <a:gd name="connsiteX384" fmla="*/ 5192976 w 12191996"/>
              <a:gd name="connsiteY384" fmla="*/ 285666 h 320591"/>
              <a:gd name="connsiteX385" fmla="*/ 5151701 w 12191996"/>
              <a:gd name="connsiteY385" fmla="*/ 269791 h 320591"/>
              <a:gd name="connsiteX386" fmla="*/ 5115189 w 12191996"/>
              <a:gd name="connsiteY386" fmla="*/ 250741 h 320591"/>
              <a:gd name="connsiteX387" fmla="*/ 5077089 w 12191996"/>
              <a:gd name="connsiteY387" fmla="*/ 231691 h 320591"/>
              <a:gd name="connsiteX388" fmla="*/ 5038989 w 12191996"/>
              <a:gd name="connsiteY388" fmla="*/ 212641 h 320591"/>
              <a:gd name="connsiteX389" fmla="*/ 5002476 w 12191996"/>
              <a:gd name="connsiteY389" fmla="*/ 196766 h 320591"/>
              <a:gd name="connsiteX390" fmla="*/ 4961201 w 12191996"/>
              <a:gd name="connsiteY390" fmla="*/ 180891 h 320591"/>
              <a:gd name="connsiteX391" fmla="*/ 4915165 w 12191996"/>
              <a:gd name="connsiteY391" fmla="*/ 165016 h 320591"/>
              <a:gd name="connsiteX392" fmla="*/ 4862777 w 12191996"/>
              <a:gd name="connsiteY392" fmla="*/ 153904 h 320591"/>
              <a:gd name="connsiteX393" fmla="*/ 4802453 w 12191996"/>
              <a:gd name="connsiteY393" fmla="*/ 147554 h 320591"/>
              <a:gd name="connsiteX394" fmla="*/ 4734189 w 12191996"/>
              <a:gd name="connsiteY394" fmla="*/ 144379 h 320591"/>
              <a:gd name="connsiteX395" fmla="*/ 4665928 w 12191996"/>
              <a:gd name="connsiteY395" fmla="*/ 147554 h 320591"/>
              <a:gd name="connsiteX396" fmla="*/ 4605602 w 12191996"/>
              <a:gd name="connsiteY396" fmla="*/ 153904 h 320591"/>
              <a:gd name="connsiteX397" fmla="*/ 4553214 w 12191996"/>
              <a:gd name="connsiteY397" fmla="*/ 165016 h 320591"/>
              <a:gd name="connsiteX398" fmla="*/ 4507177 w 12191996"/>
              <a:gd name="connsiteY398" fmla="*/ 180891 h 320591"/>
              <a:gd name="connsiteX399" fmla="*/ 4465902 w 12191996"/>
              <a:gd name="connsiteY399" fmla="*/ 196766 h 320591"/>
              <a:gd name="connsiteX400" fmla="*/ 4429389 w 12191996"/>
              <a:gd name="connsiteY400" fmla="*/ 212641 h 320591"/>
              <a:gd name="connsiteX401" fmla="*/ 4353189 w 12191996"/>
              <a:gd name="connsiteY401" fmla="*/ 250741 h 320591"/>
              <a:gd name="connsiteX402" fmla="*/ 4316677 w 12191996"/>
              <a:gd name="connsiteY402" fmla="*/ 269791 h 320591"/>
              <a:gd name="connsiteX403" fmla="*/ 4275402 w 12191996"/>
              <a:gd name="connsiteY403" fmla="*/ 285666 h 320591"/>
              <a:gd name="connsiteX404" fmla="*/ 4229364 w 12191996"/>
              <a:gd name="connsiteY404" fmla="*/ 299954 h 320591"/>
              <a:gd name="connsiteX405" fmla="*/ 4176977 w 12191996"/>
              <a:gd name="connsiteY405" fmla="*/ 311066 h 320591"/>
              <a:gd name="connsiteX406" fmla="*/ 4116652 w 12191996"/>
              <a:gd name="connsiteY406" fmla="*/ 319004 h 320591"/>
              <a:gd name="connsiteX407" fmla="*/ 4048389 w 12191996"/>
              <a:gd name="connsiteY407" fmla="*/ 320591 h 320591"/>
              <a:gd name="connsiteX408" fmla="*/ 3980127 w 12191996"/>
              <a:gd name="connsiteY408" fmla="*/ 319004 h 320591"/>
              <a:gd name="connsiteX409" fmla="*/ 3919802 w 12191996"/>
              <a:gd name="connsiteY409" fmla="*/ 311066 h 320591"/>
              <a:gd name="connsiteX410" fmla="*/ 3867414 w 12191996"/>
              <a:gd name="connsiteY410" fmla="*/ 299954 h 320591"/>
              <a:gd name="connsiteX411" fmla="*/ 3821377 w 12191996"/>
              <a:gd name="connsiteY411" fmla="*/ 285666 h 320591"/>
              <a:gd name="connsiteX412" fmla="*/ 3780102 w 12191996"/>
              <a:gd name="connsiteY412" fmla="*/ 269791 h 320591"/>
              <a:gd name="connsiteX413" fmla="*/ 3743589 w 12191996"/>
              <a:gd name="connsiteY413" fmla="*/ 250741 h 320591"/>
              <a:gd name="connsiteX414" fmla="*/ 3705489 w 12191996"/>
              <a:gd name="connsiteY414" fmla="*/ 231691 h 320591"/>
              <a:gd name="connsiteX415" fmla="*/ 3667389 w 12191996"/>
              <a:gd name="connsiteY415" fmla="*/ 212641 h 320591"/>
              <a:gd name="connsiteX416" fmla="*/ 3630877 w 12191996"/>
              <a:gd name="connsiteY416" fmla="*/ 196766 h 320591"/>
              <a:gd name="connsiteX417" fmla="*/ 3589602 w 12191996"/>
              <a:gd name="connsiteY417" fmla="*/ 180891 h 320591"/>
              <a:gd name="connsiteX418" fmla="*/ 3543564 w 12191996"/>
              <a:gd name="connsiteY418" fmla="*/ 165016 h 320591"/>
              <a:gd name="connsiteX419" fmla="*/ 3491177 w 12191996"/>
              <a:gd name="connsiteY419" fmla="*/ 153904 h 320591"/>
              <a:gd name="connsiteX420" fmla="*/ 3430852 w 12191996"/>
              <a:gd name="connsiteY420" fmla="*/ 147554 h 320591"/>
              <a:gd name="connsiteX421" fmla="*/ 3361002 w 12191996"/>
              <a:gd name="connsiteY421" fmla="*/ 144379 h 320591"/>
              <a:gd name="connsiteX422" fmla="*/ 3294327 w 12191996"/>
              <a:gd name="connsiteY422" fmla="*/ 147554 h 320591"/>
              <a:gd name="connsiteX423" fmla="*/ 3234002 w 12191996"/>
              <a:gd name="connsiteY423" fmla="*/ 153904 h 320591"/>
              <a:gd name="connsiteX424" fmla="*/ 3181614 w 12191996"/>
              <a:gd name="connsiteY424" fmla="*/ 165016 h 320591"/>
              <a:gd name="connsiteX425" fmla="*/ 3135577 w 12191996"/>
              <a:gd name="connsiteY425" fmla="*/ 180891 h 320591"/>
              <a:gd name="connsiteX426" fmla="*/ 3094302 w 12191996"/>
              <a:gd name="connsiteY426" fmla="*/ 196766 h 320591"/>
              <a:gd name="connsiteX427" fmla="*/ 3057789 w 12191996"/>
              <a:gd name="connsiteY427" fmla="*/ 212641 h 320591"/>
              <a:gd name="connsiteX428" fmla="*/ 3019689 w 12191996"/>
              <a:gd name="connsiteY428" fmla="*/ 231691 h 320591"/>
              <a:gd name="connsiteX429" fmla="*/ 2981589 w 12191996"/>
              <a:gd name="connsiteY429" fmla="*/ 250741 h 320591"/>
              <a:gd name="connsiteX430" fmla="*/ 2945077 w 12191996"/>
              <a:gd name="connsiteY430" fmla="*/ 269791 h 320591"/>
              <a:gd name="connsiteX431" fmla="*/ 2903802 w 12191996"/>
              <a:gd name="connsiteY431" fmla="*/ 285666 h 320591"/>
              <a:gd name="connsiteX432" fmla="*/ 2857764 w 12191996"/>
              <a:gd name="connsiteY432" fmla="*/ 299954 h 320591"/>
              <a:gd name="connsiteX433" fmla="*/ 2805377 w 12191996"/>
              <a:gd name="connsiteY433" fmla="*/ 311066 h 320591"/>
              <a:gd name="connsiteX434" fmla="*/ 2745052 w 12191996"/>
              <a:gd name="connsiteY434" fmla="*/ 319004 h 320591"/>
              <a:gd name="connsiteX435" fmla="*/ 2676789 w 12191996"/>
              <a:gd name="connsiteY435" fmla="*/ 320591 h 320591"/>
              <a:gd name="connsiteX436" fmla="*/ 2608527 w 12191996"/>
              <a:gd name="connsiteY436" fmla="*/ 319004 h 320591"/>
              <a:gd name="connsiteX437" fmla="*/ 2548202 w 12191996"/>
              <a:gd name="connsiteY437" fmla="*/ 311066 h 320591"/>
              <a:gd name="connsiteX438" fmla="*/ 2495814 w 12191996"/>
              <a:gd name="connsiteY438" fmla="*/ 299954 h 320591"/>
              <a:gd name="connsiteX439" fmla="*/ 2449777 w 12191996"/>
              <a:gd name="connsiteY439" fmla="*/ 285666 h 320591"/>
              <a:gd name="connsiteX440" fmla="*/ 2408502 w 12191996"/>
              <a:gd name="connsiteY440" fmla="*/ 269791 h 320591"/>
              <a:gd name="connsiteX441" fmla="*/ 2371989 w 12191996"/>
              <a:gd name="connsiteY441" fmla="*/ 250741 h 320591"/>
              <a:gd name="connsiteX442" fmla="*/ 2333889 w 12191996"/>
              <a:gd name="connsiteY442" fmla="*/ 231691 h 320591"/>
              <a:gd name="connsiteX443" fmla="*/ 2295789 w 12191996"/>
              <a:gd name="connsiteY443" fmla="*/ 212641 h 320591"/>
              <a:gd name="connsiteX444" fmla="*/ 2259277 w 12191996"/>
              <a:gd name="connsiteY444" fmla="*/ 196766 h 320591"/>
              <a:gd name="connsiteX445" fmla="*/ 2218002 w 12191996"/>
              <a:gd name="connsiteY445" fmla="*/ 180891 h 320591"/>
              <a:gd name="connsiteX446" fmla="*/ 2171964 w 12191996"/>
              <a:gd name="connsiteY446" fmla="*/ 165016 h 320591"/>
              <a:gd name="connsiteX447" fmla="*/ 2119577 w 12191996"/>
              <a:gd name="connsiteY447" fmla="*/ 153904 h 320591"/>
              <a:gd name="connsiteX448" fmla="*/ 2059252 w 12191996"/>
              <a:gd name="connsiteY448" fmla="*/ 147554 h 320591"/>
              <a:gd name="connsiteX449" fmla="*/ 1990989 w 12191996"/>
              <a:gd name="connsiteY449" fmla="*/ 144379 h 320591"/>
              <a:gd name="connsiteX450" fmla="*/ 1922727 w 12191996"/>
              <a:gd name="connsiteY450" fmla="*/ 147554 h 320591"/>
              <a:gd name="connsiteX451" fmla="*/ 1862402 w 12191996"/>
              <a:gd name="connsiteY451" fmla="*/ 153904 h 320591"/>
              <a:gd name="connsiteX452" fmla="*/ 1810014 w 12191996"/>
              <a:gd name="connsiteY452" fmla="*/ 165016 h 320591"/>
              <a:gd name="connsiteX453" fmla="*/ 1763977 w 12191996"/>
              <a:gd name="connsiteY453" fmla="*/ 180891 h 320591"/>
              <a:gd name="connsiteX454" fmla="*/ 1722702 w 12191996"/>
              <a:gd name="connsiteY454" fmla="*/ 196766 h 320591"/>
              <a:gd name="connsiteX455" fmla="*/ 1686189 w 12191996"/>
              <a:gd name="connsiteY455" fmla="*/ 212641 h 320591"/>
              <a:gd name="connsiteX456" fmla="*/ 1648089 w 12191996"/>
              <a:gd name="connsiteY456" fmla="*/ 231691 h 320591"/>
              <a:gd name="connsiteX457" fmla="*/ 1609989 w 12191996"/>
              <a:gd name="connsiteY457" fmla="*/ 250741 h 320591"/>
              <a:gd name="connsiteX458" fmla="*/ 1573477 w 12191996"/>
              <a:gd name="connsiteY458" fmla="*/ 269791 h 320591"/>
              <a:gd name="connsiteX459" fmla="*/ 1532202 w 12191996"/>
              <a:gd name="connsiteY459" fmla="*/ 285666 h 320591"/>
              <a:gd name="connsiteX460" fmla="*/ 1486164 w 12191996"/>
              <a:gd name="connsiteY460" fmla="*/ 299954 h 320591"/>
              <a:gd name="connsiteX461" fmla="*/ 1433777 w 12191996"/>
              <a:gd name="connsiteY461" fmla="*/ 311066 h 320591"/>
              <a:gd name="connsiteX462" fmla="*/ 1373452 w 12191996"/>
              <a:gd name="connsiteY462" fmla="*/ 319004 h 320591"/>
              <a:gd name="connsiteX463" fmla="*/ 1305189 w 12191996"/>
              <a:gd name="connsiteY463" fmla="*/ 320591 h 320591"/>
              <a:gd name="connsiteX464" fmla="*/ 1236927 w 12191996"/>
              <a:gd name="connsiteY464" fmla="*/ 319004 h 320591"/>
              <a:gd name="connsiteX465" fmla="*/ 1176602 w 12191996"/>
              <a:gd name="connsiteY465" fmla="*/ 311066 h 320591"/>
              <a:gd name="connsiteX466" fmla="*/ 1124214 w 12191996"/>
              <a:gd name="connsiteY466" fmla="*/ 299954 h 320591"/>
              <a:gd name="connsiteX467" fmla="*/ 1078177 w 12191996"/>
              <a:gd name="connsiteY467" fmla="*/ 285666 h 320591"/>
              <a:gd name="connsiteX468" fmla="*/ 1036902 w 12191996"/>
              <a:gd name="connsiteY468" fmla="*/ 269791 h 320591"/>
              <a:gd name="connsiteX469" fmla="*/ 1000389 w 12191996"/>
              <a:gd name="connsiteY469" fmla="*/ 250741 h 320591"/>
              <a:gd name="connsiteX470" fmla="*/ 962289 w 12191996"/>
              <a:gd name="connsiteY470" fmla="*/ 231691 h 320591"/>
              <a:gd name="connsiteX471" fmla="*/ 924189 w 12191996"/>
              <a:gd name="connsiteY471" fmla="*/ 212641 h 320591"/>
              <a:gd name="connsiteX472" fmla="*/ 887677 w 12191996"/>
              <a:gd name="connsiteY472" fmla="*/ 196766 h 320591"/>
              <a:gd name="connsiteX473" fmla="*/ 846402 w 12191996"/>
              <a:gd name="connsiteY473" fmla="*/ 180891 h 320591"/>
              <a:gd name="connsiteX474" fmla="*/ 800364 w 12191996"/>
              <a:gd name="connsiteY474" fmla="*/ 165016 h 320591"/>
              <a:gd name="connsiteX475" fmla="*/ 747977 w 12191996"/>
              <a:gd name="connsiteY475" fmla="*/ 153904 h 320591"/>
              <a:gd name="connsiteX476" fmla="*/ 687652 w 12191996"/>
              <a:gd name="connsiteY476" fmla="*/ 147554 h 320591"/>
              <a:gd name="connsiteX477" fmla="*/ 619389 w 12191996"/>
              <a:gd name="connsiteY477" fmla="*/ 144379 h 320591"/>
              <a:gd name="connsiteX478" fmla="*/ 551127 w 12191996"/>
              <a:gd name="connsiteY478" fmla="*/ 147554 h 320591"/>
              <a:gd name="connsiteX479" fmla="*/ 490802 w 12191996"/>
              <a:gd name="connsiteY479" fmla="*/ 153904 h 320591"/>
              <a:gd name="connsiteX480" fmla="*/ 438414 w 12191996"/>
              <a:gd name="connsiteY480" fmla="*/ 165016 h 320591"/>
              <a:gd name="connsiteX481" fmla="*/ 392377 w 12191996"/>
              <a:gd name="connsiteY481" fmla="*/ 180891 h 320591"/>
              <a:gd name="connsiteX482" fmla="*/ 351102 w 12191996"/>
              <a:gd name="connsiteY482" fmla="*/ 196766 h 320591"/>
              <a:gd name="connsiteX483" fmla="*/ 314589 w 12191996"/>
              <a:gd name="connsiteY483" fmla="*/ 212641 h 320591"/>
              <a:gd name="connsiteX484" fmla="*/ 276489 w 12191996"/>
              <a:gd name="connsiteY484" fmla="*/ 231691 h 320591"/>
              <a:gd name="connsiteX485" fmla="*/ 238389 w 12191996"/>
              <a:gd name="connsiteY485" fmla="*/ 250741 h 320591"/>
              <a:gd name="connsiteX486" fmla="*/ 201877 w 12191996"/>
              <a:gd name="connsiteY486" fmla="*/ 269791 h 320591"/>
              <a:gd name="connsiteX487" fmla="*/ 160602 w 12191996"/>
              <a:gd name="connsiteY487" fmla="*/ 285666 h 320591"/>
              <a:gd name="connsiteX488" fmla="*/ 114564 w 12191996"/>
              <a:gd name="connsiteY488" fmla="*/ 299954 h 320591"/>
              <a:gd name="connsiteX489" fmla="*/ 62177 w 12191996"/>
              <a:gd name="connsiteY489" fmla="*/ 311066 h 320591"/>
              <a:gd name="connsiteX490" fmla="*/ 1852 w 12191996"/>
              <a:gd name="connsiteY490" fmla="*/ 319004 h 320591"/>
              <a:gd name="connsiteX491" fmla="*/ 0 w 12191996"/>
              <a:gd name="connsiteY491" fmla="*/ 319047 h 320591"/>
              <a:gd name="connsiteX492" fmla="*/ 0 w 12191996"/>
              <a:gd name="connsiteY492" fmla="*/ 174668 h 320591"/>
              <a:gd name="connsiteX493" fmla="*/ 1852 w 12191996"/>
              <a:gd name="connsiteY493" fmla="*/ 174625 h 320591"/>
              <a:gd name="connsiteX494" fmla="*/ 62177 w 12191996"/>
              <a:gd name="connsiteY494" fmla="*/ 166687 h 320591"/>
              <a:gd name="connsiteX495" fmla="*/ 114564 w 12191996"/>
              <a:gd name="connsiteY495" fmla="*/ 155575 h 320591"/>
              <a:gd name="connsiteX496" fmla="*/ 160602 w 12191996"/>
              <a:gd name="connsiteY496" fmla="*/ 141287 h 320591"/>
              <a:gd name="connsiteX497" fmla="*/ 201877 w 12191996"/>
              <a:gd name="connsiteY497" fmla="*/ 125412 h 320591"/>
              <a:gd name="connsiteX498" fmla="*/ 238389 w 12191996"/>
              <a:gd name="connsiteY498" fmla="*/ 106362 h 320591"/>
              <a:gd name="connsiteX499" fmla="*/ 276489 w 12191996"/>
              <a:gd name="connsiteY499" fmla="*/ 87312 h 320591"/>
              <a:gd name="connsiteX500" fmla="*/ 314589 w 12191996"/>
              <a:gd name="connsiteY500" fmla="*/ 68262 h 320591"/>
              <a:gd name="connsiteX501" fmla="*/ 351102 w 12191996"/>
              <a:gd name="connsiteY501" fmla="*/ 52387 h 320591"/>
              <a:gd name="connsiteX502" fmla="*/ 392377 w 12191996"/>
              <a:gd name="connsiteY502" fmla="*/ 36512 h 320591"/>
              <a:gd name="connsiteX503" fmla="*/ 438414 w 12191996"/>
              <a:gd name="connsiteY503" fmla="*/ 20637 h 320591"/>
              <a:gd name="connsiteX504" fmla="*/ 490802 w 12191996"/>
              <a:gd name="connsiteY504" fmla="*/ 9525 h 320591"/>
              <a:gd name="connsiteX505" fmla="*/ 551127 w 12191996"/>
              <a:gd name="connsiteY505" fmla="*/ 3175 h 320591"/>
              <a:gd name="connsiteX506" fmla="*/ 619389 w 12191996"/>
              <a:gd name="connsiteY506" fmla="*/ 0 h 320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Lst>
            <a:rect l="l" t="t" r="r" b="b"/>
            <a:pathLst>
              <a:path w="12191996" h="320591">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6" y="174668"/>
                </a:lnTo>
                <a:lnTo>
                  <a:pt x="12191996" y="319047"/>
                </a:lnTo>
                <a:lnTo>
                  <a:pt x="12190146" y="319004"/>
                </a:lnTo>
                <a:lnTo>
                  <a:pt x="12129820" y="311067"/>
                </a:lnTo>
                <a:lnTo>
                  <a:pt x="12077432" y="299954"/>
                </a:lnTo>
                <a:lnTo>
                  <a:pt x="12031396" y="285666"/>
                </a:lnTo>
                <a:lnTo>
                  <a:pt x="11990120" y="269791"/>
                </a:lnTo>
                <a:lnTo>
                  <a:pt x="11953608" y="250741"/>
                </a:lnTo>
                <a:lnTo>
                  <a:pt x="11915508" y="231691"/>
                </a:lnTo>
                <a:lnTo>
                  <a:pt x="11877408" y="212641"/>
                </a:lnTo>
                <a:lnTo>
                  <a:pt x="11840896" y="196766"/>
                </a:lnTo>
                <a:lnTo>
                  <a:pt x="11799620" y="180891"/>
                </a:lnTo>
                <a:lnTo>
                  <a:pt x="11753582" y="165016"/>
                </a:lnTo>
                <a:lnTo>
                  <a:pt x="11701196" y="153904"/>
                </a:lnTo>
                <a:lnTo>
                  <a:pt x="11640870" y="147554"/>
                </a:lnTo>
                <a:lnTo>
                  <a:pt x="11572608" y="144379"/>
                </a:lnTo>
                <a:lnTo>
                  <a:pt x="11504346" y="147554"/>
                </a:lnTo>
                <a:lnTo>
                  <a:pt x="11444020" y="153904"/>
                </a:lnTo>
                <a:lnTo>
                  <a:pt x="11391632" y="165016"/>
                </a:lnTo>
                <a:lnTo>
                  <a:pt x="11345596" y="180891"/>
                </a:lnTo>
                <a:lnTo>
                  <a:pt x="11304320" y="196766"/>
                </a:lnTo>
                <a:lnTo>
                  <a:pt x="11267808" y="212641"/>
                </a:lnTo>
                <a:lnTo>
                  <a:pt x="11229708" y="231691"/>
                </a:lnTo>
                <a:lnTo>
                  <a:pt x="11191608" y="250741"/>
                </a:lnTo>
                <a:lnTo>
                  <a:pt x="11155096" y="269791"/>
                </a:lnTo>
                <a:lnTo>
                  <a:pt x="11113820" y="285666"/>
                </a:lnTo>
                <a:lnTo>
                  <a:pt x="11067782" y="299954"/>
                </a:lnTo>
                <a:lnTo>
                  <a:pt x="11015396" y="311066"/>
                </a:lnTo>
                <a:lnTo>
                  <a:pt x="10955070" y="319004"/>
                </a:lnTo>
                <a:lnTo>
                  <a:pt x="10886808" y="320591"/>
                </a:lnTo>
                <a:lnTo>
                  <a:pt x="10818546" y="319004"/>
                </a:lnTo>
                <a:lnTo>
                  <a:pt x="10758220" y="311066"/>
                </a:lnTo>
                <a:lnTo>
                  <a:pt x="10705832" y="299954"/>
                </a:lnTo>
                <a:lnTo>
                  <a:pt x="10659796" y="285666"/>
                </a:lnTo>
                <a:lnTo>
                  <a:pt x="10618520" y="269791"/>
                </a:lnTo>
                <a:lnTo>
                  <a:pt x="10582008" y="250741"/>
                </a:lnTo>
                <a:lnTo>
                  <a:pt x="10543908" y="231691"/>
                </a:lnTo>
                <a:lnTo>
                  <a:pt x="10505808" y="212641"/>
                </a:lnTo>
                <a:lnTo>
                  <a:pt x="10469296" y="196766"/>
                </a:lnTo>
                <a:lnTo>
                  <a:pt x="10428020" y="180891"/>
                </a:lnTo>
                <a:lnTo>
                  <a:pt x="10381982" y="165016"/>
                </a:lnTo>
                <a:lnTo>
                  <a:pt x="10329596" y="153904"/>
                </a:lnTo>
                <a:lnTo>
                  <a:pt x="10269270" y="147554"/>
                </a:lnTo>
                <a:lnTo>
                  <a:pt x="10201008" y="144379"/>
                </a:lnTo>
                <a:lnTo>
                  <a:pt x="10132746" y="147554"/>
                </a:lnTo>
                <a:lnTo>
                  <a:pt x="10072420" y="153904"/>
                </a:lnTo>
                <a:lnTo>
                  <a:pt x="10020032" y="165016"/>
                </a:lnTo>
                <a:lnTo>
                  <a:pt x="9973996" y="180891"/>
                </a:lnTo>
                <a:lnTo>
                  <a:pt x="9932720" y="196766"/>
                </a:lnTo>
                <a:lnTo>
                  <a:pt x="9896208" y="212641"/>
                </a:lnTo>
                <a:lnTo>
                  <a:pt x="9820008" y="250741"/>
                </a:lnTo>
                <a:lnTo>
                  <a:pt x="9783496" y="269791"/>
                </a:lnTo>
                <a:lnTo>
                  <a:pt x="9742220" y="285666"/>
                </a:lnTo>
                <a:lnTo>
                  <a:pt x="9696182" y="299954"/>
                </a:lnTo>
                <a:lnTo>
                  <a:pt x="9643796" y="311066"/>
                </a:lnTo>
                <a:lnTo>
                  <a:pt x="9583470" y="319004"/>
                </a:lnTo>
                <a:lnTo>
                  <a:pt x="9515208" y="320591"/>
                </a:lnTo>
                <a:lnTo>
                  <a:pt x="9446946" y="319004"/>
                </a:lnTo>
                <a:lnTo>
                  <a:pt x="9386620" y="311066"/>
                </a:lnTo>
                <a:lnTo>
                  <a:pt x="9334232" y="299954"/>
                </a:lnTo>
                <a:lnTo>
                  <a:pt x="9288196" y="285666"/>
                </a:lnTo>
                <a:lnTo>
                  <a:pt x="9246920" y="269791"/>
                </a:lnTo>
                <a:lnTo>
                  <a:pt x="9210408" y="250741"/>
                </a:lnTo>
                <a:lnTo>
                  <a:pt x="9172308" y="231691"/>
                </a:lnTo>
                <a:lnTo>
                  <a:pt x="9134208" y="212641"/>
                </a:lnTo>
                <a:lnTo>
                  <a:pt x="9097696" y="196766"/>
                </a:lnTo>
                <a:lnTo>
                  <a:pt x="9056420" y="180891"/>
                </a:lnTo>
                <a:lnTo>
                  <a:pt x="9010382" y="165016"/>
                </a:lnTo>
                <a:lnTo>
                  <a:pt x="8957996" y="153904"/>
                </a:lnTo>
                <a:lnTo>
                  <a:pt x="8897670" y="147554"/>
                </a:lnTo>
                <a:lnTo>
                  <a:pt x="8827820" y="144379"/>
                </a:lnTo>
                <a:lnTo>
                  <a:pt x="8761146" y="147554"/>
                </a:lnTo>
                <a:lnTo>
                  <a:pt x="8700820" y="153904"/>
                </a:lnTo>
                <a:lnTo>
                  <a:pt x="8648432" y="165016"/>
                </a:lnTo>
                <a:lnTo>
                  <a:pt x="8602396" y="180891"/>
                </a:lnTo>
                <a:lnTo>
                  <a:pt x="8561120" y="196766"/>
                </a:lnTo>
                <a:lnTo>
                  <a:pt x="8524608" y="212641"/>
                </a:lnTo>
                <a:lnTo>
                  <a:pt x="8486508" y="231691"/>
                </a:lnTo>
                <a:lnTo>
                  <a:pt x="8448408" y="250741"/>
                </a:lnTo>
                <a:lnTo>
                  <a:pt x="8411896" y="269791"/>
                </a:lnTo>
                <a:lnTo>
                  <a:pt x="8370621" y="285666"/>
                </a:lnTo>
                <a:lnTo>
                  <a:pt x="8324583" y="299954"/>
                </a:lnTo>
                <a:lnTo>
                  <a:pt x="8272196" y="311066"/>
                </a:lnTo>
                <a:lnTo>
                  <a:pt x="8211871" y="319004"/>
                </a:lnTo>
                <a:lnTo>
                  <a:pt x="8143608" y="320591"/>
                </a:lnTo>
                <a:lnTo>
                  <a:pt x="8075346" y="319004"/>
                </a:lnTo>
                <a:lnTo>
                  <a:pt x="8015021" y="311066"/>
                </a:lnTo>
                <a:lnTo>
                  <a:pt x="7962633" y="299954"/>
                </a:lnTo>
                <a:lnTo>
                  <a:pt x="7916596" y="285666"/>
                </a:lnTo>
                <a:lnTo>
                  <a:pt x="7875321" y="269791"/>
                </a:lnTo>
                <a:lnTo>
                  <a:pt x="7838808" y="250741"/>
                </a:lnTo>
                <a:lnTo>
                  <a:pt x="7800708" y="231691"/>
                </a:lnTo>
                <a:lnTo>
                  <a:pt x="7762608" y="212641"/>
                </a:lnTo>
                <a:lnTo>
                  <a:pt x="7726096" y="196766"/>
                </a:lnTo>
                <a:lnTo>
                  <a:pt x="7684821" y="180891"/>
                </a:lnTo>
                <a:lnTo>
                  <a:pt x="7638783" y="165016"/>
                </a:lnTo>
                <a:lnTo>
                  <a:pt x="7586396" y="153904"/>
                </a:lnTo>
                <a:lnTo>
                  <a:pt x="7526071" y="147554"/>
                </a:lnTo>
                <a:lnTo>
                  <a:pt x="7457808" y="144379"/>
                </a:lnTo>
                <a:lnTo>
                  <a:pt x="7389546" y="147554"/>
                </a:lnTo>
                <a:lnTo>
                  <a:pt x="7329221" y="153904"/>
                </a:lnTo>
                <a:lnTo>
                  <a:pt x="7276833" y="165016"/>
                </a:lnTo>
                <a:lnTo>
                  <a:pt x="7230796" y="180891"/>
                </a:lnTo>
                <a:lnTo>
                  <a:pt x="7189521" y="196766"/>
                </a:lnTo>
                <a:lnTo>
                  <a:pt x="7153008" y="212641"/>
                </a:lnTo>
                <a:lnTo>
                  <a:pt x="7114908" y="231691"/>
                </a:lnTo>
                <a:lnTo>
                  <a:pt x="7076808" y="250741"/>
                </a:lnTo>
                <a:lnTo>
                  <a:pt x="7040296" y="269791"/>
                </a:lnTo>
                <a:lnTo>
                  <a:pt x="6999021" y="285666"/>
                </a:lnTo>
                <a:lnTo>
                  <a:pt x="6952983" y="299954"/>
                </a:lnTo>
                <a:lnTo>
                  <a:pt x="6900596" y="311066"/>
                </a:lnTo>
                <a:lnTo>
                  <a:pt x="6840271" y="319004"/>
                </a:lnTo>
                <a:lnTo>
                  <a:pt x="6781799" y="320364"/>
                </a:lnTo>
                <a:lnTo>
                  <a:pt x="6723327" y="319004"/>
                </a:lnTo>
                <a:lnTo>
                  <a:pt x="6663002" y="311066"/>
                </a:lnTo>
                <a:lnTo>
                  <a:pt x="6610614" y="299954"/>
                </a:lnTo>
                <a:lnTo>
                  <a:pt x="6564577" y="285666"/>
                </a:lnTo>
                <a:lnTo>
                  <a:pt x="6523302" y="269791"/>
                </a:lnTo>
                <a:lnTo>
                  <a:pt x="6486789" y="250741"/>
                </a:lnTo>
                <a:lnTo>
                  <a:pt x="6448689" y="231691"/>
                </a:lnTo>
                <a:lnTo>
                  <a:pt x="6410589" y="212641"/>
                </a:lnTo>
                <a:lnTo>
                  <a:pt x="6374077" y="196766"/>
                </a:lnTo>
                <a:lnTo>
                  <a:pt x="6332802" y="180891"/>
                </a:lnTo>
                <a:lnTo>
                  <a:pt x="6286764" y="165016"/>
                </a:lnTo>
                <a:lnTo>
                  <a:pt x="6234377" y="153904"/>
                </a:lnTo>
                <a:lnTo>
                  <a:pt x="6174052" y="147554"/>
                </a:lnTo>
                <a:lnTo>
                  <a:pt x="6105789" y="144379"/>
                </a:lnTo>
                <a:lnTo>
                  <a:pt x="6095999" y="144834"/>
                </a:lnTo>
                <a:lnTo>
                  <a:pt x="6086208" y="144379"/>
                </a:lnTo>
                <a:lnTo>
                  <a:pt x="6017947" y="147554"/>
                </a:lnTo>
                <a:lnTo>
                  <a:pt x="5957621" y="153904"/>
                </a:lnTo>
                <a:lnTo>
                  <a:pt x="5905234" y="165016"/>
                </a:lnTo>
                <a:lnTo>
                  <a:pt x="5859196" y="180891"/>
                </a:lnTo>
                <a:lnTo>
                  <a:pt x="5817921" y="196766"/>
                </a:lnTo>
                <a:lnTo>
                  <a:pt x="5781408" y="212641"/>
                </a:lnTo>
                <a:lnTo>
                  <a:pt x="5743308" y="231691"/>
                </a:lnTo>
                <a:lnTo>
                  <a:pt x="5705209" y="250741"/>
                </a:lnTo>
                <a:lnTo>
                  <a:pt x="5668696" y="269791"/>
                </a:lnTo>
                <a:lnTo>
                  <a:pt x="5627421" y="285666"/>
                </a:lnTo>
                <a:lnTo>
                  <a:pt x="5581383" y="299954"/>
                </a:lnTo>
                <a:lnTo>
                  <a:pt x="5528996" y="311066"/>
                </a:lnTo>
                <a:lnTo>
                  <a:pt x="5468671" y="319004"/>
                </a:lnTo>
                <a:lnTo>
                  <a:pt x="5410199" y="320364"/>
                </a:lnTo>
                <a:lnTo>
                  <a:pt x="5351727" y="319004"/>
                </a:lnTo>
                <a:lnTo>
                  <a:pt x="5291401" y="311066"/>
                </a:lnTo>
                <a:lnTo>
                  <a:pt x="5239014" y="299954"/>
                </a:lnTo>
                <a:lnTo>
                  <a:pt x="5192976" y="285666"/>
                </a:lnTo>
                <a:lnTo>
                  <a:pt x="5151701" y="269791"/>
                </a:lnTo>
                <a:lnTo>
                  <a:pt x="5115189" y="250741"/>
                </a:lnTo>
                <a:lnTo>
                  <a:pt x="5077089" y="231691"/>
                </a:lnTo>
                <a:lnTo>
                  <a:pt x="5038989" y="212641"/>
                </a:lnTo>
                <a:lnTo>
                  <a:pt x="5002476" y="196766"/>
                </a:lnTo>
                <a:lnTo>
                  <a:pt x="4961201" y="180891"/>
                </a:lnTo>
                <a:lnTo>
                  <a:pt x="4915165" y="165016"/>
                </a:lnTo>
                <a:lnTo>
                  <a:pt x="4862777" y="153904"/>
                </a:lnTo>
                <a:lnTo>
                  <a:pt x="4802453" y="147554"/>
                </a:lnTo>
                <a:lnTo>
                  <a:pt x="4734189" y="144379"/>
                </a:lnTo>
                <a:lnTo>
                  <a:pt x="4665928" y="147554"/>
                </a:lnTo>
                <a:lnTo>
                  <a:pt x="4605602" y="153904"/>
                </a:lnTo>
                <a:lnTo>
                  <a:pt x="4553214" y="165016"/>
                </a:lnTo>
                <a:lnTo>
                  <a:pt x="4507177" y="180891"/>
                </a:lnTo>
                <a:lnTo>
                  <a:pt x="4465902" y="196766"/>
                </a:lnTo>
                <a:lnTo>
                  <a:pt x="4429389" y="212641"/>
                </a:lnTo>
                <a:lnTo>
                  <a:pt x="4353189" y="250741"/>
                </a:lnTo>
                <a:lnTo>
                  <a:pt x="4316677" y="269791"/>
                </a:lnTo>
                <a:lnTo>
                  <a:pt x="4275402" y="285666"/>
                </a:lnTo>
                <a:lnTo>
                  <a:pt x="4229364" y="299954"/>
                </a:lnTo>
                <a:lnTo>
                  <a:pt x="4176977" y="311066"/>
                </a:lnTo>
                <a:lnTo>
                  <a:pt x="4116652" y="319004"/>
                </a:lnTo>
                <a:lnTo>
                  <a:pt x="4048389" y="320591"/>
                </a:lnTo>
                <a:lnTo>
                  <a:pt x="3980127" y="319004"/>
                </a:lnTo>
                <a:lnTo>
                  <a:pt x="3919802" y="311066"/>
                </a:lnTo>
                <a:lnTo>
                  <a:pt x="3867414" y="299954"/>
                </a:lnTo>
                <a:lnTo>
                  <a:pt x="3821377" y="285666"/>
                </a:lnTo>
                <a:lnTo>
                  <a:pt x="3780102" y="269791"/>
                </a:lnTo>
                <a:lnTo>
                  <a:pt x="3743589" y="250741"/>
                </a:lnTo>
                <a:lnTo>
                  <a:pt x="3705489" y="231691"/>
                </a:lnTo>
                <a:lnTo>
                  <a:pt x="3667389" y="212641"/>
                </a:lnTo>
                <a:lnTo>
                  <a:pt x="3630877" y="196766"/>
                </a:lnTo>
                <a:lnTo>
                  <a:pt x="3589602" y="180891"/>
                </a:lnTo>
                <a:lnTo>
                  <a:pt x="3543564" y="165016"/>
                </a:lnTo>
                <a:lnTo>
                  <a:pt x="3491177" y="153904"/>
                </a:lnTo>
                <a:lnTo>
                  <a:pt x="3430852" y="147554"/>
                </a:lnTo>
                <a:lnTo>
                  <a:pt x="3361002" y="144379"/>
                </a:lnTo>
                <a:lnTo>
                  <a:pt x="3294327" y="147554"/>
                </a:lnTo>
                <a:lnTo>
                  <a:pt x="3234002" y="153904"/>
                </a:lnTo>
                <a:lnTo>
                  <a:pt x="3181614" y="165016"/>
                </a:lnTo>
                <a:lnTo>
                  <a:pt x="3135577" y="180891"/>
                </a:lnTo>
                <a:lnTo>
                  <a:pt x="3094302" y="196766"/>
                </a:lnTo>
                <a:lnTo>
                  <a:pt x="3057789" y="212641"/>
                </a:lnTo>
                <a:lnTo>
                  <a:pt x="3019689" y="231691"/>
                </a:lnTo>
                <a:lnTo>
                  <a:pt x="2981589" y="250741"/>
                </a:lnTo>
                <a:lnTo>
                  <a:pt x="2945077" y="269791"/>
                </a:lnTo>
                <a:lnTo>
                  <a:pt x="2903802" y="285666"/>
                </a:lnTo>
                <a:lnTo>
                  <a:pt x="2857764" y="299954"/>
                </a:lnTo>
                <a:lnTo>
                  <a:pt x="2805377" y="311066"/>
                </a:lnTo>
                <a:lnTo>
                  <a:pt x="2745052" y="319004"/>
                </a:lnTo>
                <a:lnTo>
                  <a:pt x="2676789" y="320591"/>
                </a:lnTo>
                <a:lnTo>
                  <a:pt x="2608527" y="319004"/>
                </a:lnTo>
                <a:lnTo>
                  <a:pt x="2548202" y="311066"/>
                </a:lnTo>
                <a:lnTo>
                  <a:pt x="2495814" y="299954"/>
                </a:lnTo>
                <a:lnTo>
                  <a:pt x="2449777" y="285666"/>
                </a:lnTo>
                <a:lnTo>
                  <a:pt x="2408502" y="269791"/>
                </a:lnTo>
                <a:lnTo>
                  <a:pt x="2371989" y="250741"/>
                </a:lnTo>
                <a:lnTo>
                  <a:pt x="2333889" y="231691"/>
                </a:lnTo>
                <a:lnTo>
                  <a:pt x="2295789" y="212641"/>
                </a:lnTo>
                <a:lnTo>
                  <a:pt x="2259277" y="196766"/>
                </a:lnTo>
                <a:lnTo>
                  <a:pt x="2218002" y="180891"/>
                </a:lnTo>
                <a:lnTo>
                  <a:pt x="2171964" y="165016"/>
                </a:lnTo>
                <a:lnTo>
                  <a:pt x="2119577" y="153904"/>
                </a:lnTo>
                <a:lnTo>
                  <a:pt x="2059252" y="147554"/>
                </a:lnTo>
                <a:lnTo>
                  <a:pt x="1990989" y="144379"/>
                </a:lnTo>
                <a:lnTo>
                  <a:pt x="1922727" y="147554"/>
                </a:lnTo>
                <a:lnTo>
                  <a:pt x="1862402" y="153904"/>
                </a:lnTo>
                <a:lnTo>
                  <a:pt x="1810014" y="165016"/>
                </a:lnTo>
                <a:lnTo>
                  <a:pt x="1763977" y="180891"/>
                </a:lnTo>
                <a:lnTo>
                  <a:pt x="1722702" y="196766"/>
                </a:lnTo>
                <a:lnTo>
                  <a:pt x="1686189" y="212641"/>
                </a:lnTo>
                <a:lnTo>
                  <a:pt x="1648089" y="231691"/>
                </a:lnTo>
                <a:lnTo>
                  <a:pt x="1609989" y="250741"/>
                </a:lnTo>
                <a:lnTo>
                  <a:pt x="1573477" y="269791"/>
                </a:lnTo>
                <a:lnTo>
                  <a:pt x="1532202" y="285666"/>
                </a:lnTo>
                <a:lnTo>
                  <a:pt x="1486164" y="299954"/>
                </a:lnTo>
                <a:lnTo>
                  <a:pt x="1433777" y="311066"/>
                </a:lnTo>
                <a:lnTo>
                  <a:pt x="1373452" y="319004"/>
                </a:lnTo>
                <a:lnTo>
                  <a:pt x="1305189" y="320591"/>
                </a:lnTo>
                <a:lnTo>
                  <a:pt x="1236927" y="319004"/>
                </a:lnTo>
                <a:lnTo>
                  <a:pt x="1176602" y="311066"/>
                </a:lnTo>
                <a:lnTo>
                  <a:pt x="1124214" y="299954"/>
                </a:lnTo>
                <a:lnTo>
                  <a:pt x="1078177" y="285666"/>
                </a:lnTo>
                <a:lnTo>
                  <a:pt x="1036902" y="269791"/>
                </a:lnTo>
                <a:lnTo>
                  <a:pt x="1000389" y="250741"/>
                </a:lnTo>
                <a:lnTo>
                  <a:pt x="962289" y="231691"/>
                </a:lnTo>
                <a:lnTo>
                  <a:pt x="924189" y="212641"/>
                </a:lnTo>
                <a:lnTo>
                  <a:pt x="887677" y="196766"/>
                </a:lnTo>
                <a:lnTo>
                  <a:pt x="846402" y="180891"/>
                </a:lnTo>
                <a:lnTo>
                  <a:pt x="800364" y="165016"/>
                </a:lnTo>
                <a:lnTo>
                  <a:pt x="747977" y="153904"/>
                </a:lnTo>
                <a:lnTo>
                  <a:pt x="687652" y="147554"/>
                </a:lnTo>
                <a:lnTo>
                  <a:pt x="619389" y="144379"/>
                </a:lnTo>
                <a:lnTo>
                  <a:pt x="551127" y="147554"/>
                </a:lnTo>
                <a:lnTo>
                  <a:pt x="490802" y="153904"/>
                </a:lnTo>
                <a:lnTo>
                  <a:pt x="438414" y="165016"/>
                </a:lnTo>
                <a:lnTo>
                  <a:pt x="392377" y="180891"/>
                </a:lnTo>
                <a:lnTo>
                  <a:pt x="351102" y="196766"/>
                </a:lnTo>
                <a:lnTo>
                  <a:pt x="314589" y="212641"/>
                </a:lnTo>
                <a:lnTo>
                  <a:pt x="276489" y="231691"/>
                </a:lnTo>
                <a:lnTo>
                  <a:pt x="238389" y="250741"/>
                </a:lnTo>
                <a:lnTo>
                  <a:pt x="201877" y="269791"/>
                </a:lnTo>
                <a:lnTo>
                  <a:pt x="160602" y="285666"/>
                </a:lnTo>
                <a:lnTo>
                  <a:pt x="114564" y="299954"/>
                </a:lnTo>
                <a:lnTo>
                  <a:pt x="62177" y="311066"/>
                </a:lnTo>
                <a:lnTo>
                  <a:pt x="1852" y="319004"/>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lnTo>
                  <a:pt x="619389" y="0"/>
                </a:lnTo>
                <a:close/>
              </a:path>
            </a:pathLst>
          </a:custGeom>
          <a:solidFill>
            <a:srgbClr val="FFFFFF"/>
          </a:solidFill>
          <a:ln w="0">
            <a:noFill/>
            <a:prstDash val="solid"/>
            <a:round/>
            <a:headEnd/>
            <a:tailEnd/>
          </a:ln>
        </p:spPr>
        <p:txBody>
          <a:bodyPr wrap="square" rtlCol="0" anchor="ctr">
            <a:noAutofit/>
          </a:bodyPr>
          <a:lstStyle/>
          <a:p>
            <a:pPr algn="ctr" defTabSz="457200"/>
            <a:endParaRPr lang="en-US">
              <a:solidFill>
                <a:schemeClr val="tx1"/>
              </a:solidFill>
            </a:endParaRPr>
          </a:p>
        </p:txBody>
      </p:sp>
    </p:spTree>
    <p:extLst>
      <p:ext uri="{BB962C8B-B14F-4D97-AF65-F5344CB8AC3E}">
        <p14:creationId xmlns:p14="http://schemas.microsoft.com/office/powerpoint/2010/main" val="178461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614B-9A55-28F0-E2AA-12E846E10B33}"/>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br>
              <a:rPr lang="en-US" sz="3000" b="0" i="0" kern="1200">
                <a:solidFill>
                  <a:schemeClr val="tx1"/>
                </a:solidFill>
                <a:effectLst/>
                <a:latin typeface="+mj-lt"/>
                <a:ea typeface="+mj-ea"/>
                <a:cs typeface="+mj-cs"/>
              </a:rPr>
            </a:br>
            <a:endParaRPr lang="en-US" sz="3000" kern="1200">
              <a:solidFill>
                <a:schemeClr val="tx1"/>
              </a:solidFill>
              <a:latin typeface="+mj-lt"/>
              <a:ea typeface="+mj-ea"/>
              <a:cs typeface="+mj-cs"/>
            </a:endParaRPr>
          </a:p>
        </p:txBody>
      </p:sp>
      <p:sp>
        <p:nvSpPr>
          <p:cNvPr id="13" name="TextBox 12">
            <a:extLst>
              <a:ext uri="{FF2B5EF4-FFF2-40B4-BE49-F238E27FC236}">
                <a16:creationId xmlns:a16="http://schemas.microsoft.com/office/drawing/2014/main" id="{4B48DBD0-79E4-A867-8904-0F205C0A166D}"/>
              </a:ext>
            </a:extLst>
          </p:cNvPr>
          <p:cNvSpPr txBox="1"/>
          <p:nvPr/>
        </p:nvSpPr>
        <p:spPr>
          <a:xfrm>
            <a:off x="838199" y="336810"/>
            <a:ext cx="10515599" cy="420624"/>
          </a:xfrm>
          <a:prstGeom prst="rect">
            <a:avLst/>
          </a:prstGeom>
        </p:spPr>
        <p:txBody>
          <a:bodyPr vert="horz" lIns="91440" tIns="45720" rIns="91440" bIns="45720" rtlCol="0">
            <a:noAutofit/>
          </a:bodyPr>
          <a:lstStyle/>
          <a:p>
            <a:pPr algn="ctr">
              <a:lnSpc>
                <a:spcPct val="90000"/>
              </a:lnSpc>
              <a:spcBef>
                <a:spcPts val="1000"/>
              </a:spcBef>
            </a:pPr>
            <a:r>
              <a:rPr lang="en-US" sz="4400" b="1" kern="1200" dirty="0">
                <a:solidFill>
                  <a:schemeClr val="tx1"/>
                </a:solidFill>
                <a:latin typeface="Roboto" panose="02000000000000000000" pitchFamily="2" charset="0"/>
                <a:ea typeface="Roboto" panose="02000000000000000000" pitchFamily="2" charset="0"/>
                <a:cs typeface="Roboto" panose="02000000000000000000" pitchFamily="2" charset="0"/>
              </a:rPr>
              <a:t>Location vs Total Project Cost</a:t>
            </a:r>
          </a:p>
        </p:txBody>
      </p:sp>
      <p:pic>
        <p:nvPicPr>
          <p:cNvPr id="11" name="Picture 10" descr="Chart, bar chart, histogram&#10;&#10;Description automatically generated">
            <a:extLst>
              <a:ext uri="{FF2B5EF4-FFF2-40B4-BE49-F238E27FC236}">
                <a16:creationId xmlns:a16="http://schemas.microsoft.com/office/drawing/2014/main" id="{D279BFD2-5ED7-A2D7-8591-66F1DE9B59F4}"/>
              </a:ext>
            </a:extLst>
          </p:cNvPr>
          <p:cNvPicPr>
            <a:picLocks noChangeAspect="1"/>
          </p:cNvPicPr>
          <p:nvPr/>
        </p:nvPicPr>
        <p:blipFill>
          <a:blip r:embed="rId3"/>
          <a:stretch>
            <a:fillRect/>
          </a:stretch>
        </p:blipFill>
        <p:spPr>
          <a:xfrm>
            <a:off x="213091" y="1223778"/>
            <a:ext cx="11765818" cy="4676913"/>
          </a:xfrm>
          <a:prstGeom prst="rect">
            <a:avLst/>
          </a:prstGeom>
        </p:spPr>
      </p:pic>
    </p:spTree>
    <p:extLst>
      <p:ext uri="{BB962C8B-B14F-4D97-AF65-F5344CB8AC3E}">
        <p14:creationId xmlns:p14="http://schemas.microsoft.com/office/powerpoint/2010/main" val="41254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1861-4625-2A89-CF5B-8B47821988AF}"/>
              </a:ext>
            </a:extLst>
          </p:cNvPr>
          <p:cNvSpPr>
            <a:spLocks noGrp="1"/>
          </p:cNvSpPr>
          <p:nvPr>
            <p:ph type="title"/>
          </p:nvPr>
        </p:nvSpPr>
        <p:spPr/>
        <p:txBody>
          <a:bodyPr/>
          <a:lstStyle/>
          <a:p>
            <a:pPr algn="ctr"/>
            <a:r>
              <a:rPr lang="en-US" b="1" dirty="0">
                <a:latin typeface="Roboto" panose="02000000000000000000" pitchFamily="2" charset="0"/>
                <a:ea typeface="Roboto" panose="02000000000000000000" pitchFamily="2" charset="0"/>
                <a:cs typeface="Roboto" panose="02000000000000000000" pitchFamily="2" charset="0"/>
              </a:rPr>
              <a:t>Other Analyses</a:t>
            </a:r>
          </a:p>
        </p:txBody>
      </p:sp>
      <p:pic>
        <p:nvPicPr>
          <p:cNvPr id="5" name="Content Placeholder 4" descr="Chart&#10;&#10;Description automatically generated">
            <a:extLst>
              <a:ext uri="{FF2B5EF4-FFF2-40B4-BE49-F238E27FC236}">
                <a16:creationId xmlns:a16="http://schemas.microsoft.com/office/drawing/2014/main" id="{7C689197-013B-9DDC-1B1B-8A91958076DF}"/>
              </a:ext>
            </a:extLst>
          </p:cNvPr>
          <p:cNvPicPr>
            <a:picLocks noGrp="1" noChangeAspect="1"/>
          </p:cNvPicPr>
          <p:nvPr>
            <p:ph idx="1"/>
          </p:nvPr>
        </p:nvPicPr>
        <p:blipFill>
          <a:blip r:embed="rId3"/>
          <a:stretch>
            <a:fillRect/>
          </a:stretch>
        </p:blipFill>
        <p:spPr>
          <a:xfrm>
            <a:off x="6480810" y="2256632"/>
            <a:ext cx="4622800" cy="3213100"/>
          </a:xfrm>
        </p:spPr>
      </p:pic>
      <p:pic>
        <p:nvPicPr>
          <p:cNvPr id="7" name="Picture 6" descr="Chart, bar chart&#10;&#10;Description automatically generated">
            <a:extLst>
              <a:ext uri="{FF2B5EF4-FFF2-40B4-BE49-F238E27FC236}">
                <a16:creationId xmlns:a16="http://schemas.microsoft.com/office/drawing/2014/main" id="{E6D248E2-FC5A-DB31-9D51-F819A478D156}"/>
              </a:ext>
            </a:extLst>
          </p:cNvPr>
          <p:cNvPicPr>
            <a:picLocks noChangeAspect="1"/>
          </p:cNvPicPr>
          <p:nvPr/>
        </p:nvPicPr>
        <p:blipFill>
          <a:blip r:embed="rId4"/>
          <a:stretch>
            <a:fillRect/>
          </a:stretch>
        </p:blipFill>
        <p:spPr>
          <a:xfrm>
            <a:off x="1088390" y="2256632"/>
            <a:ext cx="4711700" cy="3213100"/>
          </a:xfrm>
          <a:prstGeom prst="rect">
            <a:avLst/>
          </a:prstGeom>
        </p:spPr>
      </p:pic>
    </p:spTree>
    <p:extLst>
      <p:ext uri="{BB962C8B-B14F-4D97-AF65-F5344CB8AC3E}">
        <p14:creationId xmlns:p14="http://schemas.microsoft.com/office/powerpoint/2010/main" val="12382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A671C-AB67-5B0E-EB10-39C50202F1D0}"/>
              </a:ext>
            </a:extLst>
          </p:cNvPr>
          <p:cNvSpPr>
            <a:spLocks noGrp="1"/>
          </p:cNvSpPr>
          <p:nvPr>
            <p:ph type="title"/>
          </p:nvPr>
        </p:nvSpPr>
        <p:spPr>
          <a:xfrm>
            <a:off x="1271588" y="662400"/>
            <a:ext cx="10055721" cy="1325563"/>
          </a:xfrm>
        </p:spPr>
        <p:txBody>
          <a:bodyPr anchor="t">
            <a:normAutofit/>
          </a:bodyPr>
          <a:lstStyle/>
          <a:p>
            <a:r>
              <a:rPr lang="en-US" b="1" dirty="0">
                <a:latin typeface="Roboto" panose="02000000000000000000" pitchFamily="2" charset="0"/>
                <a:ea typeface="Roboto" panose="02000000000000000000" pitchFamily="2" charset="0"/>
                <a:cs typeface="Roboto" panose="02000000000000000000" pitchFamily="2" charset="0"/>
              </a:rPr>
              <a:t>Recommendations</a:t>
            </a: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6"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7"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graphicFrame>
        <p:nvGraphicFramePr>
          <p:cNvPr id="28" name="Content Placeholder 2">
            <a:extLst>
              <a:ext uri="{FF2B5EF4-FFF2-40B4-BE49-F238E27FC236}">
                <a16:creationId xmlns:a16="http://schemas.microsoft.com/office/drawing/2014/main" id="{740A3980-A81C-1671-27E1-C1AA3A5FFC8D}"/>
              </a:ext>
            </a:extLst>
          </p:cNvPr>
          <p:cNvGraphicFramePr>
            <a:graphicFrameLocks noGrp="1"/>
          </p:cNvGraphicFramePr>
          <p:nvPr>
            <p:ph idx="1"/>
            <p:extLst>
              <p:ext uri="{D42A27DB-BD31-4B8C-83A1-F6EECF244321}">
                <p14:modId xmlns:p14="http://schemas.microsoft.com/office/powerpoint/2010/main" val="1207374256"/>
              </p:ext>
            </p:extLst>
          </p:nvPr>
        </p:nvGraphicFramePr>
        <p:xfrm>
          <a:off x="1251678" y="2286001"/>
          <a:ext cx="10089112" cy="3909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042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181A871F-7CC3-43F0-9EB9-52C603EEB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7EA17DF-8D42-4599-A066-12036B429F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useBgFill="1">
          <p:nvSpPr>
            <p:cNvPr id="12" name="Rectangle 11">
              <a:extLst>
                <a:ext uri="{FF2B5EF4-FFF2-40B4-BE49-F238E27FC236}">
                  <a16:creationId xmlns:a16="http://schemas.microsoft.com/office/drawing/2014/main" id="{7D8DB204-7B58-4A19-827A-914E5542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0" name="Rectangle 12">
              <a:extLst>
                <a:ext uri="{FF2B5EF4-FFF2-40B4-BE49-F238E27FC236}">
                  <a16:creationId xmlns:a16="http://schemas.microsoft.com/office/drawing/2014/main" id="{8B88DBA6-392D-4BB3-9B59-8EBA44B24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p>
          </p:txBody>
        </p:sp>
      </p:grpSp>
      <p:sp>
        <p:nvSpPr>
          <p:cNvPr id="2" name="Title 1">
            <a:extLst>
              <a:ext uri="{FF2B5EF4-FFF2-40B4-BE49-F238E27FC236}">
                <a16:creationId xmlns:a16="http://schemas.microsoft.com/office/drawing/2014/main" id="{BD9C132D-8B82-ED58-CED1-6B478B3006D3}"/>
              </a:ext>
            </a:extLst>
          </p:cNvPr>
          <p:cNvSpPr>
            <a:spLocks noGrp="1"/>
          </p:cNvSpPr>
          <p:nvPr>
            <p:ph type="ctrTitle"/>
          </p:nvPr>
        </p:nvSpPr>
        <p:spPr>
          <a:xfrm>
            <a:off x="4174809" y="3515349"/>
            <a:ext cx="10153650" cy="2581538"/>
          </a:xfrm>
        </p:spPr>
        <p:txBody>
          <a:bodyPr>
            <a:normAutofit/>
          </a:bodyPr>
          <a:lstStyle/>
          <a:p>
            <a:r>
              <a:rPr lang="en-US" sz="8800" dirty="0"/>
              <a:t>Thank You</a:t>
            </a:r>
          </a:p>
        </p:txBody>
      </p:sp>
      <p:sp>
        <p:nvSpPr>
          <p:cNvPr id="3" name="Subtitle 2">
            <a:extLst>
              <a:ext uri="{FF2B5EF4-FFF2-40B4-BE49-F238E27FC236}">
                <a16:creationId xmlns:a16="http://schemas.microsoft.com/office/drawing/2014/main" id="{F24657F5-1371-A8F6-B93A-EECB1FAA46F7}"/>
              </a:ext>
            </a:extLst>
          </p:cNvPr>
          <p:cNvSpPr>
            <a:spLocks noGrp="1"/>
          </p:cNvSpPr>
          <p:nvPr>
            <p:ph type="subTitle" idx="1"/>
          </p:nvPr>
        </p:nvSpPr>
        <p:spPr>
          <a:xfrm>
            <a:off x="7321052" y="6096887"/>
            <a:ext cx="4415959" cy="523262"/>
          </a:xfrm>
        </p:spPr>
        <p:txBody>
          <a:bodyPr anchor="ctr">
            <a:normAutofit/>
          </a:bodyPr>
          <a:lstStyle/>
          <a:p>
            <a:r>
              <a:rPr lang="en-US" sz="2000" dirty="0" err="1">
                <a:solidFill>
                  <a:schemeClr val="tx1">
                    <a:alpha val="60000"/>
                  </a:schemeClr>
                </a:solidFill>
              </a:rPr>
              <a:t>Melike</a:t>
            </a:r>
            <a:r>
              <a:rPr lang="en-US" sz="2000" dirty="0">
                <a:solidFill>
                  <a:schemeClr val="tx1">
                    <a:alpha val="60000"/>
                  </a:schemeClr>
                </a:solidFill>
              </a:rPr>
              <a:t> </a:t>
            </a:r>
            <a:r>
              <a:rPr lang="en-US" sz="2000" dirty="0" err="1">
                <a:solidFill>
                  <a:schemeClr val="tx1">
                    <a:alpha val="60000"/>
                  </a:schemeClr>
                </a:solidFill>
              </a:rPr>
              <a:t>Karaman</a:t>
            </a:r>
            <a:r>
              <a:rPr lang="en-US" sz="2000" dirty="0">
                <a:solidFill>
                  <a:schemeClr val="tx1">
                    <a:alpha val="60000"/>
                  </a:schemeClr>
                </a:solidFill>
              </a:rPr>
              <a:t> Yilmaz</a:t>
            </a:r>
          </a:p>
        </p:txBody>
      </p:sp>
      <p:pic>
        <p:nvPicPr>
          <p:cNvPr id="21" name="Picture 4" descr="Light bulb with hanging lights background">
            <a:extLst>
              <a:ext uri="{FF2B5EF4-FFF2-40B4-BE49-F238E27FC236}">
                <a16:creationId xmlns:a16="http://schemas.microsoft.com/office/drawing/2014/main" id="{AF6192B7-160E-03E8-6456-2812FCB11F51}"/>
              </a:ext>
            </a:extLst>
          </p:cNvPr>
          <p:cNvPicPr>
            <a:picLocks noChangeAspect="1"/>
          </p:cNvPicPr>
          <p:nvPr/>
        </p:nvPicPr>
        <p:blipFill rotWithShape="1">
          <a:blip r:embed="rId3"/>
          <a:srcRect t="28667" b="28620"/>
          <a:stretch/>
        </p:blipFill>
        <p:spPr>
          <a:xfrm>
            <a:off x="-3" y="0"/>
            <a:ext cx="12192000" cy="4572000"/>
          </a:xfrm>
          <a:prstGeom prst="rect">
            <a:avLst/>
          </a:prstGeom>
        </p:spPr>
      </p:pic>
      <p:grpSp>
        <p:nvGrpSpPr>
          <p:cNvPr id="15" name="Group 14">
            <a:extLst>
              <a:ext uri="{FF2B5EF4-FFF2-40B4-BE49-F238E27FC236}">
                <a16:creationId xmlns:a16="http://schemas.microsoft.com/office/drawing/2014/main" id="{50483D03-B230-4400-8301-33F3412829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6" name="Freeform 6">
              <a:extLst>
                <a:ext uri="{FF2B5EF4-FFF2-40B4-BE49-F238E27FC236}">
                  <a16:creationId xmlns:a16="http://schemas.microsoft.com/office/drawing/2014/main" id="{ECADAA64-BE10-4EAD-A7DA-F601862B9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17" name="Freeform 6">
              <a:extLst>
                <a:ext uri="{FF2B5EF4-FFF2-40B4-BE49-F238E27FC236}">
                  <a16:creationId xmlns:a16="http://schemas.microsoft.com/office/drawing/2014/main" id="{7A478424-EC38-4BA6-B5A6-C2EF42F5E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40000"/>
              </a:schemeClr>
            </a:solidFill>
            <a:ln w="0">
              <a:noFill/>
              <a:prstDash val="solid"/>
              <a:round/>
              <a:headEnd/>
              <a:tailEnd/>
            </a:ln>
          </p:spPr>
        </p:sp>
      </p:grpSp>
    </p:spTree>
    <p:extLst>
      <p:ext uri="{BB962C8B-B14F-4D97-AF65-F5344CB8AC3E}">
        <p14:creationId xmlns:p14="http://schemas.microsoft.com/office/powerpoint/2010/main" val="131661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10" name="Group 9">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11" name="Rectangle 10">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EC116AA-0174-8D83-EE48-BFE854FDD464}"/>
              </a:ext>
            </a:extLst>
          </p:cNvPr>
          <p:cNvSpPr>
            <a:spLocks noGrp="1"/>
          </p:cNvSpPr>
          <p:nvPr>
            <p:ph type="title"/>
          </p:nvPr>
        </p:nvSpPr>
        <p:spPr>
          <a:xfrm>
            <a:off x="930781" y="619125"/>
            <a:ext cx="3297463" cy="5619749"/>
          </a:xfrm>
        </p:spPr>
        <p:txBody>
          <a:bodyPr anchor="ctr">
            <a:normAutofit/>
          </a:bodyPr>
          <a:lstStyle/>
          <a:p>
            <a:r>
              <a:rPr lang="en-US" b="1" dirty="0">
                <a:solidFill>
                  <a:srgbClr val="000000"/>
                </a:solidFill>
                <a:latin typeface="Roboto" panose="02000000000000000000" pitchFamily="2" charset="0"/>
                <a:ea typeface="Roboto" panose="02000000000000000000" pitchFamily="2" charset="0"/>
                <a:cs typeface="Roboto" panose="02000000000000000000" pitchFamily="2" charset="0"/>
              </a:rPr>
              <a:t>Introduction</a:t>
            </a:r>
          </a:p>
        </p:txBody>
      </p:sp>
      <p:grpSp>
        <p:nvGrpSpPr>
          <p:cNvPr id="14" name="Group 13">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5"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16"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F6DB52D9-A567-6E23-8611-81A69B2D4745}"/>
              </a:ext>
            </a:extLst>
          </p:cNvPr>
          <p:cNvSpPr>
            <a:spLocks noGrp="1"/>
          </p:cNvSpPr>
          <p:nvPr>
            <p:ph idx="1"/>
          </p:nvPr>
        </p:nvSpPr>
        <p:spPr>
          <a:xfrm>
            <a:off x="4916250" y="619125"/>
            <a:ext cx="6508987" cy="5619750"/>
          </a:xfrm>
        </p:spPr>
        <p:txBody>
          <a:bodyPr anchor="ctr">
            <a:normAutofit/>
          </a:bodyPr>
          <a:lstStyle/>
          <a:p>
            <a:pPr marL="0" indent="0">
              <a:buNone/>
            </a:pPr>
            <a:r>
              <a:rPr lang="en-US" sz="2000" b="0" i="0" dirty="0">
                <a:solidFill>
                  <a:schemeClr val="tx1">
                    <a:alpha val="60000"/>
                  </a:schemeClr>
                </a:solidFill>
                <a:effectLst/>
              </a:rPr>
              <a:t>Energy saving is one of the most important issues today. The efficient use of resources is very important in terms of not only providing us an economic profit, but also leaving a good world for future generations. This dataset provides insights into energy efficiency meter evaluated projects for residential existing homes in New York state from 2007-2012 With this study, </a:t>
            </a:r>
            <a:r>
              <a:rPr lang="en-US" sz="2000" dirty="0">
                <a:solidFill>
                  <a:schemeClr val="tx1">
                    <a:alpha val="60000"/>
                  </a:schemeClr>
                </a:solidFill>
              </a:rPr>
              <a:t>I</a:t>
            </a:r>
            <a:r>
              <a:rPr lang="en-US" sz="2000" b="0" i="0" dirty="0">
                <a:solidFill>
                  <a:schemeClr val="tx1">
                    <a:alpha val="60000"/>
                  </a:schemeClr>
                </a:solidFill>
                <a:effectLst/>
              </a:rPr>
              <a:t> wanted to see if there is any correlation between total project cost and energy bill savings, the cost of the energy efficiency project from region to region, and what is the effect of the size of the house on the cost.</a:t>
            </a:r>
            <a:endParaRPr lang="en-US" sz="2000" dirty="0">
              <a:solidFill>
                <a:schemeClr val="tx1">
                  <a:alpha val="60000"/>
                </a:schemeClr>
              </a:solidFill>
            </a:endParaRPr>
          </a:p>
        </p:txBody>
      </p:sp>
    </p:spTree>
    <p:extLst>
      <p:ext uri="{BB962C8B-B14F-4D97-AF65-F5344CB8AC3E}">
        <p14:creationId xmlns:p14="http://schemas.microsoft.com/office/powerpoint/2010/main" val="67120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2" name="Freeform: Shape 21">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AFBD39-BBB5-1D62-9A28-3D7CF9972DD7}"/>
              </a:ext>
            </a:extLst>
          </p:cNvPr>
          <p:cNvSpPr>
            <a:spLocks noGrp="1"/>
          </p:cNvSpPr>
          <p:nvPr>
            <p:ph type="title"/>
          </p:nvPr>
        </p:nvSpPr>
        <p:spPr>
          <a:xfrm>
            <a:off x="765051" y="1021320"/>
            <a:ext cx="3384000" cy="1074960"/>
          </a:xfrm>
        </p:spPr>
        <p:txBody>
          <a:bodyPr anchor="t">
            <a:normAutofit/>
          </a:bodyPr>
          <a:lstStyle/>
          <a:p>
            <a:r>
              <a:rPr lang="en-US" b="1" dirty="0">
                <a:solidFill>
                  <a:schemeClr val="bg1"/>
                </a:solidFill>
                <a:latin typeface="Roboto" panose="02000000000000000000" pitchFamily="2" charset="0"/>
                <a:ea typeface="Roboto" panose="02000000000000000000" pitchFamily="2" charset="0"/>
                <a:cs typeface="Roboto" panose="02000000000000000000" pitchFamily="2" charset="0"/>
              </a:rPr>
              <a:t>The Dataset</a:t>
            </a:r>
          </a:p>
        </p:txBody>
      </p:sp>
      <p:sp>
        <p:nvSpPr>
          <p:cNvPr id="3" name="Content Placeholder 2">
            <a:extLst>
              <a:ext uri="{FF2B5EF4-FFF2-40B4-BE49-F238E27FC236}">
                <a16:creationId xmlns:a16="http://schemas.microsoft.com/office/drawing/2014/main" id="{A9DF464D-E52A-70F9-70FC-B08B354F76AB}"/>
              </a:ext>
            </a:extLst>
          </p:cNvPr>
          <p:cNvSpPr>
            <a:spLocks noGrp="1"/>
          </p:cNvSpPr>
          <p:nvPr>
            <p:ph idx="1"/>
          </p:nvPr>
        </p:nvSpPr>
        <p:spPr>
          <a:xfrm>
            <a:off x="765051" y="2286000"/>
            <a:ext cx="3384000" cy="3844800"/>
          </a:xfrm>
        </p:spPr>
        <p:txBody>
          <a:bodyPr>
            <a:normAutofit/>
          </a:bodyPr>
          <a:lstStyle/>
          <a:p>
            <a:r>
              <a:rPr lang="en-US" sz="2000" b="0" i="0" dirty="0">
                <a:solidFill>
                  <a:schemeClr val="bg1">
                    <a:lumMod val="85000"/>
                  </a:schemeClr>
                </a:solidFill>
                <a:effectLst/>
              </a:rPr>
              <a:t>This dataset provides energy efficiency meter evaluated data from 2007-2012 for residential existing homes (one to four units) in New York State.</a:t>
            </a:r>
          </a:p>
          <a:p>
            <a:r>
              <a:rPr lang="en-US" sz="2000" dirty="0">
                <a:solidFill>
                  <a:schemeClr val="bg1">
                    <a:lumMod val="85000"/>
                  </a:schemeClr>
                </a:solidFill>
                <a:cs typeface="Calibri"/>
              </a:rPr>
              <a:t>There are 3651 records across 37 fields, but there are only 10 fields being used in this analysis, as follows:</a:t>
            </a:r>
            <a:endParaRPr lang="en-US" sz="2000" b="0" i="0" dirty="0">
              <a:solidFill>
                <a:schemeClr val="bg1">
                  <a:alpha val="60000"/>
                </a:schemeClr>
              </a:solidFill>
              <a:effectLst/>
            </a:endParaRPr>
          </a:p>
          <a:p>
            <a:r>
              <a:rPr lang="en-US" sz="2000" dirty="0">
                <a:solidFill>
                  <a:schemeClr val="bg1">
                    <a:alpha val="60000"/>
                  </a:schemeClr>
                </a:solidFill>
                <a:hlinkClick r:id="rId3"/>
              </a:rPr>
              <a:t>Data Source</a:t>
            </a:r>
            <a:r>
              <a:rPr lang="en-US" sz="2000" dirty="0">
                <a:solidFill>
                  <a:schemeClr val="bg1">
                    <a:alpha val="60000"/>
                  </a:schemeClr>
                </a:solidFill>
              </a:rPr>
              <a:t>.</a:t>
            </a:r>
          </a:p>
          <a:p>
            <a:r>
              <a:rPr lang="en-US" sz="2000" dirty="0">
                <a:solidFill>
                  <a:schemeClr val="bg1">
                    <a:alpha val="60000"/>
                  </a:schemeClr>
                </a:solidFill>
                <a:hlinkClick r:id="rId4"/>
              </a:rPr>
              <a:t>Capstone Notebook</a:t>
            </a:r>
            <a:r>
              <a:rPr lang="en-US" sz="2000" dirty="0">
                <a:solidFill>
                  <a:schemeClr val="bg1">
                    <a:alpha val="60000"/>
                  </a:schemeClr>
                </a:solidFill>
              </a:rPr>
              <a:t>.</a:t>
            </a:r>
          </a:p>
          <a:p>
            <a:endParaRPr lang="en-US" sz="2000" dirty="0">
              <a:solidFill>
                <a:schemeClr val="bg1">
                  <a:alpha val="60000"/>
                </a:schemeClr>
              </a:solidFill>
            </a:endParaRPr>
          </a:p>
        </p:txBody>
      </p:sp>
      <p:graphicFrame>
        <p:nvGraphicFramePr>
          <p:cNvPr id="4" name="Table 3">
            <a:extLst>
              <a:ext uri="{FF2B5EF4-FFF2-40B4-BE49-F238E27FC236}">
                <a16:creationId xmlns:a16="http://schemas.microsoft.com/office/drawing/2014/main" id="{D7DD8C4A-5894-F734-A3A5-340D6EAFA6C3}"/>
              </a:ext>
            </a:extLst>
          </p:cNvPr>
          <p:cNvGraphicFramePr>
            <a:graphicFrameLocks noGrp="1"/>
          </p:cNvGraphicFramePr>
          <p:nvPr>
            <p:extLst>
              <p:ext uri="{D42A27DB-BD31-4B8C-83A1-F6EECF244321}">
                <p14:modId xmlns:p14="http://schemas.microsoft.com/office/powerpoint/2010/main" val="2567044278"/>
              </p:ext>
            </p:extLst>
          </p:nvPr>
        </p:nvGraphicFramePr>
        <p:xfrm>
          <a:off x="5559709" y="643469"/>
          <a:ext cx="5716873" cy="5571065"/>
        </p:xfrm>
        <a:graphic>
          <a:graphicData uri="http://schemas.openxmlformats.org/drawingml/2006/table">
            <a:tbl>
              <a:tblPr>
                <a:tableStyleId>{8EC20E35-A176-4012-BC5E-935CFFF8708E}</a:tableStyleId>
              </a:tblPr>
              <a:tblGrid>
                <a:gridCol w="2059192">
                  <a:extLst>
                    <a:ext uri="{9D8B030D-6E8A-4147-A177-3AD203B41FA5}">
                      <a16:colId xmlns:a16="http://schemas.microsoft.com/office/drawing/2014/main" val="582043918"/>
                    </a:ext>
                  </a:extLst>
                </a:gridCol>
                <a:gridCol w="3657681">
                  <a:extLst>
                    <a:ext uri="{9D8B030D-6E8A-4147-A177-3AD203B41FA5}">
                      <a16:colId xmlns:a16="http://schemas.microsoft.com/office/drawing/2014/main" val="4252599726"/>
                    </a:ext>
                  </a:extLst>
                </a:gridCol>
              </a:tblGrid>
              <a:tr h="204615">
                <a:tc>
                  <a:txBody>
                    <a:bodyPr/>
                    <a:lstStyle/>
                    <a:p>
                      <a:pPr fontAlgn="ctr"/>
                      <a:r>
                        <a:rPr lang="en-US" sz="900" b="1">
                          <a:solidFill>
                            <a:srgbClr val="3C4043"/>
                          </a:solidFill>
                          <a:effectLst/>
                        </a:rPr>
                        <a:t>Column name</a:t>
                      </a:r>
                      <a:endParaRPr lang="en-US" sz="900" b="1">
                        <a:solidFill>
                          <a:srgbClr val="3C4043"/>
                        </a:solidFill>
                        <a:effectLst/>
                        <a:latin typeface="inherit"/>
                      </a:endParaRPr>
                    </a:p>
                  </a:txBody>
                  <a:tcPr marL="20430" marR="20430" marT="20430" marB="20430" anchor="ctr"/>
                </a:tc>
                <a:tc>
                  <a:txBody>
                    <a:bodyPr/>
                    <a:lstStyle/>
                    <a:p>
                      <a:pPr fontAlgn="ctr"/>
                      <a:r>
                        <a:rPr lang="en-US" sz="900" b="1">
                          <a:solidFill>
                            <a:srgbClr val="3C4043"/>
                          </a:solidFill>
                          <a:effectLst/>
                        </a:rPr>
                        <a:t>Description</a:t>
                      </a:r>
                      <a:endParaRPr lang="en-US" sz="900" b="1">
                        <a:solidFill>
                          <a:srgbClr val="3C4043"/>
                        </a:solidFill>
                        <a:effectLst/>
                        <a:latin typeface="inherit"/>
                      </a:endParaRPr>
                    </a:p>
                  </a:txBody>
                  <a:tcPr marL="20430" marR="20430" marT="20430" marB="20430" anchor="ctr"/>
                </a:tc>
                <a:extLst>
                  <a:ext uri="{0D108BD9-81ED-4DB2-BD59-A6C34878D82A}">
                    <a16:rowId xmlns:a16="http://schemas.microsoft.com/office/drawing/2014/main" val="2008168344"/>
                  </a:ext>
                </a:extLst>
              </a:tr>
              <a:tr h="204615">
                <a:tc>
                  <a:txBody>
                    <a:bodyPr/>
                    <a:lstStyle/>
                    <a:p>
                      <a:pPr fontAlgn="ctr"/>
                      <a:r>
                        <a:rPr lang="en-US" sz="900" b="1">
                          <a:solidFill>
                            <a:srgbClr val="202124"/>
                          </a:solidFill>
                          <a:effectLst/>
                        </a:rPr>
                        <a:t>Project County</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county in which the project was completed. (String)</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746135498"/>
                  </a:ext>
                </a:extLst>
              </a:tr>
              <a:tr h="204615">
                <a:tc>
                  <a:txBody>
                    <a:bodyPr/>
                    <a:lstStyle/>
                    <a:p>
                      <a:pPr fontAlgn="ctr"/>
                      <a:r>
                        <a:rPr lang="en-US" sz="900" b="1">
                          <a:solidFill>
                            <a:srgbClr val="202124"/>
                          </a:solidFill>
                          <a:effectLst/>
                        </a:rPr>
                        <a:t>Project City</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city in which the project was completed. (String)</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3683275964"/>
                  </a:ext>
                </a:extLst>
              </a:tr>
              <a:tr h="204615">
                <a:tc>
                  <a:txBody>
                    <a:bodyPr/>
                    <a:lstStyle/>
                    <a:p>
                      <a:pPr fontAlgn="ctr"/>
                      <a:r>
                        <a:rPr lang="en-US" sz="900" b="1">
                          <a:solidFill>
                            <a:srgbClr val="202124"/>
                          </a:solidFill>
                          <a:effectLst/>
                        </a:rPr>
                        <a:t>Project ZIP</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ZIP code in which the project was completed. (String)</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3124780668"/>
                  </a:ext>
                </a:extLst>
              </a:tr>
              <a:tr h="204615">
                <a:tc>
                  <a:txBody>
                    <a:bodyPr/>
                    <a:lstStyle/>
                    <a:p>
                      <a:pPr fontAlgn="ctr"/>
                      <a:r>
                        <a:rPr lang="en-US" sz="900" b="1">
                          <a:solidFill>
                            <a:srgbClr val="202124"/>
                          </a:solidFill>
                          <a:effectLst/>
                        </a:rPr>
                        <a:t>Climate Zone</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climate zone in which the project was completed. (String)</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3356653018"/>
                  </a:ext>
                </a:extLst>
              </a:tr>
              <a:tr h="204615">
                <a:tc>
                  <a:txBody>
                    <a:bodyPr/>
                    <a:lstStyle/>
                    <a:p>
                      <a:pPr fontAlgn="ctr"/>
                      <a:r>
                        <a:rPr lang="en-US" sz="900" b="1">
                          <a:solidFill>
                            <a:srgbClr val="202124"/>
                          </a:solidFill>
                          <a:effectLst/>
                        </a:rPr>
                        <a:t>Weather Station</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weather station used to normalize the energy usage data. (String)</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2379178730"/>
                  </a:ext>
                </a:extLst>
              </a:tr>
              <a:tr h="204615">
                <a:tc>
                  <a:txBody>
                    <a:bodyPr/>
                    <a:lstStyle/>
                    <a:p>
                      <a:pPr fontAlgn="ctr"/>
                      <a:r>
                        <a:rPr lang="en-US" sz="900" b="1">
                          <a:solidFill>
                            <a:srgbClr val="202124"/>
                          </a:solidFill>
                          <a:effectLst/>
                        </a:rPr>
                        <a:t>Weather Station-Normalization</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method used to normalize the energy usage data. (String)</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629172230"/>
                  </a:ext>
                </a:extLst>
              </a:tr>
              <a:tr h="204615">
                <a:tc>
                  <a:txBody>
                    <a:bodyPr/>
                    <a:lstStyle/>
                    <a:p>
                      <a:pPr fontAlgn="ctr"/>
                      <a:r>
                        <a:rPr lang="en-US" sz="900" b="1">
                          <a:solidFill>
                            <a:srgbClr val="202124"/>
                          </a:solidFill>
                          <a:effectLst/>
                        </a:rPr>
                        <a:t>Project Completion Date</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date the project was completed. (Date)</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2429459946"/>
                  </a:ext>
                </a:extLst>
              </a:tr>
              <a:tr h="204615">
                <a:tc>
                  <a:txBody>
                    <a:bodyPr/>
                    <a:lstStyle/>
                    <a:p>
                      <a:pPr fontAlgn="ctr"/>
                      <a:r>
                        <a:rPr lang="en-US" sz="900" b="1">
                          <a:solidFill>
                            <a:srgbClr val="202124"/>
                          </a:solidFill>
                          <a:effectLst/>
                        </a:rPr>
                        <a:t>Customer Type</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type of customer the project was completed for. (String)</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246387347"/>
                  </a:ext>
                </a:extLst>
              </a:tr>
              <a:tr h="204615">
                <a:tc>
                  <a:txBody>
                    <a:bodyPr/>
                    <a:lstStyle/>
                    <a:p>
                      <a:pPr fontAlgn="ctr"/>
                      <a:r>
                        <a:rPr lang="en-US" sz="900" b="1">
                          <a:solidFill>
                            <a:srgbClr val="202124"/>
                          </a:solidFill>
                          <a:effectLst/>
                        </a:rPr>
                        <a:t>Size of Home</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size of the home in which the project was completed.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953663370"/>
                  </a:ext>
                </a:extLst>
              </a:tr>
              <a:tr h="204615">
                <a:tc>
                  <a:txBody>
                    <a:bodyPr/>
                    <a:lstStyle/>
                    <a:p>
                      <a:pPr fontAlgn="ctr"/>
                      <a:r>
                        <a:rPr lang="en-US" sz="900" b="1">
                          <a:solidFill>
                            <a:srgbClr val="202124"/>
                          </a:solidFill>
                          <a:effectLst/>
                        </a:rPr>
                        <a:t>Volume of Home</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volume of the home in which the project was completed.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3363048192"/>
                  </a:ext>
                </a:extLst>
              </a:tr>
              <a:tr h="336676">
                <a:tc>
                  <a:txBody>
                    <a:bodyPr/>
                    <a:lstStyle/>
                    <a:p>
                      <a:pPr fontAlgn="ctr"/>
                      <a:r>
                        <a:rPr lang="en-US" sz="900" b="1">
                          <a:solidFill>
                            <a:srgbClr val="202124"/>
                          </a:solidFill>
                          <a:effectLst/>
                        </a:rPr>
                        <a:t>Number of Units</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number of units in the home in which the project was completed.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1228816673"/>
                  </a:ext>
                </a:extLst>
              </a:tr>
              <a:tr h="204615">
                <a:tc>
                  <a:txBody>
                    <a:bodyPr/>
                    <a:lstStyle/>
                    <a:p>
                      <a:pPr fontAlgn="ctr"/>
                      <a:r>
                        <a:rPr lang="en-US" sz="900" b="1">
                          <a:solidFill>
                            <a:srgbClr val="202124"/>
                          </a:solidFill>
                          <a:effectLst/>
                        </a:rPr>
                        <a:t>Year Home Built</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year the home in which the project was completed was built.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2316769297"/>
                  </a:ext>
                </a:extLst>
              </a:tr>
              <a:tr h="204615">
                <a:tc>
                  <a:txBody>
                    <a:bodyPr/>
                    <a:lstStyle/>
                    <a:p>
                      <a:pPr fontAlgn="ctr"/>
                      <a:r>
                        <a:rPr lang="en-US" sz="900" b="1">
                          <a:solidFill>
                            <a:srgbClr val="202124"/>
                          </a:solidFill>
                          <a:effectLst/>
                        </a:rPr>
                        <a:t>Total Project Cost ($)</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total cost of the project.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2566581895"/>
                  </a:ext>
                </a:extLst>
              </a:tr>
              <a:tr h="204615">
                <a:tc>
                  <a:txBody>
                    <a:bodyPr/>
                    <a:lstStyle/>
                    <a:p>
                      <a:pPr fontAlgn="ctr"/>
                      <a:r>
                        <a:rPr lang="en-US" sz="900" b="1">
                          <a:solidFill>
                            <a:srgbClr val="202124"/>
                          </a:solidFill>
                          <a:effectLst/>
                        </a:rPr>
                        <a:t>Contractor Incentive ($)</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incentive given to the contractor for completing the project.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2152889517"/>
                  </a:ext>
                </a:extLst>
              </a:tr>
              <a:tr h="204615">
                <a:tc>
                  <a:txBody>
                    <a:bodyPr/>
                    <a:lstStyle/>
                    <a:p>
                      <a:pPr fontAlgn="ctr"/>
                      <a:r>
                        <a:rPr lang="en-US" sz="900" b="1">
                          <a:solidFill>
                            <a:srgbClr val="202124"/>
                          </a:solidFill>
                          <a:effectLst/>
                        </a:rPr>
                        <a:t>Total Incentives ($)</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total incentives given for the project.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882992777"/>
                  </a:ext>
                </a:extLst>
              </a:tr>
              <a:tr h="336676">
                <a:tc>
                  <a:txBody>
                    <a:bodyPr/>
                    <a:lstStyle/>
                    <a:p>
                      <a:pPr fontAlgn="ctr"/>
                      <a:r>
                        <a:rPr lang="en-US" sz="900" b="1">
                          <a:solidFill>
                            <a:srgbClr val="202124"/>
                          </a:solidFill>
                          <a:effectLst/>
                        </a:rPr>
                        <a:t>Amount Financed Through Program ($)</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amount of money financed through the program for the project.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882505991"/>
                  </a:ext>
                </a:extLst>
              </a:tr>
              <a:tr h="336676">
                <a:tc>
                  <a:txBody>
                    <a:bodyPr/>
                    <a:lstStyle/>
                    <a:p>
                      <a:pPr fontAlgn="ctr"/>
                      <a:r>
                        <a:rPr lang="en-US" sz="900" b="1">
                          <a:solidFill>
                            <a:srgbClr val="202124"/>
                          </a:solidFill>
                          <a:effectLst/>
                        </a:rPr>
                        <a:t>Estimated Annual Electric Savings (kWh)</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estimated annual electric savings in kWh.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675803565"/>
                  </a:ext>
                </a:extLst>
              </a:tr>
              <a:tr h="336676">
                <a:tc>
                  <a:txBody>
                    <a:bodyPr/>
                    <a:lstStyle/>
                    <a:p>
                      <a:pPr fontAlgn="ctr"/>
                      <a:r>
                        <a:rPr lang="en-US" sz="900" b="1">
                          <a:solidFill>
                            <a:srgbClr val="202124"/>
                          </a:solidFill>
                          <a:effectLst/>
                        </a:rPr>
                        <a:t>Estimated Annual Gas Savings (MMBtu)</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estimated annual gas savings in MMBtu.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3546773418"/>
                  </a:ext>
                </a:extLst>
              </a:tr>
              <a:tr h="336676">
                <a:tc>
                  <a:txBody>
                    <a:bodyPr/>
                    <a:lstStyle/>
                    <a:p>
                      <a:pPr fontAlgn="ctr"/>
                      <a:r>
                        <a:rPr lang="en-US" sz="900" b="1">
                          <a:solidFill>
                            <a:srgbClr val="202124"/>
                          </a:solidFill>
                          <a:effectLst/>
                        </a:rPr>
                        <a:t>Estimated First Year Energy Bill Savings ($)</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estimated first year energy bill savings in dollars.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2997482334"/>
                  </a:ext>
                </a:extLst>
              </a:tr>
              <a:tr h="204615">
                <a:tc>
                  <a:txBody>
                    <a:bodyPr/>
                    <a:lstStyle/>
                    <a:p>
                      <a:pPr fontAlgn="ctr"/>
                      <a:r>
                        <a:rPr lang="en-US" sz="900" b="1">
                          <a:solidFill>
                            <a:srgbClr val="202124"/>
                          </a:solidFill>
                          <a:effectLst/>
                        </a:rPr>
                        <a:t>Baseline Electric (kWh)</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baseline electric usage in kWh.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1548031087"/>
                  </a:ext>
                </a:extLst>
              </a:tr>
              <a:tr h="204615">
                <a:tc>
                  <a:txBody>
                    <a:bodyPr/>
                    <a:lstStyle/>
                    <a:p>
                      <a:pPr fontAlgn="ctr"/>
                      <a:r>
                        <a:rPr lang="en-US" sz="900" b="1">
                          <a:solidFill>
                            <a:srgbClr val="202124"/>
                          </a:solidFill>
                          <a:effectLst/>
                        </a:rPr>
                        <a:t>Baseline Gas (MMBtu)</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baseline gas usage in MMBtu.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690990636"/>
                  </a:ext>
                </a:extLst>
              </a:tr>
              <a:tr h="204615">
                <a:tc>
                  <a:txBody>
                    <a:bodyPr/>
                    <a:lstStyle/>
                    <a:p>
                      <a:pPr fontAlgn="ctr"/>
                      <a:r>
                        <a:rPr lang="en-US" sz="900" b="1">
                          <a:solidFill>
                            <a:srgbClr val="202124"/>
                          </a:solidFill>
                          <a:effectLst/>
                        </a:rPr>
                        <a:t>Reporting Electric (kWh)</a:t>
                      </a:r>
                      <a:endParaRPr lang="en-US" sz="900">
                        <a:solidFill>
                          <a:srgbClr val="202124"/>
                        </a:solidFill>
                        <a:effectLst/>
                        <a:latin typeface="inherit"/>
                      </a:endParaRPr>
                    </a:p>
                  </a:txBody>
                  <a:tcPr marL="20430" marR="20430" marT="20430" marB="20430" anchor="ctr"/>
                </a:tc>
                <a:tc>
                  <a:txBody>
                    <a:bodyPr/>
                    <a:lstStyle/>
                    <a:p>
                      <a:pPr fontAlgn="ctr"/>
                      <a:r>
                        <a:rPr lang="en-US" sz="900">
                          <a:solidFill>
                            <a:srgbClr val="202124"/>
                          </a:solidFill>
                          <a:effectLst/>
                        </a:rPr>
                        <a:t>The reported electric usage in kWh. (Integer)</a:t>
                      </a:r>
                      <a:endParaRPr lang="en-US" sz="900">
                        <a:solidFill>
                          <a:srgbClr val="202124"/>
                        </a:solidFill>
                        <a:effectLst/>
                        <a:latin typeface="inherit"/>
                      </a:endParaRPr>
                    </a:p>
                  </a:txBody>
                  <a:tcPr marL="20430" marR="20430" marT="20430" marB="20430" anchor="ctr"/>
                </a:tc>
                <a:extLst>
                  <a:ext uri="{0D108BD9-81ED-4DB2-BD59-A6C34878D82A}">
                    <a16:rowId xmlns:a16="http://schemas.microsoft.com/office/drawing/2014/main" val="2195484583"/>
                  </a:ext>
                </a:extLst>
              </a:tr>
              <a:tr h="204615">
                <a:tc>
                  <a:txBody>
                    <a:bodyPr/>
                    <a:lstStyle/>
                    <a:p>
                      <a:pPr fontAlgn="ctr"/>
                      <a:r>
                        <a:rPr lang="en-US" sz="900" b="1">
                          <a:solidFill>
                            <a:srgbClr val="202124"/>
                          </a:solidFill>
                          <a:effectLst/>
                        </a:rPr>
                        <a:t>Reporting Gas (MMBtu)</a:t>
                      </a:r>
                      <a:endParaRPr lang="en-US" sz="900">
                        <a:solidFill>
                          <a:srgbClr val="202124"/>
                        </a:solidFill>
                        <a:effectLst/>
                        <a:latin typeface="inherit"/>
                      </a:endParaRPr>
                    </a:p>
                  </a:txBody>
                  <a:tcPr marL="20430" marR="20430" marT="20430" marB="20430" anchor="ctr"/>
                </a:tc>
                <a:tc>
                  <a:txBody>
                    <a:bodyPr/>
                    <a:lstStyle/>
                    <a:p>
                      <a:pPr fontAlgn="ctr"/>
                      <a:r>
                        <a:rPr lang="en-US" sz="900" dirty="0">
                          <a:solidFill>
                            <a:srgbClr val="202124"/>
                          </a:solidFill>
                          <a:effectLst/>
                        </a:rPr>
                        <a:t>The reported gas usage in MMBtu. (Integer</a:t>
                      </a:r>
                      <a:endParaRPr lang="en-US" sz="900" dirty="0">
                        <a:solidFill>
                          <a:srgbClr val="202124"/>
                        </a:solidFill>
                        <a:effectLst/>
                        <a:latin typeface="inherit"/>
                      </a:endParaRPr>
                    </a:p>
                  </a:txBody>
                  <a:tcPr marL="20430" marR="20430" marT="20430" marB="20430" anchor="ctr"/>
                </a:tc>
                <a:extLst>
                  <a:ext uri="{0D108BD9-81ED-4DB2-BD59-A6C34878D82A}">
                    <a16:rowId xmlns:a16="http://schemas.microsoft.com/office/drawing/2014/main" val="1471495119"/>
                  </a:ext>
                </a:extLst>
              </a:tr>
            </a:tbl>
          </a:graphicData>
        </a:graphic>
      </p:graphicFrame>
    </p:spTree>
    <p:extLst>
      <p:ext uri="{BB962C8B-B14F-4D97-AF65-F5344CB8AC3E}">
        <p14:creationId xmlns:p14="http://schemas.microsoft.com/office/powerpoint/2010/main" val="116970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D299E-F1F8-F8A6-771C-B96D7394CB6A}"/>
              </a:ext>
            </a:extLst>
          </p:cNvPr>
          <p:cNvSpPr>
            <a:spLocks noGrp="1"/>
          </p:cNvSpPr>
          <p:nvPr>
            <p:ph type="title"/>
          </p:nvPr>
        </p:nvSpPr>
        <p:spPr>
          <a:xfrm>
            <a:off x="838200" y="557188"/>
            <a:ext cx="10515600" cy="1133499"/>
          </a:xfrm>
        </p:spPr>
        <p:txBody>
          <a:bodyPr>
            <a:normAutofit/>
          </a:bodyPr>
          <a:lstStyle/>
          <a:p>
            <a:pPr algn="ctr"/>
            <a:r>
              <a:rPr lang="en-US" b="1" dirty="0">
                <a:latin typeface="Roboto" panose="02000000000000000000" pitchFamily="2" charset="0"/>
                <a:ea typeface="Roboto" panose="02000000000000000000" pitchFamily="2" charset="0"/>
                <a:cs typeface="Roboto" panose="02000000000000000000" pitchFamily="2" charset="0"/>
              </a:rPr>
              <a:t>The Research Questions</a:t>
            </a:r>
          </a:p>
        </p:txBody>
      </p:sp>
      <p:graphicFrame>
        <p:nvGraphicFramePr>
          <p:cNvPr id="5" name="Content Placeholder 2">
            <a:extLst>
              <a:ext uri="{FF2B5EF4-FFF2-40B4-BE49-F238E27FC236}">
                <a16:creationId xmlns:a16="http://schemas.microsoft.com/office/drawing/2014/main" id="{2E5B4AC4-0DD2-E932-C9CA-935C9BA40051}"/>
              </a:ext>
            </a:extLst>
          </p:cNvPr>
          <p:cNvGraphicFramePr>
            <a:graphicFrameLocks noGrp="1"/>
          </p:cNvGraphicFramePr>
          <p:nvPr>
            <p:ph idx="1"/>
            <p:extLst>
              <p:ext uri="{D42A27DB-BD31-4B8C-83A1-F6EECF244321}">
                <p14:modId xmlns:p14="http://schemas.microsoft.com/office/powerpoint/2010/main" val="346126930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31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FB9B907B-F9A2-45A5-BDBA-C371127C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 name="Title 1">
            <a:extLst>
              <a:ext uri="{FF2B5EF4-FFF2-40B4-BE49-F238E27FC236}">
                <a16:creationId xmlns:a16="http://schemas.microsoft.com/office/drawing/2014/main" id="{7BAFBD39-BBB5-1D62-9A28-3D7CF9972DD7}"/>
              </a:ext>
            </a:extLst>
          </p:cNvPr>
          <p:cNvSpPr>
            <a:spLocks noGrp="1"/>
          </p:cNvSpPr>
          <p:nvPr>
            <p:ph type="title"/>
          </p:nvPr>
        </p:nvSpPr>
        <p:spPr>
          <a:xfrm>
            <a:off x="4916251" y="662400"/>
            <a:ext cx="6614814" cy="1492132"/>
          </a:xfrm>
        </p:spPr>
        <p:txBody>
          <a:bodyPr anchor="t">
            <a:normAutofit/>
          </a:bodyPr>
          <a:lstStyle/>
          <a:p>
            <a:r>
              <a:rPr lang="en-US" b="1" dirty="0">
                <a:latin typeface="Roboto" panose="02000000000000000000" pitchFamily="2" charset="0"/>
                <a:ea typeface="Roboto" panose="02000000000000000000" pitchFamily="2" charset="0"/>
                <a:cs typeface="Roboto" panose="02000000000000000000" pitchFamily="2" charset="0"/>
              </a:rPr>
              <a:t>The Hypotheses</a:t>
            </a:r>
          </a:p>
        </p:txBody>
      </p:sp>
      <p:pic>
        <p:nvPicPr>
          <p:cNvPr id="37" name="Picture 36" descr="A calculus formula">
            <a:extLst>
              <a:ext uri="{FF2B5EF4-FFF2-40B4-BE49-F238E27FC236}">
                <a16:creationId xmlns:a16="http://schemas.microsoft.com/office/drawing/2014/main" id="{75C0D6B9-22A5-5BF6-D1E0-9E4E46941639}"/>
              </a:ext>
            </a:extLst>
          </p:cNvPr>
          <p:cNvPicPr>
            <a:picLocks noChangeAspect="1"/>
          </p:cNvPicPr>
          <p:nvPr/>
        </p:nvPicPr>
        <p:blipFill rotWithShape="1">
          <a:blip r:embed="rId3"/>
          <a:srcRect l="29556" r="35601"/>
          <a:stretch/>
        </p:blipFill>
        <p:spPr>
          <a:xfrm>
            <a:off x="688434" y="-9525"/>
            <a:ext cx="3584766" cy="6867525"/>
          </a:xfrm>
          <a:prstGeom prst="rect">
            <a:avLst/>
          </a:prstGeom>
        </p:spPr>
      </p:pic>
      <p:sp>
        <p:nvSpPr>
          <p:cNvPr id="43" name="Freeform 6">
            <a:extLst>
              <a:ext uri="{FF2B5EF4-FFF2-40B4-BE49-F238E27FC236}">
                <a16:creationId xmlns:a16="http://schemas.microsoft.com/office/drawing/2014/main" id="{FC72A6E7-EEB3-4011-AFDE-5D01CF93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45" name="Freeform 6">
            <a:extLst>
              <a:ext uri="{FF2B5EF4-FFF2-40B4-BE49-F238E27FC236}">
                <a16:creationId xmlns:a16="http://schemas.microsoft.com/office/drawing/2014/main" id="{8CD93300-52E3-4A04-AB11-4E86A29BE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sp>
        <p:nvSpPr>
          <p:cNvPr id="6" name="Content Placeholder 5">
            <a:extLst>
              <a:ext uri="{FF2B5EF4-FFF2-40B4-BE49-F238E27FC236}">
                <a16:creationId xmlns:a16="http://schemas.microsoft.com/office/drawing/2014/main" id="{10B42445-026D-061A-C3D1-DFA70F4D8E5F}"/>
              </a:ext>
            </a:extLst>
          </p:cNvPr>
          <p:cNvSpPr>
            <a:spLocks noGrp="1"/>
          </p:cNvSpPr>
          <p:nvPr>
            <p:ph idx="1"/>
          </p:nvPr>
        </p:nvSpPr>
        <p:spPr>
          <a:xfrm>
            <a:off x="4916251" y="2286000"/>
            <a:ext cx="6614814" cy="3844800"/>
          </a:xfrm>
        </p:spPr>
        <p:txBody>
          <a:bodyPr>
            <a:normAutofit/>
          </a:bodyPr>
          <a:lstStyle/>
          <a:p>
            <a:pPr marL="0" indent="0">
              <a:buNone/>
            </a:pPr>
            <a:r>
              <a:rPr lang="en-US" sz="2000" dirty="0">
                <a:solidFill>
                  <a:schemeClr val="tx1">
                    <a:alpha val="60000"/>
                  </a:schemeClr>
                </a:solidFill>
                <a:latin typeface="Calibri" panose="020F0502020204030204" pitchFamily="34" charset="0"/>
                <a:ea typeface="+mn-lt"/>
                <a:cs typeface="Calibri" panose="020F0502020204030204" pitchFamily="34" charset="0"/>
              </a:rPr>
              <a:t>There are two hypotheses related to the previous research questions, as follows:</a:t>
            </a:r>
          </a:p>
          <a:p>
            <a:pPr marL="0" indent="0">
              <a:buNone/>
            </a:pPr>
            <a:endParaRPr lang="en-US" sz="2000" dirty="0">
              <a:solidFill>
                <a:schemeClr val="tx1">
                  <a:alpha val="60000"/>
                </a:schemeClr>
              </a:solidFill>
              <a:latin typeface="Calibri" panose="020F0502020204030204" pitchFamily="34" charset="0"/>
              <a:ea typeface="+mn-lt"/>
              <a:cs typeface="Calibri" panose="020F0502020204030204" pitchFamily="34" charset="0"/>
            </a:endParaRPr>
          </a:p>
          <a:p>
            <a:pPr marL="0" indent="0">
              <a:buNone/>
            </a:pPr>
            <a:r>
              <a:rPr lang="en-US" sz="2000" b="1" dirty="0">
                <a:solidFill>
                  <a:schemeClr val="tx1">
                    <a:alpha val="60000"/>
                  </a:schemeClr>
                </a:solidFill>
                <a:latin typeface="Calibri" panose="020F0502020204030204" pitchFamily="34" charset="0"/>
                <a:ea typeface="+mn-lt"/>
                <a:cs typeface="Calibri" panose="020F0502020204030204" pitchFamily="34" charset="0"/>
              </a:rPr>
              <a:t>Hypothesis #1:</a:t>
            </a:r>
            <a:r>
              <a:rPr lang="en-US" sz="2000" dirty="0">
                <a:solidFill>
                  <a:schemeClr val="tx1">
                    <a:alpha val="60000"/>
                  </a:schemeClr>
                </a:solidFill>
                <a:latin typeface="Calibri" panose="020F0502020204030204" pitchFamily="34" charset="0"/>
                <a:ea typeface="+mn-lt"/>
                <a:cs typeface="Calibri" panose="020F0502020204030204" pitchFamily="34" charset="0"/>
              </a:rPr>
              <a:t> The total project cost and electric saving are correlated. This means that resident in NYC who invest in energy saving project are likely to save more in electric bills.</a:t>
            </a:r>
          </a:p>
          <a:p>
            <a:pPr marL="0" indent="0">
              <a:buNone/>
            </a:pPr>
            <a:endParaRPr lang="en-US" sz="2000" dirty="0">
              <a:solidFill>
                <a:schemeClr val="tx1">
                  <a:alpha val="60000"/>
                </a:schemeClr>
              </a:solidFill>
              <a:latin typeface="Calibri" panose="020F0502020204030204" pitchFamily="34" charset="0"/>
              <a:ea typeface="+mn-lt"/>
              <a:cs typeface="Calibri" panose="020F0502020204030204" pitchFamily="34" charset="0"/>
            </a:endParaRPr>
          </a:p>
          <a:p>
            <a:pPr marL="0" indent="0">
              <a:buNone/>
            </a:pPr>
            <a:r>
              <a:rPr lang="en-US" sz="2000" b="1" dirty="0">
                <a:solidFill>
                  <a:schemeClr val="tx1">
                    <a:alpha val="60000"/>
                  </a:schemeClr>
                </a:solidFill>
                <a:latin typeface="Calibri" panose="020F0502020204030204" pitchFamily="34" charset="0"/>
                <a:ea typeface="+mn-lt"/>
                <a:cs typeface="Calibri" panose="020F0502020204030204" pitchFamily="34" charset="0"/>
              </a:rPr>
              <a:t>Hypothesis #2:</a:t>
            </a:r>
            <a:r>
              <a:rPr lang="en-US" sz="2000" dirty="0">
                <a:solidFill>
                  <a:schemeClr val="tx1">
                    <a:alpha val="60000"/>
                  </a:schemeClr>
                </a:solidFill>
                <a:latin typeface="Calibri" panose="020F0502020204030204" pitchFamily="34" charset="0"/>
                <a:ea typeface="+mn-lt"/>
                <a:cs typeface="Calibri" panose="020F0502020204030204" pitchFamily="34" charset="0"/>
              </a:rPr>
              <a:t> House size and location have an impact on project cost. There will be significant difference observed.</a:t>
            </a:r>
            <a:endParaRPr lang="en-US" sz="2000" dirty="0">
              <a:solidFill>
                <a:schemeClr val="tx1">
                  <a:alpha val="60000"/>
                </a:schemeClr>
              </a:solidFill>
              <a:latin typeface="Calibri" panose="020F0502020204030204" pitchFamily="34" charset="0"/>
              <a:cs typeface="Calibri" panose="020F0502020204030204" pitchFamily="34" charset="0"/>
            </a:endParaRPr>
          </a:p>
          <a:p>
            <a:endParaRPr lang="en-US" sz="2000" dirty="0">
              <a:solidFill>
                <a:schemeClr val="tx1">
                  <a:alpha val="60000"/>
                </a:schemeClr>
              </a:solidFill>
            </a:endParaRPr>
          </a:p>
        </p:txBody>
      </p:sp>
    </p:spTree>
    <p:extLst>
      <p:ext uri="{BB962C8B-B14F-4D97-AF65-F5344CB8AC3E}">
        <p14:creationId xmlns:p14="http://schemas.microsoft.com/office/powerpoint/2010/main" val="386151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615869-8EDC-689E-2818-A62C78C9A632}"/>
              </a:ext>
            </a:extLst>
          </p:cNvPr>
          <p:cNvSpPr>
            <a:spLocks noGrp="1"/>
          </p:cNvSpPr>
          <p:nvPr>
            <p:ph type="title"/>
          </p:nvPr>
        </p:nvSpPr>
        <p:spPr>
          <a:xfrm>
            <a:off x="161047" y="1583276"/>
            <a:ext cx="4604840" cy="3795300"/>
          </a:xfrm>
        </p:spPr>
        <p:txBody>
          <a:bodyPr anchor="t">
            <a:normAutofit/>
          </a:bodyPr>
          <a:lstStyle/>
          <a:p>
            <a:r>
              <a:rPr lang="en-US" b="1" dirty="0">
                <a:solidFill>
                  <a:schemeClr val="bg1"/>
                </a:solidFill>
                <a:latin typeface="Roboto" panose="02000000000000000000" pitchFamily="2" charset="0"/>
              </a:rPr>
              <a:t>Exploring The Data:</a:t>
            </a:r>
            <a:br>
              <a:rPr lang="en-US" b="1" dirty="0">
                <a:solidFill>
                  <a:schemeClr val="bg1"/>
                </a:solidFill>
                <a:latin typeface="Roboto" panose="02000000000000000000" pitchFamily="2" charset="0"/>
              </a:rPr>
            </a:br>
            <a:br>
              <a:rPr lang="en-US" sz="4400" b="1" i="0" dirty="0">
                <a:solidFill>
                  <a:schemeClr val="bg1"/>
                </a:solidFill>
                <a:effectLst/>
                <a:latin typeface="Roboto" panose="02000000000000000000" pitchFamily="2" charset="0"/>
              </a:rPr>
            </a:br>
            <a:r>
              <a:rPr lang="en-US" sz="4400" b="1" i="0" dirty="0">
                <a:solidFill>
                  <a:schemeClr val="bg1"/>
                </a:solidFill>
                <a:effectLst/>
                <a:latin typeface="Roboto" panose="02000000000000000000" pitchFamily="2" charset="0"/>
              </a:rPr>
              <a:t>Visualization of correlation</a:t>
            </a:r>
            <a:br>
              <a:rPr lang="en-US" sz="4400" b="1" dirty="0">
                <a:solidFill>
                  <a:schemeClr val="bg1"/>
                </a:solidFill>
              </a:rPr>
            </a:br>
            <a:endParaRPr lang="en-US" b="1" dirty="0">
              <a:solidFill>
                <a:schemeClr val="bg1"/>
              </a:solidFill>
            </a:endParaRPr>
          </a:p>
        </p:txBody>
      </p:sp>
      <p:pic>
        <p:nvPicPr>
          <p:cNvPr id="3" name="Content Placeholder 4" descr="Chart, scatter chart&#10;&#10;Description automatically generated">
            <a:extLst>
              <a:ext uri="{FF2B5EF4-FFF2-40B4-BE49-F238E27FC236}">
                <a16:creationId xmlns:a16="http://schemas.microsoft.com/office/drawing/2014/main" id="{3F4EC705-9718-4B01-AAEA-9B5BF60423FE}"/>
              </a:ext>
            </a:extLst>
          </p:cNvPr>
          <p:cNvPicPr>
            <a:picLocks noChangeAspect="1"/>
          </p:cNvPicPr>
          <p:nvPr/>
        </p:nvPicPr>
        <p:blipFill rotWithShape="1">
          <a:blip r:embed="rId3"/>
          <a:srcRect l="9330"/>
          <a:stretch/>
        </p:blipFill>
        <p:spPr>
          <a:xfrm>
            <a:off x="5369891" y="103852"/>
            <a:ext cx="6001537" cy="6754148"/>
          </a:xfrm>
          <a:prstGeom prst="rect">
            <a:avLst/>
          </a:prstGeom>
        </p:spPr>
      </p:pic>
    </p:spTree>
    <p:extLst>
      <p:ext uri="{BB962C8B-B14F-4D97-AF65-F5344CB8AC3E}">
        <p14:creationId xmlns:p14="http://schemas.microsoft.com/office/powerpoint/2010/main" val="296941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615869-8EDC-689E-2818-A62C78C9A632}"/>
              </a:ext>
            </a:extLst>
          </p:cNvPr>
          <p:cNvSpPr>
            <a:spLocks noGrp="1"/>
          </p:cNvSpPr>
          <p:nvPr>
            <p:ph type="title"/>
          </p:nvPr>
        </p:nvSpPr>
        <p:spPr>
          <a:xfrm>
            <a:off x="228600" y="1599659"/>
            <a:ext cx="3882438" cy="4138201"/>
          </a:xfrm>
        </p:spPr>
        <p:txBody>
          <a:bodyPr anchor="t">
            <a:normAutofit/>
          </a:bodyPr>
          <a:lstStyle/>
          <a:p>
            <a:r>
              <a:rPr lang="en-US" b="1" dirty="0">
                <a:solidFill>
                  <a:schemeClr val="bg1"/>
                </a:solidFill>
                <a:latin typeface="Roboto" panose="02000000000000000000" pitchFamily="2" charset="0"/>
              </a:rPr>
              <a:t>Exploring The Data:</a:t>
            </a:r>
            <a:br>
              <a:rPr lang="en-US" b="1" dirty="0">
                <a:solidFill>
                  <a:schemeClr val="bg1"/>
                </a:solidFill>
                <a:latin typeface="Roboto" panose="02000000000000000000" pitchFamily="2" charset="0"/>
              </a:rPr>
            </a:br>
            <a:br>
              <a:rPr lang="en-US" sz="4400" b="1" i="0" dirty="0">
                <a:solidFill>
                  <a:schemeClr val="bg1"/>
                </a:solidFill>
                <a:effectLst/>
                <a:latin typeface="Roboto" panose="02000000000000000000" pitchFamily="2" charset="0"/>
              </a:rPr>
            </a:br>
            <a:r>
              <a:rPr lang="en-US" sz="4400" b="1" i="0" dirty="0">
                <a:solidFill>
                  <a:schemeClr val="bg1"/>
                </a:solidFill>
                <a:effectLst/>
                <a:latin typeface="Roboto" panose="02000000000000000000" pitchFamily="2" charset="0"/>
              </a:rPr>
              <a:t>The </a:t>
            </a:r>
            <a:r>
              <a:rPr lang="en-US" sz="4400" b="1" i="0" dirty="0" err="1">
                <a:solidFill>
                  <a:schemeClr val="bg1"/>
                </a:solidFill>
                <a:effectLst/>
                <a:latin typeface="Roboto" panose="02000000000000000000" pitchFamily="2" charset="0"/>
              </a:rPr>
              <a:t>Pairplot</a:t>
            </a:r>
            <a:endParaRPr lang="en-US" dirty="0">
              <a:solidFill>
                <a:schemeClr val="bg1"/>
              </a:solidFill>
            </a:endParaRPr>
          </a:p>
        </p:txBody>
      </p:sp>
      <p:pic>
        <p:nvPicPr>
          <p:cNvPr id="5" name="Content Placeholder 4" descr="Diagram&#10;&#10;Description automatically generated with medium confidence">
            <a:extLst>
              <a:ext uri="{FF2B5EF4-FFF2-40B4-BE49-F238E27FC236}">
                <a16:creationId xmlns:a16="http://schemas.microsoft.com/office/drawing/2014/main" id="{DCE77427-89AF-B15D-0B95-C7433B7F03B5}"/>
              </a:ext>
            </a:extLst>
          </p:cNvPr>
          <p:cNvPicPr>
            <a:picLocks noChangeAspect="1"/>
          </p:cNvPicPr>
          <p:nvPr/>
        </p:nvPicPr>
        <p:blipFill>
          <a:blip r:embed="rId3"/>
          <a:stretch>
            <a:fillRect/>
          </a:stretch>
        </p:blipFill>
        <p:spPr>
          <a:xfrm>
            <a:off x="5539043" y="643469"/>
            <a:ext cx="5758205" cy="5571062"/>
          </a:xfrm>
          <a:prstGeom prst="rect">
            <a:avLst/>
          </a:prstGeom>
        </p:spPr>
      </p:pic>
    </p:spTree>
    <p:extLst>
      <p:ext uri="{BB962C8B-B14F-4D97-AF65-F5344CB8AC3E}">
        <p14:creationId xmlns:p14="http://schemas.microsoft.com/office/powerpoint/2010/main" val="388144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10" name="Group 9">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11" name="Rectangle 10">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EC116AA-0174-8D83-EE48-BFE854FDD464}"/>
              </a:ext>
            </a:extLst>
          </p:cNvPr>
          <p:cNvSpPr>
            <a:spLocks noGrp="1"/>
          </p:cNvSpPr>
          <p:nvPr>
            <p:ph type="title"/>
          </p:nvPr>
        </p:nvSpPr>
        <p:spPr>
          <a:xfrm>
            <a:off x="1051560" y="619125"/>
            <a:ext cx="3221640" cy="5619749"/>
          </a:xfrm>
        </p:spPr>
        <p:txBody>
          <a:bodyPr anchor="ctr">
            <a:normAutofit fontScale="90000"/>
          </a:bodyPr>
          <a:lstStyle/>
          <a:p>
            <a:r>
              <a:rPr lang="en-US" sz="4000" b="1" dirty="0">
                <a:solidFill>
                  <a:srgbClr val="000000"/>
                </a:solidFill>
                <a:latin typeface="Roboto" panose="02000000000000000000" pitchFamily="2" charset="0"/>
                <a:ea typeface="Roboto" panose="02000000000000000000" pitchFamily="2" charset="0"/>
                <a:cs typeface="Roboto" panose="02000000000000000000" pitchFamily="2" charset="0"/>
              </a:rPr>
              <a:t>The Analyses</a:t>
            </a:r>
            <a:br>
              <a:rPr lang="en-US" sz="4000" b="1" dirty="0">
                <a:solidFill>
                  <a:srgbClr val="000000"/>
                </a:solidFill>
                <a:latin typeface="Roboto" panose="02000000000000000000" pitchFamily="2" charset="0"/>
                <a:ea typeface="Roboto" panose="02000000000000000000" pitchFamily="2" charset="0"/>
                <a:cs typeface="Roboto" panose="02000000000000000000" pitchFamily="2" charset="0"/>
              </a:rPr>
            </a:br>
            <a:br>
              <a:rPr lang="en-US" sz="4000" b="1" dirty="0">
                <a:solidFill>
                  <a:srgbClr val="000000"/>
                </a:solidFill>
                <a:latin typeface="Roboto" panose="02000000000000000000" pitchFamily="2" charset="0"/>
                <a:ea typeface="Roboto" panose="02000000000000000000" pitchFamily="2" charset="0"/>
                <a:cs typeface="Roboto" panose="02000000000000000000" pitchFamily="2" charset="0"/>
              </a:rPr>
            </a:br>
            <a:r>
              <a:rPr lang="en-US" sz="3600" b="1" dirty="0">
                <a:solidFill>
                  <a:srgbClr val="000000"/>
                </a:solidFill>
                <a:latin typeface="Roboto" panose="02000000000000000000" pitchFamily="2" charset="0"/>
                <a:ea typeface="Roboto" panose="02000000000000000000" pitchFamily="2" charset="0"/>
                <a:cs typeface="Roboto" panose="02000000000000000000" pitchFamily="2" charset="0"/>
              </a:rPr>
              <a:t>Hypothesis#1:</a:t>
            </a:r>
            <a:b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br>
            <a:b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br>
            <a:r>
              <a:rPr lang="en-US" sz="3200" i="0" dirty="0">
                <a:solidFill>
                  <a:srgbClr val="212121"/>
                </a:solidFill>
                <a:effectLst/>
                <a:latin typeface="+mj-lt"/>
              </a:rPr>
              <a:t>Correlation between Total project cost and Estimated first year energy bill savings.</a:t>
            </a:r>
            <a:br>
              <a:rPr lang="en-US" sz="3600" b="1" i="0" u="sng" dirty="0">
                <a:solidFill>
                  <a:srgbClr val="212121"/>
                </a:solidFill>
                <a:effectLst/>
                <a:latin typeface="+mj-lt"/>
              </a:rPr>
            </a:br>
            <a:endParaRPr lang="en-US" sz="3600" dirty="0">
              <a:solidFill>
                <a:srgbClr val="000000"/>
              </a:solidFill>
              <a:latin typeface="Roboto" panose="02000000000000000000" pitchFamily="2" charset="0"/>
              <a:ea typeface="Roboto" panose="02000000000000000000" pitchFamily="2" charset="0"/>
              <a:cs typeface="Roboto" panose="02000000000000000000" pitchFamily="2" charset="0"/>
            </a:endParaRPr>
          </a:p>
        </p:txBody>
      </p:sp>
      <p:grpSp>
        <p:nvGrpSpPr>
          <p:cNvPr id="14" name="Group 13">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5"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16"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5" name="Content Placeholder 4" descr="Chart, scatter chart&#10;&#10;Description automatically generated">
            <a:extLst>
              <a:ext uri="{FF2B5EF4-FFF2-40B4-BE49-F238E27FC236}">
                <a16:creationId xmlns:a16="http://schemas.microsoft.com/office/drawing/2014/main" id="{6224C37E-70E3-F6F9-6E29-3082559733B3}"/>
              </a:ext>
            </a:extLst>
          </p:cNvPr>
          <p:cNvPicPr>
            <a:picLocks noGrp="1" noChangeAspect="1"/>
          </p:cNvPicPr>
          <p:nvPr>
            <p:ph idx="1"/>
          </p:nvPr>
        </p:nvPicPr>
        <p:blipFill>
          <a:blip r:embed="rId3"/>
          <a:stretch>
            <a:fillRect/>
          </a:stretch>
        </p:blipFill>
        <p:spPr>
          <a:xfrm>
            <a:off x="5030056" y="2865679"/>
            <a:ext cx="6110384" cy="3992321"/>
          </a:xfrm>
        </p:spPr>
      </p:pic>
      <p:sp>
        <p:nvSpPr>
          <p:cNvPr id="7" name="TextBox 6">
            <a:extLst>
              <a:ext uri="{FF2B5EF4-FFF2-40B4-BE49-F238E27FC236}">
                <a16:creationId xmlns:a16="http://schemas.microsoft.com/office/drawing/2014/main" id="{237DFF04-89BE-3BDD-1F6C-FA4F056C18AB}"/>
              </a:ext>
            </a:extLst>
          </p:cNvPr>
          <p:cNvSpPr txBox="1"/>
          <p:nvPr/>
        </p:nvSpPr>
        <p:spPr>
          <a:xfrm>
            <a:off x="4453508" y="278678"/>
            <a:ext cx="7558180" cy="2308324"/>
          </a:xfrm>
          <a:prstGeom prst="rect">
            <a:avLst/>
          </a:prstGeom>
          <a:noFill/>
        </p:spPr>
        <p:txBody>
          <a:bodyPr wrap="square">
            <a:spAutoFit/>
          </a:bodyPr>
          <a:lstStyle/>
          <a:p>
            <a:r>
              <a:rPr lang="en-US" b="0" i="0" dirty="0">
                <a:solidFill>
                  <a:srgbClr val="212121"/>
                </a:solidFill>
                <a:effectLst/>
                <a:latin typeface="Roboto" panose="02000000000000000000" pitchFamily="2" charset="0"/>
              </a:rPr>
              <a:t>There is a moderate correlation between total project cost and estimates first year energy bill savings.</a:t>
            </a:r>
          </a:p>
          <a:p>
            <a:endParaRPr lang="en-US" b="0" i="0" dirty="0">
              <a:solidFill>
                <a:srgbClr val="212121"/>
              </a:solidFill>
              <a:effectLst/>
              <a:latin typeface="Roboto" panose="02000000000000000000" pitchFamily="2" charset="0"/>
            </a:endParaRPr>
          </a:p>
          <a:p>
            <a:r>
              <a:rPr lang="en-US" dirty="0">
                <a:solidFill>
                  <a:srgbClr val="212121"/>
                </a:solidFill>
                <a:latin typeface="Roboto" panose="02000000000000000000" pitchFamily="2" charset="0"/>
                <a:ea typeface="Roboto" panose="02000000000000000000" pitchFamily="2" charset="0"/>
                <a:cs typeface="Roboto" panose="02000000000000000000" pitchFamily="2" charset="0"/>
              </a:rPr>
              <a:t>Correlation : </a:t>
            </a:r>
            <a:r>
              <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0.4181290103469127</a:t>
            </a:r>
          </a:p>
          <a:p>
            <a:r>
              <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P-value : 1.8428229737226183e-64</a:t>
            </a:r>
          </a:p>
          <a:p>
            <a:endParaRPr lang="en-US" dirty="0">
              <a:solidFill>
                <a:srgbClr val="212121"/>
              </a:solidFill>
              <a:latin typeface="Roboto" panose="02000000000000000000" pitchFamily="2" charset="0"/>
              <a:ea typeface="Roboto" panose="02000000000000000000" pitchFamily="2" charset="0"/>
              <a:cs typeface="Roboto" panose="02000000000000000000" pitchFamily="2" charset="0"/>
            </a:endParaRPr>
          </a:p>
          <a:p>
            <a:r>
              <a:rPr lang="en-US" b="0" i="0" dirty="0">
                <a:solidFill>
                  <a:srgbClr val="212121"/>
                </a:solidFill>
                <a:effectLst/>
                <a:latin typeface="Roboto" panose="02000000000000000000" pitchFamily="2" charset="0"/>
              </a:rPr>
              <a:t>Reject the null. There is a statistically significant linear relationship between Total Project Cost and Estimated first year energy bill savings.</a:t>
            </a:r>
            <a:endPar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1841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10" name="Group 9">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11" name="Rectangle 10">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EC116AA-0174-8D83-EE48-BFE854FDD464}"/>
              </a:ext>
            </a:extLst>
          </p:cNvPr>
          <p:cNvSpPr>
            <a:spLocks noGrp="1"/>
          </p:cNvSpPr>
          <p:nvPr>
            <p:ph type="title"/>
          </p:nvPr>
        </p:nvSpPr>
        <p:spPr>
          <a:xfrm>
            <a:off x="1051560" y="619125"/>
            <a:ext cx="3221640" cy="5619749"/>
          </a:xfrm>
        </p:spPr>
        <p:txBody>
          <a:bodyPr anchor="ctr">
            <a:normAutofit fontScale="90000"/>
          </a:bodyPr>
          <a:lstStyle/>
          <a:p>
            <a:r>
              <a:rPr lang="en-US" sz="4000" b="1" dirty="0">
                <a:solidFill>
                  <a:srgbClr val="000000"/>
                </a:solidFill>
                <a:latin typeface="Roboto" panose="02000000000000000000" pitchFamily="2" charset="0"/>
                <a:ea typeface="Roboto" panose="02000000000000000000" pitchFamily="2" charset="0"/>
                <a:cs typeface="Roboto" panose="02000000000000000000" pitchFamily="2" charset="0"/>
              </a:rPr>
              <a:t>The Analyses</a:t>
            </a:r>
            <a:br>
              <a:rPr lang="en-US" sz="4000" b="1" dirty="0">
                <a:solidFill>
                  <a:srgbClr val="000000"/>
                </a:solidFill>
                <a:latin typeface="Roboto" panose="02000000000000000000" pitchFamily="2" charset="0"/>
                <a:ea typeface="Roboto" panose="02000000000000000000" pitchFamily="2" charset="0"/>
                <a:cs typeface="Roboto" panose="02000000000000000000" pitchFamily="2" charset="0"/>
              </a:rPr>
            </a:br>
            <a:br>
              <a:rPr lang="en-US" sz="4000" b="1" dirty="0">
                <a:solidFill>
                  <a:srgbClr val="000000"/>
                </a:solidFill>
                <a:latin typeface="Roboto" panose="02000000000000000000" pitchFamily="2" charset="0"/>
                <a:ea typeface="Roboto" panose="02000000000000000000" pitchFamily="2" charset="0"/>
                <a:cs typeface="Roboto" panose="02000000000000000000" pitchFamily="2" charset="0"/>
              </a:rPr>
            </a:br>
            <a:r>
              <a:rPr lang="en-US" sz="3600" b="1" dirty="0">
                <a:solidFill>
                  <a:srgbClr val="000000"/>
                </a:solidFill>
                <a:latin typeface="Roboto" panose="02000000000000000000" pitchFamily="2" charset="0"/>
                <a:ea typeface="Roboto" panose="02000000000000000000" pitchFamily="2" charset="0"/>
                <a:cs typeface="Roboto" panose="02000000000000000000" pitchFamily="2" charset="0"/>
              </a:rPr>
              <a:t>Hypothesis#2:</a:t>
            </a:r>
            <a:b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br>
            <a:br>
              <a:rPr lang="en-US" sz="3600" dirty="0">
                <a:solidFill>
                  <a:srgbClr val="000000"/>
                </a:solidFill>
                <a:latin typeface="Roboto" panose="02000000000000000000" pitchFamily="2" charset="0"/>
                <a:ea typeface="Roboto" panose="02000000000000000000" pitchFamily="2" charset="0"/>
                <a:cs typeface="Roboto" panose="02000000000000000000" pitchFamily="2" charset="0"/>
              </a:rPr>
            </a:br>
            <a:r>
              <a:rPr lang="en-US" sz="3600" dirty="0">
                <a:solidFill>
                  <a:schemeClr val="tx1">
                    <a:alpha val="60000"/>
                  </a:schemeClr>
                </a:solidFill>
                <a:ea typeface="Roboto" panose="02000000000000000000" pitchFamily="2" charset="0"/>
                <a:cs typeface="Roboto" panose="02000000000000000000" pitchFamily="2" charset="0"/>
              </a:rPr>
              <a:t>House size and location have an impact on project cost.</a:t>
            </a:r>
            <a:br>
              <a:rPr lang="en-US" sz="1200" b="0" i="0" dirty="0">
                <a:solidFill>
                  <a:srgbClr val="212121"/>
                </a:solidFill>
                <a:effectLst/>
                <a:latin typeface="Roboto" panose="02000000000000000000" pitchFamily="2" charset="0"/>
              </a:rPr>
            </a:br>
            <a:br>
              <a:rPr lang="en-US" sz="3600" b="1" i="0" u="sng" dirty="0">
                <a:solidFill>
                  <a:srgbClr val="212121"/>
                </a:solidFill>
                <a:effectLst/>
                <a:latin typeface="+mj-lt"/>
              </a:rPr>
            </a:br>
            <a:endParaRPr lang="en-US" sz="3600" dirty="0">
              <a:solidFill>
                <a:srgbClr val="000000"/>
              </a:solidFill>
              <a:latin typeface="Roboto" panose="02000000000000000000" pitchFamily="2" charset="0"/>
              <a:ea typeface="Roboto" panose="02000000000000000000" pitchFamily="2" charset="0"/>
              <a:cs typeface="Roboto" panose="02000000000000000000" pitchFamily="2" charset="0"/>
            </a:endParaRPr>
          </a:p>
        </p:txBody>
      </p:sp>
      <p:grpSp>
        <p:nvGrpSpPr>
          <p:cNvPr id="14" name="Group 13">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5"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16"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7" name="TextBox 6">
            <a:extLst>
              <a:ext uri="{FF2B5EF4-FFF2-40B4-BE49-F238E27FC236}">
                <a16:creationId xmlns:a16="http://schemas.microsoft.com/office/drawing/2014/main" id="{237DFF04-89BE-3BDD-1F6C-FA4F056C18AB}"/>
              </a:ext>
            </a:extLst>
          </p:cNvPr>
          <p:cNvSpPr txBox="1"/>
          <p:nvPr/>
        </p:nvSpPr>
        <p:spPr>
          <a:xfrm>
            <a:off x="4453508" y="278678"/>
            <a:ext cx="7558180" cy="2031325"/>
          </a:xfrm>
          <a:prstGeom prst="rect">
            <a:avLst/>
          </a:prstGeom>
          <a:noFill/>
        </p:spPr>
        <p:txBody>
          <a:bodyPr wrap="square">
            <a:spAutoFit/>
          </a:bodyPr>
          <a:lstStyle/>
          <a:p>
            <a:r>
              <a:rPr lang="en-US" b="0" i="0" dirty="0">
                <a:solidFill>
                  <a:srgbClr val="212121"/>
                </a:solidFill>
                <a:effectLst/>
                <a:latin typeface="Roboto" panose="02000000000000000000" pitchFamily="2" charset="0"/>
              </a:rPr>
              <a:t>There is a correlation between total project cost and size of house.</a:t>
            </a:r>
          </a:p>
          <a:p>
            <a:endParaRPr lang="en-US" dirty="0">
              <a:solidFill>
                <a:srgbClr val="212121"/>
              </a:solidFill>
              <a:latin typeface="Roboto" panose="02000000000000000000" pitchFamily="2" charset="0"/>
              <a:ea typeface="Roboto" panose="02000000000000000000" pitchFamily="2" charset="0"/>
              <a:cs typeface="Roboto" panose="02000000000000000000" pitchFamily="2" charset="0"/>
            </a:endParaRPr>
          </a:p>
          <a:p>
            <a:r>
              <a:rPr lang="en-US" dirty="0">
                <a:solidFill>
                  <a:srgbClr val="212121"/>
                </a:solidFill>
                <a:latin typeface="Roboto" panose="02000000000000000000" pitchFamily="2" charset="0"/>
                <a:ea typeface="Roboto" panose="02000000000000000000" pitchFamily="2" charset="0"/>
                <a:cs typeface="Roboto" panose="02000000000000000000" pitchFamily="2" charset="0"/>
              </a:rPr>
              <a:t>Correlation : </a:t>
            </a:r>
            <a:r>
              <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0.23854413433450813</a:t>
            </a:r>
            <a:r>
              <a:rPr lang="en-US" b="0" i="0" dirty="0">
                <a:solidFill>
                  <a:srgbClr val="212121"/>
                </a:solidFill>
                <a:effectLst/>
                <a:latin typeface="Courier New" panose="02070309020205020404" pitchFamily="49" charset="0"/>
              </a:rPr>
              <a:t> </a:t>
            </a:r>
          </a:p>
          <a:p>
            <a:r>
              <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P-value : 7.947106446556325e-21</a:t>
            </a:r>
          </a:p>
          <a:p>
            <a:endParaRPr lang="en-US" dirty="0">
              <a:solidFill>
                <a:srgbClr val="212121"/>
              </a:solidFill>
              <a:latin typeface="Roboto" panose="02000000000000000000" pitchFamily="2" charset="0"/>
              <a:ea typeface="Roboto" panose="02000000000000000000" pitchFamily="2" charset="0"/>
              <a:cs typeface="Roboto" panose="02000000000000000000" pitchFamily="2" charset="0"/>
            </a:endParaRPr>
          </a:p>
          <a:p>
            <a:r>
              <a:rPr lang="en-US" b="0" i="0" dirty="0">
                <a:solidFill>
                  <a:srgbClr val="212121"/>
                </a:solidFill>
                <a:effectLst/>
                <a:latin typeface="Roboto" panose="02000000000000000000" pitchFamily="2" charset="0"/>
              </a:rPr>
              <a:t>Reject the null. There is a minor statistically significant linear relationship between Total Project Cost and size of house..</a:t>
            </a:r>
            <a:endPar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19" name="Content Placeholder 18" descr="Chart, scatter chart&#10;&#10;Description automatically generated">
            <a:extLst>
              <a:ext uri="{FF2B5EF4-FFF2-40B4-BE49-F238E27FC236}">
                <a16:creationId xmlns:a16="http://schemas.microsoft.com/office/drawing/2014/main" id="{40C89F76-8D34-9623-7904-9D9EBD1EAE8F}"/>
              </a:ext>
            </a:extLst>
          </p:cNvPr>
          <p:cNvPicPr>
            <a:picLocks noGrp="1" noChangeAspect="1"/>
          </p:cNvPicPr>
          <p:nvPr>
            <p:ph idx="1"/>
          </p:nvPr>
        </p:nvPicPr>
        <p:blipFill>
          <a:blip r:embed="rId3"/>
          <a:stretch>
            <a:fillRect/>
          </a:stretch>
        </p:blipFill>
        <p:spPr>
          <a:xfrm>
            <a:off x="5574836" y="2372329"/>
            <a:ext cx="4351338" cy="4351338"/>
          </a:xfrm>
        </p:spPr>
      </p:pic>
    </p:spTree>
    <p:extLst>
      <p:ext uri="{BB962C8B-B14F-4D97-AF65-F5344CB8AC3E}">
        <p14:creationId xmlns:p14="http://schemas.microsoft.com/office/powerpoint/2010/main" val="1003217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1667</Words>
  <Application>Microsoft Macintosh PowerPoint</Application>
  <PresentationFormat>Widescreen</PresentationFormat>
  <Paragraphs>120</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Courier New</vt:lpstr>
      <vt:lpstr>Grotesque</vt:lpstr>
      <vt:lpstr>Helvetica</vt:lpstr>
      <vt:lpstr>inherit</vt:lpstr>
      <vt:lpstr>Roboto</vt:lpstr>
      <vt:lpstr>Office Theme</vt:lpstr>
      <vt:lpstr>Capstone III Presentation</vt:lpstr>
      <vt:lpstr>Introduction</vt:lpstr>
      <vt:lpstr>The Dataset</vt:lpstr>
      <vt:lpstr>The Research Questions</vt:lpstr>
      <vt:lpstr>The Hypotheses</vt:lpstr>
      <vt:lpstr>Exploring The Data:  Visualization of correlation </vt:lpstr>
      <vt:lpstr>Exploring The Data:  The Pairplot</vt:lpstr>
      <vt:lpstr>The Analyses  Hypothesis#1:  Correlation between Total project cost and Estimated first year energy bill savings. </vt:lpstr>
      <vt:lpstr>The Analyses  Hypothesis#2:  House size and location have an impact on project cost.  </vt:lpstr>
      <vt:lpstr> </vt:lpstr>
      <vt:lpstr>Other Analyses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III Presentation Exemplar</dc:title>
  <dc:creator>melike karaman</dc:creator>
  <cp:lastModifiedBy>melike karaman</cp:lastModifiedBy>
  <cp:revision>2</cp:revision>
  <dcterms:created xsi:type="dcterms:W3CDTF">2023-02-22T00:13:12Z</dcterms:created>
  <dcterms:modified xsi:type="dcterms:W3CDTF">2023-02-22T04:23:01Z</dcterms:modified>
</cp:coreProperties>
</file>