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5" r:id="rId4"/>
    <p:sldId id="273" r:id="rId5"/>
    <p:sldId id="262" r:id="rId6"/>
    <p:sldId id="271" r:id="rId7"/>
    <p:sldId id="270" r:id="rId8"/>
    <p:sldId id="258" r:id="rId9"/>
    <p:sldId id="261" r:id="rId10"/>
    <p:sldId id="275" r:id="rId11"/>
    <p:sldId id="274" r:id="rId12"/>
    <p:sldId id="283" r:id="rId13"/>
    <p:sldId id="285" r:id="rId14"/>
    <p:sldId id="286" r:id="rId15"/>
    <p:sldId id="284" r:id="rId16"/>
    <p:sldId id="287" r:id="rId17"/>
    <p:sldId id="288" r:id="rId18"/>
    <p:sldId id="278" r:id="rId19"/>
    <p:sldId id="276" r:id="rId20"/>
    <p:sldId id="290" r:id="rId21"/>
    <p:sldId id="259" r:id="rId22"/>
    <p:sldId id="260" r:id="rId23"/>
    <p:sldId id="291" r:id="rId24"/>
    <p:sldId id="293" r:id="rId25"/>
    <p:sldId id="294" r:id="rId26"/>
    <p:sldId id="295" r:id="rId27"/>
    <p:sldId id="296" r:id="rId28"/>
    <p:sldId id="292" r:id="rId29"/>
    <p:sldId id="266" r:id="rId30"/>
    <p:sldId id="289"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4800" b="1" baseline="0">
                <a:solidFill>
                  <a:schemeClr val="tx1"/>
                </a:solidFill>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3200" b="1"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6E7427D-6CC8-421F-A0B0-A79D8DBC0874}" type="datetimeFigureOut">
              <a:rPr lang="tr-TR" smtClean="0"/>
              <a:t>20.01.2021</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6798DD2-8F39-4B6F-844E-BA73C9F3F8E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7111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6E7427D-6CC8-421F-A0B0-A79D8DBC0874}" type="datetimeFigureOut">
              <a:rPr lang="tr-TR" smtClean="0"/>
              <a:t>20.01.2021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216294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6E7427D-6CC8-421F-A0B0-A79D8DBC0874}" type="datetimeFigureOut">
              <a:rPr lang="tr-TR" smtClean="0"/>
              <a:t>20.01.2021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200343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b="1"/>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buFont typeface="Wingdings" panose="05000000000000000000" pitchFamily="2" charset="2"/>
              <a:buChar char="§"/>
              <a:defRPr sz="3200"/>
            </a:lvl1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16E7427D-6CC8-421F-A0B0-A79D8DBC0874}" type="datetimeFigureOut">
              <a:rPr lang="tr-TR" smtClean="0"/>
              <a:t>20.01.2021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249645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E7427D-6CC8-421F-A0B0-A79D8DBC0874}" type="datetimeFigureOut">
              <a:rPr lang="tr-TR" smtClean="0"/>
              <a:t>20.01.2021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6798DD2-8F39-4B6F-844E-BA73C9F3F8E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61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6E7427D-6CC8-421F-A0B0-A79D8DBC0874}" type="datetimeFigureOut">
              <a:rPr lang="tr-TR" smtClean="0"/>
              <a:t>20.01.2021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117989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6E7427D-6CC8-421F-A0B0-A79D8DBC0874}" type="datetimeFigureOut">
              <a:rPr lang="tr-TR" smtClean="0"/>
              <a:t>20.01.2021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362935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Asıl başlık stilini düzenlemek için tıklayın</a:t>
            </a:r>
            <a:endParaRPr lang="en-US" dirty="0"/>
          </a:p>
        </p:txBody>
      </p:sp>
      <p:sp>
        <p:nvSpPr>
          <p:cNvPr id="3" name="Date Placeholder 2"/>
          <p:cNvSpPr>
            <a:spLocks noGrp="1"/>
          </p:cNvSpPr>
          <p:nvPr>
            <p:ph type="dt" sz="half" idx="10"/>
          </p:nvPr>
        </p:nvSpPr>
        <p:spPr/>
        <p:txBody>
          <a:bodyPr/>
          <a:lstStyle/>
          <a:p>
            <a:fld id="{16E7427D-6CC8-421F-A0B0-A79D8DBC0874}" type="datetimeFigureOut">
              <a:rPr lang="tr-TR" smtClean="0"/>
              <a:t>20.01.2021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271906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427D-6CC8-421F-A0B0-A79D8DBC0874}" type="datetimeFigureOut">
              <a:rPr lang="tr-TR" smtClean="0"/>
              <a:t>20.01.2021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34408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6E7427D-6CC8-421F-A0B0-A79D8DBC0874}" type="datetimeFigureOut">
              <a:rPr lang="tr-TR" smtClean="0"/>
              <a:t>20.01.2021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14125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6E7427D-6CC8-421F-A0B0-A79D8DBC0874}" type="datetimeFigureOut">
              <a:rPr lang="tr-TR" smtClean="0"/>
              <a:t>20.01.2021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6798DD2-8F39-4B6F-844E-BA73C9F3F8EC}" type="slidenum">
              <a:rPr lang="tr-TR" smtClean="0"/>
              <a:t>‹#›</a:t>
            </a:fld>
            <a:endParaRPr lang="tr-TR"/>
          </a:p>
        </p:txBody>
      </p:sp>
    </p:spTree>
    <p:extLst>
      <p:ext uri="{BB962C8B-B14F-4D97-AF65-F5344CB8AC3E}">
        <p14:creationId xmlns:p14="http://schemas.microsoft.com/office/powerpoint/2010/main" val="188486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E7427D-6CC8-421F-A0B0-A79D8DBC0874}" type="datetimeFigureOut">
              <a:rPr lang="tr-TR" smtClean="0"/>
              <a:t>20.01.2021</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6798DD2-8F39-4B6F-844E-BA73C9F3F8EC}" type="slidenum">
              <a:rPr lang="tr-TR" smtClean="0"/>
              <a:t>‹#›</a:t>
            </a:fld>
            <a:endParaRPr lang="tr-TR"/>
          </a:p>
        </p:txBody>
      </p:sp>
    </p:spTree>
    <p:extLst>
      <p:ext uri="{BB962C8B-B14F-4D97-AF65-F5344CB8AC3E}">
        <p14:creationId xmlns:p14="http://schemas.microsoft.com/office/powerpoint/2010/main" val="146668366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rgipark.org.tr/en/download/article-file/561376" TargetMode="External"/><Relationship Id="rId7" Type="http://schemas.openxmlformats.org/officeDocument/2006/relationships/hyperlink" Target="https://web.itu.edu.tr/~sgunduz/courses/verimaden/slides/d8.pdf" TargetMode="External"/><Relationship Id="rId2" Type="http://schemas.openxmlformats.org/officeDocument/2006/relationships/hyperlink" Target="http://biostatapps.inonu.edu.tr/?page_id=847" TargetMode="External"/><Relationship Id="rId1" Type="http://schemas.openxmlformats.org/officeDocument/2006/relationships/slideLayout" Target="../slideLayouts/slideLayout2.xml"/><Relationship Id="rId6" Type="http://schemas.openxmlformats.org/officeDocument/2006/relationships/hyperlink" Target="https://ab.org.tr/ab14/bildiri/134.pdf" TargetMode="External"/><Relationship Id="rId5" Type="http://schemas.openxmlformats.org/officeDocument/2006/relationships/hyperlink" Target="https://ab.org.tr/ab16/bildiri/46.pdf" TargetMode="External"/><Relationship Id="rId4" Type="http://schemas.openxmlformats.org/officeDocument/2006/relationships/hyperlink" Target="https://dergipark.org.tr/tr/download/article-file/77318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189F0E-4DBD-474E-AA91-C7EADC030CF2}"/>
              </a:ext>
            </a:extLst>
          </p:cNvPr>
          <p:cNvSpPr>
            <a:spLocks noGrp="1"/>
          </p:cNvSpPr>
          <p:nvPr>
            <p:ph type="ctrTitle"/>
          </p:nvPr>
        </p:nvSpPr>
        <p:spPr/>
        <p:txBody>
          <a:bodyPr>
            <a:normAutofit/>
          </a:bodyPr>
          <a:lstStyle/>
          <a:p>
            <a:br>
              <a:rPr lang="tr-TR" dirty="0"/>
            </a:br>
            <a:br>
              <a:rPr lang="tr-TR" sz="5400" dirty="0"/>
            </a:br>
            <a:r>
              <a:rPr lang="tr-TR" sz="5400" dirty="0"/>
              <a:t>Veri Madenciliğinde</a:t>
            </a:r>
            <a:br>
              <a:rPr lang="tr-TR" sz="5400" dirty="0"/>
            </a:br>
            <a:r>
              <a:rPr lang="tr-TR" sz="5400" dirty="0"/>
              <a:t>Birliktelik Kuralları ve</a:t>
            </a:r>
            <a:br>
              <a:rPr lang="tr-TR" sz="5400" dirty="0"/>
            </a:br>
            <a:r>
              <a:rPr lang="tr-TR" sz="5400" dirty="0"/>
              <a:t>Ardışık Zamanlı Örüntüler</a:t>
            </a:r>
          </a:p>
        </p:txBody>
      </p:sp>
      <p:sp>
        <p:nvSpPr>
          <p:cNvPr id="3" name="Alt Başlık 2">
            <a:extLst>
              <a:ext uri="{FF2B5EF4-FFF2-40B4-BE49-F238E27FC236}">
                <a16:creationId xmlns:a16="http://schemas.microsoft.com/office/drawing/2014/main" id="{374297AE-DF8C-40F4-9AEC-080AC281BC13}"/>
              </a:ext>
            </a:extLst>
          </p:cNvPr>
          <p:cNvSpPr>
            <a:spLocks noGrp="1"/>
          </p:cNvSpPr>
          <p:nvPr>
            <p:ph type="subTitle" idx="1"/>
          </p:nvPr>
        </p:nvSpPr>
        <p:spPr/>
        <p:txBody>
          <a:bodyPr/>
          <a:lstStyle/>
          <a:p>
            <a:endParaRPr lang="tr-TR" dirty="0"/>
          </a:p>
          <a:p>
            <a:r>
              <a:rPr lang="tr-TR" sz="3600" dirty="0"/>
              <a:t>Hazırlayan: Melike Akalan</a:t>
            </a:r>
          </a:p>
        </p:txBody>
      </p:sp>
    </p:spTree>
    <p:extLst>
      <p:ext uri="{BB962C8B-B14F-4D97-AF65-F5344CB8AC3E}">
        <p14:creationId xmlns:p14="http://schemas.microsoft.com/office/powerpoint/2010/main" val="103273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B04420-1957-4F51-8656-BB818DA7E963}"/>
              </a:ext>
            </a:extLst>
          </p:cNvPr>
          <p:cNvSpPr>
            <a:spLocks noGrp="1"/>
          </p:cNvSpPr>
          <p:nvPr>
            <p:ph type="title"/>
          </p:nvPr>
        </p:nvSpPr>
        <p:spPr/>
        <p:txBody>
          <a:bodyPr/>
          <a:lstStyle/>
          <a:p>
            <a:r>
              <a:rPr lang="tr-TR" dirty="0"/>
              <a:t>Algoritmalar</a:t>
            </a:r>
          </a:p>
        </p:txBody>
      </p:sp>
      <p:sp>
        <p:nvSpPr>
          <p:cNvPr id="3" name="İçerik Yer Tutucusu 2">
            <a:extLst>
              <a:ext uri="{FF2B5EF4-FFF2-40B4-BE49-F238E27FC236}">
                <a16:creationId xmlns:a16="http://schemas.microsoft.com/office/drawing/2014/main" id="{0D49DF06-34ED-4AA4-BC67-C5C5AB9166C3}"/>
              </a:ext>
            </a:extLst>
          </p:cNvPr>
          <p:cNvSpPr>
            <a:spLocks noGrp="1"/>
          </p:cNvSpPr>
          <p:nvPr>
            <p:ph idx="1"/>
          </p:nvPr>
        </p:nvSpPr>
        <p:spPr/>
        <p:txBody>
          <a:bodyPr>
            <a:normAutofit fontScale="92500" lnSpcReduction="10000"/>
          </a:bodyPr>
          <a:lstStyle/>
          <a:p>
            <a:r>
              <a:rPr lang="tr-TR" b="1" dirty="0">
                <a:solidFill>
                  <a:srgbClr val="0070C0"/>
                </a:solidFill>
              </a:rPr>
              <a:t>Apriori</a:t>
            </a:r>
          </a:p>
          <a:p>
            <a:r>
              <a:rPr lang="tr-TR" dirty="0"/>
              <a:t>AIS</a:t>
            </a:r>
          </a:p>
          <a:p>
            <a:r>
              <a:rPr lang="tr-TR" dirty="0"/>
              <a:t>SETM</a:t>
            </a:r>
          </a:p>
          <a:p>
            <a:r>
              <a:rPr lang="tr-TR" dirty="0"/>
              <a:t>CARMA</a:t>
            </a:r>
          </a:p>
          <a:p>
            <a:r>
              <a:rPr lang="tr-TR" dirty="0" err="1"/>
              <a:t>Sampling</a:t>
            </a:r>
            <a:endParaRPr lang="tr-TR" dirty="0"/>
          </a:p>
          <a:p>
            <a:r>
              <a:rPr lang="tr-TR" dirty="0" err="1"/>
              <a:t>Partitioning</a:t>
            </a:r>
            <a:r>
              <a:rPr lang="tr-TR" dirty="0"/>
              <a:t> gibi daha pek çok farklı algoritma birliktelik kurallarının hesaplanmasında kullanılmaktadır.</a:t>
            </a:r>
          </a:p>
          <a:p>
            <a:endParaRPr lang="tr-TR" dirty="0"/>
          </a:p>
        </p:txBody>
      </p:sp>
    </p:spTree>
    <p:extLst>
      <p:ext uri="{BB962C8B-B14F-4D97-AF65-F5344CB8AC3E}">
        <p14:creationId xmlns:p14="http://schemas.microsoft.com/office/powerpoint/2010/main" val="84143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E9723-9B93-4512-AFF3-3715786AEF60}"/>
              </a:ext>
            </a:extLst>
          </p:cNvPr>
          <p:cNvSpPr>
            <a:spLocks noGrp="1"/>
          </p:cNvSpPr>
          <p:nvPr>
            <p:ph type="title"/>
          </p:nvPr>
        </p:nvSpPr>
        <p:spPr/>
        <p:txBody>
          <a:bodyPr/>
          <a:lstStyle/>
          <a:p>
            <a:r>
              <a:rPr lang="tr-TR" dirty="0"/>
              <a:t>Apriori Algoritması</a:t>
            </a:r>
          </a:p>
        </p:txBody>
      </p:sp>
      <p:sp>
        <p:nvSpPr>
          <p:cNvPr id="3" name="İçerik Yer Tutucusu 2">
            <a:extLst>
              <a:ext uri="{FF2B5EF4-FFF2-40B4-BE49-F238E27FC236}">
                <a16:creationId xmlns:a16="http://schemas.microsoft.com/office/drawing/2014/main" id="{3D5B0057-D6A6-4B20-A482-DEF62822920A}"/>
              </a:ext>
            </a:extLst>
          </p:cNvPr>
          <p:cNvSpPr>
            <a:spLocks noGrp="1"/>
          </p:cNvSpPr>
          <p:nvPr>
            <p:ph idx="1"/>
          </p:nvPr>
        </p:nvSpPr>
        <p:spPr>
          <a:xfrm>
            <a:off x="1261872" y="1828800"/>
            <a:ext cx="8595360" cy="4456590"/>
          </a:xfrm>
        </p:spPr>
        <p:txBody>
          <a:bodyPr>
            <a:normAutofit fontScale="92500" lnSpcReduction="20000"/>
          </a:bodyPr>
          <a:lstStyle/>
          <a:p>
            <a:r>
              <a:rPr lang="tr-TR" dirty="0"/>
              <a:t>1994’te </a:t>
            </a:r>
            <a:r>
              <a:rPr lang="tr-TR" dirty="0" err="1"/>
              <a:t>Agrawal</a:t>
            </a:r>
            <a:r>
              <a:rPr lang="tr-TR" dirty="0"/>
              <a:t> ve </a:t>
            </a:r>
            <a:r>
              <a:rPr lang="tr-TR" dirty="0" err="1"/>
              <a:t>Srikant</a:t>
            </a:r>
            <a:r>
              <a:rPr lang="tr-TR" dirty="0"/>
              <a:t> adlı kişiler tarafından geliştirilmiştir.</a:t>
            </a:r>
          </a:p>
          <a:p>
            <a:r>
              <a:rPr lang="tr-TR" dirty="0"/>
              <a:t>Veri Madenciliğinde birliktelik kuralları algoritmaları içerisinde en çok bilinen ve de uygulanan bir algoritmadır. </a:t>
            </a:r>
          </a:p>
          <a:p>
            <a:r>
              <a:rPr lang="tr-TR" dirty="0">
                <a:solidFill>
                  <a:srgbClr val="292929"/>
                </a:solidFill>
                <a:latin typeface="+mj-lt"/>
              </a:rPr>
              <a:t>E</a:t>
            </a:r>
            <a:r>
              <a:rPr lang="tr-TR" b="0" i="0" dirty="0">
                <a:solidFill>
                  <a:srgbClr val="292929"/>
                </a:solidFill>
                <a:effectLst/>
                <a:latin typeface="+mj-lt"/>
              </a:rPr>
              <a:t>lde ettiği bilgileri bir önceki adımdan sağladığı için algoritmanın adı «</a:t>
            </a:r>
            <a:r>
              <a:rPr lang="tr-TR" b="0" i="0" dirty="0" err="1">
                <a:solidFill>
                  <a:srgbClr val="292929"/>
                </a:solidFill>
                <a:effectLst/>
                <a:latin typeface="+mj-lt"/>
              </a:rPr>
              <a:t>prior</a:t>
            </a:r>
            <a:r>
              <a:rPr lang="tr-TR" b="0" i="0" dirty="0">
                <a:solidFill>
                  <a:srgbClr val="292929"/>
                </a:solidFill>
                <a:effectLst/>
                <a:latin typeface="+mj-lt"/>
              </a:rPr>
              <a:t> (önceki)» anlamından gelmektedir.</a:t>
            </a:r>
          </a:p>
          <a:p>
            <a:r>
              <a:rPr lang="tr-TR" dirty="0">
                <a:solidFill>
                  <a:srgbClr val="292929"/>
                </a:solidFill>
                <a:latin typeface="+mj-lt"/>
              </a:rPr>
              <a:t>V</a:t>
            </a:r>
            <a:r>
              <a:rPr lang="tr-TR" b="0" i="0" dirty="0">
                <a:solidFill>
                  <a:srgbClr val="292929"/>
                </a:solidFill>
                <a:effectLst/>
                <a:latin typeface="+mj-lt"/>
              </a:rPr>
              <a:t>eri tabanlarında sıkça geçen ifadelerin keşfedilmesinde kullanılır.</a:t>
            </a:r>
          </a:p>
          <a:p>
            <a:endParaRPr lang="tr-TR" dirty="0">
              <a:latin typeface="+mj-lt"/>
            </a:endParaRPr>
          </a:p>
        </p:txBody>
      </p:sp>
    </p:spTree>
    <p:extLst>
      <p:ext uri="{BB962C8B-B14F-4D97-AF65-F5344CB8AC3E}">
        <p14:creationId xmlns:p14="http://schemas.microsoft.com/office/powerpoint/2010/main" val="12657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E14030-CEB9-43F9-B164-8B50E8137826}"/>
              </a:ext>
            </a:extLst>
          </p:cNvPr>
          <p:cNvSpPr>
            <a:spLocks noGrp="1"/>
          </p:cNvSpPr>
          <p:nvPr>
            <p:ph type="title"/>
          </p:nvPr>
        </p:nvSpPr>
        <p:spPr/>
        <p:txBody>
          <a:bodyPr/>
          <a:lstStyle/>
          <a:p>
            <a:r>
              <a:rPr lang="tr-TR" dirty="0"/>
              <a:t>Apriori Algoritması Parametreleri</a:t>
            </a:r>
          </a:p>
        </p:txBody>
      </p:sp>
      <p:sp>
        <p:nvSpPr>
          <p:cNvPr id="3" name="İçerik Yer Tutucusu 2">
            <a:extLst>
              <a:ext uri="{FF2B5EF4-FFF2-40B4-BE49-F238E27FC236}">
                <a16:creationId xmlns:a16="http://schemas.microsoft.com/office/drawing/2014/main" id="{85CB2A9C-A9A0-461C-B9A2-778573B68CB6}"/>
              </a:ext>
            </a:extLst>
          </p:cNvPr>
          <p:cNvSpPr>
            <a:spLocks noGrp="1"/>
          </p:cNvSpPr>
          <p:nvPr>
            <p:ph idx="1"/>
          </p:nvPr>
        </p:nvSpPr>
        <p:spPr/>
        <p:txBody>
          <a:bodyPr>
            <a:normAutofit fontScale="92500" lnSpcReduction="20000"/>
          </a:bodyPr>
          <a:lstStyle/>
          <a:p>
            <a:r>
              <a:rPr lang="tr-TR" sz="3500" dirty="0"/>
              <a:t>Birliktelik kuralında, öğeler arasındaki birliktelik, destek(support) ve güven(confidence) kavramlarıyla hesaplanır.</a:t>
            </a:r>
          </a:p>
          <a:p>
            <a:r>
              <a:rPr lang="tr-TR" sz="3500" dirty="0"/>
              <a:t> A ve B iki farklı ürün olsun. </a:t>
            </a:r>
            <a:br>
              <a:rPr lang="tr-TR" sz="3500" dirty="0"/>
            </a:br>
            <a:r>
              <a:rPr lang="tr-TR" sz="3500" dirty="0"/>
              <a:t>Destek(A) = A sayısı / Toplam alışveriş sayısı</a:t>
            </a:r>
            <a:br>
              <a:rPr lang="tr-TR" sz="3500" dirty="0"/>
            </a:br>
            <a:r>
              <a:rPr lang="tr-TR" sz="3500" dirty="0"/>
              <a:t>Destek(A,B) = (A,B) sayısı / Toplam alışveriş sayısı</a:t>
            </a:r>
          </a:p>
          <a:p>
            <a:r>
              <a:rPr lang="tr-TR" sz="3500" dirty="0"/>
              <a:t>Destek, alınan ürünün ya da öğenin orda bulunma olasılığını ya da kaç kere geçtiğini hesaplar.</a:t>
            </a:r>
          </a:p>
          <a:p>
            <a:endParaRPr lang="tr-TR" dirty="0"/>
          </a:p>
          <a:p>
            <a:endParaRPr lang="tr-TR" dirty="0"/>
          </a:p>
          <a:p>
            <a:endParaRPr lang="tr-TR" dirty="0"/>
          </a:p>
        </p:txBody>
      </p:sp>
    </p:spTree>
    <p:extLst>
      <p:ext uri="{BB962C8B-B14F-4D97-AF65-F5344CB8AC3E}">
        <p14:creationId xmlns:p14="http://schemas.microsoft.com/office/powerpoint/2010/main" val="114990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4EFD66-568A-4136-BB45-E45A9F11A9CC}"/>
              </a:ext>
            </a:extLst>
          </p:cNvPr>
          <p:cNvSpPr>
            <a:spLocks noGrp="1"/>
          </p:cNvSpPr>
          <p:nvPr>
            <p:ph type="title"/>
          </p:nvPr>
        </p:nvSpPr>
        <p:spPr/>
        <p:txBody>
          <a:bodyPr/>
          <a:lstStyle/>
          <a:p>
            <a:r>
              <a:rPr lang="tr-TR" dirty="0"/>
              <a:t>Apriori Algoritması Parametreleri</a:t>
            </a:r>
          </a:p>
        </p:txBody>
      </p:sp>
      <p:sp>
        <p:nvSpPr>
          <p:cNvPr id="3" name="İçerik Yer Tutucusu 2">
            <a:extLst>
              <a:ext uri="{FF2B5EF4-FFF2-40B4-BE49-F238E27FC236}">
                <a16:creationId xmlns:a16="http://schemas.microsoft.com/office/drawing/2014/main" id="{707C30B1-2A42-4EBF-93BE-58107F45B04A}"/>
              </a:ext>
            </a:extLst>
          </p:cNvPr>
          <p:cNvSpPr>
            <a:spLocks noGrp="1"/>
          </p:cNvSpPr>
          <p:nvPr>
            <p:ph idx="1"/>
          </p:nvPr>
        </p:nvSpPr>
        <p:spPr/>
        <p:txBody>
          <a:bodyPr>
            <a:normAutofit/>
          </a:bodyPr>
          <a:lstStyle/>
          <a:p>
            <a:r>
              <a:rPr lang="tr-TR" dirty="0"/>
              <a:t>Güven(A,B)=(A,B) sayısı / A’nın olduğu alışveriş sayısı</a:t>
            </a:r>
            <a:br>
              <a:rPr lang="tr-TR" dirty="0"/>
            </a:br>
            <a:r>
              <a:rPr lang="tr-TR" dirty="0"/>
              <a:t>Güven(A⇒B)=Destek(A,B) / Destek(A)</a:t>
            </a:r>
          </a:p>
          <a:p>
            <a:r>
              <a:rPr lang="tr-TR" dirty="0"/>
              <a:t>Güven, B’nin A ile beraber alınma ya da bulunma olasılığını hesaplar.</a:t>
            </a:r>
          </a:p>
          <a:p>
            <a:r>
              <a:rPr lang="tr-TR" dirty="0"/>
              <a:t>Oluşturulacak olan kuralların her biri güven ve destek değerleri ile tanımlanır. A⇒B için (destek=5% güven=55%) gibi.</a:t>
            </a:r>
          </a:p>
          <a:p>
            <a:pPr marL="0" indent="0">
              <a:buNone/>
            </a:pPr>
            <a:endParaRPr lang="tr-TR" dirty="0"/>
          </a:p>
        </p:txBody>
      </p:sp>
    </p:spTree>
    <p:extLst>
      <p:ext uri="{BB962C8B-B14F-4D97-AF65-F5344CB8AC3E}">
        <p14:creationId xmlns:p14="http://schemas.microsoft.com/office/powerpoint/2010/main" val="143928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3D8801-36E1-4233-B924-5C97AD683FB8}"/>
              </a:ext>
            </a:extLst>
          </p:cNvPr>
          <p:cNvSpPr>
            <a:spLocks noGrp="1"/>
          </p:cNvSpPr>
          <p:nvPr>
            <p:ph type="title"/>
          </p:nvPr>
        </p:nvSpPr>
        <p:spPr/>
        <p:txBody>
          <a:bodyPr/>
          <a:lstStyle/>
          <a:p>
            <a:r>
              <a:rPr lang="tr-TR" dirty="0"/>
              <a:t>Apriori Algoritması</a:t>
            </a:r>
          </a:p>
        </p:txBody>
      </p:sp>
      <p:sp>
        <p:nvSpPr>
          <p:cNvPr id="3" name="İçerik Yer Tutucusu 2">
            <a:extLst>
              <a:ext uri="{FF2B5EF4-FFF2-40B4-BE49-F238E27FC236}">
                <a16:creationId xmlns:a16="http://schemas.microsoft.com/office/drawing/2014/main" id="{E5D89E79-0AD9-4C7D-9FCB-F766113C5FD1}"/>
              </a:ext>
            </a:extLst>
          </p:cNvPr>
          <p:cNvSpPr>
            <a:spLocks noGrp="1"/>
          </p:cNvSpPr>
          <p:nvPr>
            <p:ph idx="1"/>
          </p:nvPr>
        </p:nvSpPr>
        <p:spPr/>
        <p:txBody>
          <a:bodyPr/>
          <a:lstStyle/>
          <a:p>
            <a:r>
              <a:rPr lang="tr-TR" dirty="0"/>
              <a:t>Bir önceki slayttaki 5% destek oranı, yapılan tüm alışverişlerin 5%’inde A ile B’nin birlikte alındığını gösterir.</a:t>
            </a:r>
          </a:p>
          <a:p>
            <a:r>
              <a:rPr lang="tr-TR" dirty="0"/>
              <a:t>%55 güven olasılığı ise A’yı alan müşterilerin 55%’inin aynı alışverişte B’yi de aldığını ifade eder.</a:t>
            </a:r>
          </a:p>
        </p:txBody>
      </p:sp>
    </p:spTree>
    <p:extLst>
      <p:ext uri="{BB962C8B-B14F-4D97-AF65-F5344CB8AC3E}">
        <p14:creationId xmlns:p14="http://schemas.microsoft.com/office/powerpoint/2010/main" val="139204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BA6FA-8D25-4DA8-B81D-B726D8F70722}"/>
              </a:ext>
            </a:extLst>
          </p:cNvPr>
          <p:cNvSpPr>
            <a:spLocks noGrp="1"/>
          </p:cNvSpPr>
          <p:nvPr>
            <p:ph type="title"/>
          </p:nvPr>
        </p:nvSpPr>
        <p:spPr>
          <a:xfrm>
            <a:off x="1261872" y="365760"/>
            <a:ext cx="9692640" cy="974768"/>
          </a:xfrm>
        </p:spPr>
        <p:txBody>
          <a:bodyPr/>
          <a:lstStyle/>
          <a:p>
            <a:r>
              <a:rPr lang="tr-TR" dirty="0"/>
              <a:t>Apriori Algoritması</a:t>
            </a:r>
          </a:p>
        </p:txBody>
      </p:sp>
      <p:sp>
        <p:nvSpPr>
          <p:cNvPr id="3" name="İçerik Yer Tutucusu 2">
            <a:extLst>
              <a:ext uri="{FF2B5EF4-FFF2-40B4-BE49-F238E27FC236}">
                <a16:creationId xmlns:a16="http://schemas.microsoft.com/office/drawing/2014/main" id="{2602C2B4-5E5F-4154-9CC3-230944C78E42}"/>
              </a:ext>
            </a:extLst>
          </p:cNvPr>
          <p:cNvSpPr>
            <a:spLocks noGrp="1"/>
          </p:cNvSpPr>
          <p:nvPr>
            <p:ph idx="1"/>
          </p:nvPr>
        </p:nvSpPr>
        <p:spPr>
          <a:xfrm>
            <a:off x="1261872" y="1473694"/>
            <a:ext cx="8595360" cy="4706444"/>
          </a:xfrm>
        </p:spPr>
        <p:txBody>
          <a:bodyPr>
            <a:noAutofit/>
          </a:bodyPr>
          <a:lstStyle/>
          <a:p>
            <a:r>
              <a:rPr lang="tr-TR" sz="3000" dirty="0"/>
              <a:t>Algoritma temel mantığı;</a:t>
            </a:r>
            <a:br>
              <a:rPr lang="tr-TR" sz="3000" dirty="0"/>
            </a:br>
            <a:r>
              <a:rPr lang="tr-TR" sz="3000" dirty="0"/>
              <a:t>«eğer k-öğeler kümesi minimum destek şartına uyuyorsa </a:t>
            </a:r>
            <a:r>
              <a:rPr lang="tr-TR" sz="3000" dirty="0">
                <a:solidFill>
                  <a:srgbClr val="0070C0"/>
                </a:solidFill>
              </a:rPr>
              <a:t>(yaygın öğeler ise),</a:t>
            </a:r>
            <a:r>
              <a:rPr lang="tr-TR" sz="3000" dirty="0"/>
              <a:t> bu kümenin </a:t>
            </a:r>
            <a:r>
              <a:rPr lang="tr-TR" sz="3000" dirty="0">
                <a:solidFill>
                  <a:srgbClr val="0070C0"/>
                </a:solidFill>
              </a:rPr>
              <a:t>alt kümeleri</a:t>
            </a:r>
            <a:r>
              <a:rPr lang="tr-TR" sz="3000" dirty="0"/>
              <a:t> de minimum destek şartına uyar.» (onlar da sık tekrar eden </a:t>
            </a:r>
            <a:r>
              <a:rPr lang="tr-TR" sz="3000" dirty="0">
                <a:solidFill>
                  <a:srgbClr val="0070C0"/>
                </a:solidFill>
              </a:rPr>
              <a:t>yaygın öğelerdir</a:t>
            </a:r>
            <a:r>
              <a:rPr lang="tr-TR" sz="3000" dirty="0"/>
              <a:t>.) şeklindedir.</a:t>
            </a:r>
          </a:p>
          <a:p>
            <a:r>
              <a:rPr lang="tr-TR" sz="3000" dirty="0"/>
              <a:t>K-öğeler kümesi, incelenecek veri setindeki k tane öğedir.</a:t>
            </a:r>
          </a:p>
        </p:txBody>
      </p:sp>
    </p:spTree>
    <p:extLst>
      <p:ext uri="{BB962C8B-B14F-4D97-AF65-F5344CB8AC3E}">
        <p14:creationId xmlns:p14="http://schemas.microsoft.com/office/powerpoint/2010/main" val="393880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F2FB8-3283-49C1-A7EF-DD6F0C2E474A}"/>
              </a:ext>
            </a:extLst>
          </p:cNvPr>
          <p:cNvSpPr>
            <a:spLocks noGrp="1"/>
          </p:cNvSpPr>
          <p:nvPr>
            <p:ph type="title"/>
          </p:nvPr>
        </p:nvSpPr>
        <p:spPr/>
        <p:txBody>
          <a:bodyPr/>
          <a:lstStyle/>
          <a:p>
            <a:r>
              <a:rPr kumimoji="0" lang="tr-TR" sz="4400" b="1" i="0" u="none" strike="noStrike" kern="1200" cap="none" spc="-50" normalizeH="0" baseline="0" noProof="0" dirty="0">
                <a:ln>
                  <a:noFill/>
                </a:ln>
                <a:solidFill>
                  <a:srgbClr val="000000"/>
                </a:solidFill>
                <a:effectLst/>
                <a:uLnTx/>
                <a:uFillTx/>
                <a:latin typeface="Arial" panose="020B0604020202020204"/>
                <a:ea typeface="+mj-ea"/>
                <a:cs typeface="+mj-cs"/>
              </a:rPr>
              <a:t>Apriori Algoritması</a:t>
            </a:r>
            <a:endParaRPr lang="tr-TR" dirty="0"/>
          </a:p>
        </p:txBody>
      </p:sp>
      <p:sp>
        <p:nvSpPr>
          <p:cNvPr id="9" name="İçerik Yer Tutucusu 8">
            <a:extLst>
              <a:ext uri="{FF2B5EF4-FFF2-40B4-BE49-F238E27FC236}">
                <a16:creationId xmlns:a16="http://schemas.microsoft.com/office/drawing/2014/main" id="{1B1AF485-7524-4E42-A5B5-189CEE1EA04B}"/>
              </a:ext>
            </a:extLst>
          </p:cNvPr>
          <p:cNvSpPr>
            <a:spLocks noGrp="1"/>
          </p:cNvSpPr>
          <p:nvPr>
            <p:ph idx="1"/>
          </p:nvPr>
        </p:nvSpPr>
        <p:spPr>
          <a:xfrm>
            <a:off x="1261872" y="1828800"/>
            <a:ext cx="3434415" cy="4351337"/>
          </a:xfrm>
        </p:spPr>
        <p:txBody>
          <a:bodyPr>
            <a:normAutofit/>
          </a:bodyPr>
          <a:lstStyle/>
          <a:p>
            <a:r>
              <a:rPr lang="tr-TR" dirty="0"/>
              <a:t>Her yaygın öğe adayı için veri kümesini taranarak hareketlerde yaygın öğe adayı olup/olmadığına bakılır.</a:t>
            </a:r>
          </a:p>
        </p:txBody>
      </p:sp>
      <p:pic>
        <p:nvPicPr>
          <p:cNvPr id="11" name="Resim 10">
            <a:extLst>
              <a:ext uri="{FF2B5EF4-FFF2-40B4-BE49-F238E27FC236}">
                <a16:creationId xmlns:a16="http://schemas.microsoft.com/office/drawing/2014/main" id="{8C422199-53E4-43FB-88BC-4D4723F08309}"/>
              </a:ext>
            </a:extLst>
          </p:cNvPr>
          <p:cNvPicPr>
            <a:picLocks noChangeAspect="1"/>
          </p:cNvPicPr>
          <p:nvPr/>
        </p:nvPicPr>
        <p:blipFill>
          <a:blip r:embed="rId2"/>
          <a:stretch>
            <a:fillRect/>
          </a:stretch>
        </p:blipFill>
        <p:spPr>
          <a:xfrm>
            <a:off x="4856085" y="1828800"/>
            <a:ext cx="6169071" cy="4351337"/>
          </a:xfrm>
          <a:prstGeom prst="rect">
            <a:avLst/>
          </a:prstGeom>
        </p:spPr>
      </p:pic>
    </p:spTree>
    <p:extLst>
      <p:ext uri="{BB962C8B-B14F-4D97-AF65-F5344CB8AC3E}">
        <p14:creationId xmlns:p14="http://schemas.microsoft.com/office/powerpoint/2010/main" val="1356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D88C89-7976-498E-A0F4-91D76B326B78}"/>
              </a:ext>
            </a:extLst>
          </p:cNvPr>
          <p:cNvSpPr>
            <a:spLocks noGrp="1"/>
          </p:cNvSpPr>
          <p:nvPr>
            <p:ph type="title"/>
          </p:nvPr>
        </p:nvSpPr>
        <p:spPr/>
        <p:txBody>
          <a:bodyPr/>
          <a:lstStyle/>
          <a:p>
            <a:r>
              <a:rPr kumimoji="0" lang="tr-TR" sz="4400" b="1" i="0" u="none" strike="noStrike" kern="1200" cap="none" spc="-50" normalizeH="0" baseline="0" noProof="0" dirty="0">
                <a:ln>
                  <a:noFill/>
                </a:ln>
                <a:solidFill>
                  <a:srgbClr val="000000"/>
                </a:solidFill>
                <a:effectLst/>
                <a:uLnTx/>
                <a:uFillTx/>
                <a:latin typeface="Arial" panose="020B0604020202020204"/>
                <a:ea typeface="+mj-ea"/>
                <a:cs typeface="+mj-cs"/>
              </a:rPr>
              <a:t>Apriori Algoritması</a:t>
            </a:r>
            <a:endParaRPr lang="tr-TR" dirty="0"/>
          </a:p>
        </p:txBody>
      </p:sp>
      <p:sp>
        <p:nvSpPr>
          <p:cNvPr id="7" name="İçerik Yer Tutucusu 6">
            <a:extLst>
              <a:ext uri="{FF2B5EF4-FFF2-40B4-BE49-F238E27FC236}">
                <a16:creationId xmlns:a16="http://schemas.microsoft.com/office/drawing/2014/main" id="{71FD5223-513B-43AB-BA37-CFE2EC7611A1}"/>
              </a:ext>
            </a:extLst>
          </p:cNvPr>
          <p:cNvSpPr>
            <a:spLocks noGrp="1"/>
          </p:cNvSpPr>
          <p:nvPr>
            <p:ph idx="1"/>
          </p:nvPr>
        </p:nvSpPr>
        <p:spPr>
          <a:xfrm>
            <a:off x="1261872" y="1828800"/>
            <a:ext cx="3034920" cy="4663440"/>
          </a:xfrm>
        </p:spPr>
        <p:txBody>
          <a:bodyPr/>
          <a:lstStyle/>
          <a:p>
            <a:r>
              <a:rPr lang="tr-TR" dirty="0"/>
              <a:t>Yaygın öğe olmayan bir kümenin üst kümeleri de yaygın öğe adayı oluşturamaz.</a:t>
            </a:r>
            <a:br>
              <a:rPr lang="tr-TR" dirty="0"/>
            </a:br>
            <a:r>
              <a:rPr lang="tr-TR" dirty="0"/>
              <a:t>(destek değeri hesaplanmaz)</a:t>
            </a:r>
          </a:p>
          <a:p>
            <a:endParaRPr lang="tr-TR" dirty="0"/>
          </a:p>
        </p:txBody>
      </p:sp>
      <p:pic>
        <p:nvPicPr>
          <p:cNvPr id="8" name="İçerik Yer Tutucusu 4">
            <a:extLst>
              <a:ext uri="{FF2B5EF4-FFF2-40B4-BE49-F238E27FC236}">
                <a16:creationId xmlns:a16="http://schemas.microsoft.com/office/drawing/2014/main" id="{686948ED-7345-4FCA-B49D-763868E4EA84}"/>
              </a:ext>
            </a:extLst>
          </p:cNvPr>
          <p:cNvPicPr>
            <a:picLocks noChangeAspect="1"/>
          </p:cNvPicPr>
          <p:nvPr/>
        </p:nvPicPr>
        <p:blipFill>
          <a:blip r:embed="rId2"/>
          <a:stretch>
            <a:fillRect/>
          </a:stretch>
        </p:blipFill>
        <p:spPr>
          <a:xfrm>
            <a:off x="4300445" y="1997476"/>
            <a:ext cx="6227939" cy="4494765"/>
          </a:xfrm>
          <a:prstGeom prst="rect">
            <a:avLst/>
          </a:prstGeom>
        </p:spPr>
      </p:pic>
    </p:spTree>
    <p:extLst>
      <p:ext uri="{BB962C8B-B14F-4D97-AF65-F5344CB8AC3E}">
        <p14:creationId xmlns:p14="http://schemas.microsoft.com/office/powerpoint/2010/main" val="91453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E14030-CEB9-43F9-B164-8B50E8137826}"/>
              </a:ext>
            </a:extLst>
          </p:cNvPr>
          <p:cNvSpPr>
            <a:spLocks noGrp="1"/>
          </p:cNvSpPr>
          <p:nvPr>
            <p:ph type="title"/>
          </p:nvPr>
        </p:nvSpPr>
        <p:spPr/>
        <p:txBody>
          <a:bodyPr/>
          <a:lstStyle/>
          <a:p>
            <a:r>
              <a:rPr lang="tr-TR" dirty="0"/>
              <a:t>Apriori Algoritması Aşamaları</a:t>
            </a:r>
          </a:p>
        </p:txBody>
      </p:sp>
      <p:sp>
        <p:nvSpPr>
          <p:cNvPr id="3" name="İçerik Yer Tutucusu 2">
            <a:extLst>
              <a:ext uri="{FF2B5EF4-FFF2-40B4-BE49-F238E27FC236}">
                <a16:creationId xmlns:a16="http://schemas.microsoft.com/office/drawing/2014/main" id="{85CB2A9C-A9A0-461C-B9A2-778573B68CB6}"/>
              </a:ext>
            </a:extLst>
          </p:cNvPr>
          <p:cNvSpPr>
            <a:spLocks noGrp="1"/>
          </p:cNvSpPr>
          <p:nvPr>
            <p:ph idx="1"/>
          </p:nvPr>
        </p:nvSpPr>
        <p:spPr>
          <a:xfrm>
            <a:off x="1261872" y="1828800"/>
            <a:ext cx="8595360" cy="4500979"/>
          </a:xfrm>
        </p:spPr>
        <p:txBody>
          <a:bodyPr>
            <a:normAutofit/>
          </a:bodyPr>
          <a:lstStyle/>
          <a:p>
            <a:pPr marL="514350" indent="-514350">
              <a:buFont typeface="+mj-lt"/>
              <a:buAutoNum type="arabicPeriod"/>
            </a:pPr>
            <a:r>
              <a:rPr lang="tr-TR" dirty="0"/>
              <a:t>Minimum destek sayısı ve minimum güven değerleri belirlenir.</a:t>
            </a:r>
          </a:p>
          <a:p>
            <a:pPr marL="514350" indent="-514350">
              <a:buFont typeface="+mj-lt"/>
              <a:buAutoNum type="arabicPeriod"/>
            </a:pPr>
            <a:r>
              <a:rPr lang="tr-TR" dirty="0"/>
              <a:t>Öğeler kümesi içerisindeki her bir öğenin destek değeri bulunur.</a:t>
            </a:r>
          </a:p>
          <a:p>
            <a:pPr marL="514350" indent="-514350">
              <a:buFont typeface="+mj-lt"/>
              <a:buAutoNum type="arabicPeriod"/>
            </a:pPr>
            <a:r>
              <a:rPr lang="tr-TR" dirty="0"/>
              <a:t>Minimum destek değerinden daha düşük desteği olan öğeler algoritmadan çıkarılır.</a:t>
            </a:r>
          </a:p>
          <a:p>
            <a:pPr marL="514350" indent="-514350">
              <a:buFont typeface="+mj-lt"/>
              <a:buAutoNum type="arabicPeriod"/>
            </a:pPr>
            <a:r>
              <a:rPr lang="tr-TR" dirty="0"/>
              <a:t>Elde edilen tekli birliktelikler ile ikili birliktelikler oluşturulur.</a:t>
            </a:r>
          </a:p>
        </p:txBody>
      </p:sp>
    </p:spTree>
    <p:extLst>
      <p:ext uri="{BB962C8B-B14F-4D97-AF65-F5344CB8AC3E}">
        <p14:creationId xmlns:p14="http://schemas.microsoft.com/office/powerpoint/2010/main" val="361207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A94FD-A9D7-4884-B449-3F5B02704B7B}"/>
              </a:ext>
            </a:extLst>
          </p:cNvPr>
          <p:cNvSpPr>
            <a:spLocks noGrp="1"/>
          </p:cNvSpPr>
          <p:nvPr>
            <p:ph type="title"/>
          </p:nvPr>
        </p:nvSpPr>
        <p:spPr/>
        <p:txBody>
          <a:bodyPr/>
          <a:lstStyle/>
          <a:p>
            <a:r>
              <a:rPr lang="tr-TR" dirty="0"/>
              <a:t>Apriori Algoritması Aşamaları</a:t>
            </a:r>
          </a:p>
        </p:txBody>
      </p:sp>
      <p:sp>
        <p:nvSpPr>
          <p:cNvPr id="3" name="İçerik Yer Tutucusu 2">
            <a:extLst>
              <a:ext uri="{FF2B5EF4-FFF2-40B4-BE49-F238E27FC236}">
                <a16:creationId xmlns:a16="http://schemas.microsoft.com/office/drawing/2014/main" id="{782BE2B7-7546-417F-8604-2DB99EFAC8E2}"/>
              </a:ext>
            </a:extLst>
          </p:cNvPr>
          <p:cNvSpPr>
            <a:spLocks noGrp="1"/>
          </p:cNvSpPr>
          <p:nvPr>
            <p:ph idx="1"/>
          </p:nvPr>
        </p:nvSpPr>
        <p:spPr/>
        <p:txBody>
          <a:bodyPr>
            <a:normAutofit/>
          </a:bodyPr>
          <a:lstStyle/>
          <a:p>
            <a:pPr marL="514350" indent="-514350">
              <a:buFont typeface="+mj-lt"/>
              <a:buAutoNum type="arabicPeriod" startAt="5"/>
            </a:pPr>
            <a:r>
              <a:rPr lang="tr-TR" dirty="0"/>
              <a:t>Minimum destek değerinden düşük olan öğe kümeleri çıkarılır.</a:t>
            </a:r>
          </a:p>
          <a:p>
            <a:pPr marL="514350" indent="-514350">
              <a:buFont typeface="+mj-lt"/>
              <a:buAutoNum type="arabicPeriod" startAt="5"/>
            </a:pPr>
            <a:r>
              <a:rPr lang="tr-TR" dirty="0"/>
              <a:t>Üçlü birliktelikler oluşturulur.</a:t>
            </a:r>
          </a:p>
          <a:p>
            <a:pPr marL="514350" indent="-514350">
              <a:buFont typeface="+mj-lt"/>
              <a:buAutoNum type="arabicPeriod" startAt="5"/>
            </a:pPr>
            <a:r>
              <a:rPr lang="tr-TR" dirty="0"/>
              <a:t>Üçlü birlikteliklerden minimum destek değerini geçemeyenler çıkarılır.</a:t>
            </a:r>
          </a:p>
          <a:p>
            <a:pPr marL="514350" indent="-514350">
              <a:buFont typeface="+mj-lt"/>
              <a:buAutoNum type="arabicPeriod" startAt="5"/>
            </a:pPr>
            <a:r>
              <a:rPr lang="tr-TR" dirty="0"/>
              <a:t>Üçlü birlikteliklerden birliktelik kuralları oluşturulur.</a:t>
            </a:r>
          </a:p>
        </p:txBody>
      </p:sp>
    </p:spTree>
    <p:extLst>
      <p:ext uri="{BB962C8B-B14F-4D97-AF65-F5344CB8AC3E}">
        <p14:creationId xmlns:p14="http://schemas.microsoft.com/office/powerpoint/2010/main" val="23303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F28D00-3432-4556-97D8-A4F59DE458A8}"/>
              </a:ext>
            </a:extLst>
          </p:cNvPr>
          <p:cNvSpPr>
            <a:spLocks noGrp="1"/>
          </p:cNvSpPr>
          <p:nvPr>
            <p:ph type="title"/>
          </p:nvPr>
        </p:nvSpPr>
        <p:spPr/>
        <p:txBody>
          <a:bodyPr/>
          <a:lstStyle/>
          <a:p>
            <a:r>
              <a:rPr lang="tr-TR" dirty="0"/>
              <a:t>İçerik</a:t>
            </a:r>
          </a:p>
        </p:txBody>
      </p:sp>
      <p:sp>
        <p:nvSpPr>
          <p:cNvPr id="3" name="İçerik Yer Tutucusu 2">
            <a:extLst>
              <a:ext uri="{FF2B5EF4-FFF2-40B4-BE49-F238E27FC236}">
                <a16:creationId xmlns:a16="http://schemas.microsoft.com/office/drawing/2014/main" id="{CDCDEAC4-4047-4E1D-AE7D-D28F71934B08}"/>
              </a:ext>
            </a:extLst>
          </p:cNvPr>
          <p:cNvSpPr>
            <a:spLocks noGrp="1"/>
          </p:cNvSpPr>
          <p:nvPr>
            <p:ph idx="1"/>
          </p:nvPr>
        </p:nvSpPr>
        <p:spPr/>
        <p:txBody>
          <a:bodyPr>
            <a:normAutofit/>
          </a:bodyPr>
          <a:lstStyle/>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a:t>
            </a:r>
            <a:r>
              <a:rPr lang="tr-TR" dirty="0"/>
              <a:t>Birliktelik Kuralları </a:t>
            </a: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Nedir ?</a:t>
            </a:r>
          </a:p>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a:t>
            </a:r>
            <a:r>
              <a:rPr lang="tr-TR" dirty="0"/>
              <a:t>Ardışık Zamanlı Örüntüler Nedir ?</a:t>
            </a:r>
            <a:endPar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endParaRPr>
          </a:p>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Uygulama Alanları </a:t>
            </a:r>
          </a:p>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Kullanılan Algoritmalar</a:t>
            </a:r>
          </a:p>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Algoritmaların Avantajları/</a:t>
            </a:r>
            <a:r>
              <a:rPr lang="tr-TR" dirty="0">
                <a:solidFill>
                  <a:srgbClr val="000000"/>
                </a:solidFill>
                <a:latin typeface="Arial" panose="020B0604020202020204"/>
              </a:rPr>
              <a:t>D</a:t>
            </a:r>
            <a:r>
              <a:rPr kumimoji="0" lang="tr-TR" sz="3200" b="0" i="0" u="none" strike="noStrike" kern="1200" cap="none" spc="10" normalizeH="0" baseline="0" noProof="0" dirty="0" err="1">
                <a:ln>
                  <a:noFill/>
                </a:ln>
                <a:solidFill>
                  <a:srgbClr val="000000"/>
                </a:solidFill>
                <a:effectLst/>
                <a:uLnTx/>
                <a:uFillTx/>
                <a:latin typeface="Arial" panose="020B0604020202020204"/>
                <a:ea typeface="+mn-ea"/>
                <a:cs typeface="+mn-cs"/>
              </a:rPr>
              <a:t>ezavantajları</a:t>
            </a:r>
            <a:endPar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endParaRPr>
          </a:p>
          <a:p>
            <a:pPr marR="0" lvl="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q"/>
              <a:tabLst/>
              <a:defRPr/>
            </a:pP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 Sonuç ve Yorum</a:t>
            </a:r>
          </a:p>
          <a:p>
            <a:pPr marL="0" indent="0">
              <a:buNone/>
            </a:pPr>
            <a:endParaRPr lang="tr-TR" dirty="0"/>
          </a:p>
        </p:txBody>
      </p:sp>
    </p:spTree>
    <p:extLst>
      <p:ext uri="{BB962C8B-B14F-4D97-AF65-F5344CB8AC3E}">
        <p14:creationId xmlns:p14="http://schemas.microsoft.com/office/powerpoint/2010/main" val="360921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6C7010-C237-4BCA-87D0-9BBCDA511739}"/>
              </a:ext>
            </a:extLst>
          </p:cNvPr>
          <p:cNvSpPr>
            <a:spLocks noGrp="1"/>
          </p:cNvSpPr>
          <p:nvPr>
            <p:ph type="title"/>
          </p:nvPr>
        </p:nvSpPr>
        <p:spPr/>
        <p:txBody>
          <a:bodyPr/>
          <a:lstStyle/>
          <a:p>
            <a:r>
              <a:rPr lang="tr-TR" dirty="0"/>
              <a:t>Apriori Avantaj/Dezavantaj</a:t>
            </a:r>
          </a:p>
        </p:txBody>
      </p:sp>
      <p:sp>
        <p:nvSpPr>
          <p:cNvPr id="3" name="İçerik Yer Tutucusu 2">
            <a:extLst>
              <a:ext uri="{FF2B5EF4-FFF2-40B4-BE49-F238E27FC236}">
                <a16:creationId xmlns:a16="http://schemas.microsoft.com/office/drawing/2014/main" id="{1DC8D1E6-FACB-4965-AE96-A88A8C0A3709}"/>
              </a:ext>
            </a:extLst>
          </p:cNvPr>
          <p:cNvSpPr>
            <a:spLocks noGrp="1"/>
          </p:cNvSpPr>
          <p:nvPr>
            <p:ph idx="1"/>
          </p:nvPr>
        </p:nvSpPr>
        <p:spPr/>
        <p:txBody>
          <a:bodyPr>
            <a:normAutofit lnSpcReduction="10000"/>
          </a:bodyPr>
          <a:lstStyle/>
          <a:p>
            <a:r>
              <a:rPr lang="tr-TR" dirty="0"/>
              <a:t>Algoritma satış, ticaret gibi alanlar için  yararlı analizler yapabilmektedir.</a:t>
            </a:r>
          </a:p>
          <a:p>
            <a:r>
              <a:rPr lang="tr-TR" dirty="0"/>
              <a:t>Sonuçların anlaşılması ve değerlendirilmesi oldukça kolaydır.</a:t>
            </a:r>
          </a:p>
          <a:p>
            <a:r>
              <a:rPr lang="tr-TR" dirty="0">
                <a:solidFill>
                  <a:srgbClr val="C00000"/>
                </a:solidFill>
              </a:rPr>
              <a:t>Dezavantajları:</a:t>
            </a:r>
            <a:br>
              <a:rPr lang="tr-TR" dirty="0">
                <a:solidFill>
                  <a:srgbClr val="C00000"/>
                </a:solidFill>
              </a:rPr>
            </a:br>
            <a:r>
              <a:rPr lang="tr-TR" dirty="0"/>
              <a:t>Çıkarılan kural sayısı fazla olabilir.</a:t>
            </a:r>
            <a:br>
              <a:rPr lang="tr-TR" dirty="0"/>
            </a:br>
            <a:r>
              <a:rPr lang="tr-TR" dirty="0"/>
              <a:t>Yaygın öğe bulmak için tüm veri setinde dolaştığından büyük veri setlerinde zaman sorunu yaşayabilir.</a:t>
            </a:r>
          </a:p>
        </p:txBody>
      </p:sp>
    </p:spTree>
    <p:extLst>
      <p:ext uri="{BB962C8B-B14F-4D97-AF65-F5344CB8AC3E}">
        <p14:creationId xmlns:p14="http://schemas.microsoft.com/office/powerpoint/2010/main" val="325548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1BB156-171C-47E5-B2AC-DEC04ED4D8B4}"/>
              </a:ext>
            </a:extLst>
          </p:cNvPr>
          <p:cNvSpPr>
            <a:spLocks noGrp="1"/>
          </p:cNvSpPr>
          <p:nvPr>
            <p:ph type="title"/>
          </p:nvPr>
        </p:nvSpPr>
        <p:spPr>
          <a:xfrm>
            <a:off x="1261872" y="365760"/>
            <a:ext cx="9692640" cy="1107933"/>
          </a:xfrm>
        </p:spPr>
        <p:txBody>
          <a:bodyPr/>
          <a:lstStyle/>
          <a:p>
            <a:r>
              <a:rPr lang="tr-TR" dirty="0"/>
              <a:t>Ardışık Zamanlı Örüntüler</a:t>
            </a:r>
          </a:p>
        </p:txBody>
      </p:sp>
      <p:sp>
        <p:nvSpPr>
          <p:cNvPr id="3" name="İçerik Yer Tutucusu 2">
            <a:extLst>
              <a:ext uri="{FF2B5EF4-FFF2-40B4-BE49-F238E27FC236}">
                <a16:creationId xmlns:a16="http://schemas.microsoft.com/office/drawing/2014/main" id="{AB5DA334-2697-4C99-8EC5-1DEFD2117547}"/>
              </a:ext>
            </a:extLst>
          </p:cNvPr>
          <p:cNvSpPr>
            <a:spLocks noGrp="1"/>
          </p:cNvSpPr>
          <p:nvPr>
            <p:ph idx="1"/>
          </p:nvPr>
        </p:nvSpPr>
        <p:spPr>
          <a:xfrm>
            <a:off x="1261872" y="1695635"/>
            <a:ext cx="8595360" cy="4796605"/>
          </a:xfrm>
        </p:spPr>
        <p:txBody>
          <a:bodyPr>
            <a:normAutofit fontScale="77500" lnSpcReduction="20000"/>
          </a:bodyPr>
          <a:lstStyle/>
          <a:p>
            <a:pPr>
              <a:buFont typeface="Wingdings" panose="05000000000000000000" pitchFamily="2" charset="2"/>
              <a:buChar char="§"/>
            </a:pPr>
            <a:r>
              <a:rPr lang="tr-TR" sz="4100" dirty="0">
                <a:latin typeface="+mj-lt"/>
              </a:rPr>
              <a:t>B</a:t>
            </a:r>
            <a:r>
              <a:rPr lang="tr-TR" sz="4100" b="0" i="0" dirty="0">
                <a:effectLst/>
                <a:latin typeface="+mj-lt"/>
              </a:rPr>
              <a:t>irbirleri ile ilişkisi olan fakat birbirini izleyen zamanlarda gerçekleşen ilişkileri ifade etmek için kullanılır.</a:t>
            </a:r>
          </a:p>
          <a:p>
            <a:pPr>
              <a:buFont typeface="Wingdings" panose="05000000000000000000" pitchFamily="2" charset="2"/>
              <a:buChar char="§"/>
            </a:pPr>
            <a:r>
              <a:rPr lang="tr-TR" sz="4100" dirty="0">
                <a:latin typeface="+mj-lt"/>
              </a:rPr>
              <a:t>Ardışık zamanlı örüntü örnekleri:</a:t>
            </a:r>
            <a:br>
              <a:rPr lang="tr-TR" sz="4100" dirty="0">
                <a:latin typeface="+mj-lt"/>
              </a:rPr>
            </a:br>
            <a:r>
              <a:rPr lang="tr-TR" sz="4100" dirty="0">
                <a:latin typeface="+mj-lt"/>
              </a:rPr>
              <a:t>bir memurun işe gidiş-gelişi,</a:t>
            </a:r>
            <a:br>
              <a:rPr lang="tr-TR" sz="4100" dirty="0">
                <a:latin typeface="+mj-lt"/>
              </a:rPr>
            </a:br>
            <a:r>
              <a:rPr lang="tr-TR" sz="4100" dirty="0">
                <a:latin typeface="+mj-lt"/>
              </a:rPr>
              <a:t>telefon görüşme kayıtları,</a:t>
            </a:r>
            <a:br>
              <a:rPr lang="tr-TR" sz="4100" dirty="0">
                <a:latin typeface="+mj-lt"/>
              </a:rPr>
            </a:br>
            <a:r>
              <a:rPr lang="tr-TR" sz="4100" dirty="0">
                <a:latin typeface="+mj-lt"/>
              </a:rPr>
              <a:t>maaş alma veya para yatırma gibi banka hesap hareketleri, </a:t>
            </a:r>
            <a:br>
              <a:rPr lang="tr-TR" sz="4100" dirty="0">
                <a:latin typeface="+mj-lt"/>
              </a:rPr>
            </a:br>
            <a:r>
              <a:rPr lang="tr-TR" sz="4100" dirty="0">
                <a:latin typeface="+mj-lt"/>
              </a:rPr>
              <a:t>deprem gibi doğal afetlerin meydana geliş sırası vb.</a:t>
            </a:r>
            <a:br>
              <a:rPr lang="tr-TR" sz="4100" dirty="0">
                <a:latin typeface="+mj-lt"/>
              </a:rPr>
            </a:br>
            <a:br>
              <a:rPr lang="tr-TR" dirty="0"/>
            </a:br>
            <a:endParaRPr lang="tr-TR" dirty="0"/>
          </a:p>
          <a:p>
            <a:pPr>
              <a:buFont typeface="Wingdings" panose="05000000000000000000" pitchFamily="2" charset="2"/>
              <a:buChar char="§"/>
            </a:pPr>
            <a:endParaRPr lang="tr-TR" dirty="0"/>
          </a:p>
          <a:p>
            <a:pPr>
              <a:buFont typeface="Wingdings" panose="05000000000000000000" pitchFamily="2" charset="2"/>
              <a:buChar char="§"/>
            </a:pPr>
            <a:endParaRPr lang="tr-TR" dirty="0"/>
          </a:p>
          <a:p>
            <a:pPr>
              <a:buFont typeface="Wingdings" panose="05000000000000000000" pitchFamily="2" charset="2"/>
              <a:buChar char="§"/>
            </a:pPr>
            <a:endParaRPr lang="tr-TR" dirty="0"/>
          </a:p>
        </p:txBody>
      </p:sp>
    </p:spTree>
    <p:extLst>
      <p:ext uri="{BB962C8B-B14F-4D97-AF65-F5344CB8AC3E}">
        <p14:creationId xmlns:p14="http://schemas.microsoft.com/office/powerpoint/2010/main" val="23471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89805D-ACEC-46D9-B743-9B5082D36D14}"/>
              </a:ext>
            </a:extLst>
          </p:cNvPr>
          <p:cNvSpPr>
            <a:spLocks noGrp="1"/>
          </p:cNvSpPr>
          <p:nvPr>
            <p:ph type="title"/>
          </p:nvPr>
        </p:nvSpPr>
        <p:spPr/>
        <p:txBody>
          <a:bodyPr/>
          <a:lstStyle/>
          <a:p>
            <a:r>
              <a:rPr lang="tr-TR" dirty="0"/>
              <a:t>Uygulama Alanları</a:t>
            </a:r>
          </a:p>
        </p:txBody>
      </p:sp>
      <p:sp>
        <p:nvSpPr>
          <p:cNvPr id="3" name="İçerik Yer Tutucusu 2">
            <a:extLst>
              <a:ext uri="{FF2B5EF4-FFF2-40B4-BE49-F238E27FC236}">
                <a16:creationId xmlns:a16="http://schemas.microsoft.com/office/drawing/2014/main" id="{C261A0CB-91CF-492B-A949-57127C692743}"/>
              </a:ext>
            </a:extLst>
          </p:cNvPr>
          <p:cNvSpPr>
            <a:spLocks noGrp="1"/>
          </p:cNvSpPr>
          <p:nvPr>
            <p:ph idx="1"/>
          </p:nvPr>
        </p:nvSpPr>
        <p:spPr>
          <a:xfrm>
            <a:off x="1261872" y="1828800"/>
            <a:ext cx="8595360" cy="4785064"/>
          </a:xfrm>
        </p:spPr>
        <p:txBody>
          <a:bodyPr>
            <a:normAutofit lnSpcReduction="10000"/>
          </a:bodyPr>
          <a:lstStyle/>
          <a:p>
            <a:pPr>
              <a:buClr>
                <a:srgbClr val="6F6F74"/>
              </a:buClr>
              <a:defRPr/>
            </a:pPr>
            <a:r>
              <a:rPr kumimoji="0" lang="tr-TR" sz="3200" b="1" i="0" u="none" strike="noStrike" kern="1200" cap="none" spc="10" normalizeH="0" baseline="0" noProof="0" dirty="0">
                <a:ln>
                  <a:noFill/>
                </a:ln>
                <a:solidFill>
                  <a:srgbClr val="0070C0"/>
                </a:solidFill>
                <a:effectLst/>
                <a:uLnTx/>
                <a:uFillTx/>
                <a:latin typeface="Arial" panose="020B0604020202020204"/>
                <a:ea typeface="+mn-ea"/>
                <a:cs typeface="+mn-cs"/>
              </a:rPr>
              <a:t>Metin madenciliğinde </a:t>
            </a: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cümle içerisindeki kelimelerin sırasının elde edilmesinde,</a:t>
            </a:r>
          </a:p>
          <a:p>
            <a:pPr marL="182880" marR="0" lvl="0" indent="-18288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
              <a:tabLst/>
              <a:defRPr/>
            </a:pPr>
            <a:r>
              <a:rPr kumimoji="0" lang="tr-TR" sz="3200" b="1" i="0" u="none" strike="noStrike" kern="1200" cap="none" spc="10" normalizeH="0" baseline="0" noProof="0" dirty="0">
                <a:ln>
                  <a:noFill/>
                </a:ln>
                <a:solidFill>
                  <a:srgbClr val="0070C0"/>
                </a:solidFill>
                <a:effectLst/>
                <a:uLnTx/>
                <a:uFillTx/>
                <a:latin typeface="Arial" panose="020B0604020202020204"/>
                <a:ea typeface="+mn-ea"/>
                <a:cs typeface="+mn-cs"/>
              </a:rPr>
              <a:t>Web madenciliğinde </a:t>
            </a: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müşteri profilinin çıkarılmasında,</a:t>
            </a:r>
          </a:p>
          <a:p>
            <a:pPr marL="182880" marR="0" lvl="0" indent="-18288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
              <a:tabLst/>
              <a:defRPr/>
            </a:pPr>
            <a:r>
              <a:rPr kumimoji="0" lang="tr-TR" sz="3200" b="1" i="0" u="none" strike="noStrike" kern="1200" cap="none" spc="10" normalizeH="0" baseline="0" noProof="0" dirty="0">
                <a:ln>
                  <a:noFill/>
                </a:ln>
                <a:solidFill>
                  <a:srgbClr val="0070C0"/>
                </a:solidFill>
                <a:effectLst/>
                <a:uLnTx/>
                <a:uFillTx/>
                <a:latin typeface="Arial" panose="020B0604020202020204"/>
                <a:ea typeface="+mn-ea"/>
                <a:cs typeface="+mn-cs"/>
              </a:rPr>
              <a:t>Hastalık tespitinde </a:t>
            </a:r>
            <a:r>
              <a:rPr kumimoji="0" lang="tr-TR" sz="3200" b="0" i="0" u="none" strike="noStrike" kern="1200" cap="none" spc="10" normalizeH="0" baseline="0" noProof="0" dirty="0">
                <a:ln>
                  <a:noFill/>
                </a:ln>
                <a:solidFill>
                  <a:srgbClr val="000000"/>
                </a:solidFill>
                <a:effectLst/>
                <a:uLnTx/>
                <a:uFillTx/>
                <a:latin typeface="Arial" panose="020B0604020202020204"/>
                <a:ea typeface="+mn-ea"/>
                <a:cs typeface="+mn-cs"/>
              </a:rPr>
              <a:t>DNA sıra diziliminin analizinde,</a:t>
            </a:r>
          </a:p>
          <a:p>
            <a:pPr marL="182880" marR="0" lvl="0" indent="-182880" algn="l" defTabSz="914400" rtl="0" eaLnBrk="1" fontAlgn="auto" latinLnBrk="0" hangingPunct="1">
              <a:lnSpc>
                <a:spcPct val="95000"/>
              </a:lnSpc>
              <a:spcBef>
                <a:spcPts val="1400"/>
              </a:spcBef>
              <a:spcAft>
                <a:spcPts val="200"/>
              </a:spcAft>
              <a:buClr>
                <a:srgbClr val="6F6F74"/>
              </a:buClr>
              <a:buSzPct val="80000"/>
              <a:buFont typeface="Wingdings" panose="05000000000000000000" pitchFamily="2" charset="2"/>
              <a:buChar char="§"/>
              <a:tabLst/>
              <a:defRPr/>
            </a:pPr>
            <a:r>
              <a:rPr lang="tr-TR" b="1" dirty="0">
                <a:solidFill>
                  <a:srgbClr val="0070C0"/>
                </a:solidFill>
                <a:latin typeface="Arial" panose="020B0604020202020204"/>
              </a:rPr>
              <a:t>Adli bilişimde</a:t>
            </a:r>
            <a:r>
              <a:rPr lang="tr-TR" dirty="0">
                <a:solidFill>
                  <a:srgbClr val="000000"/>
                </a:solidFill>
                <a:latin typeface="Arial" panose="020B0604020202020204"/>
              </a:rPr>
              <a:t> kişinin telefon görüşmeleri, banka hesap hareketleri, web geçmişinin incelenmesi gibi birçok alanda kullanılır.</a:t>
            </a:r>
            <a:endParaRPr lang="tr-TR" dirty="0"/>
          </a:p>
        </p:txBody>
      </p:sp>
    </p:spTree>
    <p:extLst>
      <p:ext uri="{BB962C8B-B14F-4D97-AF65-F5344CB8AC3E}">
        <p14:creationId xmlns:p14="http://schemas.microsoft.com/office/powerpoint/2010/main" val="423339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E3789-4125-4FF8-8823-CF46D0AE4F1D}"/>
              </a:ext>
            </a:extLst>
          </p:cNvPr>
          <p:cNvSpPr>
            <a:spLocks noGrp="1"/>
          </p:cNvSpPr>
          <p:nvPr>
            <p:ph type="title"/>
          </p:nvPr>
        </p:nvSpPr>
        <p:spPr/>
        <p:txBody>
          <a:bodyPr/>
          <a:lstStyle/>
          <a:p>
            <a:r>
              <a:rPr lang="tr-TR" dirty="0"/>
              <a:t>GSP Algoritması</a:t>
            </a:r>
            <a:br>
              <a:rPr lang="tr-TR" dirty="0"/>
            </a:br>
            <a:r>
              <a:rPr lang="tr-TR" dirty="0"/>
              <a:t>(</a:t>
            </a:r>
            <a:r>
              <a:rPr lang="en-US" dirty="0"/>
              <a:t>Generalized Sequential Pattern)</a:t>
            </a:r>
            <a:endParaRPr lang="tr-TR" dirty="0"/>
          </a:p>
        </p:txBody>
      </p:sp>
      <p:sp>
        <p:nvSpPr>
          <p:cNvPr id="3" name="İçerik Yer Tutucusu 2">
            <a:extLst>
              <a:ext uri="{FF2B5EF4-FFF2-40B4-BE49-F238E27FC236}">
                <a16:creationId xmlns:a16="http://schemas.microsoft.com/office/drawing/2014/main" id="{EADACAEF-5E69-442F-936D-B003C547FB59}"/>
              </a:ext>
            </a:extLst>
          </p:cNvPr>
          <p:cNvSpPr>
            <a:spLocks noGrp="1"/>
          </p:cNvSpPr>
          <p:nvPr>
            <p:ph idx="1"/>
          </p:nvPr>
        </p:nvSpPr>
        <p:spPr/>
        <p:txBody>
          <a:bodyPr/>
          <a:lstStyle/>
          <a:p>
            <a:r>
              <a:rPr lang="tr-TR" dirty="0"/>
              <a:t>Çalışma mantığı Apriori algoritmasından çok da farklı değildir. Tek farkı her öğe için tek tek işlem yapmak yerine dizi sırası için işlem yapmasından kaynaklanır.</a:t>
            </a:r>
          </a:p>
          <a:p>
            <a:r>
              <a:rPr lang="tr-TR" dirty="0"/>
              <a:t>Apriori ’de yaygın olmayan öğeleri çıkartıyorduk fakat burada örüntü(dizi) odaklı çalışıldığından onları da hesaplamalara dahil ediyoruz. </a:t>
            </a:r>
          </a:p>
          <a:p>
            <a:endParaRPr lang="tr-TR" dirty="0"/>
          </a:p>
        </p:txBody>
      </p:sp>
    </p:spTree>
    <p:extLst>
      <p:ext uri="{BB962C8B-B14F-4D97-AF65-F5344CB8AC3E}">
        <p14:creationId xmlns:p14="http://schemas.microsoft.com/office/powerpoint/2010/main" val="254749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F9AE07-EAA1-494F-8685-241FBB1ED0B1}"/>
              </a:ext>
            </a:extLst>
          </p:cNvPr>
          <p:cNvSpPr>
            <a:spLocks noGrp="1"/>
          </p:cNvSpPr>
          <p:nvPr>
            <p:ph type="title"/>
          </p:nvPr>
        </p:nvSpPr>
        <p:spPr/>
        <p:txBody>
          <a:bodyPr/>
          <a:lstStyle/>
          <a:p>
            <a:r>
              <a:rPr lang="tr-TR" dirty="0"/>
              <a:t>GSP Parametreleri</a:t>
            </a:r>
          </a:p>
        </p:txBody>
      </p:sp>
      <p:sp>
        <p:nvSpPr>
          <p:cNvPr id="3" name="İçerik Yer Tutucusu 2">
            <a:extLst>
              <a:ext uri="{FF2B5EF4-FFF2-40B4-BE49-F238E27FC236}">
                <a16:creationId xmlns:a16="http://schemas.microsoft.com/office/drawing/2014/main" id="{B4931CCF-CB30-4752-9734-42EDD525F248}"/>
              </a:ext>
            </a:extLst>
          </p:cNvPr>
          <p:cNvSpPr>
            <a:spLocks noGrp="1"/>
          </p:cNvSpPr>
          <p:nvPr>
            <p:ph idx="1"/>
          </p:nvPr>
        </p:nvSpPr>
        <p:spPr/>
        <p:txBody>
          <a:bodyPr>
            <a:normAutofit fontScale="92500"/>
          </a:bodyPr>
          <a:lstStyle/>
          <a:p>
            <a:r>
              <a:rPr lang="tr-TR" dirty="0"/>
              <a:t>Sıralı dizinin uzunluğu |s|: Sıralı diziyi oluşturan öğeler sayısıdır.</a:t>
            </a:r>
          </a:p>
          <a:p>
            <a:r>
              <a:rPr lang="tr-TR" dirty="0"/>
              <a:t>k-sıralı dizi: k öğesi olan sıralı dizidir.</a:t>
            </a:r>
          </a:p>
          <a:p>
            <a:r>
              <a:rPr lang="tr-TR" dirty="0"/>
              <a:t>Bir altdizinin destek değeri: Alt dizinin bulunduğu sıralı dizilerin toplam sıralı dizi sayısına oranıdır.</a:t>
            </a:r>
          </a:p>
          <a:p>
            <a:r>
              <a:rPr lang="tr-TR" dirty="0"/>
              <a:t>Sıralı dizi örüntüsü: Destek değeri en küçük destek değerine eşit ya da büyük olan alt </a:t>
            </a:r>
            <a:r>
              <a:rPr lang="tr-TR" dirty="0" err="1"/>
              <a:t>dizilerlerdir</a:t>
            </a:r>
            <a:r>
              <a:rPr lang="tr-TR" dirty="0"/>
              <a:t>. </a:t>
            </a:r>
          </a:p>
        </p:txBody>
      </p:sp>
    </p:spTree>
    <p:extLst>
      <p:ext uri="{BB962C8B-B14F-4D97-AF65-F5344CB8AC3E}">
        <p14:creationId xmlns:p14="http://schemas.microsoft.com/office/powerpoint/2010/main" val="344360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9C027E-1F6C-4839-8BAF-1D8195D0E3ED}"/>
              </a:ext>
            </a:extLst>
          </p:cNvPr>
          <p:cNvSpPr>
            <a:spLocks noGrp="1"/>
          </p:cNvSpPr>
          <p:nvPr>
            <p:ph type="title"/>
          </p:nvPr>
        </p:nvSpPr>
        <p:spPr/>
        <p:txBody>
          <a:bodyPr/>
          <a:lstStyle/>
          <a:p>
            <a:r>
              <a:rPr lang="tr-TR" dirty="0"/>
              <a:t>GSP Aşamaları</a:t>
            </a:r>
          </a:p>
        </p:txBody>
      </p:sp>
      <p:sp>
        <p:nvSpPr>
          <p:cNvPr id="3" name="İçerik Yer Tutucusu 2">
            <a:extLst>
              <a:ext uri="{FF2B5EF4-FFF2-40B4-BE49-F238E27FC236}">
                <a16:creationId xmlns:a16="http://schemas.microsoft.com/office/drawing/2014/main" id="{7A530A73-8D96-4CCC-915E-0CD77054F5C4}"/>
              </a:ext>
            </a:extLst>
          </p:cNvPr>
          <p:cNvSpPr>
            <a:spLocks noGrp="1"/>
          </p:cNvSpPr>
          <p:nvPr>
            <p:ph idx="1"/>
          </p:nvPr>
        </p:nvSpPr>
        <p:spPr/>
        <p:txBody>
          <a:bodyPr>
            <a:normAutofit lnSpcReduction="10000"/>
          </a:bodyPr>
          <a:lstStyle/>
          <a:p>
            <a:pPr marL="514350" indent="-514350">
              <a:buFont typeface="+mj-lt"/>
              <a:buAutoNum type="arabicPeriod"/>
            </a:pPr>
            <a:r>
              <a:rPr lang="tr-TR" dirty="0"/>
              <a:t>Veritabanını bir kez tarayarak 1 öğeden oluşan sıralı dizi örüntülerini bulunur.</a:t>
            </a:r>
          </a:p>
          <a:p>
            <a:pPr marL="514350" indent="-514350">
              <a:buFont typeface="+mj-lt"/>
              <a:buAutoNum type="arabicPeriod"/>
            </a:pPr>
            <a:r>
              <a:rPr lang="tr-TR" dirty="0"/>
              <a:t>Yeni bir sıralı dizi örüntüsü bulamayana kadar tekrarla </a:t>
            </a:r>
            <a:br>
              <a:rPr lang="tr-TR" dirty="0"/>
            </a:br>
            <a:r>
              <a:rPr lang="tr-TR" dirty="0">
                <a:solidFill>
                  <a:srgbClr val="0070C0"/>
                </a:solidFill>
              </a:rPr>
              <a:t>Aday oluşturma: </a:t>
            </a:r>
            <a:r>
              <a:rPr lang="tr-TR" dirty="0"/>
              <a:t>(k-1). adımda bulunan sıralı dizi örüntüleri birleştirilerek k uzunluklu sıralı dizi örüntü adayları bulunur.</a:t>
            </a:r>
            <a:br>
              <a:rPr lang="tr-TR" dirty="0"/>
            </a:br>
            <a:r>
              <a:rPr lang="tr-TR" dirty="0">
                <a:solidFill>
                  <a:srgbClr val="0070C0"/>
                </a:solidFill>
              </a:rPr>
              <a:t>Aday azaltma:</a:t>
            </a:r>
            <a:r>
              <a:rPr lang="tr-TR" dirty="0"/>
              <a:t> (k-1) alt dizileri en küçük destek değerini sağlamayan adaylar elenir.</a:t>
            </a:r>
          </a:p>
        </p:txBody>
      </p:sp>
    </p:spTree>
    <p:extLst>
      <p:ext uri="{BB962C8B-B14F-4D97-AF65-F5344CB8AC3E}">
        <p14:creationId xmlns:p14="http://schemas.microsoft.com/office/powerpoint/2010/main" val="252126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5DC7BD-75AD-4CAB-ADCF-B6D44BBA0938}"/>
              </a:ext>
            </a:extLst>
          </p:cNvPr>
          <p:cNvSpPr>
            <a:spLocks noGrp="1"/>
          </p:cNvSpPr>
          <p:nvPr>
            <p:ph type="title"/>
          </p:nvPr>
        </p:nvSpPr>
        <p:spPr/>
        <p:txBody>
          <a:bodyPr/>
          <a:lstStyle/>
          <a:p>
            <a:r>
              <a:rPr lang="tr-TR" dirty="0"/>
              <a:t>GSP Aşamaları</a:t>
            </a:r>
          </a:p>
        </p:txBody>
      </p:sp>
      <p:sp>
        <p:nvSpPr>
          <p:cNvPr id="3" name="İçerik Yer Tutucusu 2">
            <a:extLst>
              <a:ext uri="{FF2B5EF4-FFF2-40B4-BE49-F238E27FC236}">
                <a16:creationId xmlns:a16="http://schemas.microsoft.com/office/drawing/2014/main" id="{B019CA3B-2BC8-414A-8D94-B2A4864967A2}"/>
              </a:ext>
            </a:extLst>
          </p:cNvPr>
          <p:cNvSpPr>
            <a:spLocks noGrp="1"/>
          </p:cNvSpPr>
          <p:nvPr>
            <p:ph idx="1"/>
          </p:nvPr>
        </p:nvSpPr>
        <p:spPr/>
        <p:txBody>
          <a:bodyPr/>
          <a:lstStyle/>
          <a:p>
            <a:pPr marL="514350" indent="-514350">
              <a:buFont typeface="+mj-lt"/>
              <a:buAutoNum type="arabicPeriod" startAt="2"/>
            </a:pPr>
            <a:r>
              <a:rPr lang="tr-TR" dirty="0">
                <a:solidFill>
                  <a:srgbClr val="0070C0"/>
                </a:solidFill>
              </a:rPr>
              <a:t>Destek değeri hesaplama: </a:t>
            </a:r>
            <a:r>
              <a:rPr lang="tr-TR" dirty="0"/>
              <a:t>Kalan sıralı dizi örüntü adayları için veritabanı taranarak destek değeri hesaplanır.</a:t>
            </a:r>
            <a:br>
              <a:rPr lang="tr-TR" dirty="0"/>
            </a:br>
            <a:r>
              <a:rPr lang="tr-TR" dirty="0">
                <a:solidFill>
                  <a:srgbClr val="0070C0"/>
                </a:solidFill>
              </a:rPr>
              <a:t>Aday eleme: </a:t>
            </a:r>
            <a:r>
              <a:rPr lang="tr-TR" dirty="0"/>
              <a:t>En küçük destek değerini sağlamayan sıralı dizi örüntü adayları elenir. Böylece algoritma sonlanmış olur.</a:t>
            </a:r>
          </a:p>
          <a:p>
            <a:pPr marL="0" indent="0">
              <a:buNone/>
            </a:pPr>
            <a:endParaRPr lang="tr-TR" dirty="0"/>
          </a:p>
        </p:txBody>
      </p:sp>
    </p:spTree>
    <p:extLst>
      <p:ext uri="{BB962C8B-B14F-4D97-AF65-F5344CB8AC3E}">
        <p14:creationId xmlns:p14="http://schemas.microsoft.com/office/powerpoint/2010/main" val="19105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24876C-8FCA-4AB7-800C-28F6F4592998}"/>
              </a:ext>
            </a:extLst>
          </p:cNvPr>
          <p:cNvSpPr>
            <a:spLocks noGrp="1"/>
          </p:cNvSpPr>
          <p:nvPr>
            <p:ph type="title"/>
          </p:nvPr>
        </p:nvSpPr>
        <p:spPr/>
        <p:txBody>
          <a:bodyPr/>
          <a:lstStyle/>
          <a:p>
            <a:r>
              <a:rPr lang="tr-TR" dirty="0"/>
              <a:t>GSP</a:t>
            </a:r>
          </a:p>
        </p:txBody>
      </p:sp>
      <p:pic>
        <p:nvPicPr>
          <p:cNvPr id="5" name="İçerik Yer Tutucusu 4">
            <a:extLst>
              <a:ext uri="{FF2B5EF4-FFF2-40B4-BE49-F238E27FC236}">
                <a16:creationId xmlns:a16="http://schemas.microsoft.com/office/drawing/2014/main" id="{F9505584-8375-4CFC-B682-01C078F3DB7D}"/>
              </a:ext>
            </a:extLst>
          </p:cNvPr>
          <p:cNvPicPr>
            <a:picLocks noGrp="1" noChangeAspect="1"/>
          </p:cNvPicPr>
          <p:nvPr>
            <p:ph idx="1"/>
          </p:nvPr>
        </p:nvPicPr>
        <p:blipFill>
          <a:blip r:embed="rId2"/>
          <a:stretch>
            <a:fillRect/>
          </a:stretch>
        </p:blipFill>
        <p:spPr>
          <a:xfrm>
            <a:off x="1341151" y="1684630"/>
            <a:ext cx="8104690" cy="4671782"/>
          </a:xfrm>
        </p:spPr>
      </p:pic>
    </p:spTree>
    <p:extLst>
      <p:ext uri="{BB962C8B-B14F-4D97-AF65-F5344CB8AC3E}">
        <p14:creationId xmlns:p14="http://schemas.microsoft.com/office/powerpoint/2010/main" val="3784047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C4DB53-C5CF-4894-A356-41EB13A03792}"/>
              </a:ext>
            </a:extLst>
          </p:cNvPr>
          <p:cNvSpPr>
            <a:spLocks noGrp="1"/>
          </p:cNvSpPr>
          <p:nvPr>
            <p:ph type="title"/>
          </p:nvPr>
        </p:nvSpPr>
        <p:spPr>
          <a:xfrm>
            <a:off x="1261872" y="443883"/>
            <a:ext cx="9692640" cy="1029809"/>
          </a:xfrm>
        </p:spPr>
        <p:txBody>
          <a:bodyPr/>
          <a:lstStyle/>
          <a:p>
            <a:r>
              <a:rPr lang="tr-TR" dirty="0"/>
              <a:t>GSP Avantaj/Dezavantaj</a:t>
            </a:r>
          </a:p>
        </p:txBody>
      </p:sp>
      <p:sp>
        <p:nvSpPr>
          <p:cNvPr id="3" name="İçerik Yer Tutucusu 2">
            <a:extLst>
              <a:ext uri="{FF2B5EF4-FFF2-40B4-BE49-F238E27FC236}">
                <a16:creationId xmlns:a16="http://schemas.microsoft.com/office/drawing/2014/main" id="{04393479-F8DD-4CBA-8E9C-6624FC4C4661}"/>
              </a:ext>
            </a:extLst>
          </p:cNvPr>
          <p:cNvSpPr>
            <a:spLocks noGrp="1"/>
          </p:cNvSpPr>
          <p:nvPr>
            <p:ph idx="1"/>
          </p:nvPr>
        </p:nvSpPr>
        <p:spPr>
          <a:xfrm>
            <a:off x="1261872" y="1615736"/>
            <a:ext cx="8595360" cy="4876504"/>
          </a:xfrm>
        </p:spPr>
        <p:txBody>
          <a:bodyPr>
            <a:normAutofit fontScale="55000" lnSpcReduction="20000"/>
          </a:bodyPr>
          <a:lstStyle/>
          <a:p>
            <a:r>
              <a:rPr lang="tr-TR" sz="5800" dirty="0"/>
              <a:t>Aday öğeleri elememesi onları da değerlendirmesi, öğeler arasındaki zaman ilişkisini de hesaba katması gibi </a:t>
            </a:r>
            <a:r>
              <a:rPr lang="tr-TR" sz="5800" dirty="0">
                <a:solidFill>
                  <a:srgbClr val="0070C0"/>
                </a:solidFill>
              </a:rPr>
              <a:t>avantajları</a:t>
            </a:r>
            <a:r>
              <a:rPr lang="tr-TR" sz="5800" dirty="0"/>
              <a:t> bulunur.</a:t>
            </a:r>
          </a:p>
          <a:p>
            <a:r>
              <a:rPr lang="tr-TR" sz="5800" dirty="0"/>
              <a:t>Veritabanını çok fazla taraması,</a:t>
            </a:r>
          </a:p>
          <a:p>
            <a:r>
              <a:rPr lang="tr-TR" sz="5800" dirty="0"/>
              <a:t>Çok fazla sıralı örüntü oluşturabilmesi</a:t>
            </a:r>
          </a:p>
          <a:p>
            <a:r>
              <a:rPr lang="tr-TR" sz="5800" dirty="0"/>
              <a:t>Uzun sıralı örüntülerin belirlenmesinin zorluğu, gibi </a:t>
            </a:r>
            <a:r>
              <a:rPr lang="tr-TR" sz="5800" dirty="0">
                <a:solidFill>
                  <a:srgbClr val="C00000"/>
                </a:solidFill>
              </a:rPr>
              <a:t>dezavantajları</a:t>
            </a:r>
            <a:r>
              <a:rPr lang="tr-TR" sz="5800" dirty="0"/>
              <a:t> bulunur.</a:t>
            </a:r>
          </a:p>
          <a:p>
            <a:pPr marL="0" indent="0">
              <a:buNone/>
            </a:pPr>
            <a:br>
              <a:rPr lang="tr-TR" dirty="0"/>
            </a:br>
            <a:br>
              <a:rPr lang="tr-TR" dirty="0"/>
            </a:br>
            <a:br>
              <a:rPr lang="tr-TR" dirty="0"/>
            </a:br>
            <a:endParaRPr lang="tr-TR" dirty="0"/>
          </a:p>
        </p:txBody>
      </p:sp>
    </p:spTree>
    <p:extLst>
      <p:ext uri="{BB962C8B-B14F-4D97-AF65-F5344CB8AC3E}">
        <p14:creationId xmlns:p14="http://schemas.microsoft.com/office/powerpoint/2010/main" val="2054029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8FF475-8C10-4DD1-BA6D-76CA9BF7B7F1}"/>
              </a:ext>
            </a:extLst>
          </p:cNvPr>
          <p:cNvSpPr>
            <a:spLocks noGrp="1"/>
          </p:cNvSpPr>
          <p:nvPr>
            <p:ph type="title"/>
          </p:nvPr>
        </p:nvSpPr>
        <p:spPr>
          <a:xfrm>
            <a:off x="1261872" y="365759"/>
            <a:ext cx="9692640" cy="850481"/>
          </a:xfrm>
        </p:spPr>
        <p:txBody>
          <a:bodyPr/>
          <a:lstStyle/>
          <a:p>
            <a:r>
              <a:rPr lang="tr-TR" dirty="0"/>
              <a:t>Sonuç ve Yorum</a:t>
            </a:r>
          </a:p>
        </p:txBody>
      </p:sp>
      <p:sp>
        <p:nvSpPr>
          <p:cNvPr id="3" name="İçerik Yer Tutucusu 2">
            <a:extLst>
              <a:ext uri="{FF2B5EF4-FFF2-40B4-BE49-F238E27FC236}">
                <a16:creationId xmlns:a16="http://schemas.microsoft.com/office/drawing/2014/main" id="{0B63A78D-9DB1-4396-B549-7E7E0DED7557}"/>
              </a:ext>
            </a:extLst>
          </p:cNvPr>
          <p:cNvSpPr>
            <a:spLocks noGrp="1"/>
          </p:cNvSpPr>
          <p:nvPr>
            <p:ph idx="1"/>
          </p:nvPr>
        </p:nvSpPr>
        <p:spPr>
          <a:xfrm>
            <a:off x="1261872" y="1349406"/>
            <a:ext cx="8595360" cy="4830732"/>
          </a:xfrm>
        </p:spPr>
        <p:txBody>
          <a:bodyPr>
            <a:normAutofit fontScale="92500" lnSpcReduction="10000"/>
          </a:bodyPr>
          <a:lstStyle/>
          <a:p>
            <a:r>
              <a:rPr lang="tr-TR" dirty="0"/>
              <a:t>Giderek artan veri miktarı ve de tüketim bunlar üzerinden bir kural oluşturma, ilişki kurma ihtiyacı ortaya çıkarmıştır. Ortaya çıkarılan ilişkilerdeki amaç verileri daha anlamlı daha kurallı daha yararlı hale getirerek daha fazla kolaylık daha fazla kazanç sağlamaktır. </a:t>
            </a:r>
          </a:p>
          <a:p>
            <a:r>
              <a:rPr lang="tr-TR" dirty="0"/>
              <a:t>Bu gibi işlemler de bahsedilen Apriori, </a:t>
            </a:r>
            <a:r>
              <a:rPr lang="tr-TR" dirty="0" err="1"/>
              <a:t>Gsp</a:t>
            </a:r>
            <a:r>
              <a:rPr lang="tr-TR" dirty="0"/>
              <a:t> gibi algoritmalar aracılığıyla sağlanır hem birliktelik hem de zamana bağlı birliktelik ilişkileri beraber incelendiğinde ise daha gerçekçi sonuçlara ulaşılmaktadır.</a:t>
            </a:r>
          </a:p>
        </p:txBody>
      </p:sp>
    </p:spTree>
    <p:extLst>
      <p:ext uri="{BB962C8B-B14F-4D97-AF65-F5344CB8AC3E}">
        <p14:creationId xmlns:p14="http://schemas.microsoft.com/office/powerpoint/2010/main" val="136009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B8A651-ED65-4CF9-A42E-3B80EF1790FA}"/>
              </a:ext>
            </a:extLst>
          </p:cNvPr>
          <p:cNvSpPr>
            <a:spLocks noGrp="1"/>
          </p:cNvSpPr>
          <p:nvPr>
            <p:ph type="title"/>
          </p:nvPr>
        </p:nvSpPr>
        <p:spPr/>
        <p:txBody>
          <a:bodyPr>
            <a:normAutofit/>
          </a:bodyPr>
          <a:lstStyle/>
          <a:p>
            <a:r>
              <a:rPr lang="tr-TR" sz="4200" dirty="0"/>
              <a:t>Birliktelik Kuralları ve</a:t>
            </a:r>
            <a:br>
              <a:rPr lang="tr-TR" sz="4200" dirty="0"/>
            </a:br>
            <a:r>
              <a:rPr lang="tr-TR" sz="4200" dirty="0"/>
              <a:t>Ardışık Zamanlı Örüntüler</a:t>
            </a:r>
          </a:p>
        </p:txBody>
      </p:sp>
      <p:sp>
        <p:nvSpPr>
          <p:cNvPr id="3" name="İçerik Yer Tutucusu 2">
            <a:extLst>
              <a:ext uri="{FF2B5EF4-FFF2-40B4-BE49-F238E27FC236}">
                <a16:creationId xmlns:a16="http://schemas.microsoft.com/office/drawing/2014/main" id="{A033118F-4067-4945-B352-A6583651CB74}"/>
              </a:ext>
            </a:extLst>
          </p:cNvPr>
          <p:cNvSpPr>
            <a:spLocks noGrp="1"/>
          </p:cNvSpPr>
          <p:nvPr>
            <p:ph idx="1"/>
          </p:nvPr>
        </p:nvSpPr>
        <p:spPr/>
        <p:txBody>
          <a:bodyPr>
            <a:normAutofit lnSpcReduction="10000"/>
          </a:bodyPr>
          <a:lstStyle/>
          <a:p>
            <a:r>
              <a:rPr lang="tr-TR" dirty="0"/>
              <a:t>Veri madenciliği modelleme yöntemlerindendir.</a:t>
            </a:r>
          </a:p>
          <a:p>
            <a:r>
              <a:rPr lang="tr-TR" dirty="0"/>
              <a:t>Birliktelik kuralları ilişkisel veri tabanlarında veya  veri kaynaklarında </a:t>
            </a:r>
            <a:r>
              <a:rPr lang="tr-TR" b="1" dirty="0"/>
              <a:t>eş zamanlı olarak gerçekleşen</a:t>
            </a:r>
            <a:r>
              <a:rPr lang="tr-TR" dirty="0"/>
              <a:t> hareketlerin birbirleri arasındaki ilişkileri bulmaya çalışırken; </a:t>
            </a:r>
          </a:p>
          <a:p>
            <a:r>
              <a:rPr lang="tr-TR" dirty="0"/>
              <a:t>Ardışık zamanlı örtüler ise halihazırda birbiriyle ilişkisi var olan verilerin </a:t>
            </a:r>
            <a:r>
              <a:rPr lang="tr-TR" b="1" dirty="0"/>
              <a:t>belirli bir zaman aralığındaki </a:t>
            </a:r>
            <a:r>
              <a:rPr lang="tr-TR" dirty="0"/>
              <a:t>ilişkilerini ortaya koyar.</a:t>
            </a:r>
          </a:p>
          <a:p>
            <a:endParaRPr lang="tr-TR" dirty="0"/>
          </a:p>
        </p:txBody>
      </p:sp>
    </p:spTree>
    <p:extLst>
      <p:ext uri="{BB962C8B-B14F-4D97-AF65-F5344CB8AC3E}">
        <p14:creationId xmlns:p14="http://schemas.microsoft.com/office/powerpoint/2010/main" val="2671363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8E6BF5-40D7-4E2B-9E3A-7A7E3FE6CD33}"/>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64B340E7-771F-4F39-B521-DFDB2C3F4BB7}"/>
              </a:ext>
            </a:extLst>
          </p:cNvPr>
          <p:cNvSpPr>
            <a:spLocks noGrp="1"/>
          </p:cNvSpPr>
          <p:nvPr>
            <p:ph idx="1"/>
          </p:nvPr>
        </p:nvSpPr>
        <p:spPr/>
        <p:txBody>
          <a:bodyPr>
            <a:normAutofit fontScale="92500" lnSpcReduction="20000"/>
          </a:bodyPr>
          <a:lstStyle/>
          <a:p>
            <a:r>
              <a:rPr lang="tr-TR" dirty="0">
                <a:hlinkClick r:id="rId2"/>
              </a:rPr>
              <a:t>http://biostatapps.inonu.edu.tr/?page_id=847</a:t>
            </a:r>
            <a:endParaRPr lang="tr-TR" dirty="0"/>
          </a:p>
          <a:p>
            <a:r>
              <a:rPr lang="tr-TR" dirty="0">
                <a:hlinkClick r:id="rId3"/>
              </a:rPr>
              <a:t>https://dergipark.org.tr/en/download/article-file/561376</a:t>
            </a:r>
            <a:endParaRPr lang="tr-TR" dirty="0"/>
          </a:p>
          <a:p>
            <a:r>
              <a:rPr lang="tr-TR" dirty="0">
                <a:hlinkClick r:id="rId4"/>
              </a:rPr>
              <a:t>https://dergipark.org.tr/tr/download/article-file/773189</a:t>
            </a:r>
            <a:endParaRPr lang="tr-TR" dirty="0"/>
          </a:p>
          <a:p>
            <a:r>
              <a:rPr lang="tr-TR" dirty="0">
                <a:hlinkClick r:id="rId5"/>
              </a:rPr>
              <a:t>https://ab.org.tr/ab16/bildiri/46.pdf</a:t>
            </a:r>
            <a:endParaRPr lang="tr-TR" dirty="0"/>
          </a:p>
          <a:p>
            <a:r>
              <a:rPr lang="tr-TR" dirty="0">
                <a:hlinkClick r:id="rId6"/>
              </a:rPr>
              <a:t>https://ab.org.tr/ab14/bildiri/134.pdf</a:t>
            </a:r>
            <a:endParaRPr lang="tr-TR" dirty="0"/>
          </a:p>
          <a:p>
            <a:r>
              <a:rPr lang="tr-TR" dirty="0">
                <a:hlinkClick r:id="rId7"/>
              </a:rPr>
              <a:t>https://web.itu.edu.tr/~sgunduz/courses/verimaden/slides/d8.pdf</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2763192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F7D540B-8B8B-4C72-B084-898FD63A0E46}"/>
              </a:ext>
            </a:extLst>
          </p:cNvPr>
          <p:cNvSpPr>
            <a:spLocks noGrp="1"/>
          </p:cNvSpPr>
          <p:nvPr>
            <p:ph idx="1"/>
          </p:nvPr>
        </p:nvSpPr>
        <p:spPr/>
        <p:txBody>
          <a:bodyPr/>
          <a:lstStyle/>
          <a:p>
            <a:r>
              <a:rPr lang="tr-TR" dirty="0"/>
              <a:t>Teşekkürler.</a:t>
            </a:r>
          </a:p>
        </p:txBody>
      </p:sp>
    </p:spTree>
    <p:extLst>
      <p:ext uri="{BB962C8B-B14F-4D97-AF65-F5344CB8AC3E}">
        <p14:creationId xmlns:p14="http://schemas.microsoft.com/office/powerpoint/2010/main" val="33666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C883E4-DA3C-4B39-96A6-4126FED2EED5}"/>
              </a:ext>
            </a:extLst>
          </p:cNvPr>
          <p:cNvSpPr>
            <a:spLocks noGrp="1"/>
          </p:cNvSpPr>
          <p:nvPr>
            <p:ph type="title"/>
          </p:nvPr>
        </p:nvSpPr>
        <p:spPr/>
        <p:txBody>
          <a:bodyPr/>
          <a:lstStyle/>
          <a:p>
            <a:r>
              <a:rPr lang="tr-TR" sz="4400" dirty="0"/>
              <a:t>Birliktelik Kuralları ve</a:t>
            </a:r>
            <a:br>
              <a:rPr lang="tr-TR" sz="4400" dirty="0"/>
            </a:br>
            <a:r>
              <a:rPr lang="tr-TR" sz="4400" dirty="0"/>
              <a:t>Ardışık Zamanlı Örüntüler</a:t>
            </a:r>
            <a:endParaRPr lang="tr-TR" dirty="0"/>
          </a:p>
        </p:txBody>
      </p:sp>
      <p:pic>
        <p:nvPicPr>
          <p:cNvPr id="6" name="İçerik Yer Tutucusu 4">
            <a:extLst>
              <a:ext uri="{FF2B5EF4-FFF2-40B4-BE49-F238E27FC236}">
                <a16:creationId xmlns:a16="http://schemas.microsoft.com/office/drawing/2014/main" id="{93BF8DAA-1298-4F31-ACF3-70ECA3C10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822496"/>
            <a:ext cx="7598043" cy="4505099"/>
          </a:xfrm>
        </p:spPr>
      </p:pic>
    </p:spTree>
    <p:extLst>
      <p:ext uri="{BB962C8B-B14F-4D97-AF65-F5344CB8AC3E}">
        <p14:creationId xmlns:p14="http://schemas.microsoft.com/office/powerpoint/2010/main" val="69505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E71714-A3F3-4197-958B-420E253D8E28}"/>
              </a:ext>
            </a:extLst>
          </p:cNvPr>
          <p:cNvSpPr>
            <a:spLocks noGrp="1"/>
          </p:cNvSpPr>
          <p:nvPr>
            <p:ph type="title"/>
          </p:nvPr>
        </p:nvSpPr>
        <p:spPr/>
        <p:txBody>
          <a:bodyPr>
            <a:normAutofit/>
          </a:bodyPr>
          <a:lstStyle/>
          <a:p>
            <a:r>
              <a:rPr lang="tr-TR" sz="4200" dirty="0"/>
              <a:t>Birliktelik Kuralları ve</a:t>
            </a:r>
            <a:br>
              <a:rPr lang="tr-TR" sz="4200" dirty="0"/>
            </a:br>
            <a:r>
              <a:rPr lang="tr-TR" sz="4200" dirty="0"/>
              <a:t>Ardışık Zamanlı Örüntüler</a:t>
            </a:r>
          </a:p>
        </p:txBody>
      </p:sp>
      <p:sp>
        <p:nvSpPr>
          <p:cNvPr id="3" name="İçerik Yer Tutucusu 2">
            <a:extLst>
              <a:ext uri="{FF2B5EF4-FFF2-40B4-BE49-F238E27FC236}">
                <a16:creationId xmlns:a16="http://schemas.microsoft.com/office/drawing/2014/main" id="{33D4D8B2-F6F8-4525-991E-5C4BCCB8F533}"/>
              </a:ext>
            </a:extLst>
          </p:cNvPr>
          <p:cNvSpPr>
            <a:spLocks noGrp="1"/>
          </p:cNvSpPr>
          <p:nvPr>
            <p:ph idx="1"/>
          </p:nvPr>
        </p:nvSpPr>
        <p:spPr>
          <a:xfrm>
            <a:off x="1261872" y="1828800"/>
            <a:ext cx="8595360" cy="4663440"/>
          </a:xfrm>
        </p:spPr>
        <p:txBody>
          <a:bodyPr>
            <a:noAutofit/>
          </a:bodyPr>
          <a:lstStyle/>
          <a:p>
            <a:r>
              <a:rPr lang="tr-TR" b="1" dirty="0"/>
              <a:t>«Market Sepeti Analizi» </a:t>
            </a:r>
            <a:r>
              <a:rPr lang="tr-TR" dirty="0"/>
              <a:t>birliktelik kurallarının ve ardışık zamanlı örüntülerin kullanıldığı en yaygın örneklerden biridir. Bu örneğin amacı müşterinin daha fazla alışveriş yapacağı şekilde ilgili ürün reyonlarını düzenlemektir. Şimdilerde ise daha da gelişmiş haliyle birçok pazarlama firması tarafından tercih edilir. Özellikle sosyal medyada karşımıza çıkan birçok reklam da bu mantıkta oluşturulur.</a:t>
            </a:r>
          </a:p>
        </p:txBody>
      </p:sp>
    </p:spTree>
    <p:extLst>
      <p:ext uri="{BB962C8B-B14F-4D97-AF65-F5344CB8AC3E}">
        <p14:creationId xmlns:p14="http://schemas.microsoft.com/office/powerpoint/2010/main" val="272562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5E5C3-5FBE-414D-8CB2-9CB03F17F0BD}"/>
              </a:ext>
            </a:extLst>
          </p:cNvPr>
          <p:cNvSpPr>
            <a:spLocks noGrp="1"/>
          </p:cNvSpPr>
          <p:nvPr>
            <p:ph type="title"/>
          </p:nvPr>
        </p:nvSpPr>
        <p:spPr/>
        <p:txBody>
          <a:bodyPr/>
          <a:lstStyle/>
          <a:p>
            <a:r>
              <a:rPr lang="tr-TR" sz="4400" dirty="0"/>
              <a:t>Birliktelik Kuralları ve</a:t>
            </a:r>
            <a:br>
              <a:rPr lang="tr-TR" sz="4400" dirty="0"/>
            </a:br>
            <a:r>
              <a:rPr lang="tr-TR" sz="4400" dirty="0"/>
              <a:t>Ardışık Zamanlı Örüntüler</a:t>
            </a:r>
            <a:endParaRPr lang="tr-TR" dirty="0"/>
          </a:p>
        </p:txBody>
      </p:sp>
      <p:sp>
        <p:nvSpPr>
          <p:cNvPr id="3" name="İçerik Yer Tutucusu 2">
            <a:extLst>
              <a:ext uri="{FF2B5EF4-FFF2-40B4-BE49-F238E27FC236}">
                <a16:creationId xmlns:a16="http://schemas.microsoft.com/office/drawing/2014/main" id="{A10260AF-FC17-4522-98FE-BE5B5318C4B6}"/>
              </a:ext>
            </a:extLst>
          </p:cNvPr>
          <p:cNvSpPr>
            <a:spLocks noGrp="1"/>
          </p:cNvSpPr>
          <p:nvPr>
            <p:ph idx="1"/>
          </p:nvPr>
        </p:nvSpPr>
        <p:spPr>
          <a:xfrm>
            <a:off x="1261872" y="1828799"/>
            <a:ext cx="8595360" cy="4589755"/>
          </a:xfrm>
        </p:spPr>
        <p:txBody>
          <a:bodyPr>
            <a:normAutofit lnSpcReduction="10000"/>
          </a:bodyPr>
          <a:lstStyle/>
          <a:p>
            <a:r>
              <a:rPr lang="tr-TR" sz="3200" dirty="0"/>
              <a:t>Basitçe bir örnekle açıklayacak olursak; kitapyurdunda alışveriş yapan bir müşterinin seçmiş olduğu kitaba göre, karşısına sepete eklemesi için önerilen kitaplar çıkmaktadır. Birliktelik kuralları da bu öneri ürünleri bulmaya çalışır. Yani o an sepete eklenen ürünün yanında başkalarının hangi ürünleri tercih ettiği  analiz edilerek bunlar üzerinden </a:t>
            </a:r>
            <a:r>
              <a:rPr lang="tr-TR" sz="3200" b="1" dirty="0"/>
              <a:t>«birliktelik kuralları» </a:t>
            </a:r>
            <a:r>
              <a:rPr lang="tr-TR" sz="3200" dirty="0"/>
              <a:t>çıkarılır. Bu sayede müşteriye daha fazla ürün satışı sağlanır.</a:t>
            </a:r>
          </a:p>
        </p:txBody>
      </p:sp>
    </p:spTree>
    <p:extLst>
      <p:ext uri="{BB962C8B-B14F-4D97-AF65-F5344CB8AC3E}">
        <p14:creationId xmlns:p14="http://schemas.microsoft.com/office/powerpoint/2010/main" val="168560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366934-FAC2-4982-BF0E-6A063D246648}"/>
              </a:ext>
            </a:extLst>
          </p:cNvPr>
          <p:cNvSpPr>
            <a:spLocks noGrp="1"/>
          </p:cNvSpPr>
          <p:nvPr>
            <p:ph type="title"/>
          </p:nvPr>
        </p:nvSpPr>
        <p:spPr/>
        <p:txBody>
          <a:bodyPr/>
          <a:lstStyle/>
          <a:p>
            <a:r>
              <a:rPr lang="tr-TR" sz="4400" dirty="0"/>
              <a:t>Birliktelik Kuralları ve</a:t>
            </a:r>
            <a:br>
              <a:rPr lang="tr-TR" sz="4400" dirty="0"/>
            </a:br>
            <a:r>
              <a:rPr lang="tr-TR" sz="4400" dirty="0"/>
              <a:t>Ardışık Zamanlı Örüntüler</a:t>
            </a:r>
            <a:endParaRPr lang="tr-TR" dirty="0"/>
          </a:p>
        </p:txBody>
      </p:sp>
      <p:sp>
        <p:nvSpPr>
          <p:cNvPr id="3" name="İçerik Yer Tutucusu 2">
            <a:extLst>
              <a:ext uri="{FF2B5EF4-FFF2-40B4-BE49-F238E27FC236}">
                <a16:creationId xmlns:a16="http://schemas.microsoft.com/office/drawing/2014/main" id="{D5AF4C98-65A2-4A9C-80A0-7F136D9EFC0F}"/>
              </a:ext>
            </a:extLst>
          </p:cNvPr>
          <p:cNvSpPr>
            <a:spLocks noGrp="1"/>
          </p:cNvSpPr>
          <p:nvPr>
            <p:ph idx="1"/>
          </p:nvPr>
        </p:nvSpPr>
        <p:spPr>
          <a:xfrm>
            <a:off x="1261872" y="1828800"/>
            <a:ext cx="8595360" cy="4563122"/>
          </a:xfrm>
        </p:spPr>
        <p:txBody>
          <a:bodyPr>
            <a:noAutofit/>
          </a:bodyPr>
          <a:lstStyle/>
          <a:p>
            <a:r>
              <a:rPr lang="tr-TR" dirty="0"/>
              <a:t>Aynı örneği bu sefer de «</a:t>
            </a:r>
            <a:r>
              <a:rPr lang="tr-TR" b="1" dirty="0"/>
              <a:t>ardışık zamanlı örüntüler»</a:t>
            </a:r>
            <a:r>
              <a:rPr lang="tr-TR" dirty="0"/>
              <a:t> için inceleyecek olursak: Müşteriye sepete eklemesi için önerilen ürünler başkalarının alışverişlerine göre değil kişinin yapmış olduğu daha önceki alışverişleri esas alınarak yapılır. </a:t>
            </a:r>
          </a:p>
          <a:p>
            <a:r>
              <a:rPr lang="tr-TR" dirty="0"/>
              <a:t>Yani kişinin hangi sıklıkta alışveriş yaptığı? </a:t>
            </a:r>
            <a:br>
              <a:rPr lang="tr-TR" dirty="0"/>
            </a:br>
            <a:r>
              <a:rPr lang="tr-TR" dirty="0"/>
              <a:t>hangi zamanlarda hangi ürünleri tercih ettiği? gibi faktörler kullanılarak bir tavsiye verilir.</a:t>
            </a:r>
          </a:p>
        </p:txBody>
      </p:sp>
    </p:spTree>
    <p:extLst>
      <p:ext uri="{BB962C8B-B14F-4D97-AF65-F5344CB8AC3E}">
        <p14:creationId xmlns:p14="http://schemas.microsoft.com/office/powerpoint/2010/main" val="371456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47DB-B0FC-474A-AE30-CE4151F6B511}"/>
              </a:ext>
            </a:extLst>
          </p:cNvPr>
          <p:cNvSpPr>
            <a:spLocks noGrp="1"/>
          </p:cNvSpPr>
          <p:nvPr>
            <p:ph type="title"/>
          </p:nvPr>
        </p:nvSpPr>
        <p:spPr>
          <a:xfrm>
            <a:off x="1261872" y="365760"/>
            <a:ext cx="9692640" cy="841603"/>
          </a:xfrm>
        </p:spPr>
        <p:txBody>
          <a:bodyPr/>
          <a:lstStyle/>
          <a:p>
            <a:r>
              <a:rPr lang="tr-TR" dirty="0"/>
              <a:t>Birliktelik Kuralları</a:t>
            </a:r>
          </a:p>
        </p:txBody>
      </p:sp>
      <p:sp>
        <p:nvSpPr>
          <p:cNvPr id="3" name="İçerik Yer Tutucusu 2">
            <a:extLst>
              <a:ext uri="{FF2B5EF4-FFF2-40B4-BE49-F238E27FC236}">
                <a16:creationId xmlns:a16="http://schemas.microsoft.com/office/drawing/2014/main" id="{32C182E4-9BCA-414C-8A7F-C964D3206560}"/>
              </a:ext>
            </a:extLst>
          </p:cNvPr>
          <p:cNvSpPr>
            <a:spLocks noGrp="1"/>
          </p:cNvSpPr>
          <p:nvPr>
            <p:ph idx="1"/>
          </p:nvPr>
        </p:nvSpPr>
        <p:spPr>
          <a:xfrm>
            <a:off x="1261872" y="1331650"/>
            <a:ext cx="8595360" cy="5160591"/>
          </a:xfrm>
        </p:spPr>
        <p:txBody>
          <a:bodyPr>
            <a:normAutofit fontScale="92500" lnSpcReduction="20000"/>
          </a:bodyPr>
          <a:lstStyle/>
          <a:p>
            <a:pPr>
              <a:buFont typeface="Wingdings" panose="05000000000000000000" pitchFamily="2" charset="2"/>
              <a:buChar char="§"/>
            </a:pPr>
            <a:r>
              <a:rPr lang="tr-TR" sz="3500" dirty="0"/>
              <a:t>Birlikte gerçekleşen durumların nitelikleri arasındaki ilişkiyi bulmayı amaçlar.</a:t>
            </a:r>
          </a:p>
          <a:p>
            <a:pPr>
              <a:buFont typeface="Wingdings" panose="05000000000000000000" pitchFamily="2" charset="2"/>
              <a:buChar char="§"/>
            </a:pPr>
            <a:r>
              <a:rPr lang="tr-TR" sz="3500" dirty="0"/>
              <a:t>İlk olarak gerçekleşmiş olan verilerin analizi yapılır. Bu veriler içerisindeki birliktelik hareketleri tespit edilir. Elde edilen birliktelik hareketlerine göre de yapılacak olan çalışmalar şekillenir.</a:t>
            </a:r>
          </a:p>
          <a:p>
            <a:r>
              <a:rPr lang="tr-TR" sz="3500" dirty="0"/>
              <a:t>Ardışık zamanlı örüntülerden farkı ise veriler arasındaki ilişkiyi bulmaya çalışırken herhangi bir </a:t>
            </a:r>
            <a:r>
              <a:rPr lang="tr-TR" sz="3500" b="1" dirty="0"/>
              <a:t>zaman bilgisini kullanmaz</a:t>
            </a:r>
            <a:r>
              <a:rPr lang="tr-TR" sz="3500" dirty="0"/>
              <a:t>. Birlikte gerçekleşen durumlara, olaylara odaklanır.</a:t>
            </a:r>
          </a:p>
          <a:p>
            <a:pPr>
              <a:buFont typeface="Wingdings" panose="05000000000000000000" pitchFamily="2" charset="2"/>
              <a:buChar char="§"/>
            </a:pPr>
            <a:endParaRPr lang="tr-TR" dirty="0"/>
          </a:p>
        </p:txBody>
      </p:sp>
    </p:spTree>
    <p:extLst>
      <p:ext uri="{BB962C8B-B14F-4D97-AF65-F5344CB8AC3E}">
        <p14:creationId xmlns:p14="http://schemas.microsoft.com/office/powerpoint/2010/main" val="162449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97DCF-F43A-4243-A2EE-8086DE829D73}"/>
              </a:ext>
            </a:extLst>
          </p:cNvPr>
          <p:cNvSpPr>
            <a:spLocks noGrp="1"/>
          </p:cNvSpPr>
          <p:nvPr>
            <p:ph type="title"/>
          </p:nvPr>
        </p:nvSpPr>
        <p:spPr>
          <a:xfrm>
            <a:off x="1261872" y="259228"/>
            <a:ext cx="9692640" cy="957013"/>
          </a:xfrm>
        </p:spPr>
        <p:txBody>
          <a:bodyPr/>
          <a:lstStyle/>
          <a:p>
            <a:r>
              <a:rPr lang="tr-TR" dirty="0"/>
              <a:t>Uygulama Alanları</a:t>
            </a:r>
          </a:p>
        </p:txBody>
      </p:sp>
      <p:sp>
        <p:nvSpPr>
          <p:cNvPr id="3" name="İçerik Yer Tutucusu 2">
            <a:extLst>
              <a:ext uri="{FF2B5EF4-FFF2-40B4-BE49-F238E27FC236}">
                <a16:creationId xmlns:a16="http://schemas.microsoft.com/office/drawing/2014/main" id="{D38B5864-A746-4B9B-B21F-15254E433596}"/>
              </a:ext>
            </a:extLst>
          </p:cNvPr>
          <p:cNvSpPr>
            <a:spLocks noGrp="1"/>
          </p:cNvSpPr>
          <p:nvPr>
            <p:ph idx="1"/>
          </p:nvPr>
        </p:nvSpPr>
        <p:spPr>
          <a:xfrm>
            <a:off x="1261872" y="1393794"/>
            <a:ext cx="8595360" cy="5267122"/>
          </a:xfrm>
        </p:spPr>
        <p:txBody>
          <a:bodyPr>
            <a:normAutofit fontScale="92500" lnSpcReduction="20000"/>
          </a:bodyPr>
          <a:lstStyle/>
          <a:p>
            <a:pPr>
              <a:buFont typeface="Wingdings" panose="05000000000000000000" pitchFamily="2" charset="2"/>
              <a:buChar char="§"/>
            </a:pPr>
            <a:r>
              <a:rPr lang="tr-TR" sz="3500" dirty="0">
                <a:latin typeface="Arial" panose="020B0604020202020204" pitchFamily="34" charset="0"/>
              </a:rPr>
              <a:t>İnönü Üniversitesinin geliştirmiş olduğu </a:t>
            </a:r>
            <a:r>
              <a:rPr lang="tr-TR" sz="3500" dirty="0">
                <a:solidFill>
                  <a:srgbClr val="0070C0"/>
                </a:solidFill>
                <a:latin typeface="Arial" panose="020B0604020202020204" pitchFamily="34" charset="0"/>
              </a:rPr>
              <a:t>«birliktelik kuralları madenciliği yazılımı.»</a:t>
            </a:r>
            <a:endParaRPr lang="tr-TR" sz="3500" i="0" dirty="0">
              <a:solidFill>
                <a:srgbClr val="0070C0"/>
              </a:solidFill>
              <a:effectLst/>
              <a:latin typeface="Arial" panose="020B0604020202020204" pitchFamily="34" charset="0"/>
            </a:endParaRPr>
          </a:p>
          <a:p>
            <a:pPr>
              <a:buFont typeface="Wingdings" panose="05000000000000000000" pitchFamily="2" charset="2"/>
              <a:buChar char="§"/>
            </a:pPr>
            <a:r>
              <a:rPr lang="tr-TR" sz="3500" i="0" dirty="0">
                <a:solidFill>
                  <a:srgbClr val="0070C0"/>
                </a:solidFill>
                <a:effectLst/>
                <a:latin typeface="Arial" panose="020B0604020202020204" pitchFamily="34" charset="0"/>
              </a:rPr>
              <a:t>Çapraz Satış</a:t>
            </a:r>
            <a:r>
              <a:rPr lang="tr-TR" sz="3500" dirty="0">
                <a:latin typeface="Arial" panose="020B0604020202020204" pitchFamily="34" charset="0"/>
              </a:rPr>
              <a:t>,</a:t>
            </a:r>
            <a:r>
              <a:rPr lang="tr-TR" sz="3500" b="1" dirty="0">
                <a:latin typeface="Arial" panose="020B0604020202020204" pitchFamily="34" charset="0"/>
              </a:rPr>
              <a:t> </a:t>
            </a:r>
            <a:r>
              <a:rPr lang="tr-TR" sz="3500" dirty="0">
                <a:latin typeface="Arial" panose="020B0604020202020204" pitchFamily="34" charset="0"/>
              </a:rPr>
              <a:t>örneğin vodafone kullanan birinin yemeksepetindeki indirimlerden yararlanabilmesi. </a:t>
            </a:r>
          </a:p>
          <a:p>
            <a:pPr>
              <a:buFont typeface="Wingdings" panose="05000000000000000000" pitchFamily="2" charset="2"/>
              <a:buChar char="§"/>
            </a:pPr>
            <a:r>
              <a:rPr lang="tr-TR" sz="3500" dirty="0">
                <a:solidFill>
                  <a:srgbClr val="0070C0"/>
                </a:solidFill>
              </a:rPr>
              <a:t>Trafik Kazalarında </a:t>
            </a:r>
            <a:r>
              <a:rPr lang="tr-TR" sz="3500" dirty="0"/>
              <a:t>birliktelik kuralı analizi,</a:t>
            </a:r>
          </a:p>
          <a:p>
            <a:pPr>
              <a:buFont typeface="Wingdings" panose="05000000000000000000" pitchFamily="2" charset="2"/>
              <a:buChar char="§"/>
            </a:pPr>
            <a:r>
              <a:rPr lang="tr-TR" sz="3500" dirty="0">
                <a:solidFill>
                  <a:srgbClr val="0070C0"/>
                </a:solidFill>
              </a:rPr>
              <a:t>Dağıtık Sistemlerde </a:t>
            </a:r>
            <a:r>
              <a:rPr lang="tr-TR" sz="3500" dirty="0"/>
              <a:t>birliktelik kuralları ile sepet analizi, </a:t>
            </a:r>
          </a:p>
          <a:p>
            <a:pPr>
              <a:buFont typeface="Wingdings" panose="05000000000000000000" pitchFamily="2" charset="2"/>
              <a:buChar char="§"/>
            </a:pPr>
            <a:r>
              <a:rPr lang="tr-TR" sz="3500" dirty="0">
                <a:solidFill>
                  <a:srgbClr val="0070C0"/>
                </a:solidFill>
              </a:rPr>
              <a:t>E-Ticaret Satışlarının,</a:t>
            </a:r>
            <a:r>
              <a:rPr lang="tr-TR" sz="3500" dirty="0"/>
              <a:t> birliktelik kuralları ile analizi gibi makale çalışmaları da bulunmaktadır. </a:t>
            </a:r>
          </a:p>
          <a:p>
            <a:pPr>
              <a:buFont typeface="Wingdings" panose="05000000000000000000" pitchFamily="2" charset="2"/>
              <a:buChar char="§"/>
            </a:pPr>
            <a:endParaRPr lang="tr-TR" b="0" i="0" dirty="0">
              <a:effectLst/>
              <a:latin typeface="Arial" panose="020B0604020202020204" pitchFamily="34" charset="0"/>
            </a:endParaRPr>
          </a:p>
        </p:txBody>
      </p:sp>
    </p:spTree>
    <p:extLst>
      <p:ext uri="{BB962C8B-B14F-4D97-AF65-F5344CB8AC3E}">
        <p14:creationId xmlns:p14="http://schemas.microsoft.com/office/powerpoint/2010/main" val="645628422"/>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Manzara</Template>
  <TotalTime>997</TotalTime>
  <Words>1408</Words>
  <Application>Microsoft Office PowerPoint</Application>
  <PresentationFormat>Geniş ekran</PresentationFormat>
  <Paragraphs>118</Paragraphs>
  <Slides>31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31</vt:i4>
      </vt:variant>
    </vt:vector>
  </HeadingPairs>
  <TitlesOfParts>
    <vt:vector size="35" baseType="lpstr">
      <vt:lpstr>Arial</vt:lpstr>
      <vt:lpstr>Wingdings</vt:lpstr>
      <vt:lpstr>Wingdings 2</vt:lpstr>
      <vt:lpstr>Manzara</vt:lpstr>
      <vt:lpstr>  Veri Madenciliğinde Birliktelik Kuralları ve Ardışık Zamanlı Örüntüler</vt:lpstr>
      <vt:lpstr>İçerik</vt:lpstr>
      <vt:lpstr>Birliktelik Kuralları ve Ardışık Zamanlı Örüntüler</vt:lpstr>
      <vt:lpstr>Birliktelik Kuralları ve Ardışık Zamanlı Örüntüler</vt:lpstr>
      <vt:lpstr>Birliktelik Kuralları ve Ardışık Zamanlı Örüntüler</vt:lpstr>
      <vt:lpstr>Birliktelik Kuralları ve Ardışık Zamanlı Örüntüler</vt:lpstr>
      <vt:lpstr>Birliktelik Kuralları ve Ardışık Zamanlı Örüntüler</vt:lpstr>
      <vt:lpstr>Birliktelik Kuralları</vt:lpstr>
      <vt:lpstr>Uygulama Alanları</vt:lpstr>
      <vt:lpstr>Algoritmalar</vt:lpstr>
      <vt:lpstr>Apriori Algoritması</vt:lpstr>
      <vt:lpstr>Apriori Algoritması Parametreleri</vt:lpstr>
      <vt:lpstr>Apriori Algoritması Parametreleri</vt:lpstr>
      <vt:lpstr>Apriori Algoritması</vt:lpstr>
      <vt:lpstr>Apriori Algoritması</vt:lpstr>
      <vt:lpstr>Apriori Algoritması</vt:lpstr>
      <vt:lpstr>Apriori Algoritması</vt:lpstr>
      <vt:lpstr>Apriori Algoritması Aşamaları</vt:lpstr>
      <vt:lpstr>Apriori Algoritması Aşamaları</vt:lpstr>
      <vt:lpstr>Apriori Avantaj/Dezavantaj</vt:lpstr>
      <vt:lpstr>Ardışık Zamanlı Örüntüler</vt:lpstr>
      <vt:lpstr>Uygulama Alanları</vt:lpstr>
      <vt:lpstr>GSP Algoritması (Generalized Sequential Pattern)</vt:lpstr>
      <vt:lpstr>GSP Parametreleri</vt:lpstr>
      <vt:lpstr>GSP Aşamaları</vt:lpstr>
      <vt:lpstr>GSP Aşamaları</vt:lpstr>
      <vt:lpstr>GSP</vt:lpstr>
      <vt:lpstr>GSP Avantaj/Dezavantaj</vt:lpstr>
      <vt:lpstr>Sonuç ve Yorum</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MADENCİLİĞİNDE BİRLİKTELİK KURALLARI VE ARDIŞIK ZAMANLI ÖRÜNTÜLER</dc:title>
  <dc:creator>melike akalan-öğrenci</dc:creator>
  <cp:lastModifiedBy>melike akalan-öğrenci</cp:lastModifiedBy>
  <cp:revision>138</cp:revision>
  <dcterms:created xsi:type="dcterms:W3CDTF">2021-01-16T20:02:06Z</dcterms:created>
  <dcterms:modified xsi:type="dcterms:W3CDTF">2021-01-20T20:51:17Z</dcterms:modified>
</cp:coreProperties>
</file>