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61" r:id="rId4"/>
    <p:sldId id="263" r:id="rId5"/>
    <p:sldId id="262" r:id="rId6"/>
    <p:sldId id="259" r:id="rId7"/>
    <p:sldId id="264" r:id="rId8"/>
    <p:sldId id="265" r:id="rId9"/>
    <p:sldId id="275" r:id="rId10"/>
    <p:sldId id="260" r:id="rId11"/>
    <p:sldId id="278" r:id="rId12"/>
    <p:sldId id="279" r:id="rId13"/>
    <p:sldId id="273" r:id="rId14"/>
    <p:sldId id="280" r:id="rId15"/>
    <p:sldId id="283" r:id="rId16"/>
    <p:sldId id="282" r:id="rId17"/>
    <p:sldId id="284" r:id="rId18"/>
    <p:sldId id="281" r:id="rId19"/>
    <p:sldId id="285" r:id="rId20"/>
    <p:sldId id="289" r:id="rId21"/>
    <p:sldId id="291" r:id="rId22"/>
    <p:sldId id="290" r:id="rId23"/>
    <p:sldId id="287" r:id="rId24"/>
    <p:sldId id="286" r:id="rId25"/>
    <p:sldId id="292" r:id="rId26"/>
    <p:sldId id="293" r:id="rId27"/>
    <p:sldId id="294" r:id="rId28"/>
    <p:sldId id="288" r:id="rId29"/>
    <p:sldId id="266" r:id="rId30"/>
    <p:sldId id="270" r:id="rId31"/>
    <p:sldId id="271" r:id="rId32"/>
    <p:sldId id="272" r:id="rId33"/>
    <p:sldId id="267" r:id="rId34"/>
    <p:sldId id="268" r:id="rId35"/>
    <p:sldId id="26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ke akalan-öğrenci" initials="maö" lastIdx="1" clrIdx="0">
    <p:extLst>
      <p:ext uri="{19B8F6BF-5375-455C-9EA6-DF929625EA0E}">
        <p15:presenceInfo xmlns:p15="http://schemas.microsoft.com/office/powerpoint/2012/main" userId="melike akalan-öğrenc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63C20-7203-4B3A-A0D8-0B8F301E1AEA}" type="datetimeFigureOut">
              <a:rPr lang="tr-TR" smtClean="0"/>
              <a:t>15.07.2022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BD049-767D-4082-9365-6DEC9027F8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669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dirty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566EBD4-64CF-44FD-A300-BA2B140A9B29}" type="datetimeFigureOut">
              <a:rPr lang="tr-TR" smtClean="0"/>
              <a:t>15.07.2022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275820F-488F-47ED-AA96-119C56B424F2}" type="slidenum">
              <a:rPr lang="tr-TR" smtClean="0"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3277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EBD4-64CF-44FD-A300-BA2B140A9B29}" type="datetimeFigureOut">
              <a:rPr lang="tr-TR" smtClean="0"/>
              <a:t>15.07.2022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820F-488F-47ED-AA96-119C56B424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103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EBD4-64CF-44FD-A300-BA2B140A9B29}" type="datetimeFigureOut">
              <a:rPr lang="tr-TR" smtClean="0"/>
              <a:t>15.07.2022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820F-488F-47ED-AA96-119C56B424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876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 sz="3200"/>
            </a:lvl1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EBD4-64CF-44FD-A300-BA2B140A9B29}" type="datetimeFigureOut">
              <a:rPr lang="tr-TR" smtClean="0"/>
              <a:t>15.07.2022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820F-488F-47ED-AA96-119C56B424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846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EBD4-64CF-44FD-A300-BA2B140A9B29}" type="datetimeFigureOut">
              <a:rPr lang="tr-TR" smtClean="0"/>
              <a:t>15.07.2022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820F-488F-47ED-AA96-119C56B424F2}" type="slidenum">
              <a:rPr lang="tr-TR" smtClean="0"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110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EBD4-64CF-44FD-A300-BA2B140A9B29}" type="datetimeFigureOut">
              <a:rPr lang="tr-TR" smtClean="0"/>
              <a:t>15.07.2022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820F-488F-47ED-AA96-119C56B424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847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EBD4-64CF-44FD-A300-BA2B140A9B29}" type="datetimeFigureOut">
              <a:rPr lang="tr-TR" smtClean="0"/>
              <a:t>15.07.2022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820F-488F-47ED-AA96-119C56B424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686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EBD4-64CF-44FD-A300-BA2B140A9B29}" type="datetimeFigureOut">
              <a:rPr lang="tr-TR" smtClean="0"/>
              <a:t>15.07.2022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820F-488F-47ED-AA96-119C56B424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321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EBD4-64CF-44FD-A300-BA2B140A9B29}" type="datetimeFigureOut">
              <a:rPr lang="tr-TR" smtClean="0"/>
              <a:t>15.07.2022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820F-488F-47ED-AA96-119C56B424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321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EBD4-64CF-44FD-A300-BA2B140A9B29}" type="datetimeFigureOut">
              <a:rPr lang="tr-TR" smtClean="0"/>
              <a:t>15.07.2022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820F-488F-47ED-AA96-119C56B424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484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EBD4-64CF-44FD-A300-BA2B140A9B29}" type="datetimeFigureOut">
              <a:rPr lang="tr-TR" smtClean="0"/>
              <a:t>15.07.2022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820F-488F-47ED-AA96-119C56B424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240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566EBD4-64CF-44FD-A300-BA2B140A9B29}" type="datetimeFigureOut">
              <a:rPr lang="tr-TR" smtClean="0"/>
              <a:t>15.07.2022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75820F-488F-47ED-AA96-119C56B424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066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rgipark.org.tr/tr/download/article-file/193944" TargetMode="External"/><Relationship Id="rId7" Type="http://schemas.openxmlformats.org/officeDocument/2006/relationships/hyperlink" Target="http://w3.gazi.edu.tr/~akcayol/files/SLBD_L8UnsupervisedLearning.pdf" TargetMode="External"/><Relationship Id="rId2" Type="http://schemas.openxmlformats.org/officeDocument/2006/relationships/hyperlink" Target="https://dergipark.org.tr/tr/download/article-file/46782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rgipark.org.tr/en/download/article-file/384439" TargetMode="External"/><Relationship Id="rId5" Type="http://schemas.openxmlformats.org/officeDocument/2006/relationships/hyperlink" Target="https://dergipark.org.tr/tr/download/article-file/282717" TargetMode="External"/><Relationship Id="rId4" Type="http://schemas.openxmlformats.org/officeDocument/2006/relationships/hyperlink" Target="https://dergipark.org.tr/tr/download/article-file/751785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0DE525-46F0-40DD-BB78-301FBB146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b="1" dirty="0"/>
              <a:t>VERİ MADENCİLİĞİNDE</a:t>
            </a:r>
            <a:br>
              <a:rPr lang="tr-TR" sz="5400" b="1" dirty="0"/>
            </a:br>
            <a:r>
              <a:rPr lang="tr-TR" sz="5400" b="1" dirty="0"/>
              <a:t>KÜMELEME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4783F48-2BAD-46BA-9DFD-F6EEE57A6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tr-TR" sz="3200" dirty="0"/>
          </a:p>
          <a:p>
            <a:r>
              <a:rPr lang="tr-TR" sz="3200" b="1" dirty="0"/>
              <a:t>HAZIRLAYAN: Melike Akalan</a:t>
            </a:r>
          </a:p>
        </p:txBody>
      </p:sp>
    </p:spTree>
    <p:extLst>
      <p:ext uri="{BB962C8B-B14F-4D97-AF65-F5344CB8AC3E}">
        <p14:creationId xmlns:p14="http://schemas.microsoft.com/office/powerpoint/2010/main" val="518086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182E62-58F9-4455-86BB-D65B3669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Algoritmalar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36F15E-BA58-4C72-8B69-17DB3504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Ayrıştırmalı Kümeleme Algoritmaları:                   </a:t>
            </a:r>
            <a:r>
              <a:rPr lang="tr-TR" i="1" dirty="0">
                <a:solidFill>
                  <a:srgbClr val="0070C0"/>
                </a:solidFill>
              </a:rPr>
              <a:t>K-</a:t>
            </a:r>
            <a:r>
              <a:rPr lang="tr-TR" i="1" dirty="0" err="1">
                <a:solidFill>
                  <a:srgbClr val="0070C0"/>
                </a:solidFill>
              </a:rPr>
              <a:t>Means</a:t>
            </a:r>
            <a:r>
              <a:rPr lang="tr-TR" i="1" dirty="0">
                <a:solidFill>
                  <a:srgbClr val="0070C0"/>
                </a:solidFill>
              </a:rPr>
              <a:t>, </a:t>
            </a:r>
            <a:r>
              <a:rPr lang="tr-TR" i="1" dirty="0"/>
              <a:t>K-</a:t>
            </a:r>
            <a:r>
              <a:rPr lang="tr-TR" i="1" dirty="0" err="1"/>
              <a:t>Medoids</a:t>
            </a:r>
            <a:endParaRPr lang="tr-TR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Hiyerarşik Kümeleme Algoritmaları: </a:t>
            </a:r>
            <a:br>
              <a:rPr lang="tr-TR" dirty="0"/>
            </a:br>
            <a:r>
              <a:rPr lang="tr-TR" i="1" dirty="0" err="1">
                <a:solidFill>
                  <a:srgbClr val="0070C0"/>
                </a:solidFill>
              </a:rPr>
              <a:t>Agnes</a:t>
            </a:r>
            <a:r>
              <a:rPr lang="tr-TR" i="1" dirty="0">
                <a:solidFill>
                  <a:srgbClr val="0070C0"/>
                </a:solidFill>
              </a:rPr>
              <a:t>, </a:t>
            </a:r>
            <a:r>
              <a:rPr lang="tr-TR" i="1" dirty="0"/>
              <a:t>Diana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Yoğunluk Tabanlı Kümeleme Algoritmaları: </a:t>
            </a:r>
            <a:br>
              <a:rPr lang="tr-TR" dirty="0"/>
            </a:br>
            <a:r>
              <a:rPr lang="tr-TR" i="1" dirty="0">
                <a:solidFill>
                  <a:srgbClr val="0070C0"/>
                </a:solidFill>
              </a:rPr>
              <a:t>Dbscan(</a:t>
            </a:r>
            <a:r>
              <a:rPr lang="en-US" i="0" dirty="0">
                <a:solidFill>
                  <a:srgbClr val="0070C0"/>
                </a:solidFill>
                <a:effectLst/>
                <a:latin typeface="+mj-lt"/>
              </a:rPr>
              <a:t>Density-based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i="0" dirty="0">
                <a:solidFill>
                  <a:srgbClr val="0070C0"/>
                </a:solidFill>
                <a:effectLst/>
                <a:latin typeface="+mj-lt"/>
              </a:rPr>
              <a:t>spatial clustering of applications with noise</a:t>
            </a:r>
            <a:r>
              <a:rPr lang="tr-TR" i="0" dirty="0">
                <a:solidFill>
                  <a:srgbClr val="0070C0"/>
                </a:solidFill>
                <a:effectLst/>
                <a:latin typeface="+mj-lt"/>
              </a:rPr>
              <a:t>)</a:t>
            </a:r>
            <a:r>
              <a:rPr lang="tr-TR" i="1" dirty="0">
                <a:solidFill>
                  <a:srgbClr val="0070C0"/>
                </a:solidFill>
                <a:latin typeface="+mj-lt"/>
              </a:rPr>
              <a:t>, </a:t>
            </a:r>
            <a:r>
              <a:rPr lang="tr-TR" i="1" dirty="0" err="1"/>
              <a:t>Optics</a:t>
            </a:r>
            <a:r>
              <a:rPr lang="tr-TR" i="1" dirty="0"/>
              <a:t>, </a:t>
            </a:r>
            <a:r>
              <a:rPr lang="tr-TR" i="1" dirty="0" err="1"/>
              <a:t>Clique</a:t>
            </a:r>
            <a:r>
              <a:rPr lang="tr-TR" i="1" dirty="0"/>
              <a:t>, </a:t>
            </a:r>
            <a:r>
              <a:rPr lang="tr-TR" i="1" dirty="0" err="1"/>
              <a:t>Denclue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3020456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510C31-FB95-4674-8295-4D4DE7DF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Küme Sayısının (k değeri)</a:t>
            </a:r>
            <a:br>
              <a:rPr lang="tr-TR" b="1" dirty="0"/>
            </a:br>
            <a:r>
              <a:rPr lang="tr-TR" b="1" dirty="0"/>
              <a:t>Belirlenmesi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3FB230-7D1E-4D07-B0A4-D8D079F0D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63440"/>
          </a:xfrm>
        </p:spPr>
        <p:txBody>
          <a:bodyPr>
            <a:normAutofit lnSpcReduction="10000"/>
          </a:bodyPr>
          <a:lstStyle/>
          <a:p>
            <a:r>
              <a:rPr lang="tr-TR" dirty="0"/>
              <a:t>Hiyerarşik yöntem verilerin birbirlerinin yakınlık durumuna göre küme oluşturur.</a:t>
            </a:r>
          </a:p>
          <a:p>
            <a:r>
              <a:rPr lang="tr-TR" dirty="0"/>
              <a:t>Yoğunluk tabanlı yöntem de verilerin yoğunluğuna göre küme oluşturur.</a:t>
            </a:r>
          </a:p>
          <a:p>
            <a:r>
              <a:rPr lang="tr-TR" dirty="0"/>
              <a:t>Dolayısıyla bu iki yöntemde k değerinin önceden bilinmesine gerek yoktur.  </a:t>
            </a:r>
          </a:p>
          <a:p>
            <a:r>
              <a:rPr lang="tr-TR" dirty="0"/>
              <a:t>K-</a:t>
            </a:r>
            <a:r>
              <a:rPr lang="tr-TR" dirty="0" err="1"/>
              <a:t>Means</a:t>
            </a:r>
            <a:r>
              <a:rPr lang="tr-TR" dirty="0"/>
              <a:t> algoritmasında ise kullanılacak verinin bölüneceği küme sayısını, kullanıcı kendisi belirler.</a:t>
            </a:r>
          </a:p>
        </p:txBody>
      </p:sp>
    </p:spTree>
    <p:extLst>
      <p:ext uri="{BB962C8B-B14F-4D97-AF65-F5344CB8AC3E}">
        <p14:creationId xmlns:p14="http://schemas.microsoft.com/office/powerpoint/2010/main" val="155375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B88CB1-7F21-47B0-825D-666BB16F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59343"/>
            <a:ext cx="9692640" cy="1205473"/>
          </a:xfrm>
        </p:spPr>
        <p:txBody>
          <a:bodyPr/>
          <a:lstStyle/>
          <a:p>
            <a:r>
              <a:rPr lang="tr-TR" b="1" dirty="0"/>
              <a:t>K-</a:t>
            </a:r>
            <a:r>
              <a:rPr lang="tr-TR" b="1" dirty="0" err="1"/>
              <a:t>Means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C252D1-C0E1-45EF-8EC9-2A46B918C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60124"/>
            <a:ext cx="5494035" cy="4873840"/>
          </a:xfrm>
        </p:spPr>
        <p:txBody>
          <a:bodyPr>
            <a:normAutofit/>
          </a:bodyPr>
          <a:lstStyle/>
          <a:p>
            <a:r>
              <a:rPr lang="tr-TR" dirty="0"/>
              <a:t>K değerinin belirlenmesi için çoğunlukla </a:t>
            </a:r>
            <a:r>
              <a:rPr lang="tr-TR" dirty="0" err="1">
                <a:solidFill>
                  <a:srgbClr val="FF0000"/>
                </a:solidFill>
              </a:rPr>
              <a:t>elbow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methodu</a:t>
            </a:r>
            <a:r>
              <a:rPr lang="tr-TR" i="1" dirty="0">
                <a:solidFill>
                  <a:srgbClr val="0070C0"/>
                </a:solidFill>
              </a:rPr>
              <a:t> </a:t>
            </a:r>
            <a:r>
              <a:rPr lang="tr-TR" dirty="0"/>
              <a:t>kullanılır. </a:t>
            </a:r>
          </a:p>
          <a:p>
            <a:r>
              <a:rPr lang="tr-TR" dirty="0" err="1"/>
              <a:t>Elbow</a:t>
            </a:r>
            <a:r>
              <a:rPr lang="tr-TR" dirty="0"/>
              <a:t> </a:t>
            </a:r>
            <a:r>
              <a:rPr lang="tr-TR" dirty="0" err="1"/>
              <a:t>methodu</a:t>
            </a:r>
            <a:r>
              <a:rPr lang="tr-TR" dirty="0"/>
              <a:t> kümeler arasındaki en uzak mesafeleri hesaplayarak bunu grafikle gösterir.</a:t>
            </a:r>
          </a:p>
          <a:p>
            <a:r>
              <a:rPr lang="tr-TR" dirty="0"/>
              <a:t>Grafikteki kırılma noktası k değeri olarak seçilir.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23CD349-D9D5-45DB-B2BA-148DE943A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880" y="3429000"/>
            <a:ext cx="3701248" cy="29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5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68678F-6F28-4CD1-B373-E3D5F8B8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39128"/>
            <a:ext cx="9692640" cy="1161198"/>
          </a:xfrm>
        </p:spPr>
        <p:txBody>
          <a:bodyPr>
            <a:normAutofit fontScale="90000"/>
          </a:bodyPr>
          <a:lstStyle/>
          <a:p>
            <a:br>
              <a:rPr lang="tr-TR" b="1" dirty="0"/>
            </a:br>
            <a:r>
              <a:rPr lang="tr-TR" sz="4900" b="1" dirty="0"/>
              <a:t>K-</a:t>
            </a:r>
            <a:r>
              <a:rPr lang="tr-TR" sz="4900" b="1" dirty="0" err="1"/>
              <a:t>Means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B09C4E-9C9F-42AD-9F30-2EC767E08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62470"/>
            <a:ext cx="8595360" cy="470516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dirty="0"/>
              <a:t>Küme merkezlerini (c)  rastgele seç.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Her veri için küme merkezleri arasındaki uzaklığı hesapla.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Seçilen veriyi hangi küme merkezine daha yakınsa o kümeye ata.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Verinin (x) atanmış olduğu küme merkezini (v) formüle göre güncelle. </a:t>
            </a:r>
            <a:br>
              <a:rPr lang="tr-TR" sz="3000" dirty="0"/>
            </a:br>
            <a:endParaRPr lang="tr-TR" sz="3000" dirty="0"/>
          </a:p>
          <a:p>
            <a:pPr marL="514350" indent="-514350">
              <a:buFont typeface="+mj-lt"/>
              <a:buAutoNum type="arabicPeriod"/>
            </a:pPr>
            <a:endParaRPr lang="tr-TR" sz="3000" dirty="0"/>
          </a:p>
          <a:p>
            <a:pPr marL="514350" indent="-514350">
              <a:buFont typeface="+mj-lt"/>
              <a:buAutoNum type="arabicPeriod"/>
            </a:pPr>
            <a:endParaRPr lang="tr-TR" sz="3000" dirty="0"/>
          </a:p>
          <a:p>
            <a:pPr marL="514350" indent="-514350">
              <a:buFont typeface="+mj-lt"/>
              <a:buAutoNum type="arabicPeriod"/>
            </a:pPr>
            <a:endParaRPr lang="tr-TR" sz="30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ED6C58A-8FC6-4089-BE90-2B86418AE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126" y="5552982"/>
            <a:ext cx="3716106" cy="71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75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B1B398-D117-44EB-826A-E448057B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b="1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K-</a:t>
            </a:r>
            <a:r>
              <a:rPr kumimoji="0" lang="tr-TR" b="1" i="0" u="none" strike="noStrike" kern="1200" cap="none" spc="-5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Means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316161-58F2-4E07-AA87-1118A588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tr-TR" sz="3200" dirty="0"/>
              <a:t>Her veri için küme merkezleri arasındaki uzaklığı tekrar hesapla.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tr-TR" sz="3200" dirty="0"/>
              <a:t>Eğer hiçbir veri herhangi bir kümeye atanmadıysa dur, 3. adımdan başlayarak devam et.</a:t>
            </a:r>
          </a:p>
          <a:p>
            <a:pPr marL="0" indent="0">
              <a:buNone/>
            </a:pPr>
            <a:r>
              <a:rPr lang="tr-TR" dirty="0"/>
              <a:t>Kümeler arasında eleman değişimi veya merkez noktalarda değişim varsa algoritma sonlandırılır.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98554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D8BF11-7B49-449C-9A5B-228B37A97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234885"/>
          </a:xfrm>
        </p:spPr>
        <p:txBody>
          <a:bodyPr/>
          <a:lstStyle/>
          <a:p>
            <a:r>
              <a:rPr kumimoji="0" lang="tr-TR" b="1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K-</a:t>
            </a:r>
            <a:r>
              <a:rPr kumimoji="0" lang="tr-TR" b="1" i="0" u="none" strike="noStrike" kern="1200" cap="none" spc="-5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Means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21634F-D28B-4326-94F8-3C28A235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86757"/>
            <a:ext cx="8595360" cy="4891595"/>
          </a:xfrm>
        </p:spPr>
        <p:txBody>
          <a:bodyPr/>
          <a:lstStyle/>
          <a:p>
            <a:r>
              <a:rPr lang="tr-TR" dirty="0"/>
              <a:t>K-</a:t>
            </a:r>
            <a:r>
              <a:rPr lang="tr-TR" dirty="0" err="1"/>
              <a:t>Means</a:t>
            </a:r>
            <a:r>
              <a:rPr lang="tr-TR" dirty="0"/>
              <a:t> her çalıştığında verileri atadığı kümeleri merkezlerine göre günceller.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B5572D3-1FEE-4C69-AD58-3122E4ADF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92" y="2734322"/>
            <a:ext cx="4407408" cy="375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52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099819-B060-4429-8750-5CEC4B04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K-</a:t>
            </a:r>
            <a:r>
              <a:rPr lang="tr-TR" b="1" dirty="0" err="1"/>
              <a:t>Means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20E864-E62D-4AAF-80B3-16DCDD6A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629" y="1828800"/>
            <a:ext cx="8596603" cy="4351337"/>
          </a:xfrm>
        </p:spPr>
        <p:txBody>
          <a:bodyPr/>
          <a:lstStyle/>
          <a:p>
            <a:r>
              <a:rPr lang="tr-TR" dirty="0"/>
              <a:t>Veri setindeki kümeler bazen kendiliğinden oluşabilir. Bu gibi durumlarda yoğunluk tabanlı ya da hiyerarşik yöntemler kullanılması daha mantıklıdır.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CFD9BB2-9773-4075-B7B1-2E9126EB0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496" y="4004468"/>
            <a:ext cx="5939219" cy="219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35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57C096-5310-44EE-AF66-4AD047B7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K-</a:t>
            </a:r>
            <a:r>
              <a:rPr lang="tr-TR" b="1" dirty="0" err="1"/>
              <a:t>Means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B2A6C1-CEEB-4D92-8113-561E0F1D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314546" cy="4351337"/>
          </a:xfrm>
        </p:spPr>
        <p:txBody>
          <a:bodyPr/>
          <a:lstStyle/>
          <a:p>
            <a:r>
              <a:rPr lang="tr-TR" dirty="0"/>
              <a:t>K-</a:t>
            </a:r>
            <a:r>
              <a:rPr lang="tr-TR" dirty="0" err="1"/>
              <a:t>Means</a:t>
            </a:r>
            <a:r>
              <a:rPr lang="tr-TR" dirty="0"/>
              <a:t> gürültü verilerini de küme içerisine dahil etmektedir. Küme içerisinde aykırı(</a:t>
            </a:r>
            <a:r>
              <a:rPr lang="tr-TR" dirty="0" err="1"/>
              <a:t>outlier</a:t>
            </a:r>
            <a:r>
              <a:rPr lang="tr-TR" dirty="0"/>
              <a:t>) veri olması performansı düşürür.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2FB200B-3D4D-4B33-8AC0-8474648DA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192" y="2658539"/>
            <a:ext cx="4314546" cy="330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65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B5E51A-B3DC-43C7-A1D6-1D322FB2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b="1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K-</a:t>
            </a:r>
            <a:r>
              <a:rPr kumimoji="0" lang="tr-TR" b="1" i="0" u="none" strike="noStrike" kern="1200" cap="none" spc="-5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Means</a:t>
            </a:r>
            <a:r>
              <a:rPr kumimoji="0" lang="tr-TR" b="1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 Avantaj/Dezavantaj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BD8955-9786-4EE9-BEC7-8E52DC7FB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84412"/>
            <a:ext cx="8595360" cy="4707828"/>
          </a:xfrm>
        </p:spPr>
        <p:txBody>
          <a:bodyPr>
            <a:noAutofit/>
          </a:bodyPr>
          <a:lstStyle/>
          <a:p>
            <a:r>
              <a:rPr lang="tr-TR" dirty="0"/>
              <a:t>Algoritmanın işleyişi anlaşılır ve basittir.</a:t>
            </a:r>
          </a:p>
          <a:p>
            <a:r>
              <a:rPr lang="tr-TR" dirty="0"/>
              <a:t>Diğer kümeleme yöntemlerine göre daha az     karmaşıktır.</a:t>
            </a:r>
          </a:p>
          <a:p>
            <a:r>
              <a:rPr lang="tr-TR" dirty="0"/>
              <a:t>Verilerin oluşturduğu grupların </a:t>
            </a:r>
            <a:br>
              <a:rPr lang="tr-TR" dirty="0"/>
            </a:br>
            <a:r>
              <a:rPr lang="tr-TR" dirty="0">
                <a:solidFill>
                  <a:srgbClr val="C00000"/>
                </a:solidFill>
              </a:rPr>
              <a:t>boyutu ya da yoğunluğu farklı,</a:t>
            </a:r>
            <a:br>
              <a:rPr lang="tr-TR" dirty="0">
                <a:solidFill>
                  <a:srgbClr val="C00000"/>
                </a:solidFill>
              </a:rPr>
            </a:br>
            <a:r>
              <a:rPr lang="tr-TR" dirty="0">
                <a:solidFill>
                  <a:srgbClr val="C00000"/>
                </a:solidFill>
              </a:rPr>
              <a:t>içerisinde aykırılıklar (gürültüler) olduğunda,</a:t>
            </a:r>
            <a:br>
              <a:rPr lang="tr-TR" dirty="0"/>
            </a:br>
            <a:r>
              <a:rPr lang="tr-TR" dirty="0">
                <a:solidFill>
                  <a:srgbClr val="C00000"/>
                </a:solidFill>
              </a:rPr>
              <a:t>şekli dairesel olmadığında, </a:t>
            </a:r>
            <a:r>
              <a:rPr lang="tr-TR" dirty="0"/>
              <a:t>algoritma bu vb. durumlarda başarılı olmayabilir.</a:t>
            </a:r>
            <a:br>
              <a:rPr lang="tr-TR" dirty="0"/>
            </a:br>
            <a:br>
              <a:rPr lang="tr-TR" dirty="0"/>
            </a:b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8926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D8A3E1-4EBE-4618-B95A-FF828AA9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Agnes</a:t>
            </a:r>
            <a:r>
              <a:rPr lang="tr-TR" dirty="0"/>
              <a:t>(</a:t>
            </a:r>
            <a:r>
              <a:rPr lang="tr-TR" dirty="0" err="1"/>
              <a:t>Agglomerative</a:t>
            </a:r>
            <a:r>
              <a:rPr lang="tr-TR" dirty="0"/>
              <a:t> </a:t>
            </a:r>
            <a:r>
              <a:rPr lang="tr-TR" dirty="0" err="1"/>
              <a:t>Nesting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256E84-4F80-410F-A394-BB7696229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Aşağıdan yukarıya (yapraktan köke) doğru kümeleme yapmaktadır. </a:t>
            </a:r>
          </a:p>
          <a:p>
            <a:r>
              <a:rPr lang="tr-TR" dirty="0"/>
              <a:t> Başlangıç aşamasında verilerin her birinin farklı küme olduğu varsayılır. </a:t>
            </a:r>
          </a:p>
          <a:p>
            <a:r>
              <a:rPr lang="tr-TR" dirty="0"/>
              <a:t>Aralarında en az uzaklık olan kümeler ikişer ikişer yeni kümeler oluşturur.</a:t>
            </a:r>
          </a:p>
          <a:p>
            <a:r>
              <a:rPr lang="tr-TR" dirty="0"/>
              <a:t> Köke ulaşıncaya kadar algoritma bu şekilde çalışmaya devam eder. 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0728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1CE91D-B7C2-4210-97DA-92293766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İçerik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DE9604-FFEC-4266-9870-00026422A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sz="3200" dirty="0"/>
              <a:t> Kümelem</a:t>
            </a:r>
            <a:r>
              <a:rPr lang="tr-TR" dirty="0"/>
              <a:t>e Nedir?</a:t>
            </a:r>
            <a:endParaRPr lang="tr-TR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tr-TR" sz="3200" dirty="0"/>
              <a:t> Uygulama Alanları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3200" dirty="0"/>
              <a:t> Yöntemleri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/>
              <a:t> </a:t>
            </a:r>
            <a:r>
              <a:rPr lang="tr-TR" sz="3200" dirty="0"/>
              <a:t>Kullanılan Algoritmalar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/>
              <a:t> </a:t>
            </a:r>
            <a:r>
              <a:rPr lang="tr-TR" sz="3200" dirty="0"/>
              <a:t>Algoritmaların Avantajları/Dezavantajları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/>
              <a:t> </a:t>
            </a:r>
            <a:r>
              <a:rPr lang="tr-TR" sz="3200" dirty="0"/>
              <a:t>Performans Ölçütleri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/>
              <a:t> </a:t>
            </a:r>
            <a:r>
              <a:rPr lang="tr-TR" sz="3200" dirty="0"/>
              <a:t>Sonuç ve Yorum</a:t>
            </a:r>
          </a:p>
        </p:txBody>
      </p:sp>
    </p:spTree>
    <p:extLst>
      <p:ext uri="{BB962C8B-B14F-4D97-AF65-F5344CB8AC3E}">
        <p14:creationId xmlns:p14="http://schemas.microsoft.com/office/powerpoint/2010/main" val="3153536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CF73B3-4E76-4099-9A92-DAC724E5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Agnes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4DE5BE-90B7-48EB-94A6-112970D5F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Kümelenecek veri kalmadığında algoritma sonlandırılır.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48D7E36-097E-4871-91B1-22943DC29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582" y="3064352"/>
            <a:ext cx="6626672" cy="299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18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256525-DE94-4EAE-BBDB-B1D9EEA93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Agnes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56105B-6B0E-4E79-9BAE-DC50AAC2C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/>
              <a:t>Kümeler arasındaki uzaklık(benzerlik) genelde şu üç yöntemle belirlenir: </a:t>
            </a:r>
          </a:p>
          <a:p>
            <a:pPr marL="514350" indent="-514350">
              <a:buFont typeface="+mj-lt"/>
              <a:buAutoNum type="arabicPeriod"/>
            </a:pPr>
            <a:r>
              <a:rPr lang="tr-TR" b="1" dirty="0" err="1"/>
              <a:t>Min</a:t>
            </a:r>
            <a:r>
              <a:rPr lang="tr-TR" b="1" dirty="0"/>
              <a:t>: </a:t>
            </a:r>
            <a:r>
              <a:rPr lang="tr-TR" dirty="0"/>
              <a:t>Her iki küme içerisindeki birbirine en yakın olan verilerin uzaklığıdır.</a:t>
            </a:r>
          </a:p>
          <a:p>
            <a:pPr marL="514350" indent="-514350">
              <a:buFont typeface="+mj-lt"/>
              <a:buAutoNum type="arabicPeriod"/>
            </a:pPr>
            <a:r>
              <a:rPr lang="tr-TR" b="1" dirty="0" err="1"/>
              <a:t>Max</a:t>
            </a:r>
            <a:r>
              <a:rPr lang="tr-TR" b="1" dirty="0"/>
              <a:t>: </a:t>
            </a:r>
            <a:r>
              <a:rPr lang="tr-TR" dirty="0"/>
              <a:t>Her iki küme içerisindeki en uzak iki verinin uzaklığıdır.</a:t>
            </a:r>
          </a:p>
          <a:p>
            <a:pPr marL="514350" indent="-514350">
              <a:buFont typeface="+mj-lt"/>
              <a:buAutoNum type="arabicPeriod"/>
            </a:pPr>
            <a:r>
              <a:rPr lang="tr-TR" b="1" dirty="0"/>
              <a:t>Ortalama: </a:t>
            </a:r>
            <a:r>
              <a:rPr lang="tr-TR" dirty="0"/>
              <a:t>Her iki küme içerisindeki verilerin birbirlerine olan uzaklıkların ortalamasıdır.</a:t>
            </a:r>
          </a:p>
        </p:txBody>
      </p:sp>
    </p:spTree>
    <p:extLst>
      <p:ext uri="{BB962C8B-B14F-4D97-AF65-F5344CB8AC3E}">
        <p14:creationId xmlns:p14="http://schemas.microsoft.com/office/powerpoint/2010/main" val="556299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8B74FF-4571-44E0-85B6-9A598B12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Agnes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D4B3AA-3C11-4DE6-8EC0-5638201B6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429957"/>
          </a:xfrm>
        </p:spPr>
        <p:txBody>
          <a:bodyPr/>
          <a:lstStyle/>
          <a:p>
            <a:r>
              <a:rPr lang="tr-TR" dirty="0"/>
              <a:t>Değişen uzaklık yöntemlerine göre kümeleme sonuçları da değişmektedir.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2934184-12D9-4775-BCBD-96885E02A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556" y="3078452"/>
            <a:ext cx="5779362" cy="311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90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68A722-D7B5-4F98-A16F-F25BF5D3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143444"/>
          </a:xfrm>
        </p:spPr>
        <p:txBody>
          <a:bodyPr/>
          <a:lstStyle/>
          <a:p>
            <a:r>
              <a:rPr lang="tr-TR" b="1" dirty="0" err="1"/>
              <a:t>Agnes</a:t>
            </a:r>
            <a:r>
              <a:rPr lang="tr-TR" b="1" dirty="0"/>
              <a:t> Avantaj/Dezavantaj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A41441-73B8-46C7-AE1A-A73893D5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97980"/>
            <a:ext cx="8595360" cy="4894260"/>
          </a:xfrm>
        </p:spPr>
        <p:txBody>
          <a:bodyPr>
            <a:noAutofit/>
          </a:bodyPr>
          <a:lstStyle/>
          <a:p>
            <a:r>
              <a:rPr lang="tr-TR" sz="3000" dirty="0"/>
              <a:t>Kullanıcının küme sayısını belirlemesine gerek yoktur.</a:t>
            </a:r>
          </a:p>
          <a:p>
            <a:r>
              <a:rPr lang="tr-TR" sz="3000" dirty="0"/>
              <a:t>Anlamlı taksonomiler oluşturabilir. (hiyerarşik olarak gruplanan verileri kategorize etmek daha kolaydır.)</a:t>
            </a:r>
          </a:p>
          <a:p>
            <a:r>
              <a:rPr lang="tr-TR" sz="3000" dirty="0">
                <a:solidFill>
                  <a:srgbClr val="C00000"/>
                </a:solidFill>
              </a:rPr>
              <a:t>Dezavantajları:</a:t>
            </a:r>
            <a:br>
              <a:rPr lang="tr-TR" sz="3000" dirty="0"/>
            </a:br>
            <a:r>
              <a:rPr lang="tr-TR" sz="3000" dirty="0"/>
              <a:t>Gürültü verilerini kümeye ekleyebilir.</a:t>
            </a:r>
            <a:br>
              <a:rPr lang="tr-TR" sz="3000" dirty="0"/>
            </a:br>
            <a:r>
              <a:rPr lang="tr-TR" sz="3000" dirty="0"/>
              <a:t>Büyük kümeleri parçalayarak bozabilir.</a:t>
            </a:r>
            <a:br>
              <a:rPr lang="tr-TR" sz="3000" dirty="0"/>
            </a:br>
            <a:r>
              <a:rPr lang="tr-TR" sz="3000" dirty="0"/>
              <a:t>Farklı boyuttaki kümeleri oluşturmakta zorlanabilir.</a:t>
            </a:r>
          </a:p>
        </p:txBody>
      </p:sp>
    </p:spTree>
    <p:extLst>
      <p:ext uri="{BB962C8B-B14F-4D97-AF65-F5344CB8AC3E}">
        <p14:creationId xmlns:p14="http://schemas.microsoft.com/office/powerpoint/2010/main" val="1192049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78FAFD-D18F-49BA-A930-44380FE2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Dbscan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830868-5E56-4E59-AE36-B42D3B51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Kümeler veri setindeki yoğunluğu fazla olan alanlarda oluşturulur.</a:t>
            </a:r>
          </a:p>
          <a:p>
            <a:r>
              <a:rPr lang="tr-TR" dirty="0"/>
              <a:t>Küme yoğunluklarının seyrek olduğu kısımlarda ise gürültü verileri ya da küme sınırını oluşturan veriler bulunur.</a:t>
            </a:r>
          </a:p>
          <a:p>
            <a:r>
              <a:rPr lang="tr-TR" dirty="0"/>
              <a:t>Algoritma verinin sınır noktası ya da gürültü olduğunu tespit etmek için «</a:t>
            </a:r>
            <a:r>
              <a:rPr lang="tr-TR" dirty="0" err="1"/>
              <a:t>Eps</a:t>
            </a:r>
            <a:r>
              <a:rPr lang="tr-TR" dirty="0"/>
              <a:t>» ve «</a:t>
            </a:r>
            <a:r>
              <a:rPr lang="tr-TR" dirty="0" err="1"/>
              <a:t>MinPts</a:t>
            </a:r>
            <a:r>
              <a:rPr lang="tr-TR" dirty="0"/>
              <a:t>» parametrelerini kullanır.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2626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D7BA49-29DD-4941-827D-FE7F7726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Dbscan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FCF4B4-911C-4169-80D0-B75C51ED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465468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/>
              <a:t>Eps</a:t>
            </a:r>
            <a:r>
              <a:rPr lang="tr-TR" dirty="0"/>
              <a:t>: En büyük komşuluk yarıçapıdır.</a:t>
            </a:r>
            <a:br>
              <a:rPr lang="tr-TR" dirty="0"/>
            </a:br>
            <a:r>
              <a:rPr lang="tr-TR" dirty="0" err="1"/>
              <a:t>MinPts</a:t>
            </a:r>
            <a:r>
              <a:rPr lang="tr-TR" dirty="0"/>
              <a:t>: </a:t>
            </a:r>
            <a:r>
              <a:rPr lang="tr-TR" dirty="0" err="1"/>
              <a:t>Eps</a:t>
            </a:r>
            <a:r>
              <a:rPr lang="tr-TR" dirty="0"/>
              <a:t> yarıçaplı komşuluk bölgesinde bulunan </a:t>
            </a:r>
            <a:r>
              <a:rPr lang="tr-TR" dirty="0" err="1"/>
              <a:t>minumum</a:t>
            </a:r>
            <a:r>
              <a:rPr lang="tr-TR" dirty="0"/>
              <a:t> veri sayısıdır.</a:t>
            </a:r>
          </a:p>
          <a:p>
            <a:r>
              <a:rPr lang="tr-TR" b="1" dirty="0"/>
              <a:t>Yoğunluk: </a:t>
            </a:r>
            <a:r>
              <a:rPr lang="tr-TR" dirty="0"/>
              <a:t>Verilen yarıçap (</a:t>
            </a:r>
            <a:r>
              <a:rPr lang="tr-TR" dirty="0" err="1"/>
              <a:t>Eps</a:t>
            </a:r>
            <a:r>
              <a:rPr lang="tr-TR" dirty="0"/>
              <a:t>) içerisindeki veri (nokta) sayısıdır.</a:t>
            </a:r>
          </a:p>
          <a:p>
            <a:r>
              <a:rPr lang="tr-TR" b="1" dirty="0"/>
              <a:t>Merkez noktası: </a:t>
            </a:r>
            <a:r>
              <a:rPr lang="tr-TR" dirty="0" err="1"/>
              <a:t>Eps</a:t>
            </a:r>
            <a:r>
              <a:rPr lang="tr-TR" dirty="0"/>
              <a:t> yarıçapında, </a:t>
            </a:r>
            <a:r>
              <a:rPr lang="tr-TR" dirty="0" err="1"/>
              <a:t>Minpts’den</a:t>
            </a:r>
            <a:r>
              <a:rPr lang="tr-TR" dirty="0"/>
              <a:t> daha fazla verisi olan noktadır.</a:t>
            </a:r>
          </a:p>
          <a:p>
            <a:r>
              <a:rPr lang="tr-TR" b="1" dirty="0"/>
              <a:t>Sınır noktası: </a:t>
            </a:r>
            <a:r>
              <a:rPr lang="tr-TR" dirty="0" err="1"/>
              <a:t>Eps</a:t>
            </a:r>
            <a:r>
              <a:rPr lang="tr-TR" dirty="0"/>
              <a:t> yarıçapında, </a:t>
            </a:r>
            <a:r>
              <a:rPr lang="tr-TR" dirty="0" err="1"/>
              <a:t>Minpts’den</a:t>
            </a:r>
            <a:r>
              <a:rPr lang="tr-TR" dirty="0"/>
              <a:t> daha az verisi olan noktadır.</a:t>
            </a:r>
          </a:p>
        </p:txBody>
      </p:sp>
    </p:spTree>
    <p:extLst>
      <p:ext uri="{BB962C8B-B14F-4D97-AF65-F5344CB8AC3E}">
        <p14:creationId xmlns:p14="http://schemas.microsoft.com/office/powerpoint/2010/main" val="4235211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D861A3-C3E8-446D-9DC7-65F5B390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Dbscan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8B2D39-C48D-4261-96E8-75FA1BA91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Gürültü noktası: </a:t>
            </a:r>
            <a:r>
              <a:rPr lang="tr-TR" dirty="0"/>
              <a:t>Merkez veya sınır noktası olmayan noktadır.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917A2179-747F-4FE3-8862-3AC53D63E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354" y="3286696"/>
            <a:ext cx="4575476" cy="289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93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6E056C-F550-413E-ABDC-D91A3EA7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Dbscan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E46B56-3A36-4414-9B2D-BC533B472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Zor ve karmaşık verilerde kolaylıkla kümeleme yapabilir.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845360E-9AF7-424B-9AB1-AB51E8EBC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593" y="2996523"/>
            <a:ext cx="5823182" cy="332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65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719ADD-1C6E-40B3-A543-BF73093F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Dbscan Avantaj/Dezavantaj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28D624-635B-4A5D-98E0-E31D0A07D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Kullanıcının küme sayısını belirlemesine gerek yoktur. </a:t>
            </a:r>
          </a:p>
          <a:p>
            <a:r>
              <a:rPr lang="tr-TR" dirty="0">
                <a:solidFill>
                  <a:srgbClr val="0070C0"/>
                </a:solidFill>
              </a:rPr>
              <a:t>Farklı</a:t>
            </a:r>
            <a:r>
              <a:rPr lang="tr-TR" dirty="0"/>
              <a:t> </a:t>
            </a:r>
            <a:r>
              <a:rPr lang="tr-TR" dirty="0">
                <a:solidFill>
                  <a:srgbClr val="0070C0"/>
                </a:solidFill>
              </a:rPr>
              <a:t>şekil </a:t>
            </a:r>
            <a:r>
              <a:rPr lang="tr-TR" dirty="0"/>
              <a:t>ve </a:t>
            </a:r>
            <a:r>
              <a:rPr lang="tr-TR" dirty="0">
                <a:solidFill>
                  <a:srgbClr val="0070C0"/>
                </a:solidFill>
              </a:rPr>
              <a:t>boyutlarda</a:t>
            </a:r>
            <a:r>
              <a:rPr lang="tr-TR" dirty="0"/>
              <a:t> küme oluşturabilir.</a:t>
            </a:r>
          </a:p>
          <a:p>
            <a:r>
              <a:rPr lang="tr-TR" dirty="0"/>
              <a:t>Büyük veri tabanları olan ve </a:t>
            </a:r>
            <a:r>
              <a:rPr lang="tr-TR" dirty="0">
                <a:solidFill>
                  <a:srgbClr val="0070C0"/>
                </a:solidFill>
              </a:rPr>
              <a:t>gürültü verisi fazla olan </a:t>
            </a:r>
            <a:r>
              <a:rPr lang="tr-TR" dirty="0"/>
              <a:t>çalışmalarda </a:t>
            </a:r>
            <a:r>
              <a:rPr lang="tr-TR" dirty="0">
                <a:solidFill>
                  <a:srgbClr val="0070C0"/>
                </a:solidFill>
              </a:rPr>
              <a:t>kullanılabilir.</a:t>
            </a:r>
          </a:p>
          <a:p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/>
              <a:t>Dezavantajı çalışma mantığı detaylıdır ve çalışması performans gerektirir.</a:t>
            </a:r>
            <a:endParaRPr lang="tr-T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75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72C68E-A327-403B-9CB6-543E71F1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Performans Ölçütleri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A5DB18-220E-41E7-80C2-FD603DD62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53087"/>
            <a:ext cx="8595360" cy="4227050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tr-TR" b="1" u="sng" dirty="0"/>
              <a:t>Uzaklık / Benzerlik</a:t>
            </a:r>
            <a:br>
              <a:rPr lang="tr-TR" b="1" dirty="0"/>
            </a:br>
            <a:r>
              <a:rPr lang="tr-TR" dirty="0"/>
              <a:t>Aynı küme içerisindeki veriler ne kadar benzerse(yakınsa); farklı küme içerisindeki veriler de ne kadar uzak(az benzerse) kümeleme işlemi o kadar başarılır.</a:t>
            </a:r>
          </a:p>
          <a:p>
            <a:pPr marR="0" lvl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tr-TR" dirty="0"/>
              <a:t>Benzerlik için: s(</a:t>
            </a:r>
            <a:r>
              <a:rPr lang="tr-TR" dirty="0" err="1"/>
              <a:t>i,j</a:t>
            </a:r>
            <a:r>
              <a:rPr lang="tr-TR" dirty="0"/>
              <a:t>) </a:t>
            </a:r>
            <a:br>
              <a:rPr lang="tr-TR" dirty="0"/>
            </a:br>
            <a:r>
              <a:rPr lang="tr-TR" dirty="0"/>
              <a:t>Uzaklık için:    d(</a:t>
            </a:r>
            <a:r>
              <a:rPr lang="tr-TR" dirty="0" err="1"/>
              <a:t>i,j</a:t>
            </a:r>
            <a:r>
              <a:rPr lang="tr-TR" dirty="0"/>
              <a:t>) = 1 – s(</a:t>
            </a:r>
            <a:r>
              <a:rPr lang="tr-TR" dirty="0" err="1"/>
              <a:t>i,j</a:t>
            </a:r>
            <a:r>
              <a:rPr lang="tr-TR" dirty="0"/>
              <a:t>) hesaplanır. </a:t>
            </a:r>
            <a:endParaRPr kumimoji="0" lang="tr-TR" sz="3200" i="0" u="none" strike="noStrike" kern="1200" cap="none" spc="1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73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730DD3-65E3-44EE-AA6D-52D6A7D6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Kümeleme 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6218CE-FF6A-410C-9AB9-F6487356B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sz="3500" dirty="0"/>
              <a:t>Veri madenciliğinde kullanılan bir modelleme yöntemidir.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3500" dirty="0"/>
              <a:t>Büyük veri içerisindeki benzer özellikli verileri gruplara(kümelere) ayırma işlemidir.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3500" dirty="0"/>
              <a:t>Veri setindeki etiketlenmemiş veriler arasındaki gizli ilişkileri ortaya çıkarır.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3500" dirty="0"/>
              <a:t>Üzerinde işlem yapılacak veriler işlenmemiş, ham verilerdir (</a:t>
            </a:r>
            <a:r>
              <a:rPr lang="tr-TR" sz="3500" dirty="0" err="1"/>
              <a:t>raw</a:t>
            </a:r>
            <a:r>
              <a:rPr lang="tr-TR" sz="3500" dirty="0"/>
              <a:t> data). 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6523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DE662B-A849-4203-B041-4F3551AEA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081" y="514350"/>
            <a:ext cx="8617494" cy="589532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kumimoji="0" lang="tr-TR" sz="3200" b="1" i="0" u="sng" strike="noStrike" kern="1200" cap="none" spc="1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Entropy</a:t>
            </a:r>
            <a:endParaRPr lang="tr-TR" b="1" u="sng" dirty="0">
              <a:latin typeface="Arial" panose="020B0604020202020204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Her küme için </a:t>
            </a:r>
            <a:r>
              <a:rPr lang="tr-TR" dirty="0" err="1"/>
              <a:t>entropi</a:t>
            </a:r>
            <a:r>
              <a:rPr lang="tr-TR" dirty="0"/>
              <a:t> hesaplanır. Kümedeki farklı etiketlerin olasılıkları alınır.</a:t>
            </a:r>
          </a:p>
          <a:p>
            <a:pPr marL="0" indent="0">
              <a:buNone/>
            </a:pPr>
            <a:r>
              <a:rPr kumimoji="0" lang="tr-TR" sz="3200" b="1" i="0" u="none" strike="noStrike" kern="1200" cap="none" spc="1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r>
              <a:rPr lang="tr-TR" dirty="0"/>
              <a:t>Burada, </a:t>
            </a:r>
            <a:r>
              <a:rPr lang="tr-TR" dirty="0" err="1"/>
              <a:t>Di</a:t>
            </a:r>
            <a:r>
              <a:rPr lang="tr-TR" dirty="0"/>
              <a:t> i. küme, </a:t>
            </a:r>
            <a:r>
              <a:rPr lang="tr-TR" dirty="0" err="1"/>
              <a:t>Pri</a:t>
            </a:r>
            <a:r>
              <a:rPr lang="tr-TR" dirty="0"/>
              <a:t> (</a:t>
            </a:r>
            <a:r>
              <a:rPr lang="tr-TR" dirty="0" err="1"/>
              <a:t>cj</a:t>
            </a:r>
            <a:r>
              <a:rPr lang="tr-TR" dirty="0"/>
              <a:t> ) j. sınıf etiketinin olasılığıdır.</a:t>
            </a:r>
          </a:p>
          <a:p>
            <a:r>
              <a:rPr lang="tr-TR" dirty="0"/>
              <a:t>Tüm kümeler için </a:t>
            </a:r>
            <a:r>
              <a:rPr lang="tr-TR" dirty="0" err="1"/>
              <a:t>entropi</a:t>
            </a:r>
            <a:r>
              <a:rPr lang="tr-TR" dirty="0"/>
              <a:t> hesaplanır.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r>
              <a:rPr lang="tr-TR" dirty="0"/>
              <a:t> |</a:t>
            </a:r>
            <a:r>
              <a:rPr lang="tr-TR" dirty="0" err="1"/>
              <a:t>Di</a:t>
            </a:r>
            <a:r>
              <a:rPr lang="tr-TR" dirty="0"/>
              <a:t>| i. kümedeki eleman sayısıdır. |D| toplam eleman sayısıdır</a:t>
            </a:r>
          </a:p>
          <a:p>
            <a:endParaRPr kumimoji="0" lang="tr-TR" sz="3200" b="1" i="0" u="none" strike="noStrike" kern="1200" cap="none" spc="1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968FD7F-3C0F-4557-BCFA-A84CA0E29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38" y="2010083"/>
            <a:ext cx="4136433" cy="849952"/>
          </a:xfrm>
          <a:prstGeom prst="rect">
            <a:avLst/>
          </a:prstGeom>
        </p:spPr>
      </p:pic>
      <p:pic>
        <p:nvPicPr>
          <p:cNvPr id="13" name="Resim 12" descr="metin, saat, kol saati içeren bir resim&#10;&#10;Açıklama otomatik olarak oluşturuldu">
            <a:extLst>
              <a:ext uri="{FF2B5EF4-FFF2-40B4-BE49-F238E27FC236}">
                <a16:creationId xmlns:a16="http://schemas.microsoft.com/office/drawing/2014/main" id="{0C929539-3030-4ED4-B531-9317A52CF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37" y="4355768"/>
            <a:ext cx="3897875" cy="69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22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436133-FE28-49D8-A447-C878AFA67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361" y="479395"/>
            <a:ext cx="8595360" cy="5771764"/>
          </a:xfrm>
        </p:spPr>
        <p:txBody>
          <a:bodyPr/>
          <a:lstStyle/>
          <a:p>
            <a:r>
              <a:rPr kumimoji="0" lang="tr-TR" sz="3200" b="1" i="0" u="sng" strike="noStrike" kern="1200" cap="none" spc="1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Purity</a:t>
            </a:r>
            <a:r>
              <a:rPr lang="tr-TR" b="1" u="sng" dirty="0">
                <a:latin typeface="Arial" panose="020B0604020202020204"/>
              </a:rPr>
              <a:t>(Saflık)</a:t>
            </a:r>
          </a:p>
          <a:p>
            <a:r>
              <a:rPr lang="tr-TR" b="1" dirty="0">
                <a:latin typeface="Arial" panose="020B0604020202020204"/>
              </a:rPr>
              <a:t> </a:t>
            </a:r>
            <a:r>
              <a:rPr lang="en-US" dirty="0"/>
              <a:t>Her </a:t>
            </a:r>
            <a:r>
              <a:rPr lang="en-US" dirty="0" err="1"/>
              <a:t>küme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purity </a:t>
            </a:r>
            <a:r>
              <a:rPr lang="en-US" dirty="0" err="1"/>
              <a:t>hesaplanır</a:t>
            </a:r>
            <a:r>
              <a:rPr lang="tr-TR" dirty="0"/>
              <a:t>.</a:t>
            </a:r>
            <a:br>
              <a:rPr lang="tr-TR" dirty="0"/>
            </a:br>
            <a:endParaRPr lang="tr-TR" dirty="0"/>
          </a:p>
          <a:p>
            <a:r>
              <a:rPr lang="tr-TR" dirty="0"/>
              <a:t>Burada, </a:t>
            </a:r>
            <a:r>
              <a:rPr lang="tr-TR" dirty="0" err="1"/>
              <a:t>Di</a:t>
            </a:r>
            <a:r>
              <a:rPr lang="tr-TR" dirty="0"/>
              <a:t> i. küme, </a:t>
            </a:r>
            <a:r>
              <a:rPr lang="tr-TR" dirty="0" err="1"/>
              <a:t>Pri</a:t>
            </a:r>
            <a:r>
              <a:rPr lang="tr-TR" dirty="0"/>
              <a:t> (</a:t>
            </a:r>
            <a:r>
              <a:rPr lang="tr-TR" dirty="0" err="1"/>
              <a:t>cj</a:t>
            </a:r>
            <a:r>
              <a:rPr lang="tr-TR" dirty="0"/>
              <a:t> ) j. küme etiketinin olasılığıdır.</a:t>
            </a:r>
          </a:p>
          <a:p>
            <a:r>
              <a:rPr lang="tr-TR" dirty="0"/>
              <a:t> Tüm kümeler için </a:t>
            </a:r>
            <a:r>
              <a:rPr lang="tr-TR" dirty="0" err="1"/>
              <a:t>purity</a:t>
            </a:r>
            <a:r>
              <a:rPr lang="tr-TR" dirty="0"/>
              <a:t> hesaplanır.</a:t>
            </a:r>
            <a:br>
              <a:rPr lang="tr-TR" dirty="0"/>
            </a:br>
            <a:endParaRPr lang="tr-TR" dirty="0"/>
          </a:p>
          <a:p>
            <a:endParaRPr kumimoji="0" lang="tr-TR" sz="3200" b="1" i="0" u="none" strike="noStrike" kern="1200" cap="none" spc="1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r>
              <a:rPr lang="tr-TR" dirty="0"/>
              <a:t>|</a:t>
            </a:r>
            <a:r>
              <a:rPr lang="tr-TR" dirty="0" err="1"/>
              <a:t>Di</a:t>
            </a:r>
            <a:r>
              <a:rPr lang="tr-TR" dirty="0"/>
              <a:t>| i. kümedeki eleman sayısıdır. |D| toplam eleman sayısıdır.</a:t>
            </a:r>
            <a:endParaRPr kumimoji="0" lang="tr-TR" sz="3200" b="1" i="0" u="none" strike="noStrike" kern="1200" cap="none" spc="1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534AC7E-07E0-4C32-9CF9-66817D315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48" y="1754218"/>
            <a:ext cx="3019425" cy="56197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47414C7-EAB2-41FD-BA72-632F27779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182" y="3926996"/>
            <a:ext cx="40576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30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803AFB-26D1-42B2-B825-B212E85AD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736848"/>
            <a:ext cx="8595360" cy="5443290"/>
          </a:xfrm>
        </p:spPr>
        <p:txBody>
          <a:bodyPr/>
          <a:lstStyle/>
          <a:p>
            <a:r>
              <a:rPr lang="tr-TR" b="1" u="sng" dirty="0" err="1"/>
              <a:t>Ground</a:t>
            </a:r>
            <a:r>
              <a:rPr lang="tr-TR" b="1" u="sng" dirty="0"/>
              <a:t> </a:t>
            </a:r>
            <a:r>
              <a:rPr lang="tr-TR" b="1" u="sng" dirty="0" err="1"/>
              <a:t>truth</a:t>
            </a:r>
            <a:endParaRPr lang="tr-TR" b="1" u="sng" dirty="0"/>
          </a:p>
          <a:p>
            <a:r>
              <a:rPr lang="tr-TR" dirty="0"/>
              <a:t>Verilerin küme sayısı belirli olduğu durumlarda elde edilen sonuç bu küme sayısına göre değerlendirilir.</a:t>
            </a:r>
          </a:p>
          <a:p>
            <a:r>
              <a:rPr lang="tr-TR" dirty="0"/>
              <a:t> Her küme içerisindeki doğru atanmış elemanlara (referans verilere) göre algoritma sonucu değerlendirilir. </a:t>
            </a:r>
          </a:p>
        </p:txBody>
      </p:sp>
    </p:spTree>
    <p:extLst>
      <p:ext uri="{BB962C8B-B14F-4D97-AF65-F5344CB8AC3E}">
        <p14:creationId xmlns:p14="http://schemas.microsoft.com/office/powerpoint/2010/main" val="2935722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5C72FC-2B1D-47CA-A9C4-8B49291F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1"/>
            <a:ext cx="9692640" cy="1090178"/>
          </a:xfrm>
        </p:spPr>
        <p:txBody>
          <a:bodyPr/>
          <a:lstStyle/>
          <a:p>
            <a:r>
              <a:rPr lang="tr-TR" b="1" dirty="0"/>
              <a:t>Sonuç ve Yorum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D8885D-375E-4ADA-B2B0-2010B91F0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15735"/>
            <a:ext cx="8595360" cy="4962617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K-</a:t>
            </a:r>
            <a:r>
              <a:rPr lang="tr-TR" dirty="0" err="1"/>
              <a:t>Means</a:t>
            </a:r>
            <a:r>
              <a:rPr lang="tr-TR" dirty="0"/>
              <a:t> algoritmasının önceliği uzaklıklar olduğu için her veri tipinde doğru sonuç veremeyebilir; fakat bu zamanda en çok bilinen ve de kullanılan algoritma K-</a:t>
            </a:r>
            <a:r>
              <a:rPr lang="tr-TR" dirty="0" err="1"/>
              <a:t>Means</a:t>
            </a:r>
            <a:r>
              <a:rPr lang="tr-TR" dirty="0"/>
              <a:t> olmuştur. (hem kolaylığı hem de anlaşılabilirliğinden ötürü.)</a:t>
            </a:r>
          </a:p>
          <a:p>
            <a:r>
              <a:rPr lang="tr-TR" dirty="0"/>
              <a:t>Günümüzde ise veri yoğun olarak artmaktadır; artan verilerin hem yoğunluğu açısından hem de doğru sonucu vermesi için </a:t>
            </a:r>
            <a:r>
              <a:rPr lang="tr-TR" b="1" dirty="0"/>
              <a:t>«Dbscan»</a:t>
            </a:r>
            <a:r>
              <a:rPr lang="tr-TR" dirty="0"/>
              <a:t> algoritmasının geliştirilmesi ilgili çalışmalarda üzerinde daha çok gidilmesi gerekmektedir.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2097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D02B56-E42A-4BD6-A66B-55F9C45D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103BB9-E0F6-4A68-82D2-6B284D856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>
                <a:hlinkClick r:id="rId2"/>
              </a:rPr>
              <a:t>https://dergipark.org.tr/tr/download/article-file/467823</a:t>
            </a:r>
            <a:endParaRPr lang="tr-TR" dirty="0"/>
          </a:p>
          <a:p>
            <a:r>
              <a:rPr lang="tr-TR" dirty="0">
                <a:hlinkClick r:id="rId3"/>
              </a:rPr>
              <a:t>https://dergipark.org.tr/tr/download/article-file/193944</a:t>
            </a:r>
            <a:endParaRPr lang="tr-TR" dirty="0"/>
          </a:p>
          <a:p>
            <a:r>
              <a:rPr lang="tr-TR" dirty="0">
                <a:hlinkClick r:id="rId4"/>
              </a:rPr>
              <a:t>https://dergipark.org.tr/tr/download/article-file/751785</a:t>
            </a:r>
            <a:endParaRPr lang="tr-TR" dirty="0"/>
          </a:p>
          <a:p>
            <a:r>
              <a:rPr lang="tr-TR" dirty="0">
                <a:hlinkClick r:id="rId5"/>
              </a:rPr>
              <a:t>https://dergipark.org.tr/tr/download/article-file/282717</a:t>
            </a:r>
            <a:endParaRPr lang="tr-TR" dirty="0"/>
          </a:p>
          <a:p>
            <a:r>
              <a:rPr lang="tr-TR" dirty="0">
                <a:hlinkClick r:id="rId6"/>
              </a:rPr>
              <a:t>https://dergipark.org.tr/en/download/article-file/384439</a:t>
            </a:r>
            <a:endParaRPr lang="tr-TR" dirty="0"/>
          </a:p>
          <a:p>
            <a:r>
              <a:rPr lang="tr-TR" dirty="0">
                <a:hlinkClick r:id="rId7"/>
              </a:rPr>
              <a:t>http://w3.gazi.edu.tr/~akcayol/files/SLBD_L8UnsupervisedLearning.pdf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1336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A34AA0-0BC0-4C78-8DCE-196369688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Teşekkürler.</a:t>
            </a:r>
          </a:p>
        </p:txBody>
      </p:sp>
    </p:spTree>
    <p:extLst>
      <p:ext uri="{BB962C8B-B14F-4D97-AF65-F5344CB8AC3E}">
        <p14:creationId xmlns:p14="http://schemas.microsoft.com/office/powerpoint/2010/main" val="387793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96683F-F32B-4B79-A76A-9D6D49330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223343"/>
          </a:xfrm>
        </p:spPr>
        <p:txBody>
          <a:bodyPr/>
          <a:lstStyle/>
          <a:p>
            <a:r>
              <a:rPr lang="tr-TR" b="1" dirty="0"/>
              <a:t>Kümeleme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1146FD-6544-4DF9-9042-CDE07A015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57778"/>
            <a:ext cx="8595360" cy="462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sz="3200" dirty="0"/>
              <a:t>Denetimsiz öğrenme (</a:t>
            </a:r>
            <a:r>
              <a:rPr lang="tr-TR" sz="3200" dirty="0" err="1"/>
              <a:t>unsupervised</a:t>
            </a:r>
            <a:r>
              <a:rPr lang="tr-TR" sz="3200" dirty="0"/>
              <a:t> </a:t>
            </a:r>
            <a:r>
              <a:rPr lang="tr-TR" sz="3200" dirty="0" err="1"/>
              <a:t>learning</a:t>
            </a:r>
            <a:r>
              <a:rPr lang="tr-TR" sz="3200" dirty="0"/>
              <a:t>) yöntemidir.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Yani veri hakkında önceden bilgi sahibi değilizdir.</a:t>
            </a:r>
          </a:p>
          <a:p>
            <a:pPr marL="0" indent="0">
              <a:buNone/>
            </a:pPr>
            <a:r>
              <a:rPr lang="tr-TR" dirty="0"/>
              <a:t>  </a:t>
            </a:r>
          </a:p>
          <a:p>
            <a:pPr>
              <a:buFont typeface="Wingdings" panose="05000000000000000000" pitchFamily="2" charset="2"/>
              <a:buChar char="§"/>
            </a:pPr>
            <a:endParaRPr lang="tr-TR" sz="3200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B64C1B4-3C7F-4006-BB40-6C50035E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346" y="3998570"/>
            <a:ext cx="7061073" cy="249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0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227754-74BE-428D-B6F7-69E3F954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55" y="279648"/>
            <a:ext cx="9692640" cy="1176289"/>
          </a:xfrm>
        </p:spPr>
        <p:txBody>
          <a:bodyPr/>
          <a:lstStyle/>
          <a:p>
            <a:r>
              <a:rPr lang="tr-TR" b="1" dirty="0"/>
              <a:t>Uygulama Alanları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E712C4-E189-4AED-8866-030900820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55" y="1615736"/>
            <a:ext cx="9587884" cy="4722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b="1" dirty="0">
                <a:solidFill>
                  <a:srgbClr val="0070C0"/>
                </a:solidFill>
              </a:rPr>
              <a:t> Akan veri analizi </a:t>
            </a:r>
            <a:r>
              <a:rPr lang="tr-TR" dirty="0"/>
              <a:t>çalışmalarında,</a:t>
            </a:r>
            <a:endParaRPr lang="tr-TR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tr-TR" b="1" dirty="0">
                <a:solidFill>
                  <a:srgbClr val="0070C0"/>
                </a:solidFill>
              </a:rPr>
              <a:t> Sağlık,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b="1" dirty="0">
                <a:solidFill>
                  <a:srgbClr val="0070C0"/>
                </a:solidFill>
              </a:rPr>
              <a:t> Genetik,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b="1" dirty="0">
                <a:solidFill>
                  <a:srgbClr val="0070C0"/>
                </a:solidFill>
              </a:rPr>
              <a:t> Pazarlama, sigortacılık,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b="1" dirty="0">
                <a:solidFill>
                  <a:srgbClr val="0070C0"/>
                </a:solidFill>
              </a:rPr>
              <a:t> Tavsiye sistemleri,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b="1" dirty="0">
                <a:solidFill>
                  <a:srgbClr val="0070C0"/>
                </a:solidFill>
              </a:rPr>
              <a:t> Sahtekarlık tespiti </a:t>
            </a:r>
            <a:r>
              <a:rPr lang="tr-TR" dirty="0"/>
              <a:t>gibi pek çok farklı alanda  kümeleme yaklaşımı kullanılır.</a:t>
            </a:r>
          </a:p>
          <a:p>
            <a:pPr>
              <a:buFont typeface="Wingdings" panose="05000000000000000000" pitchFamily="2" charset="2"/>
              <a:buChar char="§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1868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7A43A2-72F8-4F05-9205-3E13BCBD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92371"/>
            <a:ext cx="9692640" cy="1130001"/>
          </a:xfrm>
        </p:spPr>
        <p:txBody>
          <a:bodyPr/>
          <a:lstStyle/>
          <a:p>
            <a:r>
              <a:rPr lang="tr-TR" b="1" dirty="0"/>
              <a:t>Kümeleme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3A79F9-4DD2-41D8-8CC4-5AC6AA16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53592"/>
            <a:ext cx="9520428" cy="50761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Kümeleme(</a:t>
            </a:r>
            <a:r>
              <a:rPr lang="tr-TR" dirty="0" err="1"/>
              <a:t>clustering</a:t>
            </a:r>
            <a:r>
              <a:rPr lang="tr-TR" dirty="0"/>
              <a:t>), verilerin uzaklık ölçütüne göre ilgili kümelere atanması işlemidir.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Her veri nokta vb. şekil ile ifade edilir.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Aynı küme içerisindeki veriler birbirlerine daha yakındır.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474D6F4C-00F6-4AB3-A09D-371AAE17B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932" y="4033951"/>
            <a:ext cx="5691605" cy="253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1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EC2231-E94C-42C1-AC53-6EBD06DA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Kümeleme Yöntemleri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F6A94D-B5DC-42A9-AAAC-71495B192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b="1" dirty="0">
                <a:solidFill>
                  <a:srgbClr val="0070C0"/>
                </a:solidFill>
              </a:rPr>
              <a:t>Ayrıştırmalı(</a:t>
            </a:r>
            <a:r>
              <a:rPr lang="tr-TR" b="1" dirty="0" err="1">
                <a:solidFill>
                  <a:srgbClr val="0070C0"/>
                </a:solidFill>
              </a:rPr>
              <a:t>Bölütleme</a:t>
            </a:r>
            <a:r>
              <a:rPr lang="tr-TR" b="1" dirty="0">
                <a:solidFill>
                  <a:srgbClr val="0070C0"/>
                </a:solidFill>
              </a:rPr>
              <a:t>) Kümeleme</a:t>
            </a:r>
            <a:br>
              <a:rPr lang="tr-TR" dirty="0"/>
            </a:br>
            <a:r>
              <a:rPr lang="tr-TR" dirty="0"/>
              <a:t>Verilerin alt kümelere ayrılmasıdır. Her bir veri alt kümelerin yalnızca birinde bulunabilir.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 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A37914E-8551-4C02-88C1-78198BC12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011" y="3619500"/>
            <a:ext cx="6958289" cy="240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21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2FBE93-54B5-4FE0-893A-1AF4BD15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Kümeleme Yöntemleri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EC1CE1-E5DA-4210-AC46-62EEB844A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6F6F74"/>
              </a:buClr>
              <a:buFont typeface="Wingdings" panose="05000000000000000000" pitchFamily="2" charset="2"/>
              <a:buChar char="§"/>
              <a:defRPr/>
            </a:pPr>
            <a:r>
              <a:rPr kumimoji="0" lang="tr-TR" sz="3200" b="1" i="0" u="none" strike="noStrike" kern="1200" cap="none" spc="1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Hiyerarşik Kümeleme</a:t>
            </a:r>
            <a:br>
              <a:rPr lang="tr-TR" noProof="0" dirty="0">
                <a:solidFill>
                  <a:srgbClr val="000000"/>
                </a:solidFill>
                <a:latin typeface="Arial" panose="020B0604020202020204"/>
              </a:rPr>
            </a:br>
            <a:r>
              <a:rPr kumimoji="0" lang="tr-TR" sz="32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Bir hiyerarşik ağaç gibi kümelerin iç içe dizilmesidir.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C191A9F-4795-4E66-8AA1-84CA77DD6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0" t="3958" r="-45" b="3956"/>
          <a:stretch/>
        </p:blipFill>
        <p:spPr>
          <a:xfrm>
            <a:off x="1659754" y="3322637"/>
            <a:ext cx="563769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6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5A44E8-E965-4553-A969-9283C45B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10666"/>
            <a:ext cx="9692640" cy="1325562"/>
          </a:xfrm>
        </p:spPr>
        <p:txBody>
          <a:bodyPr/>
          <a:lstStyle/>
          <a:p>
            <a:r>
              <a:rPr lang="tr-TR" b="1" dirty="0"/>
              <a:t>Kümeleme Yöntemleri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36CE05-3A13-43BB-B76F-F5DFAF6C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69002"/>
            <a:ext cx="8595360" cy="4511135"/>
          </a:xfrm>
        </p:spPr>
        <p:txBody>
          <a:bodyPr/>
          <a:lstStyle/>
          <a:p>
            <a:r>
              <a:rPr kumimoji="0" lang="tr-TR" sz="3200" b="1" i="0" u="none" strike="noStrike" kern="1200" cap="none" spc="1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Yoğunluk Tabanlı Kümeleme</a:t>
            </a:r>
            <a:br>
              <a:rPr kumimoji="0" lang="tr-TR" sz="3200" b="1" i="0" u="none" strike="noStrike" kern="1200" cap="none" spc="1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tr-TR" sz="3200" i="0" u="none" strike="noStrike" kern="1200" cap="none" spc="1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Veriler yoğun olduğu bölgelere göre </a:t>
            </a:r>
            <a:r>
              <a:rPr kumimoji="0" lang="tr-TR" sz="3200" i="0" u="none" strike="noStrike" kern="1200" cap="none" spc="1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kümelendirilir</a:t>
            </a:r>
            <a:r>
              <a:rPr kumimoji="0" lang="tr-TR" sz="3200" i="0" u="none" strike="noStrike" kern="1200" cap="none" spc="1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Yoğunluğu az olanlar ise </a:t>
            </a:r>
            <a:r>
              <a:rPr lang="tr-TR" dirty="0"/>
              <a:t>Gürültü(</a:t>
            </a:r>
            <a:r>
              <a:rPr lang="tr-TR" dirty="0" err="1"/>
              <a:t>noise</a:t>
            </a:r>
            <a:r>
              <a:rPr lang="tr-TR" dirty="0"/>
              <a:t>) verileri ya da küme sınırını oluşturan verilerdir.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26AD577-1B16-4606-AFAA-9DF625270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44" y="4240069"/>
            <a:ext cx="7022006" cy="207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53669"/>
      </p:ext>
    </p:extLst>
  </p:cSld>
  <p:clrMapOvr>
    <a:masterClrMapping/>
  </p:clrMapOvr>
</p:sld>
</file>

<file path=ppt/theme/theme1.xml><?xml version="1.0" encoding="utf-8"?>
<a:theme xmlns:a="http://schemas.openxmlformats.org/drawingml/2006/main" name="Manzara">
  <a:themeElements>
    <a:clrScheme name="Manzar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nzar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Manzara</Template>
  <TotalTime>1556</TotalTime>
  <Words>1233</Words>
  <Application>Microsoft Office PowerPoint</Application>
  <PresentationFormat>Geniş ekran</PresentationFormat>
  <Paragraphs>139</Paragraphs>
  <Slides>35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40" baseType="lpstr">
      <vt:lpstr>Arial</vt:lpstr>
      <vt:lpstr>Calibri</vt:lpstr>
      <vt:lpstr>Wingdings</vt:lpstr>
      <vt:lpstr>Wingdings 2</vt:lpstr>
      <vt:lpstr>Manzara</vt:lpstr>
      <vt:lpstr>VERİ MADENCİLİĞİNDE KÜMELEME</vt:lpstr>
      <vt:lpstr>İçerik</vt:lpstr>
      <vt:lpstr>Kümeleme  </vt:lpstr>
      <vt:lpstr>Kümeleme</vt:lpstr>
      <vt:lpstr>Uygulama Alanları</vt:lpstr>
      <vt:lpstr>Kümeleme</vt:lpstr>
      <vt:lpstr>Kümeleme Yöntemleri</vt:lpstr>
      <vt:lpstr>Kümeleme Yöntemleri</vt:lpstr>
      <vt:lpstr>Kümeleme Yöntemleri</vt:lpstr>
      <vt:lpstr>Algoritmalar</vt:lpstr>
      <vt:lpstr>Küme Sayısının (k değeri) Belirlenmesi</vt:lpstr>
      <vt:lpstr>K-Means</vt:lpstr>
      <vt:lpstr> K-Means</vt:lpstr>
      <vt:lpstr>K-Means</vt:lpstr>
      <vt:lpstr>K-Means</vt:lpstr>
      <vt:lpstr>K-Means</vt:lpstr>
      <vt:lpstr>K-Means</vt:lpstr>
      <vt:lpstr>K-Means Avantaj/Dezavantaj</vt:lpstr>
      <vt:lpstr>Agnes(Agglomerative Nesting)</vt:lpstr>
      <vt:lpstr>Agnes</vt:lpstr>
      <vt:lpstr>Agnes</vt:lpstr>
      <vt:lpstr>Agnes</vt:lpstr>
      <vt:lpstr>Agnes Avantaj/Dezavantaj</vt:lpstr>
      <vt:lpstr>Dbscan</vt:lpstr>
      <vt:lpstr>Dbscan</vt:lpstr>
      <vt:lpstr>Dbscan</vt:lpstr>
      <vt:lpstr>Dbscan</vt:lpstr>
      <vt:lpstr>Dbscan Avantaj/Dezavantaj</vt:lpstr>
      <vt:lpstr>Performans Ölçütleri</vt:lpstr>
      <vt:lpstr>PowerPoint Sunusu</vt:lpstr>
      <vt:lpstr>PowerPoint Sunusu</vt:lpstr>
      <vt:lpstr>PowerPoint Sunusu</vt:lpstr>
      <vt:lpstr>Sonuç ve Yorum</vt:lpstr>
      <vt:lpstr>Kaynakça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melike akalan-öğrenci</dc:creator>
  <cp:lastModifiedBy>melike akalan-öğrenci</cp:lastModifiedBy>
  <cp:revision>166</cp:revision>
  <dcterms:created xsi:type="dcterms:W3CDTF">2021-01-16T12:29:28Z</dcterms:created>
  <dcterms:modified xsi:type="dcterms:W3CDTF">2022-07-15T11:25:34Z</dcterms:modified>
</cp:coreProperties>
</file>