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13"/>
  </p:notesMasterIdLst>
  <p:sldIdLst>
    <p:sldId id="256" r:id="rId2"/>
    <p:sldId id="257" r:id="rId3"/>
    <p:sldId id="270" r:id="rId4"/>
    <p:sldId id="260" r:id="rId5"/>
    <p:sldId id="280" r:id="rId6"/>
    <p:sldId id="281" r:id="rId7"/>
    <p:sldId id="282" r:id="rId8"/>
    <p:sldId id="266" r:id="rId9"/>
    <p:sldId id="269" r:id="rId10"/>
    <p:sldId id="28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82CAC4A3-1C84-4C28-9E93-C99AB28302E6}">
          <p14:sldIdLst>
            <p14:sldId id="256"/>
            <p14:sldId id="257"/>
            <p14:sldId id="270"/>
            <p14:sldId id="260"/>
            <p14:sldId id="280"/>
            <p14:sldId id="281"/>
            <p14:sldId id="282"/>
            <p14:sldId id="266"/>
            <p14:sldId id="269"/>
            <p14:sldId id="28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2" autoAdjust="0"/>
    <p:restoredTop sz="94660"/>
  </p:normalViewPr>
  <p:slideViewPr>
    <p:cSldViewPr>
      <p:cViewPr varScale="1">
        <p:scale>
          <a:sx n="118" d="100"/>
          <a:sy n="118" d="100"/>
        </p:scale>
        <p:origin x="19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99A8-83AC-4F41-8D2E-66147D109B59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86D7-973B-4BDB-82D9-814368693A0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4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3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62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3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84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45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1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89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60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3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0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2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8363067_Naive_Bayes_Classifier_on_Twitter_Sentiment_Analysis_BPJS_of_HEALTH" TargetMode="External"/><Relationship Id="rId7" Type="http://schemas.openxmlformats.org/officeDocument/2006/relationships/hyperlink" Target="https://www.youtube.com/c/inzvateam/playlists" TargetMode="External"/><Relationship Id="rId2" Type="http://schemas.openxmlformats.org/officeDocument/2006/relationships/hyperlink" Target="https://dergipark.org.tr/tr/pub/ngumuh/issue/35079/3837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rgipark.org.tr/tr/pub/estudambilisim/issue/53654/676052" TargetMode="External"/><Relationship Id="rId5" Type="http://schemas.openxmlformats.org/officeDocument/2006/relationships/hyperlink" Target="https://ieeexplore.ieee.org/stamp/stamp.jsp?tp=&amp;arnumber=8894084" TargetMode="External"/><Relationship Id="rId4" Type="http://schemas.openxmlformats.org/officeDocument/2006/relationships/hyperlink" Target="https://dergipark.org.tr/en/pub/humder/issue/56545/77292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971600" y="784684"/>
            <a:ext cx="6423937" cy="3096344"/>
          </a:xfrm>
        </p:spPr>
        <p:txBody>
          <a:bodyPr>
            <a:normAutofit fontScale="90000"/>
          </a:bodyPr>
          <a:lstStyle/>
          <a:p>
            <a:r>
              <a:rPr lang="tr-TR" dirty="0"/>
              <a:t>Makine Öğrenmesiyle Tweet Sınıflandırma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994737" y="4437112"/>
            <a:ext cx="6400800" cy="1096144"/>
          </a:xfrm>
        </p:spPr>
        <p:txBody>
          <a:bodyPr>
            <a:normAutofit/>
          </a:bodyPr>
          <a:lstStyle/>
          <a:p>
            <a:r>
              <a:rPr lang="tr-TR" sz="3600" dirty="0"/>
              <a:t>Hazırlayan: </a:t>
            </a:r>
            <a:r>
              <a:rPr lang="tr-TR" sz="3600"/>
              <a:t>Melike Akalan</a:t>
            </a:r>
            <a:endParaRPr lang="tr-TR" sz="3600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4C32A4-CB9D-4074-844F-563A3D0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0DB017-8245-43DA-A7C1-33AAC0CF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hlinkClick r:id="rId2"/>
              </a:rPr>
              <a:t>https://dergipark.org.tr/tr/pub/ngumuh/issue/35079/383709</a:t>
            </a:r>
            <a:endParaRPr lang="tr-TR" sz="1800" dirty="0"/>
          </a:p>
          <a:p>
            <a:r>
              <a:rPr lang="tr-TR" sz="1800" dirty="0">
                <a:hlinkClick r:id="rId3"/>
              </a:rPr>
              <a:t>https://www.researchgate.net/publication/338363067_NaiveBayes_Classifier_on_Twitter_Sentiment_Analysis_BPJS_of_HEALTH</a:t>
            </a:r>
            <a:endParaRPr lang="tr-TR" sz="1800" dirty="0"/>
          </a:p>
          <a:p>
            <a:r>
              <a:rPr lang="tr-TR" sz="1800" dirty="0">
                <a:hlinkClick r:id="rId4"/>
              </a:rPr>
              <a:t>https://dergipark.org.tr/en/pub/humder/issue/56545/772929</a:t>
            </a:r>
            <a:endParaRPr lang="tr-TR" sz="1800" dirty="0"/>
          </a:p>
          <a:p>
            <a:r>
              <a:rPr lang="tr-TR" sz="1800" u="sng" dirty="0">
                <a:hlinkClick r:id="rId5"/>
              </a:rPr>
              <a:t>https://ieeexplore.ieee.org/stamp/stamp.jsp?tp=&amp;arnumber=8894084</a:t>
            </a:r>
            <a:endParaRPr lang="tr-TR" sz="1800" u="sng" dirty="0"/>
          </a:p>
          <a:p>
            <a:r>
              <a:rPr lang="tr-TR" sz="1800" dirty="0">
                <a:hlinkClick r:id="rId6"/>
              </a:rPr>
              <a:t>https://dergipark.org.tr/tr/pub/estudambilisim/issue/53654/676052</a:t>
            </a:r>
            <a:endParaRPr lang="tr-TR" sz="1800" dirty="0"/>
          </a:p>
          <a:p>
            <a:r>
              <a:rPr lang="tr-TR" sz="1800" dirty="0">
                <a:hlinkClick r:id="rId7"/>
              </a:rPr>
              <a:t>https://www.youtube.com/c/inzvateam/playlists</a:t>
            </a: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717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063740" cy="4248472"/>
          </a:xfrm>
        </p:spPr>
        <p:txBody>
          <a:bodyPr>
            <a:normAutofit/>
          </a:bodyPr>
          <a:lstStyle/>
          <a:p>
            <a:r>
              <a:rPr lang="tr-TR" sz="4400" dirty="0"/>
              <a:t>teşekkürler.</a:t>
            </a:r>
            <a:br>
              <a:rPr lang="tr-TR" sz="4000" dirty="0"/>
            </a:br>
            <a:br>
              <a:rPr lang="tr-TR" sz="4000" dirty="0"/>
            </a:br>
            <a:br>
              <a:rPr lang="tr-TR" sz="4000" dirty="0"/>
            </a:br>
            <a:r>
              <a:rPr lang="tr-TR" sz="3000" dirty="0" err="1"/>
              <a:t>github</a:t>
            </a:r>
            <a:r>
              <a:rPr lang="tr-TR" sz="3000" dirty="0"/>
              <a:t> linki: </a:t>
            </a:r>
            <a:br>
              <a:rPr lang="tr-TR" sz="3000" dirty="0"/>
            </a:br>
            <a:r>
              <a:rPr lang="tr-TR" sz="3000" dirty="0"/>
              <a:t>github.com/melikeakalan/Twitter-Sentiment-Analysis</a:t>
            </a:r>
            <a:br>
              <a:rPr lang="tr-TR" sz="5900" dirty="0"/>
            </a:br>
            <a:endParaRPr lang="tr-TR" sz="5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5786" y="357166"/>
            <a:ext cx="4086228" cy="1143000"/>
          </a:xfrm>
        </p:spPr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14348" y="1844824"/>
            <a:ext cx="6377932" cy="4494070"/>
          </a:xfrm>
        </p:spPr>
        <p:txBody>
          <a:bodyPr>
            <a:normAutofit/>
          </a:bodyPr>
          <a:lstStyle/>
          <a:p>
            <a:r>
              <a:rPr lang="tr-TR" sz="2000" dirty="0"/>
              <a:t>GİRİŞ</a:t>
            </a:r>
          </a:p>
          <a:p>
            <a:r>
              <a:rPr lang="tr-TR" sz="2000" dirty="0"/>
              <a:t>METİN MADENCİLİĞİ</a:t>
            </a:r>
          </a:p>
          <a:p>
            <a:r>
              <a:rPr lang="tr-TR" sz="2000" dirty="0"/>
              <a:t>LOJİSTİK REGRESYON</a:t>
            </a:r>
          </a:p>
          <a:p>
            <a:r>
              <a:rPr lang="tr-TR" sz="2000" dirty="0"/>
              <a:t>NAİVE BAYES</a:t>
            </a:r>
          </a:p>
          <a:p>
            <a:r>
              <a:rPr lang="tr-TR" sz="2000" dirty="0"/>
              <a:t>SONUÇ</a:t>
            </a:r>
          </a:p>
          <a:p>
            <a:r>
              <a:rPr lang="tr-TR" sz="2000" dirty="0"/>
              <a:t>KAYNAKLAR</a:t>
            </a:r>
          </a:p>
          <a:p>
            <a:pPr marL="0" indent="0">
              <a:buNone/>
            </a:pPr>
            <a:endParaRPr lang="tr-T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5786" y="285728"/>
            <a:ext cx="2000264" cy="1143000"/>
          </a:xfrm>
        </p:spPr>
        <p:txBody>
          <a:bodyPr/>
          <a:lstStyle/>
          <a:p>
            <a:r>
              <a:rPr lang="tr-TR" dirty="0"/>
              <a:t>GİRİŞ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85786" y="1772816"/>
            <a:ext cx="7098582" cy="4464496"/>
          </a:xfrm>
        </p:spPr>
        <p:txBody>
          <a:bodyPr>
            <a:normAutofit lnSpcReduction="10000"/>
          </a:bodyPr>
          <a:lstStyle/>
          <a:p>
            <a:r>
              <a:rPr lang="tr-TR" sz="2000" dirty="0"/>
              <a:t>Projede tweetler lojistik regresyon ve naive bayes algoritmalarıyla positive ve negative o.ü. sınıflandırılmıştır.</a:t>
            </a:r>
          </a:p>
          <a:p>
            <a:r>
              <a:rPr lang="tr-TR" sz="2000" dirty="0"/>
              <a:t>Toplam 10.000 tweetden oluşan 5000 positive, 5000 negative olan veri seti üzerinde çalışılmıştır. Bunlar twitter_samples içerisinde gelen positive_tweets.json ve negative_tweets.json dosyalarıdır. </a:t>
            </a:r>
          </a:p>
          <a:p>
            <a:r>
              <a:rPr lang="tr-TR" sz="2000" dirty="0"/>
              <a:t>Kütüphanelerin import edilmesi,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tr-TR" sz="2000" dirty="0">
                <a:solidFill>
                  <a:srgbClr val="0070C0"/>
                </a:solidFill>
              </a:rPr>
              <a:t>import nltk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import numpy as np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import pandas as pd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tr-TR" sz="2000" dirty="0">
                <a:solidFill>
                  <a:srgbClr val="0070C0"/>
                </a:solidFill>
              </a:rPr>
              <a:t>import string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tr-TR" sz="2000" dirty="0">
                <a:solidFill>
                  <a:srgbClr val="0070C0"/>
                </a:solidFill>
              </a:rPr>
              <a:t>from nltk.corpus import stopwords, twitter_samples</a:t>
            </a:r>
            <a:br>
              <a:rPr lang="tr-TR" sz="2000" dirty="0">
                <a:solidFill>
                  <a:srgbClr val="0070C0"/>
                </a:solidFill>
              </a:rPr>
            </a:br>
            <a:r>
              <a:rPr lang="tr-TR" sz="2000" dirty="0">
                <a:solidFill>
                  <a:srgbClr val="0070C0"/>
                </a:solidFill>
              </a:rPr>
              <a:t>from nltk.tokenize import TweetTokenizer</a:t>
            </a:r>
            <a:br>
              <a:rPr lang="tr-TR" dirty="0">
                <a:solidFill>
                  <a:srgbClr val="0070C0"/>
                </a:solidFill>
              </a:rPr>
            </a:br>
            <a:endParaRPr lang="tr-T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14348" y="214290"/>
            <a:ext cx="6737972" cy="846158"/>
          </a:xfrm>
        </p:spPr>
        <p:txBody>
          <a:bodyPr/>
          <a:lstStyle/>
          <a:p>
            <a:r>
              <a:rPr lang="tr-TR" dirty="0"/>
              <a:t>METİN MADENCİLİĞİ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14348" y="1340768"/>
            <a:ext cx="7098012" cy="51600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Metin Veri Setinin Belirlenmesi: </a:t>
            </a:r>
            <a:r>
              <a:rPr lang="tr-TR" sz="2400" dirty="0"/>
              <a:t>Sınıflandırma algoritmalarını uygulayacağımız veri seti belirlenir.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Metin Ön İşleme: </a:t>
            </a:r>
            <a:r>
              <a:rPr lang="tr-TR" sz="2400" dirty="0"/>
              <a:t>Tweetde yer alan gereksiz kelimeler ve semboller temizlenir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Metin Dönüşümü: </a:t>
            </a:r>
            <a:r>
              <a:rPr lang="tr-TR" sz="2400" dirty="0"/>
              <a:t>Tweet sayısal özellik vektörüne dönüştürülür.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Özellik Seçimi: </a:t>
            </a:r>
            <a:r>
              <a:rPr lang="tr-TR" sz="2400" dirty="0"/>
              <a:t>Tweet için gerekli öznitelikler seçilir.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Veri Madenciliği: </a:t>
            </a:r>
            <a:r>
              <a:rPr lang="tr-TR" sz="2400" dirty="0"/>
              <a:t>Tweetin sınıflandırıldığı aşamadır.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</a:rPr>
              <a:t>Değerlendirme: </a:t>
            </a:r>
            <a:r>
              <a:rPr lang="tr-TR" sz="2400" dirty="0"/>
              <a:t>Sınıflandırma sonucu confusion matrix, roc eğrisi, accuracy değerlerine bakılarak model başarısı değerlendirilir.</a:t>
            </a:r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404664"/>
            <a:ext cx="5616624" cy="936104"/>
          </a:xfrm>
        </p:spPr>
        <p:txBody>
          <a:bodyPr>
            <a:normAutofit fontScale="90000"/>
          </a:bodyPr>
          <a:lstStyle/>
          <a:p>
            <a:r>
              <a:rPr lang="tr-TR" dirty="0"/>
              <a:t>LOJİSTİK REGRESYON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488" y="1844824"/>
            <a:ext cx="7393863" cy="4608512"/>
          </a:xfrm>
        </p:spPr>
        <p:txBody>
          <a:bodyPr>
            <a:normAutofit/>
          </a:bodyPr>
          <a:lstStyle/>
          <a:p>
            <a:r>
              <a:rPr lang="tr-TR" sz="2000" dirty="0"/>
              <a:t>Lojistik regresyon; eğitilen modelin ikili sınıflandırma yapmasını sağlayan denetimli makine öğrenme algoritmasıdır.</a:t>
            </a:r>
          </a:p>
          <a:p>
            <a:r>
              <a:rPr lang="tr-TR" sz="2000" dirty="0"/>
              <a:t>Tweetin pozitif/ negatif olma olasılığını hesaplarken sigmoid fonksiyonunu kullanılırız. Sigmoid fonksiyonunun çıktısı 0.5 ten büyükse tweet pozitif, küçükse negatif şeklinde sınıflandırılır.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800708"/>
            <a:ext cx="7778497" cy="5400600"/>
          </a:xfrm>
        </p:spPr>
        <p:txBody>
          <a:bodyPr>
            <a:normAutofit/>
          </a:bodyPr>
          <a:lstStyle/>
          <a:p>
            <a:r>
              <a:rPr lang="tr-TR" sz="2000" dirty="0"/>
              <a:t>Lojistik regresyonda modeli eğitirken amacımız doğru theta’ları yani parametreleri  güncelleyerek minimum maliyet olacak şekilde veri setine eğitim yaptırmaktır. Theta’lar ilk başta random initialize edilir, her iterasyonda maliyet düşürülerek güncellenir.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75D777-6FF9-4D76-95E0-1B874A44C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5265584" cy="3276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91942"/>
            <a:ext cx="4000528" cy="774720"/>
          </a:xfrm>
        </p:spPr>
        <p:txBody>
          <a:bodyPr>
            <a:noAutofit/>
          </a:bodyPr>
          <a:lstStyle/>
          <a:p>
            <a:r>
              <a:rPr lang="tr-TR" dirty="0"/>
              <a:t>SİGMOİD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340768"/>
            <a:ext cx="7848872" cy="5057927"/>
          </a:xfrm>
        </p:spPr>
        <p:txBody>
          <a:bodyPr>
            <a:normAutofit/>
          </a:bodyPr>
          <a:lstStyle/>
          <a:p>
            <a:r>
              <a:rPr lang="tr-TR" dirty="0"/>
              <a:t>Makine öğrenmesinde, tahminleri olasılıklara eşlemek için kullanılır. </a:t>
            </a:r>
          </a:p>
          <a:p>
            <a:r>
              <a:rPr lang="tr-TR" dirty="0"/>
              <a:t>S(z) = 0 ile 1 arasında değer alan çıktı (olasılık tahmini)</a:t>
            </a:r>
          </a:p>
          <a:p>
            <a:r>
              <a:rPr lang="tr-TR" dirty="0"/>
              <a:t>z = fonksiyonumuzun girdisi (x), </a:t>
            </a:r>
            <a:br>
              <a:rPr lang="tr-TR" dirty="0"/>
            </a:br>
            <a:r>
              <a:rPr lang="tr-TR" dirty="0"/>
              <a:t>e = euler sayısı </a:t>
            </a:r>
          </a:p>
          <a:p>
            <a:pPr marL="0" indent="0">
              <a:buNone/>
            </a:pPr>
            <a:endParaRPr lang="tr-TR" dirty="0"/>
          </a:p>
          <a:p>
            <a:pPr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80394F0-C622-4B8B-9BD4-1E022F2BB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996952"/>
            <a:ext cx="4705897" cy="334141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479636-96FA-4585-A317-3989A017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3024" t="30273" r="7210" b="58008"/>
          <a:stretch>
            <a:fillRect/>
          </a:stretch>
        </p:blipFill>
        <p:spPr bwMode="auto">
          <a:xfrm>
            <a:off x="5018939" y="2398160"/>
            <a:ext cx="2970092" cy="9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85728"/>
            <a:ext cx="7233418" cy="911024"/>
          </a:xfrm>
        </p:spPr>
        <p:txBody>
          <a:bodyPr/>
          <a:lstStyle/>
          <a:p>
            <a:r>
              <a:rPr lang="tr-TR" dirty="0"/>
              <a:t>NAİVE BAYES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196752"/>
            <a:ext cx="7848872" cy="5432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274320" indent="-274320">
              <a:spcBef>
                <a:spcPts val="580"/>
              </a:spcBef>
              <a:buSzPct val="85000"/>
              <a:buFont typeface="Wingdings 2"/>
              <a:buChar char=""/>
            </a:pPr>
            <a:r>
              <a:rPr lang="tr-TR" sz="2000" dirty="0"/>
              <a:t>Naive Bayes; modelin ikili sınıflandırma yapmasını sağlayan denetimli makine öğrenme algoritmasıdır.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tr-TR" sz="2000" dirty="0"/>
              <a:t>Naive Bayes’i generative (gruplayıcı), lojistik regresyon ise discriminative (ayırıcı) bir algoritmadır.</a:t>
            </a:r>
          </a:p>
          <a:p>
            <a:pPr marL="274320" indent="-274320">
              <a:spcBef>
                <a:spcPts val="580"/>
              </a:spcBef>
              <a:buSzPct val="85000"/>
              <a:buFont typeface="Wingdings 2"/>
              <a:buChar char=""/>
            </a:pPr>
            <a:endParaRPr lang="tr-TR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tr-TR" sz="1800" dirty="0"/>
          </a:p>
        </p:txBody>
      </p:sp>
      <p:pic>
        <p:nvPicPr>
          <p:cNvPr id="4" name="Picture 2" descr="https://cdn.discordapp.com/attachments/804430071217389639/829051074563407952/unknown.png">
            <a:extLst>
              <a:ext uri="{FF2B5EF4-FFF2-40B4-BE49-F238E27FC236}">
                <a16:creationId xmlns:a16="http://schemas.microsoft.com/office/drawing/2014/main" id="{F5B7AB2C-0C7C-4C0D-9021-B3C7B9BE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134453"/>
            <a:ext cx="5472608" cy="3428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85794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tr-TR" dirty="0"/>
              <a:t>SONUÇ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268760"/>
            <a:ext cx="7772400" cy="5303512"/>
          </a:xfrm>
        </p:spPr>
        <p:txBody>
          <a:bodyPr>
            <a:normAutofit/>
          </a:bodyPr>
          <a:lstStyle/>
          <a:p>
            <a:r>
              <a:rPr lang="tr-TR" sz="2000" dirty="0"/>
              <a:t>Naive Bayes ve Logistic Regresyon doğrusal sınıflandırıcılardır. Gerçek hayattaki problemler doğrusal olmayabilir, değişkenler(özellikler) birbirine bağımlıdır. Böyle özellikleri seçmek ise zordur, bu da problemin çözümünü zorlaştırır. </a:t>
            </a:r>
          </a:p>
          <a:p>
            <a:r>
              <a:rPr lang="tr-TR" sz="2000" dirty="0"/>
              <a:t>Naive Bayes de Lojistik regresyon gibi; hesapladığı olasılık puanına göre tweeti sınıflandırır.</a:t>
            </a:r>
          </a:p>
          <a:p>
            <a:r>
              <a:rPr lang="tr-TR" sz="2000" dirty="0"/>
              <a:t>Naive Bayes ve Logistic Regression algoritmalarında tokenlaştırma işlemi için </a:t>
            </a:r>
            <a:r>
              <a:rPr lang="tr-TR" sz="2000" b="1" dirty="0"/>
              <a:t>TweetTokenizer()</a:t>
            </a:r>
            <a:r>
              <a:rPr lang="tr-TR" sz="2000" dirty="0"/>
              <a:t> kullandığımda 99.5 gibi oldukça yüksek accuracy (doğruluk) değerleri vermektedir. </a:t>
            </a:r>
            <a:r>
              <a:rPr lang="tr-TR" sz="2000" b="1" dirty="0"/>
              <a:t>nltk_tokenize() </a:t>
            </a:r>
            <a:r>
              <a:rPr lang="tr-TR" sz="2000" dirty="0"/>
              <a:t>kullandığımda ise accuracy değerleri 66.5’a düşmektedir. Bunun sebebi TweetTokenizer() emojilerin de olasılığı hesaplarken, nltk_tokenize() emojileri birer noktalama işareti kabul eder ve olasılık hesaplamalarına katılmalarını engeller.</a:t>
            </a:r>
            <a:endParaRPr lang="tr-T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798</TotalTime>
  <Words>557</Words>
  <Application>Microsoft Office PowerPoint</Application>
  <PresentationFormat>Ekran Gösterisi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Manzara</vt:lpstr>
      <vt:lpstr>Makine Öğrenmesiyle Tweet Sınıflandırma</vt:lpstr>
      <vt:lpstr>İÇİNDEKİLER</vt:lpstr>
      <vt:lpstr>GİRİŞ</vt:lpstr>
      <vt:lpstr>METİN MADENCİLİĞİ</vt:lpstr>
      <vt:lpstr>LOJİSTİK REGRESYON</vt:lpstr>
      <vt:lpstr>PowerPoint Sunusu</vt:lpstr>
      <vt:lpstr>SİGMOİD</vt:lpstr>
      <vt:lpstr>NAİVE BAYES</vt:lpstr>
      <vt:lpstr>SONUÇ </vt:lpstr>
      <vt:lpstr>KAYNAKLAR</vt:lpstr>
      <vt:lpstr>teşekkürler.   github linki:  github.com/melikeakalan/Twitter-Sentiment-Analysis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METİN MADENCİLİĞİ PROJESİ</dc:title>
  <dc:creator>BuseYalcin</dc:creator>
  <cp:lastModifiedBy>melike akalan-öğrenci</cp:lastModifiedBy>
  <cp:revision>73</cp:revision>
  <dcterms:created xsi:type="dcterms:W3CDTF">2021-04-04T13:58:39Z</dcterms:created>
  <dcterms:modified xsi:type="dcterms:W3CDTF">2022-07-15T22:13:28Z</dcterms:modified>
</cp:coreProperties>
</file>