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13"/>
  </p:notesMasterIdLst>
  <p:handoutMasterIdLst>
    <p:handoutMasterId r:id="rId14"/>
  </p:handoutMasterIdLst>
  <p:sldIdLst>
    <p:sldId id="256" r:id="rId5"/>
    <p:sldId id="257" r:id="rId6"/>
    <p:sldId id="260" r:id="rId7"/>
    <p:sldId id="258" r:id="rId8"/>
    <p:sldId id="259" r:id="rId9"/>
    <p:sldId id="262"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654020-93CE-4300-92A2-A55A07C7349E}" v="122" dt="2022-11-17T10:24:37.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5" autoAdjust="0"/>
  </p:normalViewPr>
  <p:slideViewPr>
    <p:cSldViewPr snapToGrid="0">
      <p:cViewPr varScale="1">
        <p:scale>
          <a:sx n="85" d="100"/>
          <a:sy n="85" d="100"/>
        </p:scale>
        <p:origin x="18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6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8CAD799-DDDE-492B-99B6-DDC046C4ED57}" type="datetime1">
              <a:rPr lang="tr-TR" smtClean="0"/>
              <a:t>17.11.2022</a:t>
            </a:fld>
            <a:endParaRPr lang="tr-TR"/>
          </a:p>
        </p:txBody>
      </p:sp>
      <p:sp>
        <p:nvSpPr>
          <p:cNvPr id="4" name="Alt Bilgi Yer Tutucusu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tr-TR" smtClean="0"/>
              <a:t>‹#›</a:t>
            </a:fld>
            <a:endParaRPr lang="tr-T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B1369C-99DB-4685-BAB6-E92612F9C3FA}" type="datetime1">
              <a:rPr lang="tr-TR" noProof="0" smtClean="0"/>
              <a:t>17.11.2022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tr-TR" noProof="0" smtClean="0"/>
              <a:t>‹#›</a:t>
            </a:fld>
            <a:endParaRPr lang="tr-T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1</a:t>
            </a:fld>
            <a:endParaRPr lang="tr-T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96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2AC24A9-CCB6-4F8D-B8DB-C2F3692CFA5A}"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3035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9800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756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9318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42502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676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2729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666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024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82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634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052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117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270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AC24A9-CCB6-4F8D-B8DB-C2F3692CFA5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369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AC24A9-CCB6-4F8D-B8DB-C2F3692CFA5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06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AC24A9-CCB6-4F8D-B8DB-C2F3692CFA5A}" type="datetimeFigureOut">
              <a:rPr lang="en-US" smtClean="0"/>
              <a:t>11/17/2022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23665837"/>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nkli sıvı resmi">
            <a:extLst>
              <a:ext uri="{FF2B5EF4-FFF2-40B4-BE49-F238E27FC236}">
                <a16:creationId xmlns:a16="http://schemas.microsoft.com/office/drawing/2014/main" id="{4A23E8C1-FDCC-777F-44E5-1082229253DA}"/>
              </a:ext>
            </a:extLst>
          </p:cNvPr>
          <p:cNvPicPr>
            <a:picLocks noChangeAspect="1"/>
          </p:cNvPicPr>
          <p:nvPr/>
        </p:nvPicPr>
        <p:blipFill rotWithShape="1">
          <a:blip r:embed="rId3">
            <a:grayscl/>
          </a:blip>
          <a:srcRect t="9708" b="9935"/>
          <a:stretch/>
        </p:blipFill>
        <p:spPr>
          <a:xfrm>
            <a:off x="20" y="10"/>
            <a:ext cx="12191980" cy="6857990"/>
          </a:xfrm>
          <a:prstGeom prst="rect">
            <a:avLst/>
          </a:prstGeom>
        </p:spPr>
      </p:pic>
      <p:sp>
        <p:nvSpPr>
          <p:cNvPr id="11"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FB28281-3783-403A-B1AB-0182A003DFE3}"/>
              </a:ext>
            </a:extLst>
          </p:cNvPr>
          <p:cNvSpPr>
            <a:spLocks noGrp="1"/>
          </p:cNvSpPr>
          <p:nvPr>
            <p:ph type="ctrTitle"/>
          </p:nvPr>
        </p:nvSpPr>
        <p:spPr>
          <a:xfrm>
            <a:off x="571274" y="2509284"/>
            <a:ext cx="6767736" cy="2486049"/>
          </a:xfrm>
        </p:spPr>
        <p:txBody>
          <a:bodyPr rtlCol="0">
            <a:normAutofit/>
          </a:bodyPr>
          <a:lstStyle/>
          <a:p>
            <a:pPr>
              <a:lnSpc>
                <a:spcPct val="90000"/>
              </a:lnSpc>
            </a:pPr>
            <a:r>
              <a:rPr lang="tr-TR" sz="3700"/>
              <a:t>Görüntü İşleme Yöntemleri Kullanılarak Kiraz Meyvesinin Sınıflandırılması</a:t>
            </a:r>
          </a:p>
        </p:txBody>
      </p:sp>
      <p:sp>
        <p:nvSpPr>
          <p:cNvPr id="3" name="Alt Başlık 2">
            <a:extLst>
              <a:ext uri="{FF2B5EF4-FFF2-40B4-BE49-F238E27FC236}">
                <a16:creationId xmlns:a16="http://schemas.microsoft.com/office/drawing/2014/main" id="{C4542EAC-8BF3-4BFD-9891-145BC49409C2}"/>
              </a:ext>
            </a:extLst>
          </p:cNvPr>
          <p:cNvSpPr>
            <a:spLocks noGrp="1"/>
          </p:cNvSpPr>
          <p:nvPr>
            <p:ph type="subTitle" idx="1"/>
          </p:nvPr>
        </p:nvSpPr>
        <p:spPr>
          <a:xfrm>
            <a:off x="614249" y="5071532"/>
            <a:ext cx="5133408" cy="914401"/>
          </a:xfrm>
        </p:spPr>
        <p:txBody>
          <a:bodyPr vert="horz" lIns="91440" tIns="45720" rIns="91440" bIns="45720" rtlCol="0">
            <a:normAutofit/>
          </a:bodyPr>
          <a:lstStyle/>
          <a:p>
            <a:r>
              <a:rPr lang="tr-TR" dirty="0">
                <a:solidFill>
                  <a:schemeClr val="tx1"/>
                </a:solidFill>
              </a:rPr>
              <a:t>Melike Ekinci </a:t>
            </a:r>
          </a:p>
          <a:p>
            <a:r>
              <a:rPr lang="tr-TR" dirty="0">
                <a:solidFill>
                  <a:schemeClr val="tx1"/>
                </a:solidFill>
              </a:rPr>
              <a:t>02205076061</a:t>
            </a:r>
          </a:p>
        </p:txBody>
      </p:sp>
      <p:grpSp>
        <p:nvGrpSpPr>
          <p:cNvPr id="13" name="Group 12">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14" name="Straight Connector 13">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B5B378-8E18-4B9B-7742-47311CE7818A}"/>
              </a:ext>
            </a:extLst>
          </p:cNvPr>
          <p:cNvSpPr>
            <a:spLocks noGrp="1"/>
          </p:cNvSpPr>
          <p:nvPr>
            <p:ph type="title"/>
          </p:nvPr>
        </p:nvSpPr>
        <p:spPr/>
        <p:txBody>
          <a:bodyPr/>
          <a:lstStyle/>
          <a:p>
            <a:r>
              <a:rPr lang="tr-TR" dirty="0"/>
              <a:t>Amaç...</a:t>
            </a:r>
          </a:p>
        </p:txBody>
      </p:sp>
      <p:sp>
        <p:nvSpPr>
          <p:cNvPr id="3" name="İçerik Yer Tutucusu 2">
            <a:extLst>
              <a:ext uri="{FF2B5EF4-FFF2-40B4-BE49-F238E27FC236}">
                <a16:creationId xmlns:a16="http://schemas.microsoft.com/office/drawing/2014/main" id="{B566F805-8021-A307-9253-DE43C5DECACA}"/>
              </a:ext>
            </a:extLst>
          </p:cNvPr>
          <p:cNvSpPr>
            <a:spLocks noGrp="1"/>
          </p:cNvSpPr>
          <p:nvPr>
            <p:ph idx="1"/>
          </p:nvPr>
        </p:nvSpPr>
        <p:spPr/>
        <p:txBody>
          <a:bodyPr vert="horz" lIns="91440" tIns="45720" rIns="91440" bIns="45720" rtlCol="0" anchor="t">
            <a:normAutofit fontScale="92500"/>
          </a:bodyPr>
          <a:lstStyle/>
          <a:p>
            <a:r>
              <a:rPr lang="tr-TR" dirty="0"/>
              <a:t>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p>
        </p:txBody>
      </p:sp>
    </p:spTree>
    <p:extLst>
      <p:ext uri="{BB962C8B-B14F-4D97-AF65-F5344CB8AC3E}">
        <p14:creationId xmlns:p14="http://schemas.microsoft.com/office/powerpoint/2010/main" val="70068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DA12DEDA-6113-A653-125C-A31C3F7D9893}"/>
              </a:ext>
            </a:extLst>
          </p:cNvPr>
          <p:cNvPicPr>
            <a:picLocks noChangeAspect="1"/>
          </p:cNvPicPr>
          <p:nvPr/>
        </p:nvPicPr>
        <p:blipFill rotWithShape="1">
          <a:blip r:embed="rId2">
            <a:grayscl/>
          </a:blip>
          <a:srcRect l="16307" r="22804" b="-1"/>
          <a:stretch/>
        </p:blipFill>
        <p:spPr>
          <a:xfrm>
            <a:off x="-12700" y="10"/>
            <a:ext cx="12192000" cy="6857990"/>
          </a:xfrm>
          <a:prstGeom prst="rect">
            <a:avLst/>
          </a:prstGeom>
        </p:spPr>
      </p:pic>
      <p:sp>
        <p:nvSpPr>
          <p:cNvPr id="9" name="Rectangle 8">
            <a:extLst>
              <a:ext uri="{FF2B5EF4-FFF2-40B4-BE49-F238E27FC236}">
                <a16:creationId xmlns:a16="http://schemas.microsoft.com/office/drawing/2014/main" id="{8735A508-2662-409F-B5A3-AEA22CE92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7">
            <a:extLst>
              <a:ext uri="{FF2B5EF4-FFF2-40B4-BE49-F238E27FC236}">
                <a16:creationId xmlns:a16="http://schemas.microsoft.com/office/drawing/2014/main" id="{CB8B592B-E5AA-4055-8CB3-6AEDB35AD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gradFill>
            <a:gsLst>
              <a:gs pos="10000">
                <a:schemeClr val="dk2">
                  <a:tint val="97000"/>
                  <a:hueMod val="92000"/>
                  <a:satMod val="169000"/>
                  <a:lumMod val="164000"/>
                  <a:alpha val="70000"/>
                </a:schemeClr>
              </a:gs>
              <a:gs pos="100000">
                <a:schemeClr val="dk2">
                  <a:shade val="96000"/>
                  <a:satMod val="120000"/>
                  <a:lumMod val="90000"/>
                  <a:alpha val="80000"/>
                </a:schemeClr>
              </a:gs>
            </a:gsLst>
          </a:gradFill>
          <a:ln>
            <a:noFill/>
          </a:ln>
          <a:effectLst/>
        </p:spPr>
        <p:style>
          <a:lnRef idx="2">
            <a:schemeClr val="accent1">
              <a:shade val="50000"/>
            </a:schemeClr>
          </a:lnRef>
          <a:fillRef idx="1002">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F770539-9327-647C-88D5-741E1BFBDBB6}"/>
              </a:ext>
            </a:extLst>
          </p:cNvPr>
          <p:cNvSpPr>
            <a:spLocks noGrp="1"/>
          </p:cNvSpPr>
          <p:nvPr>
            <p:ph type="title"/>
          </p:nvPr>
        </p:nvSpPr>
        <p:spPr>
          <a:xfrm>
            <a:off x="684212" y="4487332"/>
            <a:ext cx="8534400" cy="1507067"/>
          </a:xfrm>
        </p:spPr>
        <p:txBody>
          <a:bodyPr>
            <a:normAutofit/>
          </a:bodyPr>
          <a:lstStyle/>
          <a:p>
            <a:r>
              <a:rPr lang="tr-TR"/>
              <a:t>Materyal ve Metot</a:t>
            </a:r>
          </a:p>
        </p:txBody>
      </p:sp>
      <p:sp>
        <p:nvSpPr>
          <p:cNvPr id="3" name="İçerik Yer Tutucusu 2">
            <a:extLst>
              <a:ext uri="{FF2B5EF4-FFF2-40B4-BE49-F238E27FC236}">
                <a16:creationId xmlns:a16="http://schemas.microsoft.com/office/drawing/2014/main" id="{922CD94E-9723-6A52-5FA4-7CC7C5AE4CA4}"/>
              </a:ext>
            </a:extLst>
          </p:cNvPr>
          <p:cNvSpPr>
            <a:spLocks noGrp="1"/>
          </p:cNvSpPr>
          <p:nvPr>
            <p:ph idx="1"/>
          </p:nvPr>
        </p:nvSpPr>
        <p:spPr>
          <a:xfrm>
            <a:off x="684212" y="685800"/>
            <a:ext cx="8534400" cy="3615267"/>
          </a:xfrm>
        </p:spPr>
        <p:txBody>
          <a:bodyPr vert="horz" lIns="91440" tIns="45720" rIns="91440" bIns="45720" rtlCol="0">
            <a:normAutofit/>
          </a:bodyPr>
          <a:lstStyle/>
          <a:p>
            <a:r>
              <a:rPr lang="tr-TR">
                <a:solidFill>
                  <a:schemeClr val="tx1"/>
                </a:solidFill>
              </a:rPr>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p>
        </p:txBody>
      </p:sp>
      <p:grpSp>
        <p:nvGrpSpPr>
          <p:cNvPr id="13" name="Group 12">
            <a:extLst>
              <a:ext uri="{FF2B5EF4-FFF2-40B4-BE49-F238E27FC236}">
                <a16:creationId xmlns:a16="http://schemas.microsoft.com/office/drawing/2014/main" id="{6E8443E6-406A-4E9D-BBDF-18D82C7E57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97444" y="2963333"/>
            <a:ext cx="2981858" cy="3208867"/>
            <a:chOff x="9206969" y="2963333"/>
            <a:chExt cx="2981858" cy="3208867"/>
          </a:xfrm>
        </p:grpSpPr>
        <p:cxnSp>
          <p:nvCxnSpPr>
            <p:cNvPr id="14" name="Straight Connector 13">
              <a:extLst>
                <a:ext uri="{FF2B5EF4-FFF2-40B4-BE49-F238E27FC236}">
                  <a16:creationId xmlns:a16="http://schemas.microsoft.com/office/drawing/2014/main" id="{31BA182A-2104-4C55-A000-6A17CB398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7FCCA59-6939-4760-9F82-2FC2E686F5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FB56C56-4387-44BD-B03A-5191625A5E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2F6CE9C-E697-4BCF-9715-53021444C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5D51363-57A9-46E1-8441-64EAF401C3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8733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0690D2-D269-68FB-4ADE-7F78AA0F9AF8}"/>
              </a:ext>
            </a:extLst>
          </p:cNvPr>
          <p:cNvSpPr>
            <a:spLocks noGrp="1"/>
          </p:cNvSpPr>
          <p:nvPr>
            <p:ph type="title"/>
          </p:nvPr>
        </p:nvSpPr>
        <p:spPr>
          <a:xfrm>
            <a:off x="684212" y="4487332"/>
            <a:ext cx="8534400" cy="1507067"/>
          </a:xfrm>
        </p:spPr>
        <p:txBody>
          <a:bodyPr>
            <a:normAutofit/>
          </a:bodyPr>
          <a:lstStyle/>
          <a:p>
            <a:r>
              <a:rPr lang="tr-TR"/>
              <a:t>Görüntü İşleme</a:t>
            </a:r>
          </a:p>
        </p:txBody>
      </p:sp>
      <p:pic>
        <p:nvPicPr>
          <p:cNvPr id="4" name="Resim 4" descr="metin, çapraz bulmaca içeren bir resim&#10;&#10;Açıklama otomatik olarak oluşturuldu">
            <a:extLst>
              <a:ext uri="{FF2B5EF4-FFF2-40B4-BE49-F238E27FC236}">
                <a16:creationId xmlns:a16="http://schemas.microsoft.com/office/drawing/2014/main" id="{FA36CA38-D920-D406-2118-0677F5AAE991}"/>
              </a:ext>
            </a:extLst>
          </p:cNvPr>
          <p:cNvPicPr>
            <a:picLocks noChangeAspect="1"/>
          </p:cNvPicPr>
          <p:nvPr/>
        </p:nvPicPr>
        <p:blipFill rotWithShape="1">
          <a:blip r:embed="rId2"/>
          <a:srcRect b="3604"/>
          <a:stretch/>
        </p:blipFill>
        <p:spPr>
          <a:xfrm>
            <a:off x="791239" y="1550010"/>
            <a:ext cx="5304759" cy="1943157"/>
          </a:xfrm>
          <a:prstGeom prst="rect">
            <a:avLst/>
          </a:prstGeom>
          <a:effectLst>
            <a:innerShdw blurRad="57150" dist="38100" dir="14460000">
              <a:prstClr val="black">
                <a:alpha val="70000"/>
              </a:prstClr>
            </a:innerShdw>
          </a:effectLst>
        </p:spPr>
      </p:pic>
      <p:sp>
        <p:nvSpPr>
          <p:cNvPr id="3" name="İçerik Yer Tutucusu 2">
            <a:extLst>
              <a:ext uri="{FF2B5EF4-FFF2-40B4-BE49-F238E27FC236}">
                <a16:creationId xmlns:a16="http://schemas.microsoft.com/office/drawing/2014/main" id="{38B11A68-1E59-62F6-F418-24DFCB7D1F02}"/>
              </a:ext>
            </a:extLst>
          </p:cNvPr>
          <p:cNvSpPr>
            <a:spLocks noGrp="1"/>
          </p:cNvSpPr>
          <p:nvPr>
            <p:ph idx="1"/>
          </p:nvPr>
        </p:nvSpPr>
        <p:spPr>
          <a:xfrm>
            <a:off x="6499654" y="733647"/>
            <a:ext cx="4419171" cy="3575884"/>
          </a:xfrm>
        </p:spPr>
        <p:txBody>
          <a:bodyPr vert="horz" lIns="91440" tIns="45720" rIns="91440" bIns="45720" rtlCol="0">
            <a:normAutofit/>
          </a:bodyPr>
          <a:lstStyle/>
          <a:p>
            <a:pPr>
              <a:lnSpc>
                <a:spcPct val="90000"/>
              </a:lnSpc>
            </a:pPr>
            <a:r>
              <a:rPr lang="tr-TR" sz="1300"/>
              <a:t> Görüntü işleme, görüntüyü dijital form haline getirerek spesifik görüntü elde etmek yada yazılımsal olarak görüntü üzerinde istenilen sonucu elde etmek için kullanılan bir yöntemdir [12]. Günümüzde görüntü işleme tıp, askeri alanlar, güvenlik, yüz tanıma, duygu analizi, robotik, sınıflandırma gibi pekçok alanda kullanılmaktadır. Görüntü işlemeyi matrisler üzerinde yapılan işlemler bütünü şeklinde de tanımlayabiliriz. Resimler çeşitli renklerin bir araya geldiği karelerden oluşmaktadır. Halbuki resimi en küçük parçalarına böldüğümüzde pixsel adını verdiğimiz matrislerden oluştuğunu görmekteyiz. Görüntü işleme yöntemlerinde pikseli oluşturan matris hücrelerinin üzerinden işlemler yapılmaktadır. Aşağıdaki Şekil 2’de görsel bir karakterin sayısallaştırılması gösterilmiştir.</a:t>
            </a:r>
          </a:p>
        </p:txBody>
      </p:sp>
    </p:spTree>
    <p:extLst>
      <p:ext uri="{BB962C8B-B14F-4D97-AF65-F5344CB8AC3E}">
        <p14:creationId xmlns:p14="http://schemas.microsoft.com/office/powerpoint/2010/main" val="272422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9502EB-43DB-5746-3301-06D5509FB256}"/>
              </a:ext>
            </a:extLst>
          </p:cNvPr>
          <p:cNvSpPr>
            <a:spLocks noGrp="1"/>
          </p:cNvSpPr>
          <p:nvPr>
            <p:ph type="title"/>
          </p:nvPr>
        </p:nvSpPr>
        <p:spPr>
          <a:xfrm>
            <a:off x="684212" y="4487332"/>
            <a:ext cx="7350079" cy="1507067"/>
          </a:xfrm>
        </p:spPr>
        <p:txBody>
          <a:bodyPr>
            <a:normAutofit/>
          </a:bodyPr>
          <a:lstStyle/>
          <a:p>
            <a:r>
              <a:rPr lang="tr-TR"/>
              <a:t>Uygulama</a:t>
            </a:r>
          </a:p>
        </p:txBody>
      </p:sp>
      <p:sp>
        <p:nvSpPr>
          <p:cNvPr id="3" name="İçerik Yer Tutucusu 2">
            <a:extLst>
              <a:ext uri="{FF2B5EF4-FFF2-40B4-BE49-F238E27FC236}">
                <a16:creationId xmlns:a16="http://schemas.microsoft.com/office/drawing/2014/main" id="{CE06B5FA-57BB-7366-092C-4E3762D59C43}"/>
              </a:ext>
            </a:extLst>
          </p:cNvPr>
          <p:cNvSpPr>
            <a:spLocks noGrp="1"/>
          </p:cNvSpPr>
          <p:nvPr>
            <p:ph idx="1"/>
          </p:nvPr>
        </p:nvSpPr>
        <p:spPr>
          <a:xfrm>
            <a:off x="684212" y="685800"/>
            <a:ext cx="7350079" cy="3615267"/>
          </a:xfrm>
        </p:spPr>
        <p:txBody>
          <a:bodyPr vert="horz" lIns="91440" tIns="45720" rIns="91440" bIns="45720" rtlCol="0">
            <a:normAutofit/>
          </a:bodyPr>
          <a:lstStyle/>
          <a:p>
            <a:r>
              <a:rPr lang="tr-TR"/>
              <a:t>Tablo 1’ de kirazların boyutlarına karşılık gelen sınıflar gösterilmiştir</a:t>
            </a:r>
          </a:p>
          <a:p>
            <a:r>
              <a:rPr lang="tr-TR">
                <a:ea typeface="+mn-lt"/>
                <a:cs typeface="+mn-lt"/>
              </a:rPr>
              <a:t>Kiraz meyvesinin sınıflandırılması için gerekli olan işlem adımları aşağıdaki Şekil 3’de gösterilmiştir.</a:t>
            </a:r>
          </a:p>
          <a:p>
            <a:r>
              <a:rPr lang="tr-TR">
                <a:ea typeface="+mn-lt"/>
                <a:cs typeface="+mn-lt"/>
              </a:rPr>
              <a:t>Aşağıdaki Şekil 4’te sınıflandırma için programa yüklenecek olan işlenmemiş resim gösterilmiştir.</a:t>
            </a:r>
            <a:endParaRPr lang="tr-TR"/>
          </a:p>
        </p:txBody>
      </p:sp>
      <p:pic>
        <p:nvPicPr>
          <p:cNvPr id="5" name="Resim 5" descr="iç mekan, kiraz, sebze içeren bir resim&#10;&#10;Açıklama otomatik olarak oluşturuldu">
            <a:extLst>
              <a:ext uri="{FF2B5EF4-FFF2-40B4-BE49-F238E27FC236}">
                <a16:creationId xmlns:a16="http://schemas.microsoft.com/office/drawing/2014/main" id="{F5A991DA-4145-9F1A-8B59-46C688D67E79}"/>
              </a:ext>
            </a:extLst>
          </p:cNvPr>
          <p:cNvPicPr>
            <a:picLocks noChangeAspect="1"/>
          </p:cNvPicPr>
          <p:nvPr/>
        </p:nvPicPr>
        <p:blipFill rotWithShape="1">
          <a:blip r:embed="rId2"/>
          <a:srcRect r="12036" b="3"/>
          <a:stretch/>
        </p:blipFill>
        <p:spPr>
          <a:xfrm>
            <a:off x="8314287" y="570647"/>
            <a:ext cx="3239538" cy="1611180"/>
          </a:xfrm>
          <a:custGeom>
            <a:avLst/>
            <a:gdLst/>
            <a:ahLst/>
            <a:cxnLst/>
            <a:rect l="l" t="t" r="r" b="b"/>
            <a:pathLst>
              <a:path w="3239538" h="1611180">
                <a:moveTo>
                  <a:pt x="322464" y="0"/>
                </a:moveTo>
                <a:lnTo>
                  <a:pt x="3239538" y="0"/>
                </a:lnTo>
                <a:lnTo>
                  <a:pt x="3239538" y="1611180"/>
                </a:lnTo>
                <a:lnTo>
                  <a:pt x="0" y="161118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pic>
        <p:nvPicPr>
          <p:cNvPr id="4" name="Resim 4" descr="tablo içeren bir resim&#10;&#10;Açıklama otomatik olarak oluşturuldu">
            <a:extLst>
              <a:ext uri="{FF2B5EF4-FFF2-40B4-BE49-F238E27FC236}">
                <a16:creationId xmlns:a16="http://schemas.microsoft.com/office/drawing/2014/main" id="{8F1CE910-E350-4F21-213D-7347A4B03377}"/>
              </a:ext>
            </a:extLst>
          </p:cNvPr>
          <p:cNvPicPr>
            <a:picLocks noChangeAspect="1"/>
          </p:cNvPicPr>
          <p:nvPr/>
        </p:nvPicPr>
        <p:blipFill rotWithShape="1">
          <a:blip r:embed="rId3"/>
          <a:srcRect l="5141" r="23842"/>
          <a:stretch/>
        </p:blipFill>
        <p:spPr>
          <a:xfrm>
            <a:off x="8314287" y="2331511"/>
            <a:ext cx="3239538" cy="1585162"/>
          </a:xfrm>
          <a:prstGeom prst="rect">
            <a:avLst/>
          </a:prstGeom>
          <a:ln w="15875">
            <a:solidFill>
              <a:srgbClr val="FFFFFF">
                <a:alpha val="40000"/>
              </a:srgbClr>
            </a:solidFill>
          </a:ln>
          <a:effectLst>
            <a:innerShdw blurRad="57150" dist="38100" dir="14460000">
              <a:prstClr val="black">
                <a:alpha val="70000"/>
              </a:prstClr>
            </a:innerShdw>
          </a:effectLst>
        </p:spPr>
      </p:pic>
      <p:pic>
        <p:nvPicPr>
          <p:cNvPr id="6" name="Resim 6" descr="metin içeren bir resim&#10;&#10;Açıklama otomatik olarak oluşturuldu">
            <a:extLst>
              <a:ext uri="{FF2B5EF4-FFF2-40B4-BE49-F238E27FC236}">
                <a16:creationId xmlns:a16="http://schemas.microsoft.com/office/drawing/2014/main" id="{76739E32-387C-921F-8851-78FE3EB99A9B}"/>
              </a:ext>
            </a:extLst>
          </p:cNvPr>
          <p:cNvPicPr>
            <a:picLocks noChangeAspect="1"/>
          </p:cNvPicPr>
          <p:nvPr/>
        </p:nvPicPr>
        <p:blipFill rotWithShape="1">
          <a:blip r:embed="rId4"/>
          <a:srcRect l="24212" r="12088" b="3"/>
          <a:stretch/>
        </p:blipFill>
        <p:spPr>
          <a:xfrm>
            <a:off x="8314287" y="4083888"/>
            <a:ext cx="3239538" cy="1589196"/>
          </a:xfrm>
          <a:custGeom>
            <a:avLst/>
            <a:gdLst/>
            <a:ahLst/>
            <a:cxnLst/>
            <a:rect l="l" t="t" r="r" b="b"/>
            <a:pathLst>
              <a:path w="3239538" h="1589196">
                <a:moveTo>
                  <a:pt x="0" y="0"/>
                </a:moveTo>
                <a:lnTo>
                  <a:pt x="3239538" y="0"/>
                </a:lnTo>
                <a:lnTo>
                  <a:pt x="3239538" y="1266733"/>
                </a:lnTo>
                <a:lnTo>
                  <a:pt x="2917075" y="1589196"/>
                </a:lnTo>
                <a:lnTo>
                  <a:pt x="0" y="1589196"/>
                </a:lnTo>
                <a:close/>
              </a:path>
            </a:pathLst>
          </a:custGeom>
          <a:ln w="15875">
            <a:solidFill>
              <a:srgbClr val="FFFFFF">
                <a:alpha val="40000"/>
              </a:srgbClr>
            </a:solidFill>
          </a:ln>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2028193E-3468-4CCC-926A-5295B4D862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12" name="Straight Connector 11">
              <a:extLst>
                <a:ext uri="{FF2B5EF4-FFF2-40B4-BE49-F238E27FC236}">
                  <a16:creationId xmlns:a16="http://schemas.microsoft.com/office/drawing/2014/main" id="{08E487DA-8877-4AE0-9DF7-AE4874B80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12D9AE3-DFC2-4B46-9829-27CE93422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665D85A-152C-4293-85F7-0F757C0FC3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0B42530-1F85-4059-9C21-332D19A0C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690FE7E-86CA-46E7-B5B2-5126757C51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576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E60DE3-7E29-CFEF-647F-9A4D6810EC8F}"/>
              </a:ext>
            </a:extLst>
          </p:cNvPr>
          <p:cNvSpPr>
            <a:spLocks noGrp="1"/>
          </p:cNvSpPr>
          <p:nvPr>
            <p:ph type="title"/>
          </p:nvPr>
        </p:nvSpPr>
        <p:spPr>
          <a:xfrm>
            <a:off x="684212" y="4487332"/>
            <a:ext cx="7350079" cy="1507067"/>
          </a:xfrm>
        </p:spPr>
        <p:txBody>
          <a:bodyPr>
            <a:normAutofit/>
          </a:bodyPr>
          <a:lstStyle/>
          <a:p>
            <a:r>
              <a:rPr lang="tr-TR" err="1"/>
              <a:t>Bwboundaries</a:t>
            </a:r>
            <a:r>
              <a:rPr lang="tr-TR"/>
              <a:t>  Komutu</a:t>
            </a:r>
            <a:endParaRPr lang="tr-TR" dirty="0"/>
          </a:p>
        </p:txBody>
      </p:sp>
      <p:sp>
        <p:nvSpPr>
          <p:cNvPr id="3" name="İçerik Yer Tutucusu 2">
            <a:extLst>
              <a:ext uri="{FF2B5EF4-FFF2-40B4-BE49-F238E27FC236}">
                <a16:creationId xmlns:a16="http://schemas.microsoft.com/office/drawing/2014/main" id="{AE49B227-1D1E-4BAF-C06A-60712CE7CAA0}"/>
              </a:ext>
            </a:extLst>
          </p:cNvPr>
          <p:cNvSpPr>
            <a:spLocks noGrp="1"/>
          </p:cNvSpPr>
          <p:nvPr>
            <p:ph idx="1"/>
          </p:nvPr>
        </p:nvSpPr>
        <p:spPr>
          <a:xfrm>
            <a:off x="684212" y="685800"/>
            <a:ext cx="7350079" cy="3615267"/>
          </a:xfrm>
        </p:spPr>
        <p:txBody>
          <a:bodyPr vert="horz" lIns="91440" tIns="45720" rIns="91440" bIns="45720" rtlCol="0">
            <a:normAutofit/>
          </a:bodyPr>
          <a:lstStyle/>
          <a:p>
            <a:pPr>
              <a:lnSpc>
                <a:spcPct val="90000"/>
              </a:lnSpc>
            </a:pPr>
            <a:r>
              <a:rPr lang="tr-TR" sz="1600"/>
              <a:t>İlk aşamada resmin arka planı beyaza kirazlar ise siyaha dönüştürülmektedir. İkinci aşamada ise binary moddaki resim Matlab bwboundaries komutu ile ters çevrilerek arka plan siyaha sınıflandırılacak olan kirazlar beyaza dönüştürülmektedir. Aşağıdaki Şekil 5’de resmin siyah-beyaz piksellere dönüştürülmüş hali gösterilmiştir.</a:t>
            </a:r>
          </a:p>
          <a:p>
            <a:pPr>
              <a:lnSpc>
                <a:spcPct val="90000"/>
              </a:lnSpc>
            </a:pPr>
            <a:r>
              <a:rPr lang="tr-TR" sz="1600">
                <a:ea typeface="+mn-lt"/>
                <a:cs typeface="+mn-lt"/>
              </a:rPr>
              <a:t>Resim siyah-beyaz piksellere dönüştürülüp ters çevirme işlemi uygulandıktan sonra resimde bulunan belirli boyutun altındaki gürültü olarak tabir edilen nesneler Matlab bwareaopen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 </a:t>
            </a:r>
            <a:endParaRPr lang="tr-TR" sz="1600"/>
          </a:p>
        </p:txBody>
      </p:sp>
      <p:pic>
        <p:nvPicPr>
          <p:cNvPr id="4" name="Resim 4">
            <a:extLst>
              <a:ext uri="{FF2B5EF4-FFF2-40B4-BE49-F238E27FC236}">
                <a16:creationId xmlns:a16="http://schemas.microsoft.com/office/drawing/2014/main" id="{673C2E3D-B2BA-1CD2-531D-5061636B743D}"/>
              </a:ext>
            </a:extLst>
          </p:cNvPr>
          <p:cNvPicPr>
            <a:picLocks noChangeAspect="1"/>
          </p:cNvPicPr>
          <p:nvPr/>
        </p:nvPicPr>
        <p:blipFill rotWithShape="1">
          <a:blip r:embed="rId2"/>
          <a:srcRect l="5273" r="9610"/>
          <a:stretch/>
        </p:blipFill>
        <p:spPr>
          <a:xfrm>
            <a:off x="8314287" y="570647"/>
            <a:ext cx="3239538" cy="2226520"/>
          </a:xfrm>
          <a:custGeom>
            <a:avLst/>
            <a:gdLst/>
            <a:ahLst/>
            <a:cxnLst/>
            <a:rect l="l" t="t" r="r" b="b"/>
            <a:pathLst>
              <a:path w="3239538" h="2226520">
                <a:moveTo>
                  <a:pt x="322464" y="0"/>
                </a:moveTo>
                <a:lnTo>
                  <a:pt x="3239538" y="0"/>
                </a:lnTo>
                <a:lnTo>
                  <a:pt x="3239538" y="2226520"/>
                </a:lnTo>
                <a:lnTo>
                  <a:pt x="0" y="222652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pic>
        <p:nvPicPr>
          <p:cNvPr id="5" name="Resim 5">
            <a:extLst>
              <a:ext uri="{FF2B5EF4-FFF2-40B4-BE49-F238E27FC236}">
                <a16:creationId xmlns:a16="http://schemas.microsoft.com/office/drawing/2014/main" id="{10ECDA73-8AB8-97F9-48AD-F51194235489}"/>
              </a:ext>
            </a:extLst>
          </p:cNvPr>
          <p:cNvPicPr>
            <a:picLocks noChangeAspect="1"/>
          </p:cNvPicPr>
          <p:nvPr/>
        </p:nvPicPr>
        <p:blipFill rotWithShape="1">
          <a:blip r:embed="rId3"/>
          <a:srcRect l="10562" r="77" b="-3"/>
          <a:stretch/>
        </p:blipFill>
        <p:spPr>
          <a:xfrm>
            <a:off x="8314287" y="2955704"/>
            <a:ext cx="3239538" cy="2111747"/>
          </a:xfrm>
          <a:custGeom>
            <a:avLst/>
            <a:gdLst/>
            <a:ahLst/>
            <a:cxnLst/>
            <a:rect l="l" t="t" r="r" b="b"/>
            <a:pathLst>
              <a:path w="3239538" h="2111747">
                <a:moveTo>
                  <a:pt x="0" y="0"/>
                </a:moveTo>
                <a:lnTo>
                  <a:pt x="3239538" y="0"/>
                </a:lnTo>
                <a:lnTo>
                  <a:pt x="3239538" y="1789284"/>
                </a:lnTo>
                <a:lnTo>
                  <a:pt x="2917075" y="2111747"/>
                </a:lnTo>
                <a:lnTo>
                  <a:pt x="0" y="2111747"/>
                </a:lnTo>
                <a:close/>
              </a:path>
            </a:pathLst>
          </a:custGeom>
          <a:ln w="15875">
            <a:solidFill>
              <a:srgbClr val="FFFFFF">
                <a:alpha val="40000"/>
              </a:srgbClr>
            </a:solidFill>
          </a:ln>
          <a:effectLst>
            <a:innerShdw blurRad="57150" dist="38100" dir="14460000">
              <a:prstClr val="black">
                <a:alpha val="70000"/>
              </a:prstClr>
            </a:innerShdw>
          </a:effectLst>
        </p:spPr>
      </p:pic>
      <p:grpSp>
        <p:nvGrpSpPr>
          <p:cNvPr id="10" name="Group 9">
            <a:extLst>
              <a:ext uri="{FF2B5EF4-FFF2-40B4-BE49-F238E27FC236}">
                <a16:creationId xmlns:a16="http://schemas.microsoft.com/office/drawing/2014/main" id="{89C141F8-CE48-4942-96D4-064441B81C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11" name="Straight Connector 10">
              <a:extLst>
                <a:ext uri="{FF2B5EF4-FFF2-40B4-BE49-F238E27FC236}">
                  <a16:creationId xmlns:a16="http://schemas.microsoft.com/office/drawing/2014/main" id="{7807B58E-99D1-4FEC-B11F-FE6948EDC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A1BD549-A555-431E-AFB0-E7EDEC7518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5E927D-5C7D-4188-92C9-3FDF656B1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BD56B0C-08D0-4CD1-B7DF-65B976B0E9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EFC9CB1-36CE-4BB8-8639-4F568165C6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3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8B2645-C785-8280-197A-06BE065088DD}"/>
              </a:ext>
            </a:extLst>
          </p:cNvPr>
          <p:cNvSpPr>
            <a:spLocks noGrp="1"/>
          </p:cNvSpPr>
          <p:nvPr>
            <p:ph type="title"/>
          </p:nvPr>
        </p:nvSpPr>
        <p:spPr>
          <a:xfrm>
            <a:off x="684212" y="4487332"/>
            <a:ext cx="8534400" cy="1507067"/>
          </a:xfrm>
        </p:spPr>
        <p:txBody>
          <a:bodyPr>
            <a:normAutofit/>
          </a:bodyPr>
          <a:lstStyle/>
          <a:p>
            <a:r>
              <a:rPr lang="tr-TR"/>
              <a:t>Araştırma Sonuçları ve Tartışma </a:t>
            </a:r>
          </a:p>
        </p:txBody>
      </p:sp>
      <p:pic>
        <p:nvPicPr>
          <p:cNvPr id="4" name="Resim 4" descr="metin içeren bir resim&#10;&#10;Açıklama otomatik olarak oluşturuldu">
            <a:extLst>
              <a:ext uri="{FF2B5EF4-FFF2-40B4-BE49-F238E27FC236}">
                <a16:creationId xmlns:a16="http://schemas.microsoft.com/office/drawing/2014/main" id="{6F8C4668-9D9F-ABE0-55BE-A77FB56C5CE4}"/>
              </a:ext>
            </a:extLst>
          </p:cNvPr>
          <p:cNvPicPr>
            <a:picLocks noChangeAspect="1"/>
          </p:cNvPicPr>
          <p:nvPr/>
        </p:nvPicPr>
        <p:blipFill>
          <a:blip r:embed="rId2"/>
          <a:stretch>
            <a:fillRect/>
          </a:stretch>
        </p:blipFill>
        <p:spPr>
          <a:xfrm>
            <a:off x="791239" y="910269"/>
            <a:ext cx="5304759" cy="3222640"/>
          </a:xfrm>
          <a:prstGeom prst="rect">
            <a:avLst/>
          </a:prstGeom>
          <a:effectLst>
            <a:innerShdw blurRad="57150" dist="38100" dir="14460000">
              <a:prstClr val="black">
                <a:alpha val="70000"/>
              </a:prstClr>
            </a:innerShdw>
          </a:effectLst>
        </p:spPr>
      </p:pic>
      <p:sp>
        <p:nvSpPr>
          <p:cNvPr id="3" name="İçerik Yer Tutucusu 2">
            <a:extLst>
              <a:ext uri="{FF2B5EF4-FFF2-40B4-BE49-F238E27FC236}">
                <a16:creationId xmlns:a16="http://schemas.microsoft.com/office/drawing/2014/main" id="{F823A408-2725-1B69-38D2-BAA3ABEEE210}"/>
              </a:ext>
            </a:extLst>
          </p:cNvPr>
          <p:cNvSpPr>
            <a:spLocks noGrp="1"/>
          </p:cNvSpPr>
          <p:nvPr>
            <p:ph idx="1"/>
          </p:nvPr>
        </p:nvSpPr>
        <p:spPr>
          <a:xfrm>
            <a:off x="6499654" y="733647"/>
            <a:ext cx="4419171" cy="3575884"/>
          </a:xfrm>
        </p:spPr>
        <p:txBody>
          <a:bodyPr vert="horz" lIns="91440" tIns="45720" rIns="91440" bIns="45720" rtlCol="0">
            <a:normAutofit/>
          </a:bodyPr>
          <a:lstStyle/>
          <a:p>
            <a:r>
              <a:rPr lang="tr-TR" sz="1900"/>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a:t>
            </a:r>
          </a:p>
        </p:txBody>
      </p:sp>
    </p:spTree>
    <p:extLst>
      <p:ext uri="{BB962C8B-B14F-4D97-AF65-F5344CB8AC3E}">
        <p14:creationId xmlns:p14="http://schemas.microsoft.com/office/powerpoint/2010/main" val="65640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2ACEE0-A76E-B7ED-BBD1-CCF3B0E0F9A5}"/>
              </a:ext>
            </a:extLst>
          </p:cNvPr>
          <p:cNvSpPr>
            <a:spLocks noGrp="1"/>
          </p:cNvSpPr>
          <p:nvPr>
            <p:ph type="title"/>
          </p:nvPr>
        </p:nvSpPr>
        <p:spPr>
          <a:xfrm>
            <a:off x="684212" y="685799"/>
            <a:ext cx="3747111" cy="4892040"/>
          </a:xfrm>
        </p:spPr>
        <p:txBody>
          <a:bodyPr>
            <a:normAutofit/>
          </a:bodyPr>
          <a:lstStyle/>
          <a:p>
            <a:pPr algn="r"/>
            <a:r>
              <a:rPr lang="tr-TR"/>
              <a:t>Sonuç</a:t>
            </a:r>
          </a:p>
        </p:txBody>
      </p:sp>
      <p:cxnSp>
        <p:nvCxnSpPr>
          <p:cNvPr id="13"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55516453-AC4E-D27D-B3EE-4BC7B77E0976}"/>
              </a:ext>
            </a:extLst>
          </p:cNvPr>
          <p:cNvSpPr>
            <a:spLocks noGrp="1"/>
          </p:cNvSpPr>
          <p:nvPr>
            <p:ph idx="1"/>
          </p:nvPr>
        </p:nvSpPr>
        <p:spPr>
          <a:xfrm>
            <a:off x="4979962" y="685799"/>
            <a:ext cx="6288260" cy="4892040"/>
          </a:xfrm>
        </p:spPr>
        <p:txBody>
          <a:bodyPr vert="horz" lIns="91440" tIns="45720" rIns="91440" bIns="45720" rtlCol="0">
            <a:normAutofit/>
          </a:bodyPr>
          <a:lstStyle/>
          <a:p>
            <a:pPr>
              <a:lnSpc>
                <a:spcPct val="90000"/>
              </a:lnSpc>
            </a:pPr>
            <a:r>
              <a:rPr lang="tr-TR" sz="1400">
                <a:solidFill>
                  <a:schemeClr val="tx1"/>
                </a:solidFill>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1148351206"/>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3</TotalTime>
  <Words>613</Words>
  <Application>Microsoft Office PowerPoint</Application>
  <PresentationFormat>Geniş ekran</PresentationFormat>
  <Paragraphs>21</Paragraphs>
  <Slides>8</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Calibri</vt:lpstr>
      <vt:lpstr>Century Gothic</vt:lpstr>
      <vt:lpstr>Wingdings 3</vt:lpstr>
      <vt:lpstr>Dilim</vt:lpstr>
      <vt:lpstr>Görüntü İşleme Yöntemleri Kullanılarak Kiraz Meyvesinin Sınıflandırılması</vt:lpstr>
      <vt:lpstr>Amaç...</vt:lpstr>
      <vt:lpstr>Materyal ve Metot</vt:lpstr>
      <vt:lpstr>Görüntü İşleme</vt:lpstr>
      <vt:lpstr>Uygulama</vt:lpstr>
      <vt:lpstr>Bwboundaries  Komutu</vt:lpstr>
      <vt:lpstr>Araştırma Sonuçları ve Tartışma </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melike ekinci</cp:lastModifiedBy>
  <cp:revision>79</cp:revision>
  <dcterms:created xsi:type="dcterms:W3CDTF">2022-11-17T10:00:26Z</dcterms:created>
  <dcterms:modified xsi:type="dcterms:W3CDTF">2022-11-17T10:45:33Z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