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3" r:id="rId6"/>
    <p:sldId id="265" r:id="rId7"/>
    <p:sldId id="266" r:id="rId8"/>
    <p:sldId id="260" r:id="rId9"/>
    <p:sldId id="264"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75" d="100"/>
          <a:sy n="75" d="100"/>
        </p:scale>
        <p:origin x="49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D4D8137-FDEE-49F3-877C-4CF3D1983CBE}"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ED63FF-A5FA-4AEE-B530-D91403D50919}"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197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1D4D8137-FDEE-49F3-877C-4CF3D1983CBE}" type="datetimeFigureOut">
              <a:rPr lang="tr-TR" smtClean="0"/>
              <a:t>10.11.2022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FED63FF-A5FA-4AEE-B530-D91403D50919}" type="slidenum">
              <a:rPr lang="tr-TR" smtClean="0"/>
              <a:t>‹#›</a:t>
            </a:fld>
            <a:endParaRPr lang="tr-TR"/>
          </a:p>
        </p:txBody>
      </p:sp>
    </p:spTree>
    <p:extLst>
      <p:ext uri="{BB962C8B-B14F-4D97-AF65-F5344CB8AC3E}">
        <p14:creationId xmlns:p14="http://schemas.microsoft.com/office/powerpoint/2010/main" val="194075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4D8137-FDEE-49F3-877C-4CF3D1983CBE}"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ED63FF-A5FA-4AEE-B530-D91403D50919}" type="slidenum">
              <a:rPr lang="tr-TR" smtClean="0"/>
              <a:t>‹#›</a:t>
            </a:fld>
            <a:endParaRPr lang="tr-TR"/>
          </a:p>
        </p:txBody>
      </p:sp>
    </p:spTree>
    <p:extLst>
      <p:ext uri="{BB962C8B-B14F-4D97-AF65-F5344CB8AC3E}">
        <p14:creationId xmlns:p14="http://schemas.microsoft.com/office/powerpoint/2010/main" val="942773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4D8137-FDEE-49F3-877C-4CF3D1983CBE}"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ED63FF-A5FA-4AEE-B530-D91403D50919}"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40879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4D8137-FDEE-49F3-877C-4CF3D1983CBE}"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ED63FF-A5FA-4AEE-B530-D91403D50919}" type="slidenum">
              <a:rPr lang="tr-TR" smtClean="0"/>
              <a:t>‹#›</a:t>
            </a:fld>
            <a:endParaRPr lang="tr-TR"/>
          </a:p>
        </p:txBody>
      </p:sp>
    </p:spTree>
    <p:extLst>
      <p:ext uri="{BB962C8B-B14F-4D97-AF65-F5344CB8AC3E}">
        <p14:creationId xmlns:p14="http://schemas.microsoft.com/office/powerpoint/2010/main" val="3882741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4D8137-FDEE-49F3-877C-4CF3D1983CBE}"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ED63FF-A5FA-4AEE-B530-D91403D50919}"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39568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4D8137-FDEE-49F3-877C-4CF3D1983CBE}"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ED63FF-A5FA-4AEE-B530-D91403D50919}" type="slidenum">
              <a:rPr lang="tr-TR" smtClean="0"/>
              <a:t>‹#›</a:t>
            </a:fld>
            <a:endParaRPr lang="tr-TR"/>
          </a:p>
        </p:txBody>
      </p:sp>
    </p:spTree>
    <p:extLst>
      <p:ext uri="{BB962C8B-B14F-4D97-AF65-F5344CB8AC3E}">
        <p14:creationId xmlns:p14="http://schemas.microsoft.com/office/powerpoint/2010/main" val="3197290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D4D8137-FDEE-49F3-877C-4CF3D1983CBE}"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ED63FF-A5FA-4AEE-B530-D91403D50919}" type="slidenum">
              <a:rPr lang="tr-TR" smtClean="0"/>
              <a:t>‹#›</a:t>
            </a:fld>
            <a:endParaRPr lang="tr-TR"/>
          </a:p>
        </p:txBody>
      </p:sp>
    </p:spTree>
    <p:extLst>
      <p:ext uri="{BB962C8B-B14F-4D97-AF65-F5344CB8AC3E}">
        <p14:creationId xmlns:p14="http://schemas.microsoft.com/office/powerpoint/2010/main" val="1798090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D4D8137-FDEE-49F3-877C-4CF3D1983CBE}"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ED63FF-A5FA-4AEE-B530-D91403D50919}" type="slidenum">
              <a:rPr lang="tr-TR" smtClean="0"/>
              <a:t>‹#›</a:t>
            </a:fld>
            <a:endParaRPr lang="tr-TR"/>
          </a:p>
        </p:txBody>
      </p:sp>
    </p:spTree>
    <p:extLst>
      <p:ext uri="{BB962C8B-B14F-4D97-AF65-F5344CB8AC3E}">
        <p14:creationId xmlns:p14="http://schemas.microsoft.com/office/powerpoint/2010/main" val="2978713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D4D8137-FDEE-49F3-877C-4CF3D1983CBE}"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ED63FF-A5FA-4AEE-B530-D91403D50919}" type="slidenum">
              <a:rPr lang="tr-TR" smtClean="0"/>
              <a:t>‹#›</a:t>
            </a:fld>
            <a:endParaRPr lang="tr-TR"/>
          </a:p>
        </p:txBody>
      </p:sp>
    </p:spTree>
    <p:extLst>
      <p:ext uri="{BB962C8B-B14F-4D97-AF65-F5344CB8AC3E}">
        <p14:creationId xmlns:p14="http://schemas.microsoft.com/office/powerpoint/2010/main" val="996572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4D8137-FDEE-49F3-877C-4CF3D1983CBE}" type="datetimeFigureOut">
              <a:rPr lang="tr-TR" smtClean="0"/>
              <a:t>10.11.2022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ED63FF-A5FA-4AEE-B530-D91403D50919}" type="slidenum">
              <a:rPr lang="tr-TR" smtClean="0"/>
              <a:t>‹#›</a:t>
            </a:fld>
            <a:endParaRPr lang="tr-TR"/>
          </a:p>
        </p:txBody>
      </p:sp>
    </p:spTree>
    <p:extLst>
      <p:ext uri="{BB962C8B-B14F-4D97-AF65-F5344CB8AC3E}">
        <p14:creationId xmlns:p14="http://schemas.microsoft.com/office/powerpoint/2010/main" val="53707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D4D8137-FDEE-49F3-877C-4CF3D1983CBE}"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FED63FF-A5FA-4AEE-B530-D91403D50919}" type="slidenum">
              <a:rPr lang="tr-TR" smtClean="0"/>
              <a:t>‹#›</a:t>
            </a:fld>
            <a:endParaRPr lang="tr-TR"/>
          </a:p>
        </p:txBody>
      </p:sp>
    </p:spTree>
    <p:extLst>
      <p:ext uri="{BB962C8B-B14F-4D97-AF65-F5344CB8AC3E}">
        <p14:creationId xmlns:p14="http://schemas.microsoft.com/office/powerpoint/2010/main" val="1132723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D4D8137-FDEE-49F3-877C-4CF3D1983CBE}" type="datetimeFigureOut">
              <a:rPr lang="tr-TR" smtClean="0"/>
              <a:t>10.11.2022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FED63FF-A5FA-4AEE-B530-D91403D50919}" type="slidenum">
              <a:rPr lang="tr-TR" smtClean="0"/>
              <a:t>‹#›</a:t>
            </a:fld>
            <a:endParaRPr lang="tr-TR"/>
          </a:p>
        </p:txBody>
      </p:sp>
    </p:spTree>
    <p:extLst>
      <p:ext uri="{BB962C8B-B14F-4D97-AF65-F5344CB8AC3E}">
        <p14:creationId xmlns:p14="http://schemas.microsoft.com/office/powerpoint/2010/main" val="408859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D4D8137-FDEE-49F3-877C-4CF3D1983CBE}" type="datetimeFigureOut">
              <a:rPr lang="tr-TR" smtClean="0"/>
              <a:t>10.11.2022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FED63FF-A5FA-4AEE-B530-D91403D50919}" type="slidenum">
              <a:rPr lang="tr-TR" smtClean="0"/>
              <a:t>‹#›</a:t>
            </a:fld>
            <a:endParaRPr lang="tr-TR"/>
          </a:p>
        </p:txBody>
      </p:sp>
    </p:spTree>
    <p:extLst>
      <p:ext uri="{BB962C8B-B14F-4D97-AF65-F5344CB8AC3E}">
        <p14:creationId xmlns:p14="http://schemas.microsoft.com/office/powerpoint/2010/main" val="299315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D8137-FDEE-49F3-877C-4CF3D1983CBE}" type="datetimeFigureOut">
              <a:rPr lang="tr-TR" smtClean="0"/>
              <a:t>10.11.2022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FED63FF-A5FA-4AEE-B530-D91403D50919}" type="slidenum">
              <a:rPr lang="tr-TR" smtClean="0"/>
              <a:t>‹#›</a:t>
            </a:fld>
            <a:endParaRPr lang="tr-TR"/>
          </a:p>
        </p:txBody>
      </p:sp>
    </p:spTree>
    <p:extLst>
      <p:ext uri="{BB962C8B-B14F-4D97-AF65-F5344CB8AC3E}">
        <p14:creationId xmlns:p14="http://schemas.microsoft.com/office/powerpoint/2010/main" val="365566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D4D8137-FDEE-49F3-877C-4CF3D1983CBE}"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FED63FF-A5FA-4AEE-B530-D91403D50919}" type="slidenum">
              <a:rPr lang="tr-TR" smtClean="0"/>
              <a:t>‹#›</a:t>
            </a:fld>
            <a:endParaRPr lang="tr-TR"/>
          </a:p>
        </p:txBody>
      </p:sp>
    </p:spTree>
    <p:extLst>
      <p:ext uri="{BB962C8B-B14F-4D97-AF65-F5344CB8AC3E}">
        <p14:creationId xmlns:p14="http://schemas.microsoft.com/office/powerpoint/2010/main" val="188677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D4D8137-FDEE-49F3-877C-4CF3D1983CBE}" type="datetimeFigureOut">
              <a:rPr lang="tr-TR" smtClean="0"/>
              <a:t>10.11.2022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FED63FF-A5FA-4AEE-B530-D91403D50919}" type="slidenum">
              <a:rPr lang="tr-TR" smtClean="0"/>
              <a:t>‹#›</a:t>
            </a:fld>
            <a:endParaRPr lang="tr-TR"/>
          </a:p>
        </p:txBody>
      </p:sp>
    </p:spTree>
    <p:extLst>
      <p:ext uri="{BB962C8B-B14F-4D97-AF65-F5344CB8AC3E}">
        <p14:creationId xmlns:p14="http://schemas.microsoft.com/office/powerpoint/2010/main" val="275255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4D8137-FDEE-49F3-877C-4CF3D1983CBE}" type="datetimeFigureOut">
              <a:rPr lang="tr-TR" smtClean="0"/>
              <a:t>10.11.2022</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FED63FF-A5FA-4AEE-B530-D91403D50919}" type="slidenum">
              <a:rPr lang="tr-TR" smtClean="0"/>
              <a:t>‹#›</a:t>
            </a:fld>
            <a:endParaRPr lang="tr-TR"/>
          </a:p>
        </p:txBody>
      </p:sp>
    </p:spTree>
    <p:extLst>
      <p:ext uri="{BB962C8B-B14F-4D97-AF65-F5344CB8AC3E}">
        <p14:creationId xmlns:p14="http://schemas.microsoft.com/office/powerpoint/2010/main" val="858594625"/>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4FAB04-CDBD-7B3E-E765-96DB2D5A99BA}"/>
              </a:ext>
            </a:extLst>
          </p:cNvPr>
          <p:cNvSpPr>
            <a:spLocks noGrp="1"/>
          </p:cNvSpPr>
          <p:nvPr>
            <p:ph type="ctrTitle"/>
          </p:nvPr>
        </p:nvSpPr>
        <p:spPr>
          <a:xfrm>
            <a:off x="948197" y="195035"/>
            <a:ext cx="8825658" cy="3329581"/>
          </a:xfrm>
        </p:spPr>
        <p:txBody>
          <a:bodyPr>
            <a:normAutofit fontScale="90000"/>
          </a:bodyPr>
          <a:lstStyle/>
          <a:p>
            <a:r>
              <a:rPr lang="tr-TR" sz="6000" dirty="0">
                <a:solidFill>
                  <a:schemeClr val="bg2">
                    <a:lumMod val="75000"/>
                  </a:schemeClr>
                </a:solidFill>
                <a:latin typeface="Agency FB" panose="020B0503020202020204" pitchFamily="34" charset="0"/>
                <a:cs typeface="Aldhabi" panose="020B0604020202020204" pitchFamily="2" charset="-78"/>
              </a:rPr>
              <a:t>Görüntü işleme teknikleri kullanılarak Ekmek Doku Analizi Ve Arayüz Programının Geliştirilmesi </a:t>
            </a:r>
          </a:p>
        </p:txBody>
      </p:sp>
      <p:sp>
        <p:nvSpPr>
          <p:cNvPr id="3" name="Alt Başlık 2">
            <a:extLst>
              <a:ext uri="{FF2B5EF4-FFF2-40B4-BE49-F238E27FC236}">
                <a16:creationId xmlns:a16="http://schemas.microsoft.com/office/drawing/2014/main" id="{41B18C58-CBC7-FEFC-CC35-4E3FBA4FDE11}"/>
              </a:ext>
            </a:extLst>
          </p:cNvPr>
          <p:cNvSpPr>
            <a:spLocks noGrp="1"/>
          </p:cNvSpPr>
          <p:nvPr>
            <p:ph type="subTitle" idx="1"/>
          </p:nvPr>
        </p:nvSpPr>
        <p:spPr>
          <a:xfrm>
            <a:off x="1056481" y="4497010"/>
            <a:ext cx="6400800" cy="1947333"/>
          </a:xfrm>
        </p:spPr>
        <p:txBody>
          <a:bodyPr>
            <a:noAutofit/>
          </a:bodyPr>
          <a:lstStyle/>
          <a:p>
            <a:r>
              <a:rPr lang="tr-TR" sz="2400" dirty="0"/>
              <a:t>MELİKE EKİNCİ </a:t>
            </a:r>
          </a:p>
          <a:p>
            <a:r>
              <a:rPr lang="tr-TR" sz="2400" dirty="0"/>
              <a:t>02205076061</a:t>
            </a:r>
          </a:p>
        </p:txBody>
      </p:sp>
    </p:spTree>
    <p:extLst>
      <p:ext uri="{BB962C8B-B14F-4D97-AF65-F5344CB8AC3E}">
        <p14:creationId xmlns:p14="http://schemas.microsoft.com/office/powerpoint/2010/main" val="2812448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898427-60B8-F1A6-91A8-444F0D24C501}"/>
              </a:ext>
            </a:extLst>
          </p:cNvPr>
          <p:cNvSpPr>
            <a:spLocks noGrp="1"/>
          </p:cNvSpPr>
          <p:nvPr>
            <p:ph type="title"/>
          </p:nvPr>
        </p:nvSpPr>
        <p:spPr>
          <a:xfrm>
            <a:off x="383423" y="119868"/>
            <a:ext cx="8534400" cy="1507067"/>
          </a:xfrm>
        </p:spPr>
        <p:txBody>
          <a:bodyPr/>
          <a:lstStyle/>
          <a:p>
            <a:r>
              <a:rPr lang="tr-TR" dirty="0"/>
              <a:t>SONUÇLAR</a:t>
            </a:r>
          </a:p>
        </p:txBody>
      </p:sp>
      <p:sp>
        <p:nvSpPr>
          <p:cNvPr id="3" name="İçerik Yer Tutucusu 2">
            <a:extLst>
              <a:ext uri="{FF2B5EF4-FFF2-40B4-BE49-F238E27FC236}">
                <a16:creationId xmlns:a16="http://schemas.microsoft.com/office/drawing/2014/main" id="{CCB26898-FC94-3BC4-594F-4C035734446C}"/>
              </a:ext>
            </a:extLst>
          </p:cNvPr>
          <p:cNvSpPr>
            <a:spLocks noGrp="1"/>
          </p:cNvSpPr>
          <p:nvPr>
            <p:ph idx="1"/>
          </p:nvPr>
        </p:nvSpPr>
        <p:spPr>
          <a:xfrm>
            <a:off x="383423" y="1756610"/>
            <a:ext cx="8534400" cy="3615267"/>
          </a:xfrm>
        </p:spPr>
        <p:txBody>
          <a:bodyPr>
            <a:normAutofit lnSpcReduction="10000"/>
          </a:bodyPr>
          <a:lstStyle/>
          <a:p>
            <a:r>
              <a:rPr lang="tr-TR" dirty="0"/>
              <a:t>DATEM katkı maddeli ekmeklerin kontrol grubu ekmeklere göre daha fazla gözenek sayısı ve gözenek alanına sahip olduğu belirlenmiştir.</a:t>
            </a:r>
          </a:p>
          <a:p>
            <a:r>
              <a:rPr lang="tr-TR" dirty="0"/>
              <a:t>Buradan da DATEM katkı maddesinin ekmek hacmini arttırdığı sonucuna varılmıştır</a:t>
            </a:r>
          </a:p>
          <a:p>
            <a:r>
              <a:rPr lang="tr-TR" dirty="0"/>
              <a:t>Ayrıca %0,50 DATEM konsantrasyonunda boşluk oranının en yüksek olduğu görülmüştür. FL katkı maddeli ekmeğin ise, 20’li konsantrasyonunun gözenek sayısı, toplam gözenek alanı ve yoğunluğun en yüksek değerde olduğu görülmektedir.</a:t>
            </a:r>
          </a:p>
          <a:p>
            <a:r>
              <a:rPr lang="tr-TR" dirty="0"/>
              <a:t>Elde edilen sonuçlar FL ve GL lipaz enzimlerinin DATEM kadar olmasa da ekmek hacmine olumlu etki yaptığını göstermiştir .</a:t>
            </a:r>
          </a:p>
        </p:txBody>
      </p:sp>
    </p:spTree>
    <p:extLst>
      <p:ext uri="{BB962C8B-B14F-4D97-AF65-F5344CB8AC3E}">
        <p14:creationId xmlns:p14="http://schemas.microsoft.com/office/powerpoint/2010/main" val="1397806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45EECB-91DB-5864-A174-69A0226D9865}"/>
              </a:ext>
            </a:extLst>
          </p:cNvPr>
          <p:cNvSpPr>
            <a:spLocks noGrp="1"/>
          </p:cNvSpPr>
          <p:nvPr>
            <p:ph type="title"/>
          </p:nvPr>
        </p:nvSpPr>
        <p:spPr>
          <a:xfrm>
            <a:off x="364898" y="553686"/>
            <a:ext cx="8534400" cy="1507067"/>
          </a:xfrm>
        </p:spPr>
        <p:txBody>
          <a:bodyPr/>
          <a:lstStyle/>
          <a:p>
            <a:r>
              <a:rPr lang="tr-TR" dirty="0"/>
              <a:t> GİRİŞ</a:t>
            </a:r>
          </a:p>
        </p:txBody>
      </p:sp>
      <p:sp>
        <p:nvSpPr>
          <p:cNvPr id="3" name="İçerik Yer Tutucusu 2">
            <a:extLst>
              <a:ext uri="{FF2B5EF4-FFF2-40B4-BE49-F238E27FC236}">
                <a16:creationId xmlns:a16="http://schemas.microsoft.com/office/drawing/2014/main" id="{5456E08A-1BD4-C825-0383-A815DCFB15A2}"/>
              </a:ext>
            </a:extLst>
          </p:cNvPr>
          <p:cNvSpPr>
            <a:spLocks noGrp="1"/>
          </p:cNvSpPr>
          <p:nvPr>
            <p:ph idx="1"/>
          </p:nvPr>
        </p:nvSpPr>
        <p:spPr>
          <a:xfrm>
            <a:off x="364898" y="2357636"/>
            <a:ext cx="8534400" cy="3615267"/>
          </a:xfrm>
        </p:spPr>
        <p:txBody>
          <a:bodyPr>
            <a:normAutofit/>
          </a:bodyPr>
          <a:lstStyle/>
          <a:p>
            <a:r>
              <a:rPr lang="tr-TR" dirty="0"/>
              <a:t>Ekmek hamurunun pişirilmesi sırasında sıcaklık etkisiyle hava kabarcıkları genleştikçe, ekmeğin gözenekli bir yapı haline geldiği görülür.</a:t>
            </a:r>
          </a:p>
          <a:p>
            <a:r>
              <a:rPr lang="tr-TR" dirty="0"/>
              <a:t>Türk Gıda Kodeksinin ürünler tebliğinde de ifade edildiği üzere her gıdada olduğu gibi ekmeğin de kendine has görünümü olması gerekmektedir. Gelişen görüntü işleme teknikleriyle birlikte ekmek kalite analizlerinin daha ucuz, hızlı ve güvenilir şekilde yapılabilmesi sağlanmaya çalışılmaktadır</a:t>
            </a:r>
          </a:p>
          <a:p>
            <a:r>
              <a:rPr lang="tr-TR" dirty="0"/>
              <a:t>Bu sayede birçok görüntü işleme tekniklerinin kullanılmasına imkân sağlanarak ekmek kalitesine yönelik analiz yapmak daha kolaydır</a:t>
            </a:r>
          </a:p>
        </p:txBody>
      </p:sp>
    </p:spTree>
    <p:extLst>
      <p:ext uri="{BB962C8B-B14F-4D97-AF65-F5344CB8AC3E}">
        <p14:creationId xmlns:p14="http://schemas.microsoft.com/office/powerpoint/2010/main" val="196631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45EECB-91DB-5864-A174-69A0226D9865}"/>
              </a:ext>
            </a:extLst>
          </p:cNvPr>
          <p:cNvSpPr>
            <a:spLocks noGrp="1"/>
          </p:cNvSpPr>
          <p:nvPr>
            <p:ph type="title"/>
          </p:nvPr>
        </p:nvSpPr>
        <p:spPr>
          <a:xfrm>
            <a:off x="159328" y="-472592"/>
            <a:ext cx="4578390" cy="2177715"/>
          </a:xfrm>
        </p:spPr>
        <p:txBody>
          <a:bodyPr/>
          <a:lstStyle/>
          <a:p>
            <a:r>
              <a:rPr lang="tr-TR" dirty="0"/>
              <a:t> DENEYSEL METOT</a:t>
            </a:r>
          </a:p>
        </p:txBody>
      </p:sp>
      <p:sp>
        <p:nvSpPr>
          <p:cNvPr id="6" name="Metin Yer Tutucusu 5">
            <a:extLst>
              <a:ext uri="{FF2B5EF4-FFF2-40B4-BE49-F238E27FC236}">
                <a16:creationId xmlns:a16="http://schemas.microsoft.com/office/drawing/2014/main" id="{3F856F7E-558E-B56B-7FE4-5EE8D0F03175}"/>
              </a:ext>
            </a:extLst>
          </p:cNvPr>
          <p:cNvSpPr>
            <a:spLocks noGrp="1"/>
          </p:cNvSpPr>
          <p:nvPr>
            <p:ph type="body" idx="1"/>
          </p:nvPr>
        </p:nvSpPr>
        <p:spPr>
          <a:xfrm>
            <a:off x="159328" y="209866"/>
            <a:ext cx="5582654" cy="6954254"/>
          </a:xfrm>
        </p:spPr>
        <p:txBody>
          <a:bodyPr>
            <a:normAutofit/>
          </a:bodyPr>
          <a:lstStyle/>
          <a:p>
            <a:r>
              <a:rPr lang="tr-TR" dirty="0"/>
              <a:t>Analiz edilecek ekmekler önce, dilimleme makinesinde 25 mm kalınlıkta kesilmiş ve her bir ekmeğin ortasındaki/merkezindeki iki dilim analizlerde kullanılmak üzere ayrılmıştır. Görüntü işleme için belirlenen bu iki dilimin bir tarayıcı (</a:t>
            </a:r>
            <a:r>
              <a:rPr lang="tr-TR" dirty="0" err="1"/>
              <a:t>CanoScan</a:t>
            </a:r>
            <a:r>
              <a:rPr lang="tr-TR" dirty="0"/>
              <a:t> 4400F, Canon, Japan) aracılığı ile görüntüsü bilgisayara aktarılmıştır. Tarayıcının parlaklık ve kontrast parametreleri, tüm görüntüler için sıfıra ayarlanmıştır. Görüntüler, 300 </a:t>
            </a:r>
            <a:r>
              <a:rPr lang="tr-TR" dirty="0" err="1"/>
              <a:t>DPI’da</a:t>
            </a:r>
            <a:r>
              <a:rPr lang="tr-TR" dirty="0"/>
              <a:t> ve RGB renkli olarak BMP formatında 3508*2552 piksel olarak bilgisayara kaydedilmiştir. Şekil 1’de orijinal ekmek görüntüleri gösterilmiş olup her bir görüntüde aynı konsantrasyona sahip 4 farklı ekmek dilimi görüntüsü bulunmaktadır.</a:t>
            </a:r>
          </a:p>
        </p:txBody>
      </p:sp>
      <p:pic>
        <p:nvPicPr>
          <p:cNvPr id="3" name="Resim 2">
            <a:extLst>
              <a:ext uri="{FF2B5EF4-FFF2-40B4-BE49-F238E27FC236}">
                <a16:creationId xmlns:a16="http://schemas.microsoft.com/office/drawing/2014/main" id="{231BA1AD-7415-7F2D-1B87-EE1B588C1933}"/>
              </a:ext>
            </a:extLst>
          </p:cNvPr>
          <p:cNvPicPr>
            <a:picLocks noChangeAspect="1"/>
          </p:cNvPicPr>
          <p:nvPr/>
        </p:nvPicPr>
        <p:blipFill>
          <a:blip r:embed="rId2"/>
          <a:stretch>
            <a:fillRect/>
          </a:stretch>
        </p:blipFill>
        <p:spPr>
          <a:xfrm>
            <a:off x="7036722" y="948219"/>
            <a:ext cx="3676207" cy="5151566"/>
          </a:xfrm>
          <a:prstGeom prst="rect">
            <a:avLst/>
          </a:prstGeom>
        </p:spPr>
      </p:pic>
    </p:spTree>
    <p:extLst>
      <p:ext uri="{BB962C8B-B14F-4D97-AF65-F5344CB8AC3E}">
        <p14:creationId xmlns:p14="http://schemas.microsoft.com/office/powerpoint/2010/main" val="425804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B5B31A3B-9E2F-0CE1-0051-5C78FCE4DF44}"/>
              </a:ext>
            </a:extLst>
          </p:cNvPr>
          <p:cNvPicPr>
            <a:picLocks noChangeAspect="1"/>
          </p:cNvPicPr>
          <p:nvPr/>
        </p:nvPicPr>
        <p:blipFill>
          <a:blip r:embed="rId2"/>
          <a:stretch>
            <a:fillRect/>
          </a:stretch>
        </p:blipFill>
        <p:spPr>
          <a:xfrm>
            <a:off x="32142" y="3105884"/>
            <a:ext cx="2773920" cy="3743268"/>
          </a:xfrm>
          <a:prstGeom prst="rect">
            <a:avLst/>
          </a:prstGeom>
        </p:spPr>
      </p:pic>
      <p:pic>
        <p:nvPicPr>
          <p:cNvPr id="3" name="Resim 2">
            <a:extLst>
              <a:ext uri="{FF2B5EF4-FFF2-40B4-BE49-F238E27FC236}">
                <a16:creationId xmlns:a16="http://schemas.microsoft.com/office/drawing/2014/main" id="{4DBA2721-BCE6-50AB-887F-0ACF066D7643}"/>
              </a:ext>
            </a:extLst>
          </p:cNvPr>
          <p:cNvPicPr>
            <a:picLocks noChangeAspect="1"/>
          </p:cNvPicPr>
          <p:nvPr/>
        </p:nvPicPr>
        <p:blipFill>
          <a:blip r:embed="rId3"/>
          <a:stretch>
            <a:fillRect/>
          </a:stretch>
        </p:blipFill>
        <p:spPr>
          <a:xfrm>
            <a:off x="4947578" y="3383065"/>
            <a:ext cx="2773920" cy="3420152"/>
          </a:xfrm>
          <a:prstGeom prst="rect">
            <a:avLst/>
          </a:prstGeom>
        </p:spPr>
      </p:pic>
      <p:sp>
        <p:nvSpPr>
          <p:cNvPr id="5" name="İçerik Yer Tutucusu 4">
            <a:extLst>
              <a:ext uri="{FF2B5EF4-FFF2-40B4-BE49-F238E27FC236}">
                <a16:creationId xmlns:a16="http://schemas.microsoft.com/office/drawing/2014/main" id="{179991DB-811B-3A7A-BB6C-AC6DDC6B9E92}"/>
              </a:ext>
            </a:extLst>
          </p:cNvPr>
          <p:cNvSpPr>
            <a:spLocks noGrp="1"/>
          </p:cNvSpPr>
          <p:nvPr>
            <p:ph idx="1"/>
          </p:nvPr>
        </p:nvSpPr>
        <p:spPr>
          <a:xfrm>
            <a:off x="0" y="-918634"/>
            <a:ext cx="4622799" cy="5325534"/>
          </a:xfrm>
        </p:spPr>
        <p:txBody>
          <a:body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tr-TR" sz="1800" b="0" i="0" u="none" strike="noStrike" kern="1200" cap="none" spc="0" normalizeH="0" baseline="0" noProof="0" dirty="0">
                <a:ln>
                  <a:noFill/>
                </a:ln>
                <a:solidFill>
                  <a:schemeClr val="bg2">
                    <a:lumMod val="50000"/>
                  </a:schemeClr>
                </a:solidFill>
                <a:effectLst/>
                <a:uLnTx/>
                <a:uFillTx/>
                <a:latin typeface="Century Gothic" panose="020B0502020202020204"/>
                <a:ea typeface="+mj-ea"/>
                <a:cs typeface="+mj-cs"/>
              </a:rPr>
              <a:t>Şekil 3’te çalışmada kullanılan işlemlerin bütününü özetleyen genel akış diyagramı verilmiştir. Diyagram incelendiğinde ekmek gözeneklerinin otomatik bölütlenmesi temelli bir ekmek doku analizi için yapılan işlemler görülmektedir. Gerçekleştirilen bölütlemenin başarımı da elle belirlenen gözenek görüntüleri kullanılarak ZSI başarım belirleme indeksine göre test edilmiştir.</a:t>
            </a:r>
          </a:p>
          <a:p>
            <a:endParaRPr lang="tr-TR" dirty="0"/>
          </a:p>
        </p:txBody>
      </p:sp>
      <p:sp>
        <p:nvSpPr>
          <p:cNvPr id="6" name="Metin Yer Tutucusu 5">
            <a:extLst>
              <a:ext uri="{FF2B5EF4-FFF2-40B4-BE49-F238E27FC236}">
                <a16:creationId xmlns:a16="http://schemas.microsoft.com/office/drawing/2014/main" id="{14D295D6-6A2C-66C7-57DF-ED4071B91A44}"/>
              </a:ext>
            </a:extLst>
          </p:cNvPr>
          <p:cNvSpPr>
            <a:spLocks noGrp="1"/>
          </p:cNvSpPr>
          <p:nvPr>
            <p:ph type="body" sz="half" idx="2"/>
          </p:nvPr>
        </p:nvSpPr>
        <p:spPr>
          <a:xfrm>
            <a:off x="4654941" y="41644"/>
            <a:ext cx="3854060" cy="6807508"/>
          </a:xfr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1600" b="0" i="0" u="none" strike="noStrike" kern="1200" cap="none" spc="0" normalizeH="0" baseline="0" noProof="0" dirty="0">
                <a:ln>
                  <a:noFill/>
                </a:ln>
                <a:solidFill>
                  <a:schemeClr val="bg2">
                    <a:lumMod val="50000"/>
                  </a:schemeClr>
                </a:solidFill>
                <a:effectLst/>
                <a:uLnTx/>
                <a:uFillTx/>
                <a:latin typeface="Century Gothic" panose="020B0502020202020204"/>
                <a:ea typeface="+mn-ea"/>
                <a:cs typeface="+mn-cs"/>
              </a:rPr>
              <a:t>Adaptif histogram eşitleme olarak da bilinen histogram germe işlemi düşük kontrastlı resimlere uygulanan bir yöntem olup histogramı geniş bir bölgeye yayma mantığına dayanmaktadır [11]. Ön işlemenin ilk basamağını oluşturan bu yöntem sayesinde gri seviye görüntülerinin kontrastı iyileştirilmiştir. Şekil 4’teki gri seviye görüntüsünün histogramına bakıldığında grilik değerleri 0,1-0,2 ile 0,8-0,9 aralığında yoğunlaşmıştır.</a:t>
            </a:r>
          </a:p>
          <a:p>
            <a:endParaRPr lang="tr-TR" dirty="0"/>
          </a:p>
        </p:txBody>
      </p:sp>
      <p:sp>
        <p:nvSpPr>
          <p:cNvPr id="8" name="Metin kutusu 7">
            <a:extLst>
              <a:ext uri="{FF2B5EF4-FFF2-40B4-BE49-F238E27FC236}">
                <a16:creationId xmlns:a16="http://schemas.microsoft.com/office/drawing/2014/main" id="{72681659-961F-7B2D-A77F-20B305CA7D67}"/>
              </a:ext>
            </a:extLst>
          </p:cNvPr>
          <p:cNvSpPr txBox="1"/>
          <p:nvPr/>
        </p:nvSpPr>
        <p:spPr>
          <a:xfrm>
            <a:off x="8702633" y="41645"/>
            <a:ext cx="3457225" cy="230832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schemeClr val="bg2">
                    <a:lumMod val="50000"/>
                  </a:schemeClr>
                </a:solidFill>
                <a:effectLst/>
                <a:uLnTx/>
                <a:uFillTx/>
                <a:latin typeface="Century Gothic" panose="020B0502020202020204"/>
                <a:ea typeface="+mn-ea"/>
                <a:cs typeface="+mn-cs"/>
              </a:rPr>
              <a:t>Histogram germe işlemi sonucunda Şekil 5’te görüldüğü üzere karşıtlığı iyileştirilmiş görüntüde gözeneklerin belirginliği Şekil 2’de yer alan gri seviye görüntüsüne göre artmaktadır.</a:t>
            </a:r>
          </a:p>
        </p:txBody>
      </p:sp>
      <p:pic>
        <p:nvPicPr>
          <p:cNvPr id="9" name="Resim 8">
            <a:extLst>
              <a:ext uri="{FF2B5EF4-FFF2-40B4-BE49-F238E27FC236}">
                <a16:creationId xmlns:a16="http://schemas.microsoft.com/office/drawing/2014/main" id="{1D39E251-6A3D-0C6C-7714-2B2387808133}"/>
              </a:ext>
            </a:extLst>
          </p:cNvPr>
          <p:cNvPicPr>
            <a:picLocks noChangeAspect="1"/>
          </p:cNvPicPr>
          <p:nvPr/>
        </p:nvPicPr>
        <p:blipFill>
          <a:blip r:embed="rId4"/>
          <a:stretch>
            <a:fillRect/>
          </a:stretch>
        </p:blipFill>
        <p:spPr>
          <a:xfrm>
            <a:off x="9142076" y="3105884"/>
            <a:ext cx="3017782" cy="3731075"/>
          </a:xfrm>
          <a:prstGeom prst="rect">
            <a:avLst/>
          </a:prstGeom>
        </p:spPr>
      </p:pic>
    </p:spTree>
    <p:extLst>
      <p:ext uri="{BB962C8B-B14F-4D97-AF65-F5344CB8AC3E}">
        <p14:creationId xmlns:p14="http://schemas.microsoft.com/office/powerpoint/2010/main" val="254407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3E44BEC-5F4D-2BE6-D9A9-7D202DA19FBC}"/>
              </a:ext>
            </a:extLst>
          </p:cNvPr>
          <p:cNvSpPr>
            <a:spLocks noGrp="1"/>
          </p:cNvSpPr>
          <p:nvPr>
            <p:ph idx="1"/>
          </p:nvPr>
        </p:nvSpPr>
        <p:spPr>
          <a:xfrm>
            <a:off x="111188" y="112776"/>
            <a:ext cx="2522284" cy="3654552"/>
          </a:xfrm>
        </p:spPr>
        <p:txBody>
          <a:bodyPr>
            <a:normAutofit lnSpcReduction="10000"/>
          </a:body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tr-TR" sz="1800" b="0" i="0" u="none" strike="noStrike" kern="1200" cap="none" spc="0" normalizeH="0" baseline="0" noProof="0" dirty="0">
                <a:ln>
                  <a:noFill/>
                </a:ln>
                <a:solidFill>
                  <a:schemeClr val="bg2">
                    <a:lumMod val="50000"/>
                  </a:schemeClr>
                </a:solidFill>
                <a:effectLst/>
                <a:uLnTx/>
                <a:uFillTx/>
                <a:latin typeface="Century Gothic" panose="020B0502020202020204"/>
                <a:ea typeface="+mj-ea"/>
                <a:cs typeface="+mj-cs"/>
              </a:rPr>
              <a:t>Şekil 6’da ise histogram germe işlemi sonucunda oluşan görüntü histogramı gösterilmiştir. Histogram incelendiğinde Şekil 4’te yer alan ayrık iki histogram tepesi kaybolmuştur. Piksel aralığı ise histogram boyunca yayılmıştır.</a:t>
            </a:r>
          </a:p>
          <a:p>
            <a:endParaRPr lang="tr-TR" dirty="0"/>
          </a:p>
        </p:txBody>
      </p:sp>
      <p:pic>
        <p:nvPicPr>
          <p:cNvPr id="4" name="Resim 3">
            <a:extLst>
              <a:ext uri="{FF2B5EF4-FFF2-40B4-BE49-F238E27FC236}">
                <a16:creationId xmlns:a16="http://schemas.microsoft.com/office/drawing/2014/main" id="{6EA37B52-A059-92D3-1C22-7D588EA23F9D}"/>
              </a:ext>
            </a:extLst>
          </p:cNvPr>
          <p:cNvPicPr>
            <a:picLocks noChangeAspect="1"/>
          </p:cNvPicPr>
          <p:nvPr/>
        </p:nvPicPr>
        <p:blipFill>
          <a:blip r:embed="rId2"/>
          <a:stretch>
            <a:fillRect/>
          </a:stretch>
        </p:blipFill>
        <p:spPr>
          <a:xfrm>
            <a:off x="111188" y="3596357"/>
            <a:ext cx="3231160" cy="3261643"/>
          </a:xfrm>
          <a:prstGeom prst="rect">
            <a:avLst/>
          </a:prstGeom>
        </p:spPr>
      </p:pic>
      <p:pic>
        <p:nvPicPr>
          <p:cNvPr id="5" name="Resim 4">
            <a:extLst>
              <a:ext uri="{FF2B5EF4-FFF2-40B4-BE49-F238E27FC236}">
                <a16:creationId xmlns:a16="http://schemas.microsoft.com/office/drawing/2014/main" id="{1AA7AFDF-1326-4F97-E524-A2CB661161E9}"/>
              </a:ext>
            </a:extLst>
          </p:cNvPr>
          <p:cNvPicPr>
            <a:picLocks noChangeAspect="1"/>
          </p:cNvPicPr>
          <p:nvPr/>
        </p:nvPicPr>
        <p:blipFill>
          <a:blip r:embed="rId3"/>
          <a:stretch>
            <a:fillRect/>
          </a:stretch>
        </p:blipFill>
        <p:spPr>
          <a:xfrm>
            <a:off x="4157332" y="3596356"/>
            <a:ext cx="3218967" cy="3261643"/>
          </a:xfrm>
          <a:prstGeom prst="rect">
            <a:avLst/>
          </a:prstGeom>
        </p:spPr>
      </p:pic>
      <p:pic>
        <p:nvPicPr>
          <p:cNvPr id="6" name="Resim 5">
            <a:extLst>
              <a:ext uri="{FF2B5EF4-FFF2-40B4-BE49-F238E27FC236}">
                <a16:creationId xmlns:a16="http://schemas.microsoft.com/office/drawing/2014/main" id="{C7E98198-5B2B-F56A-8B55-DB4F95D16F1E}"/>
              </a:ext>
            </a:extLst>
          </p:cNvPr>
          <p:cNvPicPr>
            <a:picLocks noChangeAspect="1"/>
          </p:cNvPicPr>
          <p:nvPr/>
        </p:nvPicPr>
        <p:blipFill>
          <a:blip r:embed="rId4"/>
          <a:stretch>
            <a:fillRect/>
          </a:stretch>
        </p:blipFill>
        <p:spPr>
          <a:xfrm>
            <a:off x="8762882" y="3632932"/>
            <a:ext cx="2712955" cy="3188484"/>
          </a:xfrm>
          <a:prstGeom prst="rect">
            <a:avLst/>
          </a:prstGeom>
        </p:spPr>
      </p:pic>
      <p:sp>
        <p:nvSpPr>
          <p:cNvPr id="8" name="Metin kutusu 7">
            <a:extLst>
              <a:ext uri="{FF2B5EF4-FFF2-40B4-BE49-F238E27FC236}">
                <a16:creationId xmlns:a16="http://schemas.microsoft.com/office/drawing/2014/main" id="{E320E167-AAEF-A020-A7A1-A3E10278EE0D}"/>
              </a:ext>
            </a:extLst>
          </p:cNvPr>
          <p:cNvSpPr txBox="1"/>
          <p:nvPr/>
        </p:nvSpPr>
        <p:spPr>
          <a:xfrm>
            <a:off x="8272271" y="304028"/>
            <a:ext cx="3694175" cy="3225068"/>
          </a:xfrm>
          <a:prstGeom prst="rect">
            <a:avLst/>
          </a:prstGeom>
          <a:noFill/>
        </p:spPr>
        <p:txBody>
          <a:bodyPr wrap="square">
            <a:spAutoFit/>
          </a:bodyPr>
          <a:lstStyle/>
          <a:p>
            <a:r>
              <a:rPr kumimoji="0" lang="tr-TR" sz="1800" b="0" i="0" u="none" strike="noStrike" kern="1200" cap="none" spc="0" normalizeH="0" baseline="0" noProof="0" dirty="0">
                <a:ln>
                  <a:noFill/>
                </a:ln>
                <a:solidFill>
                  <a:schemeClr val="bg2">
                    <a:lumMod val="50000"/>
                  </a:schemeClr>
                </a:solidFill>
                <a:effectLst/>
                <a:uLnTx/>
                <a:uFillTx/>
                <a:latin typeface="Century Gothic" panose="020B0502020202020204"/>
                <a:ea typeface="+mn-ea"/>
                <a:cs typeface="+mn-cs"/>
              </a:rPr>
              <a:t>Bu işlemin uygulanması sonucunda elde edilen görüntü Şekil 8’de gösterilmiştir. Ekmek dokularının açık renkte, gözeneklerin ise koyu renkte olduğu görülmektedir. Histogram eşitleme işleminden sonra ön işleme aşaması bitmiş olup, gözeneklerin bölütlenmesiyle görüntü işleme aşamasına geçilecektir</a:t>
            </a:r>
            <a:endParaRPr lang="tr-TR" dirty="0">
              <a:solidFill>
                <a:schemeClr val="bg2">
                  <a:lumMod val="50000"/>
                </a:schemeClr>
              </a:solidFill>
            </a:endParaRPr>
          </a:p>
        </p:txBody>
      </p:sp>
      <p:sp>
        <p:nvSpPr>
          <p:cNvPr id="10" name="Metin kutusu 9">
            <a:extLst>
              <a:ext uri="{FF2B5EF4-FFF2-40B4-BE49-F238E27FC236}">
                <a16:creationId xmlns:a16="http://schemas.microsoft.com/office/drawing/2014/main" id="{1CB10C79-EAB1-28CC-0F37-0342DB786E9A}"/>
              </a:ext>
            </a:extLst>
          </p:cNvPr>
          <p:cNvSpPr txBox="1"/>
          <p:nvPr/>
        </p:nvSpPr>
        <p:spPr>
          <a:xfrm>
            <a:off x="4004060" y="12680"/>
            <a:ext cx="3694176" cy="3416320"/>
          </a:xfrm>
          <a:prstGeom prst="rect">
            <a:avLst/>
          </a:prstGeom>
          <a:noFill/>
        </p:spPr>
        <p:txBody>
          <a:bodyPr wrap="square">
            <a:spAutoFit/>
          </a:bodyPr>
          <a:lstStyle/>
          <a:p>
            <a:r>
              <a:rPr kumimoji="0" lang="tr-TR" sz="1800" b="0" i="0" u="none" strike="noStrike" kern="1200" cap="none" spc="0" normalizeH="0" baseline="0" noProof="0" dirty="0">
                <a:ln>
                  <a:noFill/>
                </a:ln>
                <a:solidFill>
                  <a:schemeClr val="bg2">
                    <a:lumMod val="50000"/>
                  </a:schemeClr>
                </a:solidFill>
                <a:effectLst/>
                <a:uLnTx/>
                <a:uFillTx/>
                <a:latin typeface="Century Gothic" panose="020B0502020202020204"/>
                <a:ea typeface="+mn-ea"/>
                <a:cs typeface="+mn-cs"/>
              </a:rPr>
              <a:t>Histogram eşitleme renk değerleri düzgün dağılımlı olmayan görüntüler için uygun bir görüntü iyileştirme metodudur. Şekil 6’daki karşıtlığı iyileştirilmiş görüntü histogramına bakıldığında tepenin olduğu görülmektedir. Ancak histogram eşitleme işleminden sonra daha düzgün yayılımlı bir histogram elde edildiği Şekil 7’de gösterilmiştir</a:t>
            </a:r>
            <a:endParaRPr lang="tr-TR" dirty="0">
              <a:solidFill>
                <a:schemeClr val="bg2">
                  <a:lumMod val="50000"/>
                </a:schemeClr>
              </a:solidFill>
            </a:endParaRPr>
          </a:p>
        </p:txBody>
      </p:sp>
    </p:spTree>
    <p:extLst>
      <p:ext uri="{BB962C8B-B14F-4D97-AF65-F5344CB8AC3E}">
        <p14:creationId xmlns:p14="http://schemas.microsoft.com/office/powerpoint/2010/main" val="36269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9D03FF-B503-DAC9-9403-026D800C9EEB}"/>
              </a:ext>
            </a:extLst>
          </p:cNvPr>
          <p:cNvSpPr>
            <a:spLocks noGrp="1"/>
          </p:cNvSpPr>
          <p:nvPr>
            <p:ph type="title"/>
          </p:nvPr>
        </p:nvSpPr>
        <p:spPr>
          <a:xfrm>
            <a:off x="227012" y="0"/>
            <a:ext cx="8534400" cy="1507067"/>
          </a:xfrm>
        </p:spPr>
        <p:txBody>
          <a:bodyPr/>
          <a:lstStyle/>
          <a:p>
            <a:r>
              <a:rPr kumimoji="0" lang="tr-TR" sz="3900" b="0" i="0" u="none" strike="noStrike" kern="1200" cap="none" spc="0" normalizeH="0" baseline="0" noProof="0" dirty="0">
                <a:ln>
                  <a:noFill/>
                </a:ln>
                <a:solidFill>
                  <a:srgbClr val="EBEBEB"/>
                </a:solidFill>
                <a:effectLst/>
                <a:uLnTx/>
                <a:uFillTx/>
                <a:latin typeface="Century Gothic" panose="020B0502020202020204"/>
                <a:ea typeface="+mj-ea"/>
                <a:cs typeface="+mj-cs"/>
              </a:rPr>
              <a:t>Gözeneklerin Otomatik Olarak  Bölütlenmesi</a:t>
            </a:r>
            <a:endParaRPr lang="tr-TR" dirty="0"/>
          </a:p>
        </p:txBody>
      </p:sp>
      <p:sp>
        <p:nvSpPr>
          <p:cNvPr id="3" name="İçerik Yer Tutucusu 2">
            <a:extLst>
              <a:ext uri="{FF2B5EF4-FFF2-40B4-BE49-F238E27FC236}">
                <a16:creationId xmlns:a16="http://schemas.microsoft.com/office/drawing/2014/main" id="{534BB8F0-D339-3C88-8C9D-D6147CF69D4E}"/>
              </a:ext>
            </a:extLst>
          </p:cNvPr>
          <p:cNvSpPr>
            <a:spLocks noGrp="1"/>
          </p:cNvSpPr>
          <p:nvPr>
            <p:ph idx="1"/>
          </p:nvPr>
        </p:nvSpPr>
        <p:spPr>
          <a:xfrm>
            <a:off x="-153988" y="1409701"/>
            <a:ext cx="12244388" cy="1841500"/>
          </a:xfrm>
        </p:spPr>
        <p:txBody>
          <a:body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tr-TR" sz="2000" b="0" i="0" u="none" strike="noStrike" kern="1200" cap="none" spc="0" normalizeH="0" baseline="0" noProof="0" dirty="0">
                <a:ln>
                  <a:noFill/>
                </a:ln>
                <a:solidFill>
                  <a:schemeClr val="bg2">
                    <a:lumMod val="50000"/>
                  </a:schemeClr>
                </a:solidFill>
                <a:effectLst/>
                <a:uLnTx/>
                <a:uFillTx/>
                <a:latin typeface="Century Gothic" panose="020B0502020202020204"/>
                <a:ea typeface="+mj-ea"/>
                <a:cs typeface="+mj-cs"/>
              </a:rPr>
              <a:t>Bu kısımda ön işlemeden geçip, işlemeye hazır hale gelen görüntüler öncelikle otsu yöntemiyle </a:t>
            </a:r>
            <a:r>
              <a:rPr kumimoji="0" lang="tr-TR" sz="2000" b="0" i="0" u="none" strike="noStrike" kern="1200" cap="none" spc="0" normalizeH="0" baseline="0" noProof="0" dirty="0" err="1">
                <a:ln>
                  <a:noFill/>
                </a:ln>
                <a:solidFill>
                  <a:schemeClr val="bg2">
                    <a:lumMod val="50000"/>
                  </a:schemeClr>
                </a:solidFill>
                <a:effectLst/>
                <a:uLnTx/>
                <a:uFillTx/>
                <a:latin typeface="Century Gothic" panose="020B0502020202020204"/>
                <a:ea typeface="+mj-ea"/>
                <a:cs typeface="+mj-cs"/>
              </a:rPr>
              <a:t>eşiklenerek</a:t>
            </a:r>
            <a:r>
              <a:rPr kumimoji="0" lang="tr-TR" sz="2000" b="0" i="0" u="none" strike="noStrike" kern="1200" cap="none" spc="0" normalizeH="0" baseline="0" noProof="0" dirty="0">
                <a:ln>
                  <a:noFill/>
                </a:ln>
                <a:solidFill>
                  <a:schemeClr val="bg2">
                    <a:lumMod val="50000"/>
                  </a:schemeClr>
                </a:solidFill>
                <a:effectLst/>
                <a:uLnTx/>
                <a:uFillTx/>
                <a:latin typeface="Century Gothic" panose="020B0502020202020204"/>
                <a:ea typeface="+mj-ea"/>
                <a:cs typeface="+mj-cs"/>
              </a:rPr>
              <a:t> ikili görüntü haline dönüştürülmüştür. Otomatik bölütlemede kullanılan bu yöntemler Şekil de özetlenmiştir. Otsu yöntemi, gri seviye görüntüler üzerinde uygulanabilen bir eşik belirleme yöntemidir. Bu yöntem kullanılırken m*n boyutlarında görüntünün arka plan ve ön plan olmak üzere iki sınıftan oluştuğu varsayımı yapılır</a:t>
            </a:r>
            <a:r>
              <a:rPr kumimoji="0" lang="tr-TR" sz="2000" b="0" i="0" u="none" strike="noStrike" kern="1200" cap="none" spc="0" normalizeH="0" baseline="0" noProof="0" dirty="0">
                <a:ln>
                  <a:noFill/>
                </a:ln>
                <a:solidFill>
                  <a:prstClr val="white"/>
                </a:solidFill>
                <a:effectLst/>
                <a:uLnTx/>
                <a:uFillTx/>
                <a:latin typeface="Century Gothic" panose="020B0502020202020204"/>
                <a:ea typeface="+mj-ea"/>
                <a:cs typeface="+mj-cs"/>
              </a:rPr>
              <a:t>. </a:t>
            </a:r>
          </a:p>
          <a:p>
            <a:endParaRPr lang="tr-TR" dirty="0"/>
          </a:p>
        </p:txBody>
      </p:sp>
      <p:pic>
        <p:nvPicPr>
          <p:cNvPr id="4" name="Resim 3">
            <a:extLst>
              <a:ext uri="{FF2B5EF4-FFF2-40B4-BE49-F238E27FC236}">
                <a16:creationId xmlns:a16="http://schemas.microsoft.com/office/drawing/2014/main" id="{5AE02CDD-A190-9BE2-7F3B-658F0C8454CD}"/>
              </a:ext>
            </a:extLst>
          </p:cNvPr>
          <p:cNvPicPr>
            <a:picLocks noChangeAspect="1"/>
          </p:cNvPicPr>
          <p:nvPr/>
        </p:nvPicPr>
        <p:blipFill>
          <a:blip r:embed="rId2"/>
          <a:stretch>
            <a:fillRect/>
          </a:stretch>
        </p:blipFill>
        <p:spPr>
          <a:xfrm>
            <a:off x="3225064" y="3407960"/>
            <a:ext cx="3079024" cy="3438442"/>
          </a:xfrm>
          <a:prstGeom prst="rect">
            <a:avLst/>
          </a:prstGeom>
        </p:spPr>
      </p:pic>
      <p:pic>
        <p:nvPicPr>
          <p:cNvPr id="5" name="Resim 4">
            <a:extLst>
              <a:ext uri="{FF2B5EF4-FFF2-40B4-BE49-F238E27FC236}">
                <a16:creationId xmlns:a16="http://schemas.microsoft.com/office/drawing/2014/main" id="{993E8C0F-00B2-8258-0000-0A5534D9E8B2}"/>
              </a:ext>
            </a:extLst>
          </p:cNvPr>
          <p:cNvPicPr>
            <a:picLocks noChangeAspect="1"/>
          </p:cNvPicPr>
          <p:nvPr/>
        </p:nvPicPr>
        <p:blipFill>
          <a:blip r:embed="rId3"/>
          <a:stretch>
            <a:fillRect/>
          </a:stretch>
        </p:blipFill>
        <p:spPr>
          <a:xfrm>
            <a:off x="6288360" y="3407958"/>
            <a:ext cx="3235943" cy="3450041"/>
          </a:xfrm>
          <a:prstGeom prst="rect">
            <a:avLst/>
          </a:prstGeom>
        </p:spPr>
      </p:pic>
      <p:pic>
        <p:nvPicPr>
          <p:cNvPr id="6" name="Resim 5">
            <a:extLst>
              <a:ext uri="{FF2B5EF4-FFF2-40B4-BE49-F238E27FC236}">
                <a16:creationId xmlns:a16="http://schemas.microsoft.com/office/drawing/2014/main" id="{79F11288-13B5-F880-6A1A-70B28E375D88}"/>
              </a:ext>
            </a:extLst>
          </p:cNvPr>
          <p:cNvPicPr>
            <a:picLocks noChangeAspect="1"/>
          </p:cNvPicPr>
          <p:nvPr/>
        </p:nvPicPr>
        <p:blipFill>
          <a:blip r:embed="rId3"/>
          <a:stretch>
            <a:fillRect/>
          </a:stretch>
        </p:blipFill>
        <p:spPr>
          <a:xfrm>
            <a:off x="-1" y="3392587"/>
            <a:ext cx="3268073" cy="3484297"/>
          </a:xfrm>
          <a:prstGeom prst="rect">
            <a:avLst/>
          </a:prstGeom>
        </p:spPr>
      </p:pic>
      <p:pic>
        <p:nvPicPr>
          <p:cNvPr id="7" name="Resim 6">
            <a:extLst>
              <a:ext uri="{FF2B5EF4-FFF2-40B4-BE49-F238E27FC236}">
                <a16:creationId xmlns:a16="http://schemas.microsoft.com/office/drawing/2014/main" id="{6FFB7963-7916-9282-6537-CD5FB8DE7EE5}"/>
              </a:ext>
            </a:extLst>
          </p:cNvPr>
          <p:cNvPicPr>
            <a:picLocks noChangeAspect="1"/>
          </p:cNvPicPr>
          <p:nvPr/>
        </p:nvPicPr>
        <p:blipFill>
          <a:blip r:embed="rId4"/>
          <a:stretch>
            <a:fillRect/>
          </a:stretch>
        </p:blipFill>
        <p:spPr>
          <a:xfrm>
            <a:off x="9367384" y="3392587"/>
            <a:ext cx="3079025" cy="3465413"/>
          </a:xfrm>
          <a:prstGeom prst="rect">
            <a:avLst/>
          </a:prstGeom>
        </p:spPr>
      </p:pic>
    </p:spTree>
    <p:extLst>
      <p:ext uri="{BB962C8B-B14F-4D97-AF65-F5344CB8AC3E}">
        <p14:creationId xmlns:p14="http://schemas.microsoft.com/office/powerpoint/2010/main" val="664133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83088E-6C32-48FB-FC3F-4828BECCB7F5}"/>
              </a:ext>
            </a:extLst>
          </p:cNvPr>
          <p:cNvSpPr>
            <a:spLocks noGrp="1"/>
          </p:cNvSpPr>
          <p:nvPr>
            <p:ph type="title"/>
          </p:nvPr>
        </p:nvSpPr>
        <p:spPr>
          <a:xfrm>
            <a:off x="0" y="-146303"/>
            <a:ext cx="12192000" cy="1463040"/>
          </a:xfrm>
        </p:spPr>
        <p:txBody>
          <a:bodyPr/>
          <a:lstStyle/>
          <a:p>
            <a:r>
              <a:rPr kumimoji="0" lang="tr-TR" sz="2800" b="0" i="0" u="none" strike="noStrike" kern="1200" cap="none" spc="0" normalizeH="0" baseline="0" noProof="0" dirty="0">
                <a:ln>
                  <a:noFill/>
                </a:ln>
                <a:effectLst/>
                <a:uLnTx/>
                <a:uFillTx/>
                <a:latin typeface="Century Gothic" panose="020B0502020202020204"/>
                <a:ea typeface="+mj-ea"/>
                <a:cs typeface="+mj-cs"/>
              </a:rPr>
              <a:t>Bağlantılı Bileşen Etiketleme İle Gözenek Etiketleme VE Gözeneklerin Büyüklüklerine Göre Sınıflandırılması </a:t>
            </a:r>
            <a:endParaRPr lang="tr-TR" dirty="0"/>
          </a:p>
        </p:txBody>
      </p:sp>
      <p:pic>
        <p:nvPicPr>
          <p:cNvPr id="4" name="İçerik Yer Tutucusu 3">
            <a:extLst>
              <a:ext uri="{FF2B5EF4-FFF2-40B4-BE49-F238E27FC236}">
                <a16:creationId xmlns:a16="http://schemas.microsoft.com/office/drawing/2014/main" id="{D5AD187E-A3A9-CB17-BAE4-79E3287B7C33}"/>
              </a:ext>
            </a:extLst>
          </p:cNvPr>
          <p:cNvPicPr>
            <a:picLocks noGrp="1" noChangeAspect="1"/>
          </p:cNvPicPr>
          <p:nvPr>
            <p:ph idx="1"/>
          </p:nvPr>
        </p:nvPicPr>
        <p:blipFill>
          <a:blip r:embed="rId2"/>
          <a:stretch>
            <a:fillRect/>
          </a:stretch>
        </p:blipFill>
        <p:spPr>
          <a:xfrm>
            <a:off x="88900" y="4721645"/>
            <a:ext cx="4407627" cy="1996655"/>
          </a:xfrm>
          <a:prstGeom prst="rect">
            <a:avLst/>
          </a:prstGeom>
        </p:spPr>
      </p:pic>
      <p:sp>
        <p:nvSpPr>
          <p:cNvPr id="6" name="Metin kutusu 5">
            <a:extLst>
              <a:ext uri="{FF2B5EF4-FFF2-40B4-BE49-F238E27FC236}">
                <a16:creationId xmlns:a16="http://schemas.microsoft.com/office/drawing/2014/main" id="{CF5ED847-C5BD-C2A3-7DCC-249AD2DFEBF1}"/>
              </a:ext>
            </a:extLst>
          </p:cNvPr>
          <p:cNvSpPr txBox="1"/>
          <p:nvPr/>
        </p:nvSpPr>
        <p:spPr>
          <a:xfrm>
            <a:off x="-95004" y="1581156"/>
            <a:ext cx="11720947" cy="163121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a:ln>
                  <a:noFill/>
                </a:ln>
                <a:solidFill>
                  <a:schemeClr val="bg2">
                    <a:lumMod val="50000"/>
                  </a:schemeClr>
                </a:solidFill>
                <a:effectLst/>
                <a:uLnTx/>
                <a:uFillTx/>
                <a:latin typeface="Century Gothic" panose="020B0502020202020204"/>
                <a:ea typeface="+mn-ea"/>
                <a:cs typeface="+mn-cs"/>
              </a:rPr>
              <a:t>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 Şekil 18’de bu işlemin yapılmış hali gösterilmektedir.</a:t>
            </a:r>
          </a:p>
        </p:txBody>
      </p:sp>
      <p:pic>
        <p:nvPicPr>
          <p:cNvPr id="7" name="Resim 6">
            <a:extLst>
              <a:ext uri="{FF2B5EF4-FFF2-40B4-BE49-F238E27FC236}">
                <a16:creationId xmlns:a16="http://schemas.microsoft.com/office/drawing/2014/main" id="{B0D19A61-277D-E260-DA47-502EC525F35B}"/>
              </a:ext>
            </a:extLst>
          </p:cNvPr>
          <p:cNvPicPr>
            <a:picLocks noChangeAspect="1"/>
          </p:cNvPicPr>
          <p:nvPr/>
        </p:nvPicPr>
        <p:blipFill>
          <a:blip r:embed="rId3"/>
          <a:stretch>
            <a:fillRect/>
          </a:stretch>
        </p:blipFill>
        <p:spPr>
          <a:xfrm>
            <a:off x="4776746" y="4194337"/>
            <a:ext cx="3109229" cy="2523963"/>
          </a:xfrm>
          <a:prstGeom prst="rect">
            <a:avLst/>
          </a:prstGeom>
        </p:spPr>
      </p:pic>
      <p:pic>
        <p:nvPicPr>
          <p:cNvPr id="8" name="Resim 7">
            <a:extLst>
              <a:ext uri="{FF2B5EF4-FFF2-40B4-BE49-F238E27FC236}">
                <a16:creationId xmlns:a16="http://schemas.microsoft.com/office/drawing/2014/main" id="{02A22BC3-C35F-DED0-2565-F16F0B2E659E}"/>
              </a:ext>
            </a:extLst>
          </p:cNvPr>
          <p:cNvPicPr>
            <a:picLocks noChangeAspect="1"/>
          </p:cNvPicPr>
          <p:nvPr/>
        </p:nvPicPr>
        <p:blipFill>
          <a:blip r:embed="rId4"/>
          <a:stretch>
            <a:fillRect/>
          </a:stretch>
        </p:blipFill>
        <p:spPr>
          <a:xfrm>
            <a:off x="8469247" y="4194337"/>
            <a:ext cx="2975106" cy="2523963"/>
          </a:xfrm>
          <a:prstGeom prst="rect">
            <a:avLst/>
          </a:prstGeom>
        </p:spPr>
      </p:pic>
    </p:spTree>
    <p:extLst>
      <p:ext uri="{BB962C8B-B14F-4D97-AF65-F5344CB8AC3E}">
        <p14:creationId xmlns:p14="http://schemas.microsoft.com/office/powerpoint/2010/main" val="246283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9F149C-6232-FDCC-46A3-C47738BB780F}"/>
              </a:ext>
            </a:extLst>
          </p:cNvPr>
          <p:cNvSpPr>
            <a:spLocks noGrp="1"/>
          </p:cNvSpPr>
          <p:nvPr>
            <p:ph type="title"/>
          </p:nvPr>
        </p:nvSpPr>
        <p:spPr>
          <a:xfrm>
            <a:off x="700767" y="609600"/>
            <a:ext cx="8534400" cy="1507067"/>
          </a:xfrm>
        </p:spPr>
        <p:txBody>
          <a:bodyPr/>
          <a:lstStyle/>
          <a:p>
            <a:r>
              <a:rPr lang="tr-TR" dirty="0"/>
              <a:t>SONUÇLAR VE TARTIŞMALAR</a:t>
            </a:r>
          </a:p>
        </p:txBody>
      </p:sp>
      <p:sp>
        <p:nvSpPr>
          <p:cNvPr id="3" name="İçerik Yer Tutucusu 2">
            <a:extLst>
              <a:ext uri="{FF2B5EF4-FFF2-40B4-BE49-F238E27FC236}">
                <a16:creationId xmlns:a16="http://schemas.microsoft.com/office/drawing/2014/main" id="{9BE6424F-7C46-6F16-BC84-2D121EE9610D}"/>
              </a:ext>
            </a:extLst>
          </p:cNvPr>
          <p:cNvSpPr>
            <a:spLocks noGrp="1"/>
          </p:cNvSpPr>
          <p:nvPr>
            <p:ph idx="1"/>
          </p:nvPr>
        </p:nvSpPr>
        <p:spPr>
          <a:xfrm>
            <a:off x="700767" y="1588169"/>
            <a:ext cx="8946541" cy="4660231"/>
          </a:xfrm>
        </p:spPr>
        <p:txBody>
          <a:bodyPr>
            <a:normAutofit/>
          </a:bodyPr>
          <a:lstStyle/>
          <a:p>
            <a:endParaRPr lang="tr-TR" dirty="0"/>
          </a:p>
          <a:p>
            <a:endParaRPr lang="tr-TR" dirty="0"/>
          </a:p>
          <a:p>
            <a:r>
              <a:rPr lang="tr-TR" dirty="0"/>
              <a:t>Yapılan çalışmada bölütlenen ekmek dokusuna ait toplam gözenek sayısı, toplam gözenek alanı, yoğunluk (toplam gözenek sayısı/toplam ekmek alanı), ortalama gözenek alanı (toplam gözenek alanı/toplam gözenek sayısı), boşluk oranı (toplam gözenek alanı/toplam ekmek alanı) gibi </a:t>
            </a:r>
            <a:r>
              <a:rPr lang="tr-TR" dirty="0" err="1"/>
              <a:t>morfometrik</a:t>
            </a:r>
            <a:r>
              <a:rPr lang="tr-TR" dirty="0"/>
              <a:t> parametreler elde edilmiştir</a:t>
            </a:r>
          </a:p>
          <a:p>
            <a:endParaRPr lang="tr-TR" dirty="0"/>
          </a:p>
          <a:p>
            <a:endParaRPr lang="tr-TR" dirty="0"/>
          </a:p>
          <a:p>
            <a:endParaRPr lang="tr-TR" dirty="0"/>
          </a:p>
        </p:txBody>
      </p:sp>
    </p:spTree>
    <p:extLst>
      <p:ext uri="{BB962C8B-B14F-4D97-AF65-F5344CB8AC3E}">
        <p14:creationId xmlns:p14="http://schemas.microsoft.com/office/powerpoint/2010/main" val="248072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aşlık 8">
            <a:extLst>
              <a:ext uri="{FF2B5EF4-FFF2-40B4-BE49-F238E27FC236}">
                <a16:creationId xmlns:a16="http://schemas.microsoft.com/office/drawing/2014/main" id="{533DADFF-8204-3C13-6BFE-360DF152832F}"/>
              </a:ext>
            </a:extLst>
          </p:cNvPr>
          <p:cNvSpPr>
            <a:spLocks noGrp="1"/>
          </p:cNvSpPr>
          <p:nvPr>
            <p:ph type="title"/>
          </p:nvPr>
        </p:nvSpPr>
        <p:spPr>
          <a:xfrm>
            <a:off x="8233216" y="327079"/>
            <a:ext cx="3657600" cy="1816768"/>
          </a:xfrm>
        </p:spPr>
        <p:txBody>
          <a:bodyPr>
            <a:normAutofit/>
          </a:bodyPr>
          <a:lstStyle/>
          <a:p>
            <a:br>
              <a:rPr lang="tr-TR" dirty="0"/>
            </a:br>
            <a:endParaRPr lang="tr-TR" dirty="0"/>
          </a:p>
        </p:txBody>
      </p:sp>
      <p:sp>
        <p:nvSpPr>
          <p:cNvPr id="3" name="İçerik Yer Tutucusu 2">
            <a:extLst>
              <a:ext uri="{FF2B5EF4-FFF2-40B4-BE49-F238E27FC236}">
                <a16:creationId xmlns:a16="http://schemas.microsoft.com/office/drawing/2014/main" id="{A525FC7C-6F0E-F547-FA91-C9459ADF719F}"/>
              </a:ext>
            </a:extLst>
          </p:cNvPr>
          <p:cNvSpPr>
            <a:spLocks noGrp="1"/>
          </p:cNvSpPr>
          <p:nvPr>
            <p:ph idx="1"/>
          </p:nvPr>
        </p:nvSpPr>
        <p:spPr>
          <a:xfrm>
            <a:off x="202950" y="1545016"/>
            <a:ext cx="3914440" cy="5486400"/>
          </a:xfrm>
        </p:spPr>
        <p:txBody>
          <a:bodyPr>
            <a:normAutofit/>
          </a:bodyPr>
          <a:lstStyle/>
          <a:p>
            <a:endParaRPr lang="tr-TR" dirty="0"/>
          </a:p>
          <a:p>
            <a:pPr marL="0" indent="0">
              <a:buNone/>
            </a:pPr>
            <a:r>
              <a:rPr lang="tr-TR" dirty="0">
                <a:solidFill>
                  <a:schemeClr val="bg2">
                    <a:lumMod val="50000"/>
                  </a:schemeClr>
                </a:solidFill>
              </a:rPr>
              <a:t>-&gt;DATEM gözenek sayısı ve gözenek alanını konsantrasyon miktarıyla doğru orantılı olarak arttırmaktadır. Gözenek sayısının %0,75’den sonra toplam gözenek alanının ise </a:t>
            </a:r>
          </a:p>
          <a:p>
            <a:pPr marL="0" indent="0">
              <a:buNone/>
            </a:pPr>
            <a:r>
              <a:rPr lang="tr-TR" dirty="0">
                <a:solidFill>
                  <a:schemeClr val="bg2">
                    <a:lumMod val="50000"/>
                  </a:schemeClr>
                </a:solidFill>
              </a:rPr>
              <a:t>% 0,50’den sonra azaldığı görülmektedir. </a:t>
            </a:r>
          </a:p>
          <a:p>
            <a:endParaRPr lang="tr-TR" dirty="0"/>
          </a:p>
          <a:p>
            <a:endParaRPr lang="tr-TR" dirty="0"/>
          </a:p>
          <a:p>
            <a:endParaRPr lang="tr-TR" dirty="0"/>
          </a:p>
          <a:p>
            <a:endParaRPr lang="tr-TR" dirty="0"/>
          </a:p>
          <a:p>
            <a:pPr marL="0" indent="0">
              <a:buNone/>
            </a:pPr>
            <a:endParaRPr lang="tr-TR" dirty="0"/>
          </a:p>
          <a:p>
            <a:endParaRPr lang="tr-TR" dirty="0"/>
          </a:p>
          <a:p>
            <a:endParaRPr lang="tr-TR" dirty="0"/>
          </a:p>
          <a:p>
            <a:endParaRPr lang="tr-TR" dirty="0"/>
          </a:p>
          <a:p>
            <a:endParaRPr lang="tr-TR" dirty="0"/>
          </a:p>
        </p:txBody>
      </p:sp>
      <p:sp>
        <p:nvSpPr>
          <p:cNvPr id="10" name="Metin Yer Tutucusu 9">
            <a:extLst>
              <a:ext uri="{FF2B5EF4-FFF2-40B4-BE49-F238E27FC236}">
                <a16:creationId xmlns:a16="http://schemas.microsoft.com/office/drawing/2014/main" id="{82B1AFF2-8BF9-72CF-21E5-B3BA7E502EBA}"/>
              </a:ext>
            </a:extLst>
          </p:cNvPr>
          <p:cNvSpPr>
            <a:spLocks noGrp="1"/>
          </p:cNvSpPr>
          <p:nvPr>
            <p:ph type="body" sz="half" idx="2"/>
          </p:nvPr>
        </p:nvSpPr>
        <p:spPr>
          <a:xfrm>
            <a:off x="3839952" y="1083667"/>
            <a:ext cx="3657600" cy="2120360"/>
          </a:xfrm>
        </p:spPr>
        <p:txBody>
          <a:bodyPr>
            <a:normAutofit/>
          </a:bodyPr>
          <a:lstStyle/>
          <a:p>
            <a:r>
              <a:rPr lang="tr-TR" sz="2000" dirty="0"/>
              <a:t>-&gt;Boşluk oranı ise DATEM katkılı ekmeklerde %31, %33 seviyelerinde iken FL ve </a:t>
            </a:r>
            <a:r>
              <a:rPr lang="tr-TR" sz="2000" dirty="0" err="1"/>
              <a:t>GL’li</a:t>
            </a:r>
            <a:r>
              <a:rPr lang="tr-TR" sz="2000" dirty="0"/>
              <a:t> ekmeklerde bu değer %28, %29 seviyelerinde olmaktadır.</a:t>
            </a:r>
          </a:p>
        </p:txBody>
      </p:sp>
      <p:pic>
        <p:nvPicPr>
          <p:cNvPr id="6" name="Resim 5">
            <a:extLst>
              <a:ext uri="{FF2B5EF4-FFF2-40B4-BE49-F238E27FC236}">
                <a16:creationId xmlns:a16="http://schemas.microsoft.com/office/drawing/2014/main" id="{E3C7DBDE-A1B2-EC33-06FC-35711A29A03A}"/>
              </a:ext>
            </a:extLst>
          </p:cNvPr>
          <p:cNvPicPr>
            <a:picLocks noChangeAspect="1"/>
          </p:cNvPicPr>
          <p:nvPr/>
        </p:nvPicPr>
        <p:blipFill>
          <a:blip r:embed="rId2"/>
          <a:stretch>
            <a:fillRect/>
          </a:stretch>
        </p:blipFill>
        <p:spPr>
          <a:xfrm>
            <a:off x="360104" y="4288216"/>
            <a:ext cx="3180294" cy="2307273"/>
          </a:xfrm>
          <a:prstGeom prst="rect">
            <a:avLst/>
          </a:prstGeom>
        </p:spPr>
      </p:pic>
      <p:pic>
        <p:nvPicPr>
          <p:cNvPr id="11" name="Resim 10">
            <a:extLst>
              <a:ext uri="{FF2B5EF4-FFF2-40B4-BE49-F238E27FC236}">
                <a16:creationId xmlns:a16="http://schemas.microsoft.com/office/drawing/2014/main" id="{237B0525-4BB2-5C25-FDEB-CFE7C2C1F716}"/>
              </a:ext>
            </a:extLst>
          </p:cNvPr>
          <p:cNvPicPr>
            <a:picLocks noChangeAspect="1"/>
          </p:cNvPicPr>
          <p:nvPr/>
        </p:nvPicPr>
        <p:blipFill>
          <a:blip r:embed="rId3"/>
          <a:stretch>
            <a:fillRect/>
          </a:stretch>
        </p:blipFill>
        <p:spPr>
          <a:xfrm>
            <a:off x="4117390" y="4155797"/>
            <a:ext cx="3102725" cy="2364412"/>
          </a:xfrm>
          <a:prstGeom prst="rect">
            <a:avLst/>
          </a:prstGeom>
        </p:spPr>
      </p:pic>
      <p:sp>
        <p:nvSpPr>
          <p:cNvPr id="13" name="Metin kutusu 12">
            <a:extLst>
              <a:ext uri="{FF2B5EF4-FFF2-40B4-BE49-F238E27FC236}">
                <a16:creationId xmlns:a16="http://schemas.microsoft.com/office/drawing/2014/main" id="{3998EEDC-89A4-BDF6-052D-9DFA9E3DCA84}"/>
              </a:ext>
            </a:extLst>
          </p:cNvPr>
          <p:cNvSpPr txBox="1"/>
          <p:nvPr/>
        </p:nvSpPr>
        <p:spPr>
          <a:xfrm>
            <a:off x="7666742" y="555679"/>
            <a:ext cx="4469313" cy="3600118"/>
          </a:xfrm>
          <a:prstGeom prst="rect">
            <a:avLst/>
          </a:prstGeom>
          <a:noFill/>
        </p:spPr>
        <p:txBody>
          <a:bodyPr wrap="square">
            <a:spAutoFit/>
          </a:bodyPr>
          <a:lstStyle/>
          <a:p>
            <a:pPr marL="0" indent="0">
              <a:buNone/>
            </a:pPr>
            <a:r>
              <a:rPr lang="tr-TR" sz="2000" dirty="0">
                <a:solidFill>
                  <a:schemeClr val="bg2">
                    <a:lumMod val="75000"/>
                  </a:schemeClr>
                </a:solidFill>
              </a:rPr>
              <a:t>-&gt;</a:t>
            </a:r>
            <a:r>
              <a:rPr lang="tr-TR" sz="2000" dirty="0" err="1">
                <a:solidFill>
                  <a:schemeClr val="bg2">
                    <a:lumMod val="75000"/>
                  </a:schemeClr>
                </a:solidFill>
              </a:rPr>
              <a:t>DTEM’li</a:t>
            </a:r>
            <a:r>
              <a:rPr lang="tr-TR" sz="2000" dirty="0">
                <a:solidFill>
                  <a:schemeClr val="bg2">
                    <a:lumMod val="75000"/>
                  </a:schemeClr>
                </a:solidFill>
              </a:rPr>
              <a:t> ekmeklerde bu değer %31,5 ile 33 arasındayken </a:t>
            </a:r>
            <a:r>
              <a:rPr lang="tr-TR" sz="2000" dirty="0" err="1">
                <a:solidFill>
                  <a:schemeClr val="bg2">
                    <a:lumMod val="75000"/>
                  </a:schemeClr>
                </a:solidFill>
              </a:rPr>
              <a:t>FL’de</a:t>
            </a:r>
            <a:r>
              <a:rPr lang="tr-TR" sz="2000" dirty="0">
                <a:solidFill>
                  <a:schemeClr val="bg2">
                    <a:lumMod val="75000"/>
                  </a:schemeClr>
                </a:solidFill>
              </a:rPr>
              <a:t> bu değer %28-29 seviyelerinde olmaktadır. </a:t>
            </a:r>
            <a:r>
              <a:rPr lang="tr-TR" sz="2000" dirty="0" err="1">
                <a:solidFill>
                  <a:schemeClr val="bg2">
                    <a:lumMod val="75000"/>
                  </a:schemeClr>
                </a:solidFill>
              </a:rPr>
              <a:t>DATEM’in</a:t>
            </a:r>
            <a:r>
              <a:rPr lang="tr-TR" sz="2000" dirty="0">
                <a:solidFill>
                  <a:schemeClr val="bg2">
                    <a:lumMod val="75000"/>
                  </a:schemeClr>
                </a:solidFill>
              </a:rPr>
              <a:t> %0,50 ve %0,75’li konsantrasyonlarında en fazla boşluk oranı elde edilmiştir. FL için ise 30mg.kg-1 </a:t>
            </a:r>
            <a:r>
              <a:rPr lang="tr-TR" sz="2000" dirty="0" err="1">
                <a:solidFill>
                  <a:schemeClr val="bg2">
                    <a:lumMod val="75000"/>
                  </a:schemeClr>
                </a:solidFill>
              </a:rPr>
              <a:t>konstrasyonu</a:t>
            </a:r>
            <a:r>
              <a:rPr lang="tr-TR" sz="2000" dirty="0">
                <a:solidFill>
                  <a:schemeClr val="bg2">
                    <a:lumMod val="75000"/>
                  </a:schemeClr>
                </a:solidFill>
              </a:rPr>
              <a:t> ve yukarısında azalma olduğu görülmüştür. </a:t>
            </a:r>
            <a:r>
              <a:rPr lang="tr-TR" sz="2000" dirty="0" err="1">
                <a:solidFill>
                  <a:schemeClr val="bg2">
                    <a:lumMod val="75000"/>
                  </a:schemeClr>
                </a:solidFill>
              </a:rPr>
              <a:t>GL’nin</a:t>
            </a:r>
            <a:r>
              <a:rPr lang="tr-TR" sz="2000" dirty="0">
                <a:solidFill>
                  <a:schemeClr val="bg2">
                    <a:lumMod val="75000"/>
                  </a:schemeClr>
                </a:solidFill>
              </a:rPr>
              <a:t> ise boşluk oranı üzerinde ciddi bir etkisi olmadığı görülmüştür. </a:t>
            </a:r>
          </a:p>
        </p:txBody>
      </p:sp>
      <p:pic>
        <p:nvPicPr>
          <p:cNvPr id="14" name="Resim 13">
            <a:extLst>
              <a:ext uri="{FF2B5EF4-FFF2-40B4-BE49-F238E27FC236}">
                <a16:creationId xmlns:a16="http://schemas.microsoft.com/office/drawing/2014/main" id="{ABBC45CC-9F1A-A99F-087E-DC8555DE1D6D}"/>
              </a:ext>
            </a:extLst>
          </p:cNvPr>
          <p:cNvPicPr>
            <a:picLocks noChangeAspect="1"/>
          </p:cNvPicPr>
          <p:nvPr/>
        </p:nvPicPr>
        <p:blipFill>
          <a:blip r:embed="rId4"/>
          <a:stretch>
            <a:fillRect/>
          </a:stretch>
        </p:blipFill>
        <p:spPr>
          <a:xfrm>
            <a:off x="8350036" y="4155797"/>
            <a:ext cx="3102726" cy="2367870"/>
          </a:xfrm>
          <a:prstGeom prst="rect">
            <a:avLst/>
          </a:prstGeom>
        </p:spPr>
      </p:pic>
    </p:spTree>
    <p:extLst>
      <p:ext uri="{BB962C8B-B14F-4D97-AF65-F5344CB8AC3E}">
        <p14:creationId xmlns:p14="http://schemas.microsoft.com/office/powerpoint/2010/main" val="1972890047"/>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302</TotalTime>
  <Words>813</Words>
  <Application>Microsoft Office PowerPoint</Application>
  <PresentationFormat>Geniş ekran</PresentationFormat>
  <Paragraphs>42</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Agency FB</vt:lpstr>
      <vt:lpstr>Century Gothic</vt:lpstr>
      <vt:lpstr>Wingdings 3</vt:lpstr>
      <vt:lpstr>Dilim</vt:lpstr>
      <vt:lpstr>Görüntü işleme teknikleri kullanılarak Ekmek Doku Analizi Ve Arayüz Programının Geliştirilmesi </vt:lpstr>
      <vt:lpstr> GİRİŞ</vt:lpstr>
      <vt:lpstr> DENEYSEL METOT</vt:lpstr>
      <vt:lpstr>PowerPoint Sunusu</vt:lpstr>
      <vt:lpstr>PowerPoint Sunusu</vt:lpstr>
      <vt:lpstr>Gözeneklerin Otomatik Olarak  Bölütlenmesi</vt:lpstr>
      <vt:lpstr>Bağlantılı Bileşen Etiketleme İle Gözenek Etiketleme VE Gözeneklerin Büyüklüklerine Göre Sınıflandırılması </vt:lpstr>
      <vt:lpstr>SONUÇLAR VE TARTIŞMALAR</vt:lpstr>
      <vt:lpstr> </vt:lpstr>
      <vt:lpstr>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melike ekinci</dc:creator>
  <cp:lastModifiedBy>melike ekinci</cp:lastModifiedBy>
  <cp:revision>3</cp:revision>
  <dcterms:created xsi:type="dcterms:W3CDTF">2022-11-10T12:05:08Z</dcterms:created>
  <dcterms:modified xsi:type="dcterms:W3CDTF">2022-11-10T17:33:52Z</dcterms:modified>
</cp:coreProperties>
</file>