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0" r:id="rId5"/>
    <p:sldId id="261" r:id="rId6"/>
    <p:sldId id="259" r:id="rId7"/>
    <p:sldId id="262" r:id="rId8"/>
    <p:sldId id="263" r:id="rId9"/>
    <p:sldId id="265" r:id="rId10"/>
    <p:sldId id="264" r:id="rId11"/>
    <p:sldId id="269" r:id="rId12"/>
    <p:sldId id="267" r:id="rId13"/>
    <p:sldId id="270" r:id="rId14"/>
    <p:sldId id="268"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66" d="100"/>
          <a:sy n="66" d="100"/>
        </p:scale>
        <p:origin x="85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8670E-89E5-4742-B19B-70CE26CB92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D4BFE6F-FE7D-4240-899F-D22FD717F049}">
      <dgm:prSet/>
      <dgm:spPr/>
      <dgm:t>
        <a:bodyPr/>
        <a:lstStyle/>
        <a:p>
          <a:r>
            <a:rPr lang="tr-TR"/>
            <a:t>Filtre uygulama adımında, görüntü üzerinde yer alan gereksiz ayrıntıların azaltılması sağlanmaktadır. </a:t>
          </a:r>
          <a:endParaRPr lang="en-US"/>
        </a:p>
      </dgm:t>
    </dgm:pt>
    <dgm:pt modelId="{6211C8EF-A6EC-477C-973C-D9BB41416804}" type="parTrans" cxnId="{78BB2992-DE6E-4CFA-B285-3B0B411578AC}">
      <dgm:prSet/>
      <dgm:spPr/>
      <dgm:t>
        <a:bodyPr/>
        <a:lstStyle/>
        <a:p>
          <a:endParaRPr lang="en-US"/>
        </a:p>
      </dgm:t>
    </dgm:pt>
    <dgm:pt modelId="{436187DE-13EB-4EE6-8E51-703070F9262E}" type="sibTrans" cxnId="{78BB2992-DE6E-4CFA-B285-3B0B411578AC}">
      <dgm:prSet/>
      <dgm:spPr/>
      <dgm:t>
        <a:bodyPr/>
        <a:lstStyle/>
        <a:p>
          <a:endParaRPr lang="en-US"/>
        </a:p>
      </dgm:t>
    </dgm:pt>
    <dgm:pt modelId="{BBD3A944-DAE5-4280-84BB-0F467A8C5BA0}">
      <dgm:prSet/>
      <dgm:spPr/>
      <dgm:t>
        <a:bodyPr/>
        <a:lstStyle/>
        <a:p>
          <a:r>
            <a:rPr lang="tr-TR"/>
            <a:t>Grileştirme işlemine ait formül :</a:t>
          </a:r>
          <a:endParaRPr lang="en-US"/>
        </a:p>
      </dgm:t>
    </dgm:pt>
    <dgm:pt modelId="{AE495AFB-6016-4F62-8499-518DC6C473EB}" type="parTrans" cxnId="{4ADDDBE4-D4E6-44E3-8E84-9389AFD9C600}">
      <dgm:prSet/>
      <dgm:spPr/>
      <dgm:t>
        <a:bodyPr/>
        <a:lstStyle/>
        <a:p>
          <a:endParaRPr lang="en-US"/>
        </a:p>
      </dgm:t>
    </dgm:pt>
    <dgm:pt modelId="{A0B67DEC-51FD-40B2-85D8-7F5ED11626AF}" type="sibTrans" cxnId="{4ADDDBE4-D4E6-44E3-8E84-9389AFD9C600}">
      <dgm:prSet/>
      <dgm:spPr/>
      <dgm:t>
        <a:bodyPr/>
        <a:lstStyle/>
        <a:p>
          <a:endParaRPr lang="en-US"/>
        </a:p>
      </dgm:t>
    </dgm:pt>
    <dgm:pt modelId="{BB3DB6F6-382A-49C7-9E21-C730B378984F}">
      <dgm:prSet/>
      <dgm:spPr/>
      <dgm:t>
        <a:bodyPr/>
        <a:lstStyle/>
        <a:p>
          <a:r>
            <a:rPr lang="tr-TR"/>
            <a:t>Eşikleme işleminde kullanılan en küçük (min) ve en büyük değerler (max) deneysel çalışmalar sonucunda belirlenmektedir. Gri görüntü içerisinde yer alan piksel değerleri min ve max değerleri arasında bulunup bulunmadığı karşılaştırılarak, ikili görüntü için yeni değer ataması gerçekleştirilmektedir.</a:t>
          </a:r>
          <a:endParaRPr lang="en-US"/>
        </a:p>
      </dgm:t>
    </dgm:pt>
    <dgm:pt modelId="{F91AAF22-F15D-4476-8132-141E9FBFA9E0}" type="parTrans" cxnId="{47C0BF18-02CC-4B89-9C58-C1E7CEB4A167}">
      <dgm:prSet/>
      <dgm:spPr/>
      <dgm:t>
        <a:bodyPr/>
        <a:lstStyle/>
        <a:p>
          <a:endParaRPr lang="en-US"/>
        </a:p>
      </dgm:t>
    </dgm:pt>
    <dgm:pt modelId="{A1928F9A-EDF4-45A3-A921-297F797E3F96}" type="sibTrans" cxnId="{47C0BF18-02CC-4B89-9C58-C1E7CEB4A167}">
      <dgm:prSet/>
      <dgm:spPr/>
      <dgm:t>
        <a:bodyPr/>
        <a:lstStyle/>
        <a:p>
          <a:endParaRPr lang="en-US"/>
        </a:p>
      </dgm:t>
    </dgm:pt>
    <dgm:pt modelId="{63AF7DF2-5009-4651-8743-BE8BC64AEE95}">
      <dgm:prSet/>
      <dgm:spPr/>
      <dgm:t>
        <a:bodyPr/>
        <a:lstStyle/>
        <a:p>
          <a:r>
            <a:rPr lang="tr-TR"/>
            <a:t>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a:t>
          </a:r>
          <a:endParaRPr lang="en-US"/>
        </a:p>
      </dgm:t>
    </dgm:pt>
    <dgm:pt modelId="{7137DF1B-4DBC-4A92-B55B-BB5B279FF66D}" type="parTrans" cxnId="{8315669D-CECB-4708-BAFE-B97479A0F3B5}">
      <dgm:prSet/>
      <dgm:spPr/>
      <dgm:t>
        <a:bodyPr/>
        <a:lstStyle/>
        <a:p>
          <a:endParaRPr lang="en-US"/>
        </a:p>
      </dgm:t>
    </dgm:pt>
    <dgm:pt modelId="{0AD1134D-6150-4D9F-A22F-FE22CFBC7C90}" type="sibTrans" cxnId="{8315669D-CECB-4708-BAFE-B97479A0F3B5}">
      <dgm:prSet/>
      <dgm:spPr/>
      <dgm:t>
        <a:bodyPr/>
        <a:lstStyle/>
        <a:p>
          <a:endParaRPr lang="en-US"/>
        </a:p>
      </dgm:t>
    </dgm:pt>
    <dgm:pt modelId="{74BD2ECA-4853-4803-AD8F-765466426050}" type="pres">
      <dgm:prSet presAssocID="{7708670E-89E5-4742-B19B-70CE26CB9270}" presName="linear" presStyleCnt="0">
        <dgm:presLayoutVars>
          <dgm:animLvl val="lvl"/>
          <dgm:resizeHandles val="exact"/>
        </dgm:presLayoutVars>
      </dgm:prSet>
      <dgm:spPr/>
    </dgm:pt>
    <dgm:pt modelId="{CF48E554-6C24-445C-B284-4DB3532CF767}" type="pres">
      <dgm:prSet presAssocID="{1D4BFE6F-FE7D-4240-899F-D22FD717F049}" presName="parentText" presStyleLbl="node1" presStyleIdx="0" presStyleCnt="4">
        <dgm:presLayoutVars>
          <dgm:chMax val="0"/>
          <dgm:bulletEnabled val="1"/>
        </dgm:presLayoutVars>
      </dgm:prSet>
      <dgm:spPr/>
    </dgm:pt>
    <dgm:pt modelId="{278A9C46-C2F2-4443-BC01-6EF3D1D3F755}" type="pres">
      <dgm:prSet presAssocID="{436187DE-13EB-4EE6-8E51-703070F9262E}" presName="spacer" presStyleCnt="0"/>
      <dgm:spPr/>
    </dgm:pt>
    <dgm:pt modelId="{7CC458F7-A037-4362-8205-081ABF64CEBA}" type="pres">
      <dgm:prSet presAssocID="{BBD3A944-DAE5-4280-84BB-0F467A8C5BA0}" presName="parentText" presStyleLbl="node1" presStyleIdx="1" presStyleCnt="4">
        <dgm:presLayoutVars>
          <dgm:chMax val="0"/>
          <dgm:bulletEnabled val="1"/>
        </dgm:presLayoutVars>
      </dgm:prSet>
      <dgm:spPr/>
    </dgm:pt>
    <dgm:pt modelId="{77C93F8C-4D5E-4E81-AA02-2BEAC50735D1}" type="pres">
      <dgm:prSet presAssocID="{A0B67DEC-51FD-40B2-85D8-7F5ED11626AF}" presName="spacer" presStyleCnt="0"/>
      <dgm:spPr/>
    </dgm:pt>
    <dgm:pt modelId="{5A50514B-566C-4A68-99E7-55C8E91B58A2}" type="pres">
      <dgm:prSet presAssocID="{BB3DB6F6-382A-49C7-9E21-C730B378984F}" presName="parentText" presStyleLbl="node1" presStyleIdx="2" presStyleCnt="4">
        <dgm:presLayoutVars>
          <dgm:chMax val="0"/>
          <dgm:bulletEnabled val="1"/>
        </dgm:presLayoutVars>
      </dgm:prSet>
      <dgm:spPr/>
    </dgm:pt>
    <dgm:pt modelId="{A9ABE43D-8406-43F2-9166-5EE0EE86A801}" type="pres">
      <dgm:prSet presAssocID="{A1928F9A-EDF4-45A3-A921-297F797E3F96}" presName="spacer" presStyleCnt="0"/>
      <dgm:spPr/>
    </dgm:pt>
    <dgm:pt modelId="{6E5B5E44-995A-423F-88A4-9029EF497764}" type="pres">
      <dgm:prSet presAssocID="{63AF7DF2-5009-4651-8743-BE8BC64AEE95}" presName="parentText" presStyleLbl="node1" presStyleIdx="3" presStyleCnt="4">
        <dgm:presLayoutVars>
          <dgm:chMax val="0"/>
          <dgm:bulletEnabled val="1"/>
        </dgm:presLayoutVars>
      </dgm:prSet>
      <dgm:spPr/>
    </dgm:pt>
  </dgm:ptLst>
  <dgm:cxnLst>
    <dgm:cxn modelId="{1BAC3F0E-8060-4548-8812-5675E2ADD5A8}" type="presOf" srcId="{63AF7DF2-5009-4651-8743-BE8BC64AEE95}" destId="{6E5B5E44-995A-423F-88A4-9029EF497764}" srcOrd="0" destOrd="0" presId="urn:microsoft.com/office/officeart/2005/8/layout/vList2"/>
    <dgm:cxn modelId="{47C0BF18-02CC-4B89-9C58-C1E7CEB4A167}" srcId="{7708670E-89E5-4742-B19B-70CE26CB9270}" destId="{BB3DB6F6-382A-49C7-9E21-C730B378984F}" srcOrd="2" destOrd="0" parTransId="{F91AAF22-F15D-4476-8132-141E9FBFA9E0}" sibTransId="{A1928F9A-EDF4-45A3-A921-297F797E3F96}"/>
    <dgm:cxn modelId="{B5E4D751-DA74-47C4-B625-DF658F500AE5}" type="presOf" srcId="{BBD3A944-DAE5-4280-84BB-0F467A8C5BA0}" destId="{7CC458F7-A037-4362-8205-081ABF64CEBA}" srcOrd="0" destOrd="0" presId="urn:microsoft.com/office/officeart/2005/8/layout/vList2"/>
    <dgm:cxn modelId="{FA3E6459-4CA9-4EDA-BE0F-5A8F85EFB380}" type="presOf" srcId="{7708670E-89E5-4742-B19B-70CE26CB9270}" destId="{74BD2ECA-4853-4803-AD8F-765466426050}" srcOrd="0" destOrd="0" presId="urn:microsoft.com/office/officeart/2005/8/layout/vList2"/>
    <dgm:cxn modelId="{79382E5A-600D-42DF-9772-6589E9971AD3}" type="presOf" srcId="{BB3DB6F6-382A-49C7-9E21-C730B378984F}" destId="{5A50514B-566C-4A68-99E7-55C8E91B58A2}" srcOrd="0" destOrd="0" presId="urn:microsoft.com/office/officeart/2005/8/layout/vList2"/>
    <dgm:cxn modelId="{78BB2992-DE6E-4CFA-B285-3B0B411578AC}" srcId="{7708670E-89E5-4742-B19B-70CE26CB9270}" destId="{1D4BFE6F-FE7D-4240-899F-D22FD717F049}" srcOrd="0" destOrd="0" parTransId="{6211C8EF-A6EC-477C-973C-D9BB41416804}" sibTransId="{436187DE-13EB-4EE6-8E51-703070F9262E}"/>
    <dgm:cxn modelId="{2BA23496-425E-45CC-8781-EBD4EE020DDF}" type="presOf" srcId="{1D4BFE6F-FE7D-4240-899F-D22FD717F049}" destId="{CF48E554-6C24-445C-B284-4DB3532CF767}" srcOrd="0" destOrd="0" presId="urn:microsoft.com/office/officeart/2005/8/layout/vList2"/>
    <dgm:cxn modelId="{8315669D-CECB-4708-BAFE-B97479A0F3B5}" srcId="{7708670E-89E5-4742-B19B-70CE26CB9270}" destId="{63AF7DF2-5009-4651-8743-BE8BC64AEE95}" srcOrd="3" destOrd="0" parTransId="{7137DF1B-4DBC-4A92-B55B-BB5B279FF66D}" sibTransId="{0AD1134D-6150-4D9F-A22F-FE22CFBC7C90}"/>
    <dgm:cxn modelId="{4ADDDBE4-D4E6-44E3-8E84-9389AFD9C600}" srcId="{7708670E-89E5-4742-B19B-70CE26CB9270}" destId="{BBD3A944-DAE5-4280-84BB-0F467A8C5BA0}" srcOrd="1" destOrd="0" parTransId="{AE495AFB-6016-4F62-8499-518DC6C473EB}" sibTransId="{A0B67DEC-51FD-40B2-85D8-7F5ED11626AF}"/>
    <dgm:cxn modelId="{DBBF942B-5D1C-471D-AB3A-C8DEE5978C50}" type="presParOf" srcId="{74BD2ECA-4853-4803-AD8F-765466426050}" destId="{CF48E554-6C24-445C-B284-4DB3532CF767}" srcOrd="0" destOrd="0" presId="urn:microsoft.com/office/officeart/2005/8/layout/vList2"/>
    <dgm:cxn modelId="{D13CBA27-B9BC-4B3C-B201-FFCA487851DE}" type="presParOf" srcId="{74BD2ECA-4853-4803-AD8F-765466426050}" destId="{278A9C46-C2F2-4443-BC01-6EF3D1D3F755}" srcOrd="1" destOrd="0" presId="urn:microsoft.com/office/officeart/2005/8/layout/vList2"/>
    <dgm:cxn modelId="{32219F58-1F0A-47E1-A5E0-23852ABF28D6}" type="presParOf" srcId="{74BD2ECA-4853-4803-AD8F-765466426050}" destId="{7CC458F7-A037-4362-8205-081ABF64CEBA}" srcOrd="2" destOrd="0" presId="urn:microsoft.com/office/officeart/2005/8/layout/vList2"/>
    <dgm:cxn modelId="{24DD1AA7-83C2-41F0-8DBA-AA08A8F0AA64}" type="presParOf" srcId="{74BD2ECA-4853-4803-AD8F-765466426050}" destId="{77C93F8C-4D5E-4E81-AA02-2BEAC50735D1}" srcOrd="3" destOrd="0" presId="urn:microsoft.com/office/officeart/2005/8/layout/vList2"/>
    <dgm:cxn modelId="{BA9D523F-59AA-40A7-B28D-4694AC4E6481}" type="presParOf" srcId="{74BD2ECA-4853-4803-AD8F-765466426050}" destId="{5A50514B-566C-4A68-99E7-55C8E91B58A2}" srcOrd="4" destOrd="0" presId="urn:microsoft.com/office/officeart/2005/8/layout/vList2"/>
    <dgm:cxn modelId="{11CFEF82-1E16-4267-BF17-843C83547A0E}" type="presParOf" srcId="{74BD2ECA-4853-4803-AD8F-765466426050}" destId="{A9ABE43D-8406-43F2-9166-5EE0EE86A801}" srcOrd="5" destOrd="0" presId="urn:microsoft.com/office/officeart/2005/8/layout/vList2"/>
    <dgm:cxn modelId="{8996486B-67D6-4FE7-968F-B4005D799C15}" type="presParOf" srcId="{74BD2ECA-4853-4803-AD8F-765466426050}" destId="{6E5B5E44-995A-423F-88A4-9029EF49776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E554-6C24-445C-B284-4DB3532CF767}">
      <dsp:nvSpPr>
        <dsp:cNvPr id="0" name=""/>
        <dsp:cNvSpPr/>
      </dsp:nvSpPr>
      <dsp:spPr>
        <a:xfrm>
          <a:off x="0" y="83921"/>
          <a:ext cx="6908800" cy="12012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Filtre uygulama adımında, görüntü üzerinde yer alan gereksiz ayrıntıların azaltılması sağlanmaktadır. </a:t>
          </a:r>
          <a:endParaRPr lang="en-US" sz="1500" kern="1200"/>
        </a:p>
      </dsp:txBody>
      <dsp:txXfrm>
        <a:off x="58642" y="142563"/>
        <a:ext cx="6791516" cy="1083999"/>
      </dsp:txXfrm>
    </dsp:sp>
    <dsp:sp modelId="{7CC458F7-A037-4362-8205-081ABF64CEBA}">
      <dsp:nvSpPr>
        <dsp:cNvPr id="0" name=""/>
        <dsp:cNvSpPr/>
      </dsp:nvSpPr>
      <dsp:spPr>
        <a:xfrm>
          <a:off x="0" y="1328405"/>
          <a:ext cx="6908800" cy="12012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Grileştirme işlemine ait formül :</a:t>
          </a:r>
          <a:endParaRPr lang="en-US" sz="1500" kern="1200"/>
        </a:p>
      </dsp:txBody>
      <dsp:txXfrm>
        <a:off x="58642" y="1387047"/>
        <a:ext cx="6791516" cy="1083999"/>
      </dsp:txXfrm>
    </dsp:sp>
    <dsp:sp modelId="{5A50514B-566C-4A68-99E7-55C8E91B58A2}">
      <dsp:nvSpPr>
        <dsp:cNvPr id="0" name=""/>
        <dsp:cNvSpPr/>
      </dsp:nvSpPr>
      <dsp:spPr>
        <a:xfrm>
          <a:off x="0" y="2572889"/>
          <a:ext cx="6908800" cy="12012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Eşikleme işleminde kullanılan en küçük (min) ve en büyük değerler (max) deneysel çalışmalar sonucunda belirlenmektedir. Gri görüntü içerisinde yer alan piksel değerleri min ve max değerleri arasında bulunup bulunmadığı karşılaştırılarak, ikili görüntü için yeni değer ataması gerçekleştirilmektedir.</a:t>
          </a:r>
          <a:endParaRPr lang="en-US" sz="1500" kern="1200"/>
        </a:p>
      </dsp:txBody>
      <dsp:txXfrm>
        <a:off x="58642" y="2631531"/>
        <a:ext cx="6791516" cy="1083999"/>
      </dsp:txXfrm>
    </dsp:sp>
    <dsp:sp modelId="{6E5B5E44-995A-423F-88A4-9029EF497764}">
      <dsp:nvSpPr>
        <dsp:cNvPr id="0" name=""/>
        <dsp:cNvSpPr/>
      </dsp:nvSpPr>
      <dsp:spPr>
        <a:xfrm>
          <a:off x="0" y="3817372"/>
          <a:ext cx="6908800" cy="12012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a:t>
          </a:r>
          <a:endParaRPr lang="en-US" sz="1500" kern="1200"/>
        </a:p>
      </dsp:txBody>
      <dsp:txXfrm>
        <a:off x="58642" y="3876014"/>
        <a:ext cx="6791516" cy="10839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769D389-4C4C-4FD7-9E6B-9F44477F0EB8}"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816666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55155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134314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85434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28222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769D389-4C4C-4FD7-9E6B-9F44477F0EB8}"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520343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769D389-4C4C-4FD7-9E6B-9F44477F0EB8}"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4670333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69D389-4C4C-4FD7-9E6B-9F44477F0EB8}"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816066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69D389-4C4C-4FD7-9E6B-9F44477F0EB8}"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89680708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12/15/2022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3649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69D389-4C4C-4FD7-9E6B-9F44477F0EB8}"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794285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769D389-4C4C-4FD7-9E6B-9F44477F0EB8}"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354950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466641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69D389-4C4C-4FD7-9E6B-9F44477F0EB8}" type="datetime1">
              <a:rPr lang="en-US" smtClean="0"/>
              <a:t>12/15/2022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4393388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69D389-4C4C-4FD7-9E6B-9F44477F0EB8}"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498978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69D389-4C4C-4FD7-9E6B-9F44477F0EB8}" type="datetime1">
              <a:rPr lang="en-US" smtClean="0"/>
              <a:t>12/15/2022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265855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1087470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69D389-4C4C-4FD7-9E6B-9F44477F0EB8}"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285126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69D389-4C4C-4FD7-9E6B-9F44477F0EB8}" type="datetime1">
              <a:rPr lang="en-US" smtClean="0"/>
              <a:t>12/15/2022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5055437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0D569E1E-0591-1CF8-9646-1C9E8F672B82}"/>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pic>
        <p:nvPicPr>
          <p:cNvPr id="29" name="Picture 28">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B06B0F7E-9CE5-6FC1-C2DC-8CC8B0F34A94}"/>
              </a:ext>
            </a:extLst>
          </p:cNvPr>
          <p:cNvSpPr>
            <a:spLocks noGrp="1"/>
          </p:cNvSpPr>
          <p:nvPr>
            <p:ph type="ctrTitle"/>
          </p:nvPr>
        </p:nvSpPr>
        <p:spPr>
          <a:xfrm>
            <a:off x="1751012" y="1300785"/>
            <a:ext cx="8689976" cy="2509213"/>
          </a:xfrm>
        </p:spPr>
        <p:txBody>
          <a:bodyPr>
            <a:normAutofit/>
          </a:bodyPr>
          <a:lstStyle/>
          <a:p>
            <a:r>
              <a:rPr lang="tr-TR" sz="4400"/>
              <a:t>Görüntü işleme teknikleri ve kümeleme yöntemleri kullanılarak fındık meyvesinin tespit ve sınıflandırılması</a:t>
            </a:r>
          </a:p>
        </p:txBody>
      </p:sp>
      <p:sp>
        <p:nvSpPr>
          <p:cNvPr id="3" name="Alt Başlık 2">
            <a:extLst>
              <a:ext uri="{FF2B5EF4-FFF2-40B4-BE49-F238E27FC236}">
                <a16:creationId xmlns:a16="http://schemas.microsoft.com/office/drawing/2014/main" id="{A0DBE107-D3FC-CAE3-C15E-8930BFB1CC9B}"/>
              </a:ext>
            </a:extLst>
          </p:cNvPr>
          <p:cNvSpPr>
            <a:spLocks noGrp="1"/>
          </p:cNvSpPr>
          <p:nvPr>
            <p:ph type="subTitle" idx="1"/>
          </p:nvPr>
        </p:nvSpPr>
        <p:spPr>
          <a:xfrm>
            <a:off x="1751012" y="3886200"/>
            <a:ext cx="8689976" cy="1371599"/>
          </a:xfrm>
        </p:spPr>
        <p:txBody>
          <a:bodyPr>
            <a:normAutofit/>
          </a:bodyPr>
          <a:lstStyle/>
          <a:p>
            <a:r>
              <a:rPr lang="tr-TR">
                <a:solidFill>
                  <a:schemeClr val="tx1">
                    <a:lumMod val="65000"/>
                    <a:lumOff val="35000"/>
                  </a:schemeClr>
                </a:solidFill>
              </a:rPr>
              <a:t>MELİKE EKİNCİ </a:t>
            </a:r>
          </a:p>
          <a:p>
            <a:r>
              <a:rPr lang="tr-TR">
                <a:solidFill>
                  <a:schemeClr val="tx1">
                    <a:lumMod val="65000"/>
                    <a:lumOff val="35000"/>
                  </a:schemeClr>
                </a:solidFill>
              </a:rPr>
              <a:t>0220507606</a:t>
            </a:r>
          </a:p>
        </p:txBody>
      </p:sp>
    </p:spTree>
    <p:extLst>
      <p:ext uri="{BB962C8B-B14F-4D97-AF65-F5344CB8AC3E}">
        <p14:creationId xmlns:p14="http://schemas.microsoft.com/office/powerpoint/2010/main" val="17631746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uron sistemi sarı ve açık mavi">
            <a:extLst>
              <a:ext uri="{FF2B5EF4-FFF2-40B4-BE49-F238E27FC236}">
                <a16:creationId xmlns:a16="http://schemas.microsoft.com/office/drawing/2014/main" id="{5D161CE5-D016-D242-4A1E-0189B6C9BD35}"/>
              </a:ext>
            </a:extLst>
          </p:cNvPr>
          <p:cNvPicPr>
            <a:picLocks noChangeAspect="1"/>
          </p:cNvPicPr>
          <p:nvPr/>
        </p:nvPicPr>
        <p:blipFill rotWithShape="1">
          <a:blip r:embed="rId2"/>
          <a:srcRect l="31088" r="28858" b="1"/>
          <a:stretch/>
        </p:blipFill>
        <p:spPr>
          <a:xfrm>
            <a:off x="20" y="10"/>
            <a:ext cx="4024741" cy="6857990"/>
          </a:xfrm>
          <a:prstGeom prst="rect">
            <a:avLst/>
          </a:prstGeom>
        </p:spPr>
      </p:pic>
      <p:sp>
        <p:nvSpPr>
          <p:cNvPr id="29" name="Rectangle 1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24D84A96-E947-0036-F2DB-8C7DF2D05E20}"/>
              </a:ext>
            </a:extLst>
          </p:cNvPr>
          <p:cNvSpPr>
            <a:spLocks noGrp="1"/>
          </p:cNvSpPr>
          <p:nvPr>
            <p:ph type="title"/>
          </p:nvPr>
        </p:nvSpPr>
        <p:spPr>
          <a:xfrm>
            <a:off x="4465050" y="618517"/>
            <a:ext cx="6672886" cy="1596177"/>
          </a:xfrm>
        </p:spPr>
        <p:txBody>
          <a:bodyPr>
            <a:normAutofit/>
          </a:bodyPr>
          <a:lstStyle/>
          <a:p>
            <a:r>
              <a:rPr lang="tr-TR"/>
              <a:t>GİRİŞ</a:t>
            </a:r>
            <a:endParaRPr lang="tr-TR" dirty="0"/>
          </a:p>
        </p:txBody>
      </p:sp>
      <p:sp>
        <p:nvSpPr>
          <p:cNvPr id="3" name="İçerik Yer Tutucusu 2">
            <a:extLst>
              <a:ext uri="{FF2B5EF4-FFF2-40B4-BE49-F238E27FC236}">
                <a16:creationId xmlns:a16="http://schemas.microsoft.com/office/drawing/2014/main" id="{0A34FD6B-2400-7080-EA8A-4D2D9816A81B}"/>
              </a:ext>
            </a:extLst>
          </p:cNvPr>
          <p:cNvSpPr>
            <a:spLocks noGrp="1"/>
          </p:cNvSpPr>
          <p:nvPr>
            <p:ph idx="1"/>
          </p:nvPr>
        </p:nvSpPr>
        <p:spPr>
          <a:xfrm>
            <a:off x="4465048" y="2367092"/>
            <a:ext cx="6672887" cy="3424107"/>
          </a:xfrm>
        </p:spPr>
        <p:txBody>
          <a:bodyPr>
            <a:normAutofit/>
          </a:bodyPr>
          <a:lstStyle/>
          <a:p>
            <a:r>
              <a:rPr lang="tr-TR"/>
              <a:t>Bu makalede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a:t>
            </a:r>
            <a:endParaRPr lang="tr-TR" dirty="0"/>
          </a:p>
        </p:txBody>
      </p:sp>
    </p:spTree>
    <p:extLst>
      <p:ext uri="{BB962C8B-B14F-4D97-AF65-F5344CB8AC3E}">
        <p14:creationId xmlns:p14="http://schemas.microsoft.com/office/powerpoint/2010/main" val="401700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128A46-A643-DC76-BDCA-D9630E8D9A99}"/>
              </a:ext>
            </a:extLst>
          </p:cNvPr>
          <p:cNvSpPr>
            <a:spLocks noGrp="1"/>
          </p:cNvSpPr>
          <p:nvPr>
            <p:ph type="title"/>
          </p:nvPr>
        </p:nvSpPr>
        <p:spPr>
          <a:xfrm>
            <a:off x="583575" y="34186"/>
            <a:ext cx="10364451" cy="1070715"/>
          </a:xfrm>
        </p:spPr>
        <p:txBody>
          <a:bodyPr/>
          <a:lstStyle/>
          <a:p>
            <a:r>
              <a:rPr lang="tr-TR" dirty="0"/>
              <a:t>Akış şeması</a:t>
            </a:r>
          </a:p>
        </p:txBody>
      </p:sp>
      <p:pic>
        <p:nvPicPr>
          <p:cNvPr id="5" name="İçerik Yer Tutucusu 4">
            <a:extLst>
              <a:ext uri="{FF2B5EF4-FFF2-40B4-BE49-F238E27FC236}">
                <a16:creationId xmlns:a16="http://schemas.microsoft.com/office/drawing/2014/main" id="{99F98792-F51C-D201-1458-79EBD2B6D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700" y="1104901"/>
            <a:ext cx="5626434" cy="5718914"/>
          </a:xfrm>
        </p:spPr>
      </p:pic>
    </p:spTree>
    <p:extLst>
      <p:ext uri="{BB962C8B-B14F-4D97-AF65-F5344CB8AC3E}">
        <p14:creationId xmlns:p14="http://schemas.microsoft.com/office/powerpoint/2010/main" val="273067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uron sistemi sarı ve açık mavi">
            <a:extLst>
              <a:ext uri="{FF2B5EF4-FFF2-40B4-BE49-F238E27FC236}">
                <a16:creationId xmlns:a16="http://schemas.microsoft.com/office/drawing/2014/main" id="{5D161CE5-D016-D242-4A1E-0189B6C9BD35}"/>
              </a:ext>
            </a:extLst>
          </p:cNvPr>
          <p:cNvPicPr>
            <a:picLocks noChangeAspect="1"/>
          </p:cNvPicPr>
          <p:nvPr/>
        </p:nvPicPr>
        <p:blipFill rotWithShape="1">
          <a:blip r:embed="rId2"/>
          <a:srcRect l="31088" r="28858" b="1"/>
          <a:stretch/>
        </p:blipFill>
        <p:spPr>
          <a:xfrm>
            <a:off x="20" y="10"/>
            <a:ext cx="4024741" cy="6857990"/>
          </a:xfrm>
          <a:prstGeom prst="rect">
            <a:avLst/>
          </a:prstGeom>
        </p:spPr>
      </p:pic>
      <p:sp>
        <p:nvSpPr>
          <p:cNvPr id="29" name="Rectangle 1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24D84A96-E947-0036-F2DB-8C7DF2D05E20}"/>
              </a:ext>
            </a:extLst>
          </p:cNvPr>
          <p:cNvSpPr>
            <a:spLocks noGrp="1"/>
          </p:cNvSpPr>
          <p:nvPr>
            <p:ph type="title"/>
          </p:nvPr>
        </p:nvSpPr>
        <p:spPr>
          <a:xfrm>
            <a:off x="4465050" y="618517"/>
            <a:ext cx="6672886" cy="1596177"/>
          </a:xfrm>
        </p:spPr>
        <p:txBody>
          <a:bodyPr>
            <a:normAutofit/>
          </a:bodyPr>
          <a:lstStyle/>
          <a:p>
            <a:r>
              <a:rPr lang="tr-TR" dirty="0"/>
              <a:t>Morfolojik işlemler</a:t>
            </a:r>
          </a:p>
        </p:txBody>
      </p:sp>
      <p:sp>
        <p:nvSpPr>
          <p:cNvPr id="3" name="İçerik Yer Tutucusu 2">
            <a:extLst>
              <a:ext uri="{FF2B5EF4-FFF2-40B4-BE49-F238E27FC236}">
                <a16:creationId xmlns:a16="http://schemas.microsoft.com/office/drawing/2014/main" id="{0A34FD6B-2400-7080-EA8A-4D2D9816A81B}"/>
              </a:ext>
            </a:extLst>
          </p:cNvPr>
          <p:cNvSpPr>
            <a:spLocks noGrp="1"/>
          </p:cNvSpPr>
          <p:nvPr>
            <p:ph idx="1"/>
          </p:nvPr>
        </p:nvSpPr>
        <p:spPr>
          <a:xfrm>
            <a:off x="4465048" y="2367092"/>
            <a:ext cx="6672887" cy="3424107"/>
          </a:xfrm>
        </p:spPr>
        <p:txBody>
          <a:bodyPr>
            <a:normAutofit fontScale="85000" lnSpcReduction="10000"/>
          </a:bodyPr>
          <a:lstStyle/>
          <a:p>
            <a:r>
              <a:rPr lang="tr-TR" dirty="0"/>
              <a:t>Morfolojik işlemlerin temel amacı, görüntünün temel özelliklerini korumak ve görüntüyü basitleştirmektir.</a:t>
            </a:r>
          </a:p>
          <a:p>
            <a:r>
              <a:rPr lang="tr-TR" dirty="0"/>
              <a:t>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a:t>
            </a:r>
          </a:p>
          <a:p>
            <a:r>
              <a:rPr lang="tr-TR" dirty="0"/>
              <a:t>Alt-şapka dönüşümü, bir giriş görüntüsüne morfolojik bir kapama işlemi uygulandıktan sonra uygulama sonucunun orijinal giriş görüntüsünden çıkarılması işlemidir</a:t>
            </a:r>
          </a:p>
        </p:txBody>
      </p:sp>
    </p:spTree>
    <p:extLst>
      <p:ext uri="{BB962C8B-B14F-4D97-AF65-F5344CB8AC3E}">
        <p14:creationId xmlns:p14="http://schemas.microsoft.com/office/powerpoint/2010/main" val="38268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51" name="Rectangle 46">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içeren bir resim&#10;&#10;Açıklama otomatik olarak oluşturuldu">
            <a:extLst>
              <a:ext uri="{FF2B5EF4-FFF2-40B4-BE49-F238E27FC236}">
                <a16:creationId xmlns:a16="http://schemas.microsoft.com/office/drawing/2014/main" id="{063A75EC-062E-ADEC-097C-7A5E1AE27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29697"/>
            <a:ext cx="4770219" cy="20988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2" name="Picture 48">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24D84A96-E947-0036-F2DB-8C7DF2D05E20}"/>
              </a:ext>
            </a:extLst>
          </p:cNvPr>
          <p:cNvSpPr>
            <a:spLocks noGrp="1"/>
          </p:cNvSpPr>
          <p:nvPr>
            <p:ph type="title"/>
          </p:nvPr>
        </p:nvSpPr>
        <p:spPr>
          <a:xfrm>
            <a:off x="913774" y="301017"/>
            <a:ext cx="10364451" cy="1596177"/>
          </a:xfrm>
        </p:spPr>
        <p:txBody>
          <a:bodyPr>
            <a:normAutofit/>
          </a:bodyPr>
          <a:lstStyle/>
          <a:p>
            <a:r>
              <a:rPr lang="tr-TR" dirty="0"/>
              <a:t>Morfolojik işlemler</a:t>
            </a:r>
          </a:p>
        </p:txBody>
      </p:sp>
      <p:sp>
        <p:nvSpPr>
          <p:cNvPr id="3" name="İçerik Yer Tutucusu 2">
            <a:extLst>
              <a:ext uri="{FF2B5EF4-FFF2-40B4-BE49-F238E27FC236}">
                <a16:creationId xmlns:a16="http://schemas.microsoft.com/office/drawing/2014/main" id="{0A34FD6B-2400-7080-EA8A-4D2D9816A81B}"/>
              </a:ext>
            </a:extLst>
          </p:cNvPr>
          <p:cNvSpPr>
            <a:spLocks noGrp="1"/>
          </p:cNvSpPr>
          <p:nvPr>
            <p:ph idx="1"/>
          </p:nvPr>
        </p:nvSpPr>
        <p:spPr>
          <a:xfrm>
            <a:off x="913774" y="1829909"/>
            <a:ext cx="4890126" cy="5329108"/>
          </a:xfrm>
        </p:spPr>
        <p:txBody>
          <a:bodyPr>
            <a:normAutofit/>
          </a:bodyPr>
          <a:lstStyle/>
          <a:p>
            <a:pPr>
              <a:lnSpc>
                <a:spcPct val="110000"/>
              </a:lnSpc>
            </a:pPr>
            <a:r>
              <a:rPr lang="tr-TR" dirty="0"/>
              <a:t>Yansımaları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p>
        </p:txBody>
      </p:sp>
    </p:spTree>
    <p:extLst>
      <p:ext uri="{BB962C8B-B14F-4D97-AF65-F5344CB8AC3E}">
        <p14:creationId xmlns:p14="http://schemas.microsoft.com/office/powerpoint/2010/main" val="138894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uron sistemi sarı ve açık mavi">
            <a:extLst>
              <a:ext uri="{FF2B5EF4-FFF2-40B4-BE49-F238E27FC236}">
                <a16:creationId xmlns:a16="http://schemas.microsoft.com/office/drawing/2014/main" id="{5D161CE5-D016-D242-4A1E-0189B6C9BD35}"/>
              </a:ext>
            </a:extLst>
          </p:cNvPr>
          <p:cNvPicPr>
            <a:picLocks noChangeAspect="1"/>
          </p:cNvPicPr>
          <p:nvPr/>
        </p:nvPicPr>
        <p:blipFill rotWithShape="1">
          <a:blip r:embed="rId2"/>
          <a:srcRect l="31088" r="28858" b="1"/>
          <a:stretch/>
        </p:blipFill>
        <p:spPr>
          <a:xfrm>
            <a:off x="20" y="10"/>
            <a:ext cx="4024741" cy="6857990"/>
          </a:xfrm>
          <a:prstGeom prst="rect">
            <a:avLst/>
          </a:prstGeom>
        </p:spPr>
      </p:pic>
      <p:sp>
        <p:nvSpPr>
          <p:cNvPr id="29" name="Rectangle 1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24D84A96-E947-0036-F2DB-8C7DF2D05E20}"/>
              </a:ext>
            </a:extLst>
          </p:cNvPr>
          <p:cNvSpPr>
            <a:spLocks noGrp="1"/>
          </p:cNvSpPr>
          <p:nvPr>
            <p:ph type="title"/>
          </p:nvPr>
        </p:nvSpPr>
        <p:spPr>
          <a:xfrm>
            <a:off x="4363450" y="0"/>
            <a:ext cx="6672886" cy="1596177"/>
          </a:xfrm>
        </p:spPr>
        <p:txBody>
          <a:bodyPr>
            <a:normAutofit/>
          </a:bodyPr>
          <a:lstStyle/>
          <a:p>
            <a:r>
              <a:rPr lang="tr-TR" dirty="0"/>
              <a:t>Eşikleme </a:t>
            </a:r>
            <a:r>
              <a:rPr lang="tr-TR" dirty="0" err="1"/>
              <a:t>yöntemlerİ</a:t>
            </a:r>
            <a:endParaRPr lang="tr-TR" dirty="0"/>
          </a:p>
        </p:txBody>
      </p:sp>
      <p:sp>
        <p:nvSpPr>
          <p:cNvPr id="3" name="İçerik Yer Tutucusu 2">
            <a:extLst>
              <a:ext uri="{FF2B5EF4-FFF2-40B4-BE49-F238E27FC236}">
                <a16:creationId xmlns:a16="http://schemas.microsoft.com/office/drawing/2014/main" id="{0A34FD6B-2400-7080-EA8A-4D2D9816A81B}"/>
              </a:ext>
            </a:extLst>
          </p:cNvPr>
          <p:cNvSpPr>
            <a:spLocks noGrp="1"/>
          </p:cNvSpPr>
          <p:nvPr>
            <p:ph idx="1"/>
          </p:nvPr>
        </p:nvSpPr>
        <p:spPr>
          <a:xfrm>
            <a:off x="4465049" y="1384300"/>
            <a:ext cx="6672886" cy="5283200"/>
          </a:xfrm>
        </p:spPr>
        <p:txBody>
          <a:bodyPr>
            <a:normAutofit lnSpcReduction="10000"/>
          </a:bodyPr>
          <a:lstStyle/>
          <a:p>
            <a:r>
              <a:rPr lang="tr-TR" dirty="0"/>
              <a:t>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a:p>
            <a:r>
              <a:rPr lang="tr-TR" dirty="0"/>
              <a:t>1- Çok seviyeli eşikleme :</a:t>
            </a:r>
            <a:r>
              <a:rPr lang="tr-TR" sz="1800" dirty="0"/>
              <a:t>Gri ölçekli görüntüyü birkaç farklı bölgeye ayırabilen bir işlemdir.</a:t>
            </a:r>
          </a:p>
          <a:p>
            <a:r>
              <a:rPr lang="tr-TR" dirty="0"/>
              <a:t>2 Maksimum entropi tabanlı eşikleme: </a:t>
            </a:r>
            <a:r>
              <a:rPr lang="tr-TR" sz="1800" dirty="0" err="1"/>
              <a:t>Entopi</a:t>
            </a:r>
            <a:r>
              <a:rPr lang="tr-TR" sz="1800" dirty="0"/>
              <a:t> yöntemlerine bağlı eşikleme işlemi araştırmacılar tarafından tercih edilen bir yöntemdir.</a:t>
            </a:r>
          </a:p>
          <a:p>
            <a:r>
              <a:rPr lang="tr-TR" dirty="0"/>
              <a:t>3 Bulanık mantık tabanlı eşikleme: </a:t>
            </a:r>
            <a:r>
              <a:rPr lang="tr-TR" sz="1800" dirty="0"/>
              <a:t>Bulanık kümeleme bir yumuşak kümeleme tekniğidir. Bu kümeleme yöntemi, nesnelerin kümelere olan aitliğini ifade etmek için bir derece kavramı kullanır</a:t>
            </a:r>
          </a:p>
        </p:txBody>
      </p:sp>
    </p:spTree>
    <p:extLst>
      <p:ext uri="{BB962C8B-B14F-4D97-AF65-F5344CB8AC3E}">
        <p14:creationId xmlns:p14="http://schemas.microsoft.com/office/powerpoint/2010/main" val="78019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35C25245-D2B2-F8CC-2748-6001860A5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343" y="1887070"/>
            <a:ext cx="6299887" cy="3083860"/>
          </a:xfrm>
          <a:prstGeom prst="rect">
            <a:avLst/>
          </a:prstGeom>
          <a:scene3d>
            <a:camera prst="orthographicFront"/>
            <a:lightRig rig="threePt" dir="t">
              <a:rot lat="0" lon="0" rev="2700000"/>
            </a:lightRig>
          </a:scene3d>
          <a:sp3d contourW="6350">
            <a:bevelT h="38100"/>
            <a:contourClr>
              <a:srgbClr val="C0C0C0"/>
            </a:contourClr>
          </a:sp3d>
        </p:spPr>
      </p:pic>
      <p:pic>
        <p:nvPicPr>
          <p:cNvPr id="29" name="Picture 28">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İçerik Yer Tutucusu 2">
            <a:extLst>
              <a:ext uri="{FF2B5EF4-FFF2-40B4-BE49-F238E27FC236}">
                <a16:creationId xmlns:a16="http://schemas.microsoft.com/office/drawing/2014/main" id="{E756B9EF-4CE9-99FA-8E14-546E76B0228B}"/>
              </a:ext>
            </a:extLst>
          </p:cNvPr>
          <p:cNvSpPr>
            <a:spLocks noGrp="1"/>
          </p:cNvSpPr>
          <p:nvPr>
            <p:ph idx="1"/>
          </p:nvPr>
        </p:nvSpPr>
        <p:spPr>
          <a:xfrm>
            <a:off x="506417" y="2335860"/>
            <a:ext cx="3740509" cy="3881309"/>
          </a:xfrm>
        </p:spPr>
        <p:txBody>
          <a:bodyPr>
            <a:normAutofit/>
          </a:bodyPr>
          <a:lstStyle/>
          <a:p>
            <a:r>
              <a:rPr lang="tr-TR" sz="1800" dirty="0"/>
              <a:t>Önerilen yöntemde, veri setinde bulunan </a:t>
            </a:r>
            <a:r>
              <a:rPr lang="tr-TR" sz="1800" dirty="0" err="1"/>
              <a:t>fundus</a:t>
            </a:r>
            <a:r>
              <a:rPr lang="tr-TR" sz="1800" dirty="0"/>
              <a:t> görüntülerine ait damarların bölütlenmesi sağlanmıştır. Öncelikle, veri setinde bulunan görüntüler RGB renk uzayından gri ölçekli görüntülere dönüştürülür. Gri ölçekli görüntülerin tersi üzerinde önerilen sistem uygulanır</a:t>
            </a:r>
          </a:p>
        </p:txBody>
      </p:sp>
      <p:sp>
        <p:nvSpPr>
          <p:cNvPr id="2" name="Başlık 1">
            <a:extLst>
              <a:ext uri="{FF2B5EF4-FFF2-40B4-BE49-F238E27FC236}">
                <a16:creationId xmlns:a16="http://schemas.microsoft.com/office/drawing/2014/main" id="{E24000F9-33B0-6B94-756A-410AE9363E81}"/>
              </a:ext>
            </a:extLst>
          </p:cNvPr>
          <p:cNvSpPr>
            <a:spLocks noGrp="1"/>
          </p:cNvSpPr>
          <p:nvPr>
            <p:ph type="title"/>
          </p:nvPr>
        </p:nvSpPr>
        <p:spPr>
          <a:xfrm>
            <a:off x="913774" y="640831"/>
            <a:ext cx="3740515" cy="1573863"/>
          </a:xfrm>
        </p:spPr>
        <p:txBody>
          <a:bodyPr>
            <a:normAutofit/>
          </a:bodyPr>
          <a:lstStyle/>
          <a:p>
            <a:pPr algn="l"/>
            <a:r>
              <a:rPr lang="tr-TR" dirty="0"/>
              <a:t>Kullanılan yöntem</a:t>
            </a:r>
            <a:endParaRPr lang="tr-TR"/>
          </a:p>
        </p:txBody>
      </p:sp>
    </p:spTree>
    <p:extLst>
      <p:ext uri="{BB962C8B-B14F-4D97-AF65-F5344CB8AC3E}">
        <p14:creationId xmlns:p14="http://schemas.microsoft.com/office/powerpoint/2010/main" val="315503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A95F1564-8662-65E4-8DD4-F675D4F44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843" y="640831"/>
            <a:ext cx="4669487" cy="5461389"/>
          </a:xfrm>
          <a:prstGeom prst="rect">
            <a:avLst/>
          </a:prstGeom>
        </p:spPr>
      </p:pic>
      <p:pic>
        <p:nvPicPr>
          <p:cNvPr id="24" name="Picture 20">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Content Placeholder 8">
            <a:extLst>
              <a:ext uri="{FF2B5EF4-FFF2-40B4-BE49-F238E27FC236}">
                <a16:creationId xmlns:a16="http://schemas.microsoft.com/office/drawing/2014/main" id="{11F52862-4478-B743-618A-102C5A0FD409}"/>
              </a:ext>
            </a:extLst>
          </p:cNvPr>
          <p:cNvSpPr>
            <a:spLocks noGrp="1"/>
          </p:cNvSpPr>
          <p:nvPr>
            <p:ph idx="1"/>
          </p:nvPr>
        </p:nvSpPr>
        <p:spPr>
          <a:xfrm>
            <a:off x="568726" y="1655892"/>
            <a:ext cx="4877426" cy="5202108"/>
          </a:xfrm>
        </p:spPr>
        <p:txBody>
          <a:bodyPr>
            <a:normAutofit/>
          </a:bodyPr>
          <a:lstStyle/>
          <a:p>
            <a:pPr>
              <a:lnSpc>
                <a:spcPct val="110000"/>
              </a:lnSpc>
            </a:pPr>
            <a:r>
              <a:rPr lang="tr-TR" sz="1800" dirty="0"/>
              <a:t>Üç farklı eşikleme algoritması iyileştirilmiş </a:t>
            </a:r>
            <a:r>
              <a:rPr lang="tr-TR" sz="1800" dirty="0" err="1"/>
              <a:t>fundus</a:t>
            </a:r>
            <a:r>
              <a:rPr lang="tr-TR" sz="1800" dirty="0"/>
              <a:t> görüntüleri üzerinde uygulanarak damar piksellerinin bölütlenmesi sağlanmıştır. İyileştirilmiş görüntüler </a:t>
            </a:r>
            <a:r>
              <a:rPr lang="tr-TR" sz="1800" dirty="0" err="1"/>
              <a:t>eşiklemeişlemine</a:t>
            </a:r>
            <a:r>
              <a:rPr lang="tr-TR" sz="1800" dirty="0"/>
              <a:t> tabi tutulduktan sonra çıktı görüntüleri üzerinde performans iyileştirilmesi </a:t>
            </a:r>
            <a:r>
              <a:rPr lang="tr-TR" sz="1800" dirty="0" err="1"/>
              <a:t>yapılmıştırPerformans</a:t>
            </a:r>
            <a:r>
              <a:rPr lang="tr-TR" sz="1800" dirty="0"/>
              <a:t> iyileştirme yönteminde damara ait olmayan damar benzeri görüntüler morfolojik işlemler kullanılarak yok edilmiştir. Bu aşama bağlı bileşen analizi kullanılarak önce küçük nesneler silinmiş daha sonrada damardan kopuk küçük boşluklar doldurulmuştur</a:t>
            </a:r>
            <a:r>
              <a:rPr lang="tr-TR" sz="1300" dirty="0"/>
              <a:t>.</a:t>
            </a:r>
            <a:endParaRPr lang="en-US" sz="1300" dirty="0"/>
          </a:p>
        </p:txBody>
      </p:sp>
      <p:sp>
        <p:nvSpPr>
          <p:cNvPr id="2" name="Başlık 1">
            <a:extLst>
              <a:ext uri="{FF2B5EF4-FFF2-40B4-BE49-F238E27FC236}">
                <a16:creationId xmlns:a16="http://schemas.microsoft.com/office/drawing/2014/main" id="{324894F2-CD9F-E29A-B44A-832A8F2CD2DA}"/>
              </a:ext>
            </a:extLst>
          </p:cNvPr>
          <p:cNvSpPr>
            <a:spLocks noGrp="1"/>
          </p:cNvSpPr>
          <p:nvPr>
            <p:ph type="title"/>
          </p:nvPr>
        </p:nvSpPr>
        <p:spPr>
          <a:xfrm>
            <a:off x="1087946" y="183631"/>
            <a:ext cx="3740515" cy="1573863"/>
          </a:xfrm>
        </p:spPr>
        <p:txBody>
          <a:bodyPr>
            <a:normAutofit/>
          </a:bodyPr>
          <a:lstStyle/>
          <a:p>
            <a:pPr algn="l"/>
            <a:r>
              <a:rPr lang="tr-TR" dirty="0"/>
              <a:t>BÖLÜTLEME SONUÇLARI</a:t>
            </a:r>
          </a:p>
        </p:txBody>
      </p:sp>
    </p:spTree>
    <p:extLst>
      <p:ext uri="{BB962C8B-B14F-4D97-AF65-F5344CB8AC3E}">
        <p14:creationId xmlns:p14="http://schemas.microsoft.com/office/powerpoint/2010/main" val="352331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Başlık 1">
            <a:extLst>
              <a:ext uri="{FF2B5EF4-FFF2-40B4-BE49-F238E27FC236}">
                <a16:creationId xmlns:a16="http://schemas.microsoft.com/office/drawing/2014/main" id="{C4F60EDC-B26B-72D4-2D5A-6FE899A7B20E}"/>
              </a:ext>
            </a:extLst>
          </p:cNvPr>
          <p:cNvSpPr>
            <a:spLocks noGrp="1"/>
          </p:cNvSpPr>
          <p:nvPr>
            <p:ph type="title"/>
          </p:nvPr>
        </p:nvSpPr>
        <p:spPr>
          <a:xfrm>
            <a:off x="959896" y="960814"/>
            <a:ext cx="2732249" cy="4912936"/>
          </a:xfrm>
        </p:spPr>
        <p:txBody>
          <a:bodyPr anchor="b">
            <a:normAutofit/>
          </a:bodyPr>
          <a:lstStyle/>
          <a:p>
            <a:pPr algn="r"/>
            <a:r>
              <a:rPr lang="tr-TR" sz="4000" dirty="0">
                <a:solidFill>
                  <a:schemeClr val="bg1"/>
                </a:solidFill>
              </a:rPr>
              <a:t>GİRİŞ</a:t>
            </a:r>
          </a:p>
        </p:txBody>
      </p:sp>
      <p:sp>
        <p:nvSpPr>
          <p:cNvPr id="3" name="İçerik Yer Tutucusu 2">
            <a:extLst>
              <a:ext uri="{FF2B5EF4-FFF2-40B4-BE49-F238E27FC236}">
                <a16:creationId xmlns:a16="http://schemas.microsoft.com/office/drawing/2014/main" id="{2C3AE5E5-ABA6-00DC-734F-3BC268113CBD}"/>
              </a:ext>
            </a:extLst>
          </p:cNvPr>
          <p:cNvSpPr>
            <a:spLocks noGrp="1"/>
          </p:cNvSpPr>
          <p:nvPr>
            <p:ph idx="1"/>
          </p:nvPr>
        </p:nvSpPr>
        <p:spPr>
          <a:xfrm>
            <a:off x="4979078" y="960814"/>
            <a:ext cx="6247722" cy="4830385"/>
          </a:xfrm>
        </p:spPr>
        <p:txBody>
          <a:bodyPr anchor="ctr">
            <a:normAutofit/>
          </a:bodyPr>
          <a:lstStyle/>
          <a:p>
            <a:r>
              <a:rPr lang="tr-TR" sz="1800"/>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veritabanına aktarılmaktadır. Son aşamada ise bilgi veritabanı kullanılarak nesnelerin sınıflandırılması gerçekleştirilmektedir</a:t>
            </a:r>
          </a:p>
        </p:txBody>
      </p:sp>
    </p:spTree>
    <p:extLst>
      <p:ext uri="{BB962C8B-B14F-4D97-AF65-F5344CB8AC3E}">
        <p14:creationId xmlns:p14="http://schemas.microsoft.com/office/powerpoint/2010/main" val="426384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D58954F-C5AC-4BE0-811D-8DFE18E3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359E835-CE77-4DCC-8EC3-1924094D3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0F0E8D7-548A-B7B8-21E1-E409B1D6A11D}"/>
              </a:ext>
            </a:extLst>
          </p:cNvPr>
          <p:cNvPicPr>
            <a:picLocks noChangeAspect="1"/>
          </p:cNvPicPr>
          <p:nvPr/>
        </p:nvPicPr>
        <p:blipFill rotWithShape="1">
          <a:blip r:embed="rId2">
            <a:extLst>
              <a:ext uri="{28A0092B-C50C-407E-A947-70E740481C1C}">
                <a14:useLocalDpi xmlns:a14="http://schemas.microsoft.com/office/drawing/2010/main" val="0"/>
              </a:ext>
            </a:extLst>
          </a:blip>
          <a:srcRect l="1701" r="3026"/>
          <a:stretch/>
        </p:blipFill>
        <p:spPr>
          <a:xfrm>
            <a:off x="8157374" y="10"/>
            <a:ext cx="4034626" cy="6857990"/>
          </a:xfrm>
          <a:prstGeom prst="rect">
            <a:avLst/>
          </a:prstGeom>
        </p:spPr>
      </p:pic>
      <p:pic>
        <p:nvPicPr>
          <p:cNvPr id="30" name="Picture 29">
            <a:extLst>
              <a:ext uri="{FF2B5EF4-FFF2-40B4-BE49-F238E27FC236}">
                <a16:creationId xmlns:a16="http://schemas.microsoft.com/office/drawing/2014/main" id="{B03B59B5-123A-4DC5-87BD-6D3E22FA6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114C4EF1-0220-A4ED-38EF-AC550C975269}"/>
              </a:ext>
            </a:extLst>
          </p:cNvPr>
          <p:cNvSpPr>
            <a:spLocks noGrp="1"/>
          </p:cNvSpPr>
          <p:nvPr>
            <p:ph type="title"/>
          </p:nvPr>
        </p:nvSpPr>
        <p:spPr>
          <a:xfrm>
            <a:off x="913776" y="618517"/>
            <a:ext cx="6672886" cy="1596177"/>
          </a:xfrm>
        </p:spPr>
        <p:txBody>
          <a:bodyPr>
            <a:normAutofit/>
          </a:bodyPr>
          <a:lstStyle/>
          <a:p>
            <a:r>
              <a:rPr lang="tr-TR" dirty="0"/>
              <a:t>ÖNERİLEN YÖNTEM</a:t>
            </a:r>
          </a:p>
        </p:txBody>
      </p:sp>
      <p:sp>
        <p:nvSpPr>
          <p:cNvPr id="18" name="Content Placeholder 17">
            <a:extLst>
              <a:ext uri="{FF2B5EF4-FFF2-40B4-BE49-F238E27FC236}">
                <a16:creationId xmlns:a16="http://schemas.microsoft.com/office/drawing/2014/main" id="{C9AC3CE6-65B6-B7C0-DFA8-4C1D6425674C}"/>
              </a:ext>
            </a:extLst>
          </p:cNvPr>
          <p:cNvSpPr>
            <a:spLocks noGrp="1"/>
          </p:cNvSpPr>
          <p:nvPr>
            <p:ph idx="1"/>
          </p:nvPr>
        </p:nvSpPr>
        <p:spPr>
          <a:xfrm>
            <a:off x="913774" y="2367092"/>
            <a:ext cx="6672887" cy="3424107"/>
          </a:xfrm>
        </p:spPr>
        <p:txBody>
          <a:bodyPr>
            <a:normAutofit/>
          </a:bodyPr>
          <a:lstStyle/>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lang="en-US" dirty="0"/>
          </a:p>
        </p:txBody>
      </p:sp>
    </p:spTree>
    <p:extLst>
      <p:ext uri="{BB962C8B-B14F-4D97-AF65-F5344CB8AC3E}">
        <p14:creationId xmlns:p14="http://schemas.microsoft.com/office/powerpoint/2010/main" val="27661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2">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3" name="Content Placeholder 17">
            <a:extLst>
              <a:ext uri="{FF2B5EF4-FFF2-40B4-BE49-F238E27FC236}">
                <a16:creationId xmlns:a16="http://schemas.microsoft.com/office/drawing/2014/main" id="{9284AC7B-9C14-0185-922D-1A6437B01921}"/>
              </a:ext>
            </a:extLst>
          </p:cNvPr>
          <p:cNvGraphicFramePr>
            <a:graphicFrameLocks noGrp="1"/>
          </p:cNvGraphicFramePr>
          <p:nvPr>
            <p:ph idx="1"/>
          </p:nvPr>
        </p:nvGraphicFramePr>
        <p:xfrm>
          <a:off x="925689" y="1524000"/>
          <a:ext cx="6908800" cy="5102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Başlık 1">
            <a:extLst>
              <a:ext uri="{FF2B5EF4-FFF2-40B4-BE49-F238E27FC236}">
                <a16:creationId xmlns:a16="http://schemas.microsoft.com/office/drawing/2014/main" id="{114C4EF1-0220-A4ED-38EF-AC550C975269}"/>
              </a:ext>
            </a:extLst>
          </p:cNvPr>
          <p:cNvSpPr>
            <a:spLocks noGrp="1"/>
          </p:cNvSpPr>
          <p:nvPr>
            <p:ph type="title"/>
          </p:nvPr>
        </p:nvSpPr>
        <p:spPr>
          <a:xfrm>
            <a:off x="1054065" y="329465"/>
            <a:ext cx="5855416" cy="905483"/>
          </a:xfrm>
        </p:spPr>
        <p:txBody>
          <a:bodyPr>
            <a:normAutofit/>
          </a:bodyPr>
          <a:lstStyle/>
          <a:p>
            <a:pPr algn="l"/>
            <a:r>
              <a:rPr lang="tr-TR" dirty="0"/>
              <a:t> </a:t>
            </a:r>
            <a:r>
              <a:rPr lang="tr-TR" sz="2800" dirty="0"/>
              <a:t>Görüntü ön işleme aşaması</a:t>
            </a:r>
          </a:p>
        </p:txBody>
      </p:sp>
      <p:pic>
        <p:nvPicPr>
          <p:cNvPr id="4" name="Resim 3">
            <a:extLst>
              <a:ext uri="{FF2B5EF4-FFF2-40B4-BE49-F238E27FC236}">
                <a16:creationId xmlns:a16="http://schemas.microsoft.com/office/drawing/2014/main" id="{23A2D9CD-AC6C-96DF-6826-5CF4BC2D63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9453" y="618517"/>
            <a:ext cx="3853509" cy="5375883"/>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883EC87C-9E91-FDF1-5CA9-0CD846AABB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81773" y="3085762"/>
            <a:ext cx="2988185" cy="686475"/>
          </a:xfrm>
          <a:prstGeom prst="rect">
            <a:avLst/>
          </a:prstGeom>
        </p:spPr>
      </p:pic>
    </p:spTree>
    <p:extLst>
      <p:ext uri="{BB962C8B-B14F-4D97-AF65-F5344CB8AC3E}">
        <p14:creationId xmlns:p14="http://schemas.microsoft.com/office/powerpoint/2010/main" val="53630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Başlık 1">
            <a:extLst>
              <a:ext uri="{FF2B5EF4-FFF2-40B4-BE49-F238E27FC236}">
                <a16:creationId xmlns:a16="http://schemas.microsoft.com/office/drawing/2014/main" id="{114C4EF1-0220-A4ED-38EF-AC550C975269}"/>
              </a:ext>
            </a:extLst>
          </p:cNvPr>
          <p:cNvSpPr>
            <a:spLocks noGrp="1"/>
          </p:cNvSpPr>
          <p:nvPr>
            <p:ph type="title"/>
          </p:nvPr>
        </p:nvSpPr>
        <p:spPr>
          <a:xfrm>
            <a:off x="959896" y="960814"/>
            <a:ext cx="2732249" cy="4912936"/>
          </a:xfrm>
        </p:spPr>
        <p:txBody>
          <a:bodyPr anchor="b">
            <a:normAutofit/>
          </a:bodyPr>
          <a:lstStyle/>
          <a:p>
            <a:pPr algn="r"/>
            <a:r>
              <a:rPr lang="tr-TR" sz="4000">
                <a:solidFill>
                  <a:schemeClr val="bg1"/>
                </a:solidFill>
              </a:rPr>
              <a:t>Nesne bulma ve özellik çıkarımı işlemi aşaması</a:t>
            </a:r>
          </a:p>
        </p:txBody>
      </p:sp>
      <p:sp>
        <p:nvSpPr>
          <p:cNvPr id="18" name="Content Placeholder 17">
            <a:extLst>
              <a:ext uri="{FF2B5EF4-FFF2-40B4-BE49-F238E27FC236}">
                <a16:creationId xmlns:a16="http://schemas.microsoft.com/office/drawing/2014/main" id="{C9AC3CE6-65B6-B7C0-DFA8-4C1D6425674C}"/>
              </a:ext>
            </a:extLst>
          </p:cNvPr>
          <p:cNvSpPr>
            <a:spLocks noGrp="1"/>
          </p:cNvSpPr>
          <p:nvPr>
            <p:ph idx="1"/>
          </p:nvPr>
        </p:nvSpPr>
        <p:spPr>
          <a:xfrm>
            <a:off x="4979078" y="960814"/>
            <a:ext cx="6247722" cy="4830385"/>
          </a:xfrm>
        </p:spPr>
        <p:txBody>
          <a:bodyPr anchor="ctr">
            <a:normAutofit/>
          </a:bodyPr>
          <a:lstStyle/>
          <a:p>
            <a:r>
              <a:rPr lang="tr-TR" sz="1800"/>
              <a:t>Nesnelerin görüntü düzleminde kaplamış olduğu alan, nesne boyları ve nesne merkezine ait koordinatlar özellik çıkarım vektörlerinde bulunmaktadır. </a:t>
            </a:r>
          </a:p>
          <a:p>
            <a:r>
              <a:rPr lang="tr-TR" sz="1800"/>
              <a:t>Her bir nesneye ait dış hatlar ve nesne numaraları belirlendikten sonra, nesnenin alanını hesaplamak için moment alma işlemi gerçekleştirilmektedir.</a:t>
            </a:r>
            <a:endParaRPr lang="en-US" sz="1800" dirty="0"/>
          </a:p>
        </p:txBody>
      </p:sp>
    </p:spTree>
    <p:extLst>
      <p:ext uri="{BB962C8B-B14F-4D97-AF65-F5344CB8AC3E}">
        <p14:creationId xmlns:p14="http://schemas.microsoft.com/office/powerpoint/2010/main" val="357657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Başlık 1">
            <a:extLst>
              <a:ext uri="{FF2B5EF4-FFF2-40B4-BE49-F238E27FC236}">
                <a16:creationId xmlns:a16="http://schemas.microsoft.com/office/drawing/2014/main" id="{2501A264-31AC-7262-7E62-9D697B05217C}"/>
              </a:ext>
            </a:extLst>
          </p:cNvPr>
          <p:cNvSpPr>
            <a:spLocks noGrp="1"/>
          </p:cNvSpPr>
          <p:nvPr>
            <p:ph type="title"/>
          </p:nvPr>
        </p:nvSpPr>
        <p:spPr>
          <a:xfrm>
            <a:off x="959896" y="960814"/>
            <a:ext cx="2732249" cy="4912936"/>
          </a:xfrm>
        </p:spPr>
        <p:txBody>
          <a:bodyPr anchor="b">
            <a:normAutofit/>
          </a:bodyPr>
          <a:lstStyle/>
          <a:p>
            <a:pPr algn="l"/>
            <a:r>
              <a:rPr lang="tr-TR" sz="4800" dirty="0">
                <a:solidFill>
                  <a:schemeClr val="bg1"/>
                </a:solidFill>
              </a:rPr>
              <a:t>Sınıflandırma işlemi aşamasına ait adımlar</a:t>
            </a:r>
          </a:p>
        </p:txBody>
      </p:sp>
      <p:sp>
        <p:nvSpPr>
          <p:cNvPr id="3" name="İçerik Yer Tutucusu 2">
            <a:extLst>
              <a:ext uri="{FF2B5EF4-FFF2-40B4-BE49-F238E27FC236}">
                <a16:creationId xmlns:a16="http://schemas.microsoft.com/office/drawing/2014/main" id="{F27B4DBD-D83E-BCB8-FC50-DA5576E3F58E}"/>
              </a:ext>
            </a:extLst>
          </p:cNvPr>
          <p:cNvSpPr>
            <a:spLocks noGrp="1"/>
          </p:cNvSpPr>
          <p:nvPr>
            <p:ph idx="1"/>
          </p:nvPr>
        </p:nvSpPr>
        <p:spPr>
          <a:xfrm>
            <a:off x="4979078" y="960814"/>
            <a:ext cx="6247722" cy="4830385"/>
          </a:xfrm>
        </p:spPr>
        <p:txBody>
          <a:bodyPr anchor="ctr">
            <a:normAutofit/>
          </a:bodyPr>
          <a:lstStyle/>
          <a:p>
            <a:pPr marL="0" indent="0">
              <a:buNone/>
            </a:pPr>
            <a:r>
              <a:rPr lang="tr-TR" dirty="0"/>
              <a:t>nesnelerin sınıflandırma işleminde iki farklı kümeleme yöntemi önerilmektedir:</a:t>
            </a:r>
          </a:p>
          <a:p>
            <a:r>
              <a:rPr lang="tr-TR" dirty="0"/>
              <a:t>1. Ortalama tabanlı sınıflandırma</a:t>
            </a:r>
            <a:r>
              <a:rPr lang="tr-TR" sz="1800" dirty="0"/>
              <a:t> : </a:t>
            </a:r>
            <a:r>
              <a:rPr lang="tr-TR" sz="1400" dirty="0"/>
              <a:t>Nesneleri sınıflandırma aşamasında, ilgili nesnenin alanı ile her bir küme merkezi arasındaki mesafe hesaplanmaktadır. Nesneler kendilerine en yakın noktada bulunan küme merkezlerine yerleştirilerek sınıflandırılmaktadır.</a:t>
            </a:r>
          </a:p>
          <a:p>
            <a:r>
              <a:rPr lang="tr-TR" sz="1600" dirty="0"/>
              <a:t>2. K-</a:t>
            </a:r>
            <a:r>
              <a:rPr lang="tr-TR" sz="1600" dirty="0" err="1"/>
              <a:t>means</a:t>
            </a:r>
            <a:r>
              <a:rPr lang="tr-TR" sz="1600" dirty="0"/>
              <a:t> kümeleme yöntemi : </a:t>
            </a:r>
            <a:r>
              <a:rPr lang="tr-TR" sz="1400" dirty="0"/>
              <a:t>K-</a:t>
            </a:r>
            <a:r>
              <a:rPr lang="tr-TR" sz="1400" dirty="0" err="1"/>
              <a:t>means</a:t>
            </a:r>
            <a:r>
              <a:rPr lang="tr-TR" sz="1400" dirty="0"/>
              <a:t> algoritması, N adet veri nesnesinin K adet kümeye </a:t>
            </a:r>
            <a:r>
              <a:rPr lang="tr-TR" sz="1400" dirty="0" err="1"/>
              <a:t>bölünmesidir.K-means</a:t>
            </a:r>
            <a:r>
              <a:rPr lang="tr-TR" sz="1400" dirty="0"/>
              <a:t> algoritmasının temel amacı bölümleme sonucunda elde edilen küme içindeki verilerin benzerliklerinin maksimum, kümeler arasındaki benzerliklerin ise minimum olmasıdır</a:t>
            </a:r>
            <a:endParaRPr lang="tr-TR" sz="1600" dirty="0"/>
          </a:p>
          <a:p>
            <a:endParaRPr lang="tr-TR" sz="1600" dirty="0"/>
          </a:p>
        </p:txBody>
      </p:sp>
    </p:spTree>
    <p:extLst>
      <p:ext uri="{BB962C8B-B14F-4D97-AF65-F5344CB8AC3E}">
        <p14:creationId xmlns:p14="http://schemas.microsoft.com/office/powerpoint/2010/main" val="275416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6FD2B520-9B1A-0C4A-1583-0E59775D5D13}"/>
              </a:ext>
            </a:extLst>
          </p:cNvPr>
          <p:cNvSpPr txBox="1"/>
          <p:nvPr/>
        </p:nvSpPr>
        <p:spPr>
          <a:xfrm>
            <a:off x="643470" y="748641"/>
            <a:ext cx="3740509" cy="3881309"/>
          </a:xfrm>
          <a:prstGeom prst="rect">
            <a:avLst/>
          </a:prstGeom>
        </p:spPr>
        <p:txBody>
          <a:bodyPr vert="horz" lIns="91440" tIns="45720" rIns="91440" bIns="45720" rtlCol="0">
            <a:noAutofit/>
          </a:bodyPr>
          <a:lstStyle/>
          <a:p>
            <a:pPr defTabSz="914400">
              <a:lnSpc>
                <a:spcPct val="110000"/>
              </a:lnSpc>
              <a:spcAft>
                <a:spcPts val="600"/>
              </a:spcAft>
              <a:buClr>
                <a:schemeClr val="tx1"/>
              </a:buClr>
            </a:pPr>
            <a:r>
              <a:rPr lang="en-US" cap="all" dirty="0" err="1"/>
              <a:t>Görüntü</a:t>
            </a:r>
            <a:r>
              <a:rPr lang="en-US" cap="all" dirty="0"/>
              <a:t> </a:t>
            </a:r>
            <a:r>
              <a:rPr lang="en-US" cap="all" dirty="0" err="1"/>
              <a:t>ön</a:t>
            </a:r>
            <a:r>
              <a:rPr lang="en-US" cap="all" dirty="0"/>
              <a:t> </a:t>
            </a:r>
            <a:r>
              <a:rPr lang="en-US" cap="all" dirty="0" err="1"/>
              <a:t>işleme</a:t>
            </a:r>
            <a:r>
              <a:rPr lang="en-US" cap="all" dirty="0"/>
              <a:t> </a:t>
            </a:r>
            <a:r>
              <a:rPr lang="en-US" cap="all" dirty="0" err="1"/>
              <a:t>aşamasında</a:t>
            </a:r>
            <a:r>
              <a:rPr lang="en-US" cap="all" dirty="0"/>
              <a:t>, </a:t>
            </a:r>
            <a:r>
              <a:rPr lang="en-US" cap="all" dirty="0" err="1"/>
              <a:t>resim</a:t>
            </a:r>
            <a:r>
              <a:rPr lang="en-US" cap="all" dirty="0"/>
              <a:t> </a:t>
            </a:r>
            <a:r>
              <a:rPr lang="en-US" cap="all" dirty="0" err="1"/>
              <a:t>üzerinde</a:t>
            </a:r>
            <a:r>
              <a:rPr lang="en-US" cap="all" dirty="0"/>
              <a:t> </a:t>
            </a:r>
            <a:r>
              <a:rPr lang="en-US" cap="all" dirty="0" err="1"/>
              <a:t>filtreleme</a:t>
            </a:r>
            <a:r>
              <a:rPr lang="en-US" cap="all" dirty="0"/>
              <a:t>, </a:t>
            </a:r>
            <a:r>
              <a:rPr lang="en-US" cap="all" dirty="0" err="1"/>
              <a:t>grileştirme</a:t>
            </a:r>
            <a:r>
              <a:rPr lang="en-US" cap="all" dirty="0"/>
              <a:t>, </a:t>
            </a:r>
            <a:r>
              <a:rPr lang="en-US" cap="all" dirty="0" err="1"/>
              <a:t>eşikleşme</a:t>
            </a:r>
            <a:r>
              <a:rPr lang="en-US" cap="all" dirty="0"/>
              <a:t> </a:t>
            </a:r>
            <a:r>
              <a:rPr lang="en-US" cap="all" dirty="0" err="1"/>
              <a:t>ve</a:t>
            </a:r>
            <a:r>
              <a:rPr lang="en-US" cap="all" dirty="0"/>
              <a:t> </a:t>
            </a:r>
            <a:r>
              <a:rPr lang="en-US" cap="all" dirty="0" err="1"/>
              <a:t>morfolojik</a:t>
            </a:r>
            <a:r>
              <a:rPr lang="en-US" cap="all" dirty="0"/>
              <a:t> </a:t>
            </a:r>
            <a:r>
              <a:rPr lang="en-US" cap="all" dirty="0" err="1"/>
              <a:t>işlem</a:t>
            </a:r>
            <a:r>
              <a:rPr lang="en-US" cap="all" dirty="0"/>
              <a:t> </a:t>
            </a:r>
            <a:r>
              <a:rPr lang="en-US" cap="all" dirty="0" err="1"/>
              <a:t>uygulanmaktadır</a:t>
            </a:r>
            <a:r>
              <a:rPr lang="en-US" cap="all" dirty="0"/>
              <a:t>. Bu </a:t>
            </a:r>
            <a:r>
              <a:rPr lang="en-US" cap="all" dirty="0" err="1"/>
              <a:t>işlem</a:t>
            </a:r>
            <a:r>
              <a:rPr lang="en-US" cap="all" dirty="0"/>
              <a:t> </a:t>
            </a:r>
            <a:r>
              <a:rPr lang="en-US" cap="all" dirty="0" err="1"/>
              <a:t>basamakları</a:t>
            </a:r>
            <a:r>
              <a:rPr lang="en-US" cap="all" dirty="0"/>
              <a:t> </a:t>
            </a:r>
            <a:r>
              <a:rPr lang="en-US" cap="all" dirty="0" err="1"/>
              <a:t>sonucunda</a:t>
            </a:r>
            <a:r>
              <a:rPr lang="en-US" cap="all" dirty="0"/>
              <a:t> </a:t>
            </a:r>
            <a:r>
              <a:rPr lang="en-US" cap="all" dirty="0" err="1"/>
              <a:t>elde</a:t>
            </a:r>
            <a:r>
              <a:rPr lang="en-US" cap="all" dirty="0"/>
              <a:t> </a:t>
            </a:r>
            <a:r>
              <a:rPr lang="en-US" cap="all" dirty="0" err="1"/>
              <a:t>edilen</a:t>
            </a:r>
            <a:r>
              <a:rPr lang="en-US" cap="all" dirty="0"/>
              <a:t> </a:t>
            </a:r>
            <a:r>
              <a:rPr lang="en-US" cap="all" dirty="0" err="1"/>
              <a:t>görüntü</a:t>
            </a:r>
            <a:r>
              <a:rPr lang="en-US" cap="all" dirty="0"/>
              <a:t> </a:t>
            </a:r>
            <a:r>
              <a:rPr lang="en-US" cap="all" dirty="0" err="1"/>
              <a:t>Şekil</a:t>
            </a:r>
            <a:r>
              <a:rPr lang="en-US" cap="all" dirty="0"/>
              <a:t> 6 (b)’de </a:t>
            </a:r>
            <a:r>
              <a:rPr lang="en-US" cap="all" dirty="0" err="1"/>
              <a:t>sunulmaktadır</a:t>
            </a:r>
            <a:r>
              <a:rPr lang="en-US" cap="all" dirty="0"/>
              <a:t>. Bu </a:t>
            </a:r>
            <a:r>
              <a:rPr lang="en-US" cap="all" dirty="0" err="1"/>
              <a:t>görüntü</a:t>
            </a:r>
            <a:r>
              <a:rPr lang="en-US" cap="all" dirty="0"/>
              <a:t> </a:t>
            </a:r>
            <a:r>
              <a:rPr lang="en-US" cap="all" dirty="0" err="1"/>
              <a:t>nesne</a:t>
            </a:r>
            <a:r>
              <a:rPr lang="en-US" cap="all" dirty="0"/>
              <a:t> </a:t>
            </a:r>
            <a:r>
              <a:rPr lang="en-US" cap="all" dirty="0" err="1"/>
              <a:t>bulma</a:t>
            </a:r>
            <a:r>
              <a:rPr lang="en-US" cap="all" dirty="0"/>
              <a:t> </a:t>
            </a:r>
            <a:r>
              <a:rPr lang="en-US" cap="all" dirty="0" err="1"/>
              <a:t>ve</a:t>
            </a:r>
            <a:r>
              <a:rPr lang="en-US" cap="all" dirty="0"/>
              <a:t> </a:t>
            </a:r>
            <a:r>
              <a:rPr lang="en-US" cap="all" dirty="0" err="1"/>
              <a:t>özellik</a:t>
            </a:r>
            <a:r>
              <a:rPr lang="en-US" cap="all" dirty="0"/>
              <a:t> </a:t>
            </a:r>
            <a:r>
              <a:rPr lang="en-US" cap="all" dirty="0" err="1"/>
              <a:t>belirleme</a:t>
            </a:r>
            <a:r>
              <a:rPr lang="en-US" cap="all" dirty="0"/>
              <a:t> </a:t>
            </a:r>
            <a:r>
              <a:rPr lang="en-US" cap="all" dirty="0" err="1"/>
              <a:t>aşamasına</a:t>
            </a:r>
            <a:r>
              <a:rPr lang="en-US" cap="all" dirty="0"/>
              <a:t> </a:t>
            </a:r>
            <a:r>
              <a:rPr lang="en-US" cap="all" dirty="0" err="1"/>
              <a:t>girdi</a:t>
            </a:r>
            <a:r>
              <a:rPr lang="en-US" cap="all" dirty="0"/>
              <a:t> </a:t>
            </a:r>
            <a:r>
              <a:rPr lang="en-US" cap="all" dirty="0" err="1"/>
              <a:t>olarak</a:t>
            </a:r>
            <a:r>
              <a:rPr lang="en-US" cap="all" dirty="0"/>
              <a:t> </a:t>
            </a:r>
            <a:r>
              <a:rPr lang="en-US" cap="all" dirty="0" err="1"/>
              <a:t>verilmektedir</a:t>
            </a:r>
            <a:r>
              <a:rPr lang="en-US" cap="all" dirty="0"/>
              <a:t>. </a:t>
            </a:r>
            <a:r>
              <a:rPr lang="en-US" cap="all" dirty="0" err="1"/>
              <a:t>Ortamda</a:t>
            </a:r>
            <a:r>
              <a:rPr lang="en-US" cap="all" dirty="0"/>
              <a:t> </a:t>
            </a:r>
            <a:r>
              <a:rPr lang="en-US" cap="all" dirty="0" err="1"/>
              <a:t>bulunan</a:t>
            </a:r>
            <a:r>
              <a:rPr lang="en-US" cap="all" dirty="0"/>
              <a:t> </a:t>
            </a:r>
            <a:r>
              <a:rPr lang="en-US" cap="all" dirty="0" err="1"/>
              <a:t>ve</a:t>
            </a:r>
            <a:r>
              <a:rPr lang="en-US" cap="all" dirty="0"/>
              <a:t> </a:t>
            </a:r>
            <a:r>
              <a:rPr lang="en-US" cap="all" dirty="0" err="1"/>
              <a:t>ilgilenilen</a:t>
            </a:r>
            <a:r>
              <a:rPr lang="en-US" cap="all" dirty="0"/>
              <a:t> </a:t>
            </a:r>
            <a:r>
              <a:rPr lang="en-US" cap="all" dirty="0" err="1"/>
              <a:t>nesnelerin</a:t>
            </a:r>
            <a:r>
              <a:rPr lang="en-US" cap="all" dirty="0"/>
              <a:t> </a:t>
            </a:r>
            <a:r>
              <a:rPr lang="en-US" cap="all" dirty="0" err="1"/>
              <a:t>dış</a:t>
            </a:r>
            <a:r>
              <a:rPr lang="en-US" cap="all" dirty="0"/>
              <a:t> </a:t>
            </a:r>
            <a:r>
              <a:rPr lang="en-US" cap="all" dirty="0" err="1"/>
              <a:t>hatları</a:t>
            </a:r>
            <a:r>
              <a:rPr lang="en-US" cap="all" dirty="0"/>
              <a:t> </a:t>
            </a:r>
            <a:r>
              <a:rPr lang="en-US" cap="all" dirty="0" err="1"/>
              <a:t>belirlenmektedir</a:t>
            </a:r>
            <a:r>
              <a:rPr lang="en-US" cap="all" dirty="0"/>
              <a:t>. </a:t>
            </a:r>
            <a:r>
              <a:rPr lang="en-US" cap="all" dirty="0" err="1"/>
              <a:t>Çalışmada</a:t>
            </a:r>
            <a:r>
              <a:rPr lang="en-US" cap="all" dirty="0"/>
              <a:t> </a:t>
            </a:r>
            <a:r>
              <a:rPr lang="en-US" cap="all" dirty="0" err="1"/>
              <a:t>kullanılacak</a:t>
            </a:r>
            <a:r>
              <a:rPr lang="en-US" cap="all" dirty="0"/>
              <a:t> </a:t>
            </a:r>
            <a:r>
              <a:rPr lang="en-US" cap="all" dirty="0" err="1"/>
              <a:t>alan</a:t>
            </a:r>
            <a:r>
              <a:rPr lang="en-US" cap="all" dirty="0"/>
              <a:t>, </a:t>
            </a:r>
            <a:r>
              <a:rPr lang="en-US" cap="all" dirty="0" err="1"/>
              <a:t>çap</a:t>
            </a:r>
            <a:r>
              <a:rPr lang="en-US" cap="all" dirty="0"/>
              <a:t>, </a:t>
            </a:r>
            <a:r>
              <a:rPr lang="en-US" cap="all" dirty="0" err="1"/>
              <a:t>yarıçap</a:t>
            </a:r>
            <a:r>
              <a:rPr lang="en-US" cap="all" dirty="0"/>
              <a:t> </a:t>
            </a:r>
            <a:r>
              <a:rPr lang="en-US" cap="all" dirty="0" err="1"/>
              <a:t>ve</a:t>
            </a:r>
            <a:r>
              <a:rPr lang="en-US" cap="all" dirty="0"/>
              <a:t> </a:t>
            </a:r>
            <a:r>
              <a:rPr lang="en-US" cap="all" dirty="0" err="1"/>
              <a:t>merkez</a:t>
            </a:r>
            <a:r>
              <a:rPr lang="en-US" cap="all" dirty="0"/>
              <a:t> </a:t>
            </a:r>
            <a:r>
              <a:rPr lang="en-US" cap="all" dirty="0" err="1"/>
              <a:t>noktasına</a:t>
            </a:r>
            <a:r>
              <a:rPr lang="en-US" cap="all" dirty="0"/>
              <a:t> </a:t>
            </a:r>
            <a:r>
              <a:rPr lang="en-US" cap="all" dirty="0" err="1"/>
              <a:t>ait</a:t>
            </a:r>
            <a:r>
              <a:rPr lang="en-US" cap="all" dirty="0"/>
              <a:t> </a:t>
            </a:r>
            <a:r>
              <a:rPr lang="en-US" cap="all" dirty="0" err="1"/>
              <a:t>koordinatlar</a:t>
            </a:r>
            <a:r>
              <a:rPr lang="en-US" cap="all" dirty="0"/>
              <a:t> </a:t>
            </a:r>
            <a:r>
              <a:rPr lang="en-US" cap="all" dirty="0" err="1"/>
              <a:t>elde</a:t>
            </a:r>
            <a:r>
              <a:rPr lang="en-US" cap="all" dirty="0"/>
              <a:t> </a:t>
            </a:r>
            <a:r>
              <a:rPr lang="en-US" cap="all" dirty="0" err="1"/>
              <a:t>edilmektedir</a:t>
            </a:r>
            <a:r>
              <a:rPr lang="en-US" cap="all" dirty="0"/>
              <a:t>. </a:t>
            </a:r>
            <a:r>
              <a:rPr lang="en-US" cap="all" dirty="0" err="1"/>
              <a:t>Şekil</a:t>
            </a:r>
            <a:r>
              <a:rPr lang="en-US" cap="all" dirty="0"/>
              <a:t> 6 (c)’de </a:t>
            </a:r>
            <a:r>
              <a:rPr lang="en-US" cap="all" dirty="0" err="1"/>
              <a:t>ortamda</a:t>
            </a:r>
            <a:r>
              <a:rPr lang="en-US" cap="all" dirty="0"/>
              <a:t> </a:t>
            </a:r>
            <a:r>
              <a:rPr lang="en-US" cap="all" dirty="0" err="1"/>
              <a:t>bulunan</a:t>
            </a:r>
            <a:r>
              <a:rPr lang="en-US" cap="all" dirty="0"/>
              <a:t> </a:t>
            </a:r>
            <a:r>
              <a:rPr lang="en-US" cap="all" dirty="0" err="1"/>
              <a:t>nesnelerin</a:t>
            </a:r>
            <a:r>
              <a:rPr lang="en-US" cap="all" dirty="0"/>
              <a:t> </a:t>
            </a:r>
            <a:r>
              <a:rPr lang="en-US" cap="all" dirty="0" err="1"/>
              <a:t>dış</a:t>
            </a:r>
            <a:r>
              <a:rPr lang="en-US" cap="all" dirty="0"/>
              <a:t> </a:t>
            </a:r>
            <a:r>
              <a:rPr lang="en-US" cap="all" dirty="0" err="1"/>
              <a:t>hatları</a:t>
            </a:r>
            <a:r>
              <a:rPr lang="en-US" cap="all" dirty="0"/>
              <a:t> </a:t>
            </a:r>
            <a:r>
              <a:rPr lang="en-US" cap="all" dirty="0" err="1"/>
              <a:t>ve</a:t>
            </a:r>
            <a:r>
              <a:rPr lang="en-US" cap="all" dirty="0"/>
              <a:t> </a:t>
            </a:r>
            <a:r>
              <a:rPr lang="en-US" cap="all" dirty="0" err="1"/>
              <a:t>indis</a:t>
            </a:r>
            <a:r>
              <a:rPr lang="en-US" cap="all" dirty="0"/>
              <a:t> </a:t>
            </a:r>
            <a:r>
              <a:rPr lang="en-US" cap="all" dirty="0" err="1"/>
              <a:t>numaraları</a:t>
            </a:r>
            <a:r>
              <a:rPr lang="en-US" cap="all" dirty="0"/>
              <a:t> </a:t>
            </a:r>
            <a:r>
              <a:rPr lang="en-US" cap="all" dirty="0" err="1"/>
              <a:t>sunulmaktadır</a:t>
            </a:r>
            <a:endParaRPr lang="en-US" cap="all" dirty="0"/>
          </a:p>
        </p:txBody>
      </p:sp>
      <p:pic>
        <p:nvPicPr>
          <p:cNvPr id="19" name="Picture 13">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çerik Yer Tutucusu 4">
            <a:extLst>
              <a:ext uri="{FF2B5EF4-FFF2-40B4-BE49-F238E27FC236}">
                <a16:creationId xmlns:a16="http://schemas.microsoft.com/office/drawing/2014/main" id="{36A74184-C6E3-7736-331B-0077E4FA2F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8643" y="1680782"/>
            <a:ext cx="6299887" cy="3496436"/>
          </a:xfrm>
          <a:prstGeom prst="rect">
            <a:avLst/>
          </a:prstGeom>
        </p:spPr>
      </p:pic>
      <p:sp>
        <p:nvSpPr>
          <p:cNvPr id="2" name="Başlık 1">
            <a:extLst>
              <a:ext uri="{FF2B5EF4-FFF2-40B4-BE49-F238E27FC236}">
                <a16:creationId xmlns:a16="http://schemas.microsoft.com/office/drawing/2014/main" id="{7AF244DF-DD35-43EF-9924-876BAAA93D05}"/>
              </a:ext>
            </a:extLst>
          </p:cNvPr>
          <p:cNvSpPr>
            <a:spLocks noGrp="1"/>
          </p:cNvSpPr>
          <p:nvPr>
            <p:ph type="title"/>
          </p:nvPr>
        </p:nvSpPr>
        <p:spPr>
          <a:xfrm>
            <a:off x="3628399" y="318289"/>
            <a:ext cx="5529889" cy="430352"/>
          </a:xfrm>
        </p:spPr>
        <p:txBody>
          <a:bodyPr vert="horz" lIns="91440" tIns="45720" rIns="91440" bIns="45720" rtlCol="0" anchor="ctr">
            <a:normAutofit fontScale="90000"/>
          </a:bodyPr>
          <a:lstStyle/>
          <a:p>
            <a:pPr algn="l"/>
            <a:r>
              <a:rPr lang="en-US" dirty="0"/>
              <a:t>DENEYSEL ÇALIŞMA</a:t>
            </a:r>
          </a:p>
        </p:txBody>
      </p:sp>
    </p:spTree>
    <p:extLst>
      <p:ext uri="{BB962C8B-B14F-4D97-AF65-F5344CB8AC3E}">
        <p14:creationId xmlns:p14="http://schemas.microsoft.com/office/powerpoint/2010/main" val="400801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8"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Başlık 1">
            <a:extLst>
              <a:ext uri="{FF2B5EF4-FFF2-40B4-BE49-F238E27FC236}">
                <a16:creationId xmlns:a16="http://schemas.microsoft.com/office/drawing/2014/main" id="{24D84A96-E947-0036-F2DB-8C7DF2D05E20}"/>
              </a:ext>
            </a:extLst>
          </p:cNvPr>
          <p:cNvSpPr>
            <a:spLocks noGrp="1"/>
          </p:cNvSpPr>
          <p:nvPr>
            <p:ph type="title"/>
          </p:nvPr>
        </p:nvSpPr>
        <p:spPr>
          <a:xfrm>
            <a:off x="959896" y="960814"/>
            <a:ext cx="2732249" cy="4912936"/>
          </a:xfrm>
        </p:spPr>
        <p:txBody>
          <a:bodyPr anchor="b">
            <a:normAutofit/>
          </a:bodyPr>
          <a:lstStyle/>
          <a:p>
            <a:pPr algn="r"/>
            <a:r>
              <a:rPr lang="tr-TR" sz="2000" dirty="0"/>
              <a:t>SONUÇLAR</a:t>
            </a:r>
            <a:endParaRPr lang="tr-TR" sz="4000" dirty="0">
              <a:solidFill>
                <a:schemeClr val="bg1"/>
              </a:solidFill>
            </a:endParaRPr>
          </a:p>
        </p:txBody>
      </p:sp>
      <p:sp>
        <p:nvSpPr>
          <p:cNvPr id="3" name="İçerik Yer Tutucusu 2">
            <a:extLst>
              <a:ext uri="{FF2B5EF4-FFF2-40B4-BE49-F238E27FC236}">
                <a16:creationId xmlns:a16="http://schemas.microsoft.com/office/drawing/2014/main" id="{0A34FD6B-2400-7080-EA8A-4D2D9816A81B}"/>
              </a:ext>
            </a:extLst>
          </p:cNvPr>
          <p:cNvSpPr>
            <a:spLocks noGrp="1"/>
          </p:cNvSpPr>
          <p:nvPr>
            <p:ph idx="1"/>
          </p:nvPr>
        </p:nvSpPr>
        <p:spPr>
          <a:xfrm>
            <a:off x="4979078" y="960814"/>
            <a:ext cx="6247722" cy="4830385"/>
          </a:xfrm>
        </p:spPr>
        <p:txBody>
          <a:bodyPr anchor="ctr">
            <a:normAutofit/>
          </a:bodyPr>
          <a:lstStyle/>
          <a:p>
            <a:r>
              <a:rPr lang="tr-TR" sz="1400"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1400" dirty="0" err="1"/>
              <a:t>veritabanında</a:t>
            </a:r>
            <a:r>
              <a:rPr lang="tr-TR" sz="1400" dirty="0"/>
              <a:t> bulunan veriler, ortalama tabanlı ve K-</a:t>
            </a:r>
            <a:r>
              <a:rPr lang="tr-TR" sz="1400" dirty="0" err="1"/>
              <a:t>means</a:t>
            </a:r>
            <a:r>
              <a:rPr lang="tr-TR" sz="1400" dirty="0"/>
              <a:t> algoritmaları kullanılarak sınıflandırılmaktadır.</a:t>
            </a:r>
            <a:endParaRPr lang="tr-TR" sz="1800" dirty="0"/>
          </a:p>
        </p:txBody>
      </p:sp>
    </p:spTree>
    <p:extLst>
      <p:ext uri="{BB962C8B-B14F-4D97-AF65-F5344CB8AC3E}">
        <p14:creationId xmlns:p14="http://schemas.microsoft.com/office/powerpoint/2010/main" val="281320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6">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28">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0">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41" name="Picture 32">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Başlık 1">
            <a:extLst>
              <a:ext uri="{FF2B5EF4-FFF2-40B4-BE49-F238E27FC236}">
                <a16:creationId xmlns:a16="http://schemas.microsoft.com/office/drawing/2014/main" id="{91F0946C-55B0-3A97-7CAA-753390DDA316}"/>
              </a:ext>
            </a:extLst>
          </p:cNvPr>
          <p:cNvSpPr>
            <a:spLocks noGrp="1"/>
          </p:cNvSpPr>
          <p:nvPr>
            <p:ph type="title"/>
          </p:nvPr>
        </p:nvSpPr>
        <p:spPr>
          <a:xfrm>
            <a:off x="1286933" y="2213361"/>
            <a:ext cx="6247721" cy="2204815"/>
          </a:xfrm>
        </p:spPr>
        <p:txBody>
          <a:bodyPr vert="horz" lIns="91440" tIns="45720" rIns="91440" bIns="45720" rtlCol="0" anchor="b">
            <a:normAutofit/>
          </a:bodyPr>
          <a:lstStyle/>
          <a:p>
            <a:pPr algn="l"/>
            <a:r>
              <a:rPr lang="en-US" sz="3700"/>
              <a:t>Retina kan damarlarını çıkarmak için eşikleme temelli morfolojik bir yöntem </a:t>
            </a:r>
          </a:p>
        </p:txBody>
      </p:sp>
      <p:pic>
        <p:nvPicPr>
          <p:cNvPr id="42" name="Picture 34">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37" name="Picture 36">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475046745"/>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TM03457464[[fn=Kar Payı]]</Template>
  <TotalTime>139</TotalTime>
  <Words>954</Words>
  <Application>Microsoft Office PowerPoint</Application>
  <PresentationFormat>Geniş ekran</PresentationFormat>
  <Paragraphs>42</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Tw Cen MT</vt:lpstr>
      <vt:lpstr>Damla</vt:lpstr>
      <vt:lpstr>Görüntü işleme teknikleri ve kümeleme yöntemleri kullanılarak fındık meyvesinin tespit ve sınıflandırılması</vt:lpstr>
      <vt:lpstr>GİRİŞ</vt:lpstr>
      <vt:lpstr>ÖNERİLEN YÖNTEM</vt:lpstr>
      <vt:lpstr> Görüntü ön işleme aşaması</vt:lpstr>
      <vt:lpstr>Nesne bulma ve özellik çıkarımı işlemi aşaması</vt:lpstr>
      <vt:lpstr>Sınıflandırma işlemi aşamasına ait adımlar</vt:lpstr>
      <vt:lpstr>DENEYSEL ÇALIŞMA</vt:lpstr>
      <vt:lpstr>SONUÇLAR</vt:lpstr>
      <vt:lpstr>Retina kan damarlarını çıkarmak için eşikleme temelli morfolojik bir yöntem </vt:lpstr>
      <vt:lpstr>GİRİŞ</vt:lpstr>
      <vt:lpstr>Akış şeması</vt:lpstr>
      <vt:lpstr>Morfolojik işlemler</vt:lpstr>
      <vt:lpstr>Morfolojik işlemler</vt:lpstr>
      <vt:lpstr>Eşikleme yöntemlerİ</vt:lpstr>
      <vt:lpstr>Kullanılan yöntem</vt:lpstr>
      <vt:lpstr>BÖLÜTLEME SONUÇLARI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melike ekinci</dc:creator>
  <cp:lastModifiedBy>melike ekinci</cp:lastModifiedBy>
  <cp:revision>1</cp:revision>
  <dcterms:created xsi:type="dcterms:W3CDTF">2022-12-15T16:51:30Z</dcterms:created>
  <dcterms:modified xsi:type="dcterms:W3CDTF">2022-12-15T19:10:52Z</dcterms:modified>
</cp:coreProperties>
</file>