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372401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301055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85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250806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562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604135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341379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420451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123279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5BE9755-3799-44C5-9B14-3F168062FC88}"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81710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5BE9755-3799-44C5-9B14-3F168062FC88}"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111318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5BE9755-3799-44C5-9B14-3F168062FC88}" type="datetimeFigureOut">
              <a:rPr lang="tr-TR" smtClean="0"/>
              <a:t>10.11.2022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87717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5BE9755-3799-44C5-9B14-3F168062FC88}" type="datetimeFigureOut">
              <a:rPr lang="tr-TR" smtClean="0"/>
              <a:t>10.11.2022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29591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E9755-3799-44C5-9B14-3F168062FC88}" type="datetimeFigureOut">
              <a:rPr lang="tr-TR" smtClean="0"/>
              <a:t>10.11.2022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22423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5BE9755-3799-44C5-9B14-3F168062FC88}"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194720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5BE9755-3799-44C5-9B14-3F168062FC88}"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69D5A1-34EE-469B-A6B7-3BDC02E452A5}" type="slidenum">
              <a:rPr lang="tr-TR" smtClean="0"/>
              <a:t>‹#›</a:t>
            </a:fld>
            <a:endParaRPr lang="tr-TR"/>
          </a:p>
        </p:txBody>
      </p:sp>
    </p:spTree>
    <p:extLst>
      <p:ext uri="{BB962C8B-B14F-4D97-AF65-F5344CB8AC3E}">
        <p14:creationId xmlns:p14="http://schemas.microsoft.com/office/powerpoint/2010/main" val="17117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BE9755-3799-44C5-9B14-3F168062FC88}" type="datetimeFigureOut">
              <a:rPr lang="tr-TR" smtClean="0"/>
              <a:t>10.11.2022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69D5A1-34EE-469B-A6B7-3BDC02E452A5}" type="slidenum">
              <a:rPr lang="tr-TR" smtClean="0"/>
              <a:t>‹#›</a:t>
            </a:fld>
            <a:endParaRPr lang="tr-TR"/>
          </a:p>
        </p:txBody>
      </p:sp>
    </p:spTree>
    <p:extLst>
      <p:ext uri="{BB962C8B-B14F-4D97-AF65-F5344CB8AC3E}">
        <p14:creationId xmlns:p14="http://schemas.microsoft.com/office/powerpoint/2010/main" val="1107788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01F111-DE84-2B35-F4B6-D8394EC1E623}"/>
              </a:ext>
            </a:extLst>
          </p:cNvPr>
          <p:cNvSpPr>
            <a:spLocks noGrp="1"/>
          </p:cNvSpPr>
          <p:nvPr>
            <p:ph type="ctrTitle"/>
          </p:nvPr>
        </p:nvSpPr>
        <p:spPr>
          <a:xfrm>
            <a:off x="2418521" y="4290391"/>
            <a:ext cx="7354957" cy="1938130"/>
          </a:xfrm>
        </p:spPr>
        <p:txBody>
          <a:bodyPr>
            <a:normAutofit fontScale="90000"/>
          </a:bodyPr>
          <a:lstStyle/>
          <a:p>
            <a:pPr algn="ctr"/>
            <a:r>
              <a:rPr lang="tr-TR" dirty="0"/>
              <a:t>Görüntü İşleme Teknikleri  </a:t>
            </a:r>
            <a:br>
              <a:rPr lang="tr-TR" dirty="0"/>
            </a:br>
            <a:r>
              <a:rPr lang="tr-TR" dirty="0"/>
              <a:t> Kullanılarak Ekmek Doku   Analizi Ve Arayüz Programının</a:t>
            </a:r>
            <a:br>
              <a:rPr lang="tr-TR" dirty="0"/>
            </a:br>
            <a:r>
              <a:rPr lang="tr-TR" dirty="0"/>
              <a:t>Geliştirilmesi </a:t>
            </a:r>
            <a:br>
              <a:rPr lang="tr-TR" dirty="0"/>
            </a:br>
            <a:r>
              <a:rPr lang="tr-TR" sz="2800" dirty="0"/>
              <a:t>Melike ERKAN</a:t>
            </a:r>
            <a:br>
              <a:rPr lang="tr-TR" sz="2800" dirty="0"/>
            </a:br>
            <a:endParaRPr lang="tr-TR" dirty="0"/>
          </a:p>
        </p:txBody>
      </p:sp>
    </p:spTree>
    <p:extLst>
      <p:ext uri="{BB962C8B-B14F-4D97-AF65-F5344CB8AC3E}">
        <p14:creationId xmlns:p14="http://schemas.microsoft.com/office/powerpoint/2010/main" val="52446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FF2D400-C2E5-94CF-FB69-A9A6CC78EC91}"/>
              </a:ext>
            </a:extLst>
          </p:cNvPr>
          <p:cNvSpPr txBox="1"/>
          <p:nvPr/>
        </p:nvSpPr>
        <p:spPr>
          <a:xfrm>
            <a:off x="1752599" y="2136338"/>
            <a:ext cx="8345557" cy="2585323"/>
          </a:xfrm>
          <a:prstGeom prst="rect">
            <a:avLst/>
          </a:prstGeom>
          <a:noFill/>
        </p:spPr>
        <p:txBody>
          <a:bodyPr wrap="square">
            <a:spAutoFit/>
          </a:bodyPr>
          <a:lstStyle/>
          <a:p>
            <a:r>
              <a:rPr lang="tr-TR" dirty="0" err="1"/>
              <a:t>Öneçıkanlar</a:t>
            </a:r>
            <a:endParaRPr lang="tr-TR" dirty="0"/>
          </a:p>
          <a:p>
            <a:r>
              <a:rPr lang="tr-TR" dirty="0"/>
              <a:t>Görüntü işleme teknikleriyle ekmek kalite analizi </a:t>
            </a:r>
          </a:p>
          <a:p>
            <a:r>
              <a:rPr lang="tr-TR" dirty="0"/>
              <a:t> Katkı maddesi ve enzimlerin ekmek kalitesine etkisi </a:t>
            </a:r>
          </a:p>
          <a:p>
            <a:r>
              <a:rPr lang="tr-TR" dirty="0"/>
              <a:t> Ekmek gözeneklerinin otomatik bölütlenmesi</a:t>
            </a:r>
          </a:p>
          <a:p>
            <a:endParaRPr lang="tr-TR" dirty="0"/>
          </a:p>
          <a:p>
            <a:endParaRPr lang="tr-TR" dirty="0"/>
          </a:p>
          <a:p>
            <a:r>
              <a:rPr lang="tr-TR" dirty="0"/>
              <a:t>Anahtar Kelimeler :</a:t>
            </a:r>
          </a:p>
          <a:p>
            <a:r>
              <a:rPr lang="tr-TR" dirty="0"/>
              <a:t>Görüntü bölütleme, ekmek kalite analizi, ekmek katkı maddeleri, grafiksel kullanıcı arayüzü</a:t>
            </a:r>
          </a:p>
        </p:txBody>
      </p:sp>
    </p:spTree>
    <p:extLst>
      <p:ext uri="{BB962C8B-B14F-4D97-AF65-F5344CB8AC3E}">
        <p14:creationId xmlns:p14="http://schemas.microsoft.com/office/powerpoint/2010/main" val="168265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A12FCD9-91DA-BFBF-3E01-794F00D1F584}"/>
              </a:ext>
            </a:extLst>
          </p:cNvPr>
          <p:cNvSpPr txBox="1"/>
          <p:nvPr/>
        </p:nvSpPr>
        <p:spPr>
          <a:xfrm>
            <a:off x="1691309" y="1859339"/>
            <a:ext cx="8809382" cy="3139321"/>
          </a:xfrm>
          <a:prstGeom prst="rect">
            <a:avLst/>
          </a:prstGeom>
          <a:noFill/>
        </p:spPr>
        <p:txBody>
          <a:bodyPr wrap="square">
            <a:spAutoFit/>
          </a:bodyPr>
          <a:lstStyle/>
          <a:p>
            <a:r>
              <a:rPr lang="tr-TR" dirty="0"/>
              <a:t>Ekmek, içerisine konulan maddelerin miktarı ve cinsine bağlı olarak farklı kalitede üretilebilmektedir. Ekmek dokusundaki gözeneklerin, sayısı, yoğunluğu, alanı gibi yapısal özellikler ekmeğin kalitesi açısından önemli bilgiler içermektedir. Bu çalışmada bazı enzimler kullanılarak doğrudan ekmek yapım yöntemiyle üretilmiş ekmeklerdeki kaliteye olan etkisi belirlenmiştir. Bu amaçla, </a:t>
            </a:r>
            <a:r>
              <a:rPr lang="tr-TR" dirty="0" err="1"/>
              <a:t>Matlab’te</a:t>
            </a:r>
            <a:r>
              <a:rPr lang="tr-TR" dirty="0"/>
              <a:t> görüntü işleme teknikleri kullanılmış ve ekmek gözeneklerinin bölütlenmesi temelli bir yazılım oluşturulmuştur. Çalışmada, 104 farklı ekmek imgesi kullanılmıştır. Elde edilen sonuçlar </a:t>
            </a:r>
            <a:r>
              <a:rPr lang="tr-TR" dirty="0" err="1"/>
              <a:t>DATEM’in</a:t>
            </a:r>
            <a:r>
              <a:rPr lang="tr-TR" dirty="0"/>
              <a:t> ekmeğin gözenek yapısını iyileştirerek, konsantrasyonuyla doğru orantılı olarak ekmek hacmini arttırdığını göstermiştir. Elde edilen sonuçlar, önerilen metodolojinin ekmek gözeneklerinin bölütlenmesine dayanan ekmek kalitesi analizinde kullanılabileceğini göstermiştir</a:t>
            </a:r>
          </a:p>
        </p:txBody>
      </p:sp>
    </p:spTree>
    <p:extLst>
      <p:ext uri="{BB962C8B-B14F-4D97-AF65-F5344CB8AC3E}">
        <p14:creationId xmlns:p14="http://schemas.microsoft.com/office/powerpoint/2010/main" val="204188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4DD6621-3DEF-A7C9-8AC8-EF5355BB44C2}"/>
              </a:ext>
            </a:extLst>
          </p:cNvPr>
          <p:cNvSpPr txBox="1"/>
          <p:nvPr/>
        </p:nvSpPr>
        <p:spPr>
          <a:xfrm>
            <a:off x="1099930" y="274986"/>
            <a:ext cx="4598505" cy="5632311"/>
          </a:xfrm>
          <a:prstGeom prst="rect">
            <a:avLst/>
          </a:prstGeom>
          <a:noFill/>
        </p:spPr>
        <p:txBody>
          <a:bodyPr wrap="square">
            <a:spAutoFit/>
          </a:bodyPr>
          <a:lstStyle/>
          <a:p>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 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 </a:t>
            </a:r>
          </a:p>
        </p:txBody>
      </p:sp>
      <p:sp>
        <p:nvSpPr>
          <p:cNvPr id="5" name="Metin kutusu 4">
            <a:extLst>
              <a:ext uri="{FF2B5EF4-FFF2-40B4-BE49-F238E27FC236}">
                <a16:creationId xmlns:a16="http://schemas.microsoft.com/office/drawing/2014/main" id="{B21CBD75-B7CC-C4A4-124E-128F2D49ABEA}"/>
              </a:ext>
            </a:extLst>
          </p:cNvPr>
          <p:cNvSpPr txBox="1"/>
          <p:nvPr/>
        </p:nvSpPr>
        <p:spPr>
          <a:xfrm>
            <a:off x="5874026" y="274986"/>
            <a:ext cx="4956314" cy="6186309"/>
          </a:xfrm>
          <a:prstGeom prst="rect">
            <a:avLst/>
          </a:prstGeom>
          <a:noFill/>
        </p:spPr>
        <p:txBody>
          <a:bodyPr wrap="square">
            <a:spAutoFit/>
          </a:bodyPr>
          <a:lstStyle/>
          <a:p>
            <a:r>
              <a:rPr lang="tr-TR" dirty="0"/>
              <a:t>Gelişen görüntü işleme teknikleriyle birlikte ekmek kalite analizlerinin daha ucuz, hızlı ve güvenilir şekilde yapılabilmesi sağlanmaya çalışılmaktadır. Türk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a:t>
            </a:r>
          </a:p>
        </p:txBody>
      </p:sp>
    </p:spTree>
    <p:extLst>
      <p:ext uri="{BB962C8B-B14F-4D97-AF65-F5344CB8AC3E}">
        <p14:creationId xmlns:p14="http://schemas.microsoft.com/office/powerpoint/2010/main" val="356522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CDDDC12-3F23-7BE2-E93B-D45894ED5ABD}"/>
              </a:ext>
            </a:extLst>
          </p:cNvPr>
          <p:cNvSpPr txBox="1"/>
          <p:nvPr/>
        </p:nvSpPr>
        <p:spPr>
          <a:xfrm>
            <a:off x="639418" y="738306"/>
            <a:ext cx="5218043" cy="3693319"/>
          </a:xfrm>
          <a:prstGeom prst="rect">
            <a:avLst/>
          </a:prstGeom>
          <a:noFill/>
        </p:spPr>
        <p:txBody>
          <a:bodyPr wrap="square">
            <a:spAutoFit/>
          </a:bodyPr>
          <a:lstStyle/>
          <a:p>
            <a:r>
              <a:rPr lang="tr-TR" dirty="0"/>
              <a:t>2. DENEYSEL METOT :</a:t>
            </a:r>
          </a:p>
          <a:p>
            <a:r>
              <a:rPr lang="tr-TR" dirty="0"/>
              <a:t> Çalışmada kullanılan ekmek kesit alan görüntüleri doğrudan ekmek yapım yöntemiyle  elde edilmiştir </a:t>
            </a:r>
          </a:p>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aracılığı ile görüntüsü bilgisayara aktarılmıştır. Tarayıcının parlaklık ve kontrast parametreleri, tüm görüntüler için sıfıra ayarlanmıştır.</a:t>
            </a:r>
          </a:p>
        </p:txBody>
      </p:sp>
      <p:pic>
        <p:nvPicPr>
          <p:cNvPr id="1026" name="Picture 2" descr="gri seviye ekmek görüntüsü ile ilgili görsel sonucu">
            <a:extLst>
              <a:ext uri="{FF2B5EF4-FFF2-40B4-BE49-F238E27FC236}">
                <a16:creationId xmlns:a16="http://schemas.microsoft.com/office/drawing/2014/main" id="{F662AD97-7D80-31B9-EDC3-BD82526EE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541" y="738306"/>
            <a:ext cx="3160022" cy="383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0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3A9335C-475D-CA4C-D9C6-1E0D645B309F}"/>
              </a:ext>
            </a:extLst>
          </p:cNvPr>
          <p:cNvSpPr txBox="1"/>
          <p:nvPr/>
        </p:nvSpPr>
        <p:spPr>
          <a:xfrm>
            <a:off x="440635" y="654112"/>
            <a:ext cx="6102626" cy="5909310"/>
          </a:xfrm>
          <a:prstGeom prst="rect">
            <a:avLst/>
          </a:prstGeom>
          <a:noFill/>
        </p:spPr>
        <p:txBody>
          <a:bodyPr wrap="square">
            <a:spAutoFit/>
          </a:bodyPr>
          <a:lstStyle/>
          <a:p>
            <a:r>
              <a:rPr lang="tr-TR" dirty="0"/>
              <a:t>2.3. Histogram Germe </a:t>
            </a:r>
          </a:p>
          <a:p>
            <a:r>
              <a:rPr lang="tr-TR" dirty="0"/>
              <a:t> 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a:t>
            </a:r>
          </a:p>
          <a:p>
            <a:r>
              <a:rPr lang="tr-TR" dirty="0"/>
              <a:t>2.6. Bağlantılı Bileşen Etiketleme İle Gözenek Etiketleme (Cell </a:t>
            </a:r>
            <a:r>
              <a:rPr lang="tr-TR" dirty="0" err="1"/>
              <a:t>Labeling</a:t>
            </a:r>
            <a:r>
              <a:rPr lang="tr-TR" dirty="0"/>
              <a:t> </a:t>
            </a:r>
            <a:r>
              <a:rPr lang="tr-TR" dirty="0" err="1"/>
              <a:t>With</a:t>
            </a:r>
            <a:r>
              <a:rPr lang="tr-TR" dirty="0"/>
              <a:t> </a:t>
            </a:r>
            <a:r>
              <a:rPr lang="tr-TR" dirty="0" err="1"/>
              <a:t>Connected</a:t>
            </a:r>
            <a:r>
              <a:rPr lang="tr-TR" dirty="0"/>
              <a:t> Component </a:t>
            </a:r>
            <a:r>
              <a:rPr lang="tr-TR" dirty="0" err="1"/>
              <a:t>Labeling</a:t>
            </a:r>
            <a:r>
              <a:rPr lang="tr-TR" dirty="0"/>
              <a:t>) 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 { Piksel Siyaha eşit değilse -Pikselin Tüm komşularına bak (8’li komşuluk için) -Tüm komşular siyah veya beyaz ise bu yeni bir pikseldir bu</a:t>
            </a:r>
          </a:p>
        </p:txBody>
      </p:sp>
    </p:spTree>
    <p:extLst>
      <p:ext uri="{BB962C8B-B14F-4D97-AF65-F5344CB8AC3E}">
        <p14:creationId xmlns:p14="http://schemas.microsoft.com/office/powerpoint/2010/main" val="16602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i seviye ekmek görüntüsü ile ilgili görsel sonucu">
            <a:extLst>
              <a:ext uri="{FF2B5EF4-FFF2-40B4-BE49-F238E27FC236}">
                <a16:creationId xmlns:a16="http://schemas.microsoft.com/office/drawing/2014/main" id="{9EA6A8CD-244C-489B-1804-86D49F1D0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1" y="702779"/>
            <a:ext cx="3185491" cy="3981864"/>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80C96046-876E-53A9-A324-43EED53FAD75}"/>
              </a:ext>
            </a:extLst>
          </p:cNvPr>
          <p:cNvSpPr txBox="1"/>
          <p:nvPr/>
        </p:nvSpPr>
        <p:spPr>
          <a:xfrm>
            <a:off x="675861" y="4684643"/>
            <a:ext cx="2898913" cy="923330"/>
          </a:xfrm>
          <a:prstGeom prst="rect">
            <a:avLst/>
          </a:prstGeom>
          <a:noFill/>
        </p:spPr>
        <p:txBody>
          <a:bodyPr wrap="square">
            <a:spAutoFit/>
          </a:bodyPr>
          <a:lstStyle/>
          <a:p>
            <a:r>
              <a:rPr lang="tr-TR" dirty="0"/>
              <a:t>Gözeneklerin büyüklüklerine göre renklendirilmesi</a:t>
            </a:r>
          </a:p>
        </p:txBody>
      </p:sp>
      <p:sp>
        <p:nvSpPr>
          <p:cNvPr id="5" name="Metin kutusu 4">
            <a:extLst>
              <a:ext uri="{FF2B5EF4-FFF2-40B4-BE49-F238E27FC236}">
                <a16:creationId xmlns:a16="http://schemas.microsoft.com/office/drawing/2014/main" id="{F39596BD-1259-87CA-FE2E-8BF14263F058}"/>
              </a:ext>
            </a:extLst>
          </p:cNvPr>
          <p:cNvSpPr txBox="1"/>
          <p:nvPr/>
        </p:nvSpPr>
        <p:spPr>
          <a:xfrm>
            <a:off x="4890052" y="702779"/>
            <a:ext cx="4038599" cy="3416320"/>
          </a:xfrm>
          <a:prstGeom prst="rect">
            <a:avLst/>
          </a:prstGeom>
          <a:noFill/>
        </p:spPr>
        <p:txBody>
          <a:bodyPr wrap="square">
            <a:spAutoFit/>
          </a:bodyPr>
          <a:lstStyle/>
          <a:p>
            <a:r>
              <a:rPr lang="tr-TR" dirty="0"/>
              <a:t>Çalışmada farklı katkı maddeli tüm ekmek görüntüleri kullanılarak otomatik bölütlenen gözeneklerin, </a:t>
            </a:r>
            <a:r>
              <a:rPr lang="tr-TR" dirty="0" err="1"/>
              <a:t>ImageJ</a:t>
            </a:r>
            <a:r>
              <a:rPr lang="tr-TR" dirty="0"/>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a:t>
            </a:r>
          </a:p>
        </p:txBody>
      </p:sp>
    </p:spTree>
    <p:extLst>
      <p:ext uri="{BB962C8B-B14F-4D97-AF65-F5344CB8AC3E}">
        <p14:creationId xmlns:p14="http://schemas.microsoft.com/office/powerpoint/2010/main" val="175776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2031F75-41C4-E956-F50E-29008FEC8624}"/>
              </a:ext>
            </a:extLst>
          </p:cNvPr>
          <p:cNvSpPr txBox="1"/>
          <p:nvPr/>
        </p:nvSpPr>
        <p:spPr>
          <a:xfrm>
            <a:off x="882252" y="1655778"/>
            <a:ext cx="3946923" cy="3416320"/>
          </a:xfrm>
          <a:prstGeom prst="rect">
            <a:avLst/>
          </a:prstGeom>
          <a:noFill/>
        </p:spPr>
        <p:txBody>
          <a:bodyPr wrap="square">
            <a:spAutoFit/>
          </a:bodyPr>
          <a:lstStyle/>
          <a:p>
            <a:r>
              <a:rPr lang="tr-TR" dirty="0"/>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a:t>
            </a:r>
          </a:p>
        </p:txBody>
      </p:sp>
      <p:pic>
        <p:nvPicPr>
          <p:cNvPr id="3074" name="Picture 2" descr="Görüntü işleme teknikleri kullanılarak ekmek doku analizi ve arayüz  programının geliştirilmesi Bread texture analysis a">
            <a:extLst>
              <a:ext uri="{FF2B5EF4-FFF2-40B4-BE49-F238E27FC236}">
                <a16:creationId xmlns:a16="http://schemas.microsoft.com/office/drawing/2014/main" id="{E7A6F160-712A-6475-A1E2-663350F93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971" y="1525654"/>
            <a:ext cx="2814638" cy="354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8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CE593B10-91A3-0DE5-12C9-F98B42D7FC93}"/>
              </a:ext>
            </a:extLst>
          </p:cNvPr>
          <p:cNvSpPr txBox="1"/>
          <p:nvPr/>
        </p:nvSpPr>
        <p:spPr>
          <a:xfrm>
            <a:off x="657226" y="1028343"/>
            <a:ext cx="8776096" cy="4524315"/>
          </a:xfrm>
          <a:prstGeom prst="rect">
            <a:avLst/>
          </a:prstGeom>
          <a:noFill/>
        </p:spPr>
        <p:txBody>
          <a:bodyPr wrap="square">
            <a:spAutoFit/>
          </a:bodyPr>
          <a:lstStyle/>
          <a:p>
            <a:r>
              <a:rPr lang="tr-TR" dirty="0"/>
              <a:t>4. SONUÇLAR  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 </a:t>
            </a:r>
          </a:p>
        </p:txBody>
      </p:sp>
    </p:spTree>
    <p:extLst>
      <p:ext uri="{BB962C8B-B14F-4D97-AF65-F5344CB8AC3E}">
        <p14:creationId xmlns:p14="http://schemas.microsoft.com/office/powerpoint/2010/main" val="811374447"/>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35</TotalTime>
  <Words>895</Words>
  <Application>Microsoft Office PowerPoint</Application>
  <PresentationFormat>Geniş ekran</PresentationFormat>
  <Paragraphs>22</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Trebuchet MS</vt:lpstr>
      <vt:lpstr>Wingdings 3</vt:lpstr>
      <vt:lpstr>Yüzeyler</vt:lpstr>
      <vt:lpstr>Görüntü İşleme Teknikleri    Kullanılarak Ekmek Doku   Analizi Ve Arayüz Programının Geliştirilmesi  Melike ERKAN </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  Melike ERKAN </dc:title>
  <dc:creator>melike erkan</dc:creator>
  <cp:lastModifiedBy>melike erkan</cp:lastModifiedBy>
  <cp:revision>1</cp:revision>
  <dcterms:created xsi:type="dcterms:W3CDTF">2022-11-10T08:55:29Z</dcterms:created>
  <dcterms:modified xsi:type="dcterms:W3CDTF">2022-11-10T09:30:35Z</dcterms:modified>
</cp:coreProperties>
</file>