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0" autoAdjust="0"/>
    <p:restoredTop sz="94660"/>
  </p:normalViewPr>
  <p:slideViewPr>
    <p:cSldViewPr snapToGrid="0">
      <p:cViewPr varScale="1">
        <p:scale>
          <a:sx n="64" d="100"/>
          <a:sy n="64"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C5BC80-9D4A-C074-3141-485D53E8FA0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1D395BB-C08F-1C4D-7321-E5442E9C5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046EF62-AD69-8B17-C018-58C9CC92AFA0}"/>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9B7853E8-D720-8586-6EDA-E38A12DDEF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446F54-A7A0-21FD-679F-237CA3FA9781}"/>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77403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AAC665-45B8-031B-DB6A-587BD35E73F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7EBE3D9-7FF2-8A6C-188F-6A711CB6AA5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6ACD7E-1042-C155-A727-F9D408A89C50}"/>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2C73AC0E-42B9-F664-C66C-E8455B852FD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FAF977-0308-C94C-CE44-F277C29524D5}"/>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169993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815C36D-6224-D20F-2D17-BFAAD6F2D09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E0820A4-FE6B-D028-087F-6BA28687FFE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F265BF-620B-C637-258A-AB0DE39A82D1}"/>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AE43721A-7116-902A-CDB9-93122F653B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155951-56D4-30DD-65B8-4357B32E5F7A}"/>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7629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C13869-878F-2539-5325-300B0CC3C74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EE2647B-1AC9-558A-F26D-67A2CFE1EE3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CCFC74-1502-0701-104F-563F623E767D}"/>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A687C062-853F-B0D8-C32C-B6F2979C6F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115B1D-2C99-3E2C-4EDE-93A85CBFF95D}"/>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205847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6863BE-8601-29CE-2A3A-20349D064A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AA13B73-E1C6-0A0A-F9F9-91A30258A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1A91E9D-34D4-C8AA-914D-B6BE9DF7620F}"/>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94D45716-46CA-81DC-60E9-28F322F143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9CD950-422C-51BD-C524-FAF79E9B149E}"/>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275517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9872C-DF1F-193D-5A49-29EAC652AFC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4E0FD1B-C74E-8F26-0A73-D19D02E2D88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EE2E1FA-B061-CD98-91A0-6F6E742907E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DC0BC63-FEAA-358C-7F40-86F35BDB0F30}"/>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6" name="Alt Bilgi Yer Tutucusu 5">
            <a:extLst>
              <a:ext uri="{FF2B5EF4-FFF2-40B4-BE49-F238E27FC236}">
                <a16:creationId xmlns:a16="http://schemas.microsoft.com/office/drawing/2014/main" id="{48E0F5CD-7BF5-6F3B-2E7A-0780DCC36AA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3C05023-15E5-F359-FA02-43EB0D03F56D}"/>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406248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B6E13-AE97-7BDD-DFEB-D239EF61B7C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85C1115-2E34-D13E-5263-83FB0695D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94BE06C-18E5-706A-79F7-62A99BD8726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D2D9DCE-DA5C-4248-AC14-3BBB327EC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2F3ACAA-2926-C5C8-D26C-AD394354E2A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2A1B93E-6DB6-8ACF-6892-B38A9CDDE90A}"/>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8" name="Alt Bilgi Yer Tutucusu 7">
            <a:extLst>
              <a:ext uri="{FF2B5EF4-FFF2-40B4-BE49-F238E27FC236}">
                <a16:creationId xmlns:a16="http://schemas.microsoft.com/office/drawing/2014/main" id="{6723E0F6-A908-E16F-66F8-C6116B83581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04E075F-31EC-78D1-D63A-82ADC7AB03EB}"/>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18103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029BA-47F9-765A-29DF-6AB98024FA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24E505F-2FF7-D9C4-CBCF-5F1BE7D06329}"/>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4" name="Alt Bilgi Yer Tutucusu 3">
            <a:extLst>
              <a:ext uri="{FF2B5EF4-FFF2-40B4-BE49-F238E27FC236}">
                <a16:creationId xmlns:a16="http://schemas.microsoft.com/office/drawing/2014/main" id="{DBA285AB-CEDB-563C-D9F6-EE7F6FEA39B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D70196B-C39C-1325-46C4-01EC02FBB8BB}"/>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68770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8519081-CEC6-FD12-6392-7424B43AA5BF}"/>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3" name="Alt Bilgi Yer Tutucusu 2">
            <a:extLst>
              <a:ext uri="{FF2B5EF4-FFF2-40B4-BE49-F238E27FC236}">
                <a16:creationId xmlns:a16="http://schemas.microsoft.com/office/drawing/2014/main" id="{AD30D44F-0EA6-1B8E-0F2E-C10BD2DA00D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12FB0FC-BE3D-37D8-B39E-16648E48D2E8}"/>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22673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53AF8-FBDC-B063-88B1-62BAFE71727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1523698-42CA-B0BD-CBDF-E9B3B3F05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0FA3AF9-1CEC-8DE0-01B9-1FD01F6B0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496C3F8-7E09-5C48-BEC9-758ABF80DA10}"/>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6" name="Alt Bilgi Yer Tutucusu 5">
            <a:extLst>
              <a:ext uri="{FF2B5EF4-FFF2-40B4-BE49-F238E27FC236}">
                <a16:creationId xmlns:a16="http://schemas.microsoft.com/office/drawing/2014/main" id="{FAF96B2A-4C7E-3011-7493-FFA1D443F60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A106FD2-B69E-5CBF-3265-BB833411851D}"/>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9030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6B29F0-7D20-E20F-4A48-7558F9019C6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5EA26F2-5C4A-2290-648E-B61D7C689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047161A-2847-930D-5A0F-1A12BD146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630322F-72E0-2537-F811-D70EC00A01F1}"/>
              </a:ext>
            </a:extLst>
          </p:cNvPr>
          <p:cNvSpPr>
            <a:spLocks noGrp="1"/>
          </p:cNvSpPr>
          <p:nvPr>
            <p:ph type="dt" sz="half" idx="10"/>
          </p:nvPr>
        </p:nvSpPr>
        <p:spPr/>
        <p:txBody>
          <a:bodyPr/>
          <a:lstStyle/>
          <a:p>
            <a:fld id="{58AA21A6-F576-439B-A030-9B68732CE667}" type="datetimeFigureOut">
              <a:rPr lang="tr-TR" smtClean="0"/>
              <a:t>11.12.2022</a:t>
            </a:fld>
            <a:endParaRPr lang="tr-TR"/>
          </a:p>
        </p:txBody>
      </p:sp>
      <p:sp>
        <p:nvSpPr>
          <p:cNvPr id="6" name="Alt Bilgi Yer Tutucusu 5">
            <a:extLst>
              <a:ext uri="{FF2B5EF4-FFF2-40B4-BE49-F238E27FC236}">
                <a16:creationId xmlns:a16="http://schemas.microsoft.com/office/drawing/2014/main" id="{93EA5DA3-772C-CC3F-39DD-C508CC0D0A2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7B4ECA-F956-83E3-08EA-729061A2A0EC}"/>
              </a:ext>
            </a:extLst>
          </p:cNvPr>
          <p:cNvSpPr>
            <a:spLocks noGrp="1"/>
          </p:cNvSpPr>
          <p:nvPr>
            <p:ph type="sldNum" sz="quarter" idx="12"/>
          </p:nvPr>
        </p:nvSpPr>
        <p:spPr/>
        <p:txBody>
          <a:bodyPr/>
          <a:lstStyle/>
          <a:p>
            <a:fld id="{F736455D-E580-4A80-BD1E-489BB0D07AC2}" type="slidenum">
              <a:rPr lang="tr-TR" smtClean="0"/>
              <a:t>‹#›</a:t>
            </a:fld>
            <a:endParaRPr lang="tr-TR"/>
          </a:p>
        </p:txBody>
      </p:sp>
    </p:spTree>
    <p:extLst>
      <p:ext uri="{BB962C8B-B14F-4D97-AF65-F5344CB8AC3E}">
        <p14:creationId xmlns:p14="http://schemas.microsoft.com/office/powerpoint/2010/main" val="354973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1000"/>
            <a:lum/>
          </a:blip>
          <a:srcRect/>
          <a:stretch>
            <a:fillRect t="-4000" b="-4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543C991-48A7-4D83-8636-C0CD639FE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8E571C5-A64E-661E-D601-C81D4A22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1B1F68-E2DE-0E4A-A035-1EB2F1E81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A21A6-F576-439B-A030-9B68732CE667}" type="datetimeFigureOut">
              <a:rPr lang="tr-TR" smtClean="0"/>
              <a:t>11.12.2022</a:t>
            </a:fld>
            <a:endParaRPr lang="tr-TR"/>
          </a:p>
        </p:txBody>
      </p:sp>
      <p:sp>
        <p:nvSpPr>
          <p:cNvPr id="5" name="Alt Bilgi Yer Tutucusu 4">
            <a:extLst>
              <a:ext uri="{FF2B5EF4-FFF2-40B4-BE49-F238E27FC236}">
                <a16:creationId xmlns:a16="http://schemas.microsoft.com/office/drawing/2014/main" id="{AF419D1A-CFFB-06DF-6956-B06E5CC9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00F45BC-196F-A092-DA3F-7928FE134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455D-E580-4A80-BD1E-489BB0D07AC2}" type="slidenum">
              <a:rPr lang="tr-TR" smtClean="0"/>
              <a:t>‹#›</a:t>
            </a:fld>
            <a:endParaRPr lang="tr-TR"/>
          </a:p>
        </p:txBody>
      </p:sp>
    </p:spTree>
    <p:extLst>
      <p:ext uri="{BB962C8B-B14F-4D97-AF65-F5344CB8AC3E}">
        <p14:creationId xmlns:p14="http://schemas.microsoft.com/office/powerpoint/2010/main" val="152869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8B0B1-97F0-2EDE-72AC-027F804716C8}"/>
              </a:ext>
            </a:extLst>
          </p:cNvPr>
          <p:cNvSpPr>
            <a:spLocks noGrp="1"/>
          </p:cNvSpPr>
          <p:nvPr>
            <p:ph type="ctrTitle"/>
          </p:nvPr>
        </p:nvSpPr>
        <p:spPr>
          <a:xfrm>
            <a:off x="899410" y="1068249"/>
            <a:ext cx="10393180" cy="2387600"/>
          </a:xfrm>
        </p:spPr>
        <p:txBody>
          <a:bodyPr>
            <a:normAutofit fontScale="90000"/>
          </a:bodyPr>
          <a:lstStyle/>
          <a:p>
            <a:r>
              <a:rPr lang="tr-TR" dirty="0">
                <a:solidFill>
                  <a:srgbClr val="FF0000"/>
                </a:solidFill>
              </a:rPr>
              <a:t>RETİNA KAN DAMARLARINI ÇIKARMAK İÇİN EŞİKLEME TEMELLİ MORFOLOJİK BİR YÖNTEM</a:t>
            </a:r>
          </a:p>
        </p:txBody>
      </p:sp>
      <p:sp>
        <p:nvSpPr>
          <p:cNvPr id="3" name="Alt Başlık 2">
            <a:extLst>
              <a:ext uri="{FF2B5EF4-FFF2-40B4-BE49-F238E27FC236}">
                <a16:creationId xmlns:a16="http://schemas.microsoft.com/office/drawing/2014/main" id="{A294A407-B612-5593-C109-8D1895F338B7}"/>
              </a:ext>
            </a:extLst>
          </p:cNvPr>
          <p:cNvSpPr>
            <a:spLocks noGrp="1"/>
          </p:cNvSpPr>
          <p:nvPr>
            <p:ph type="subTitle" idx="1"/>
          </p:nvPr>
        </p:nvSpPr>
        <p:spPr>
          <a:xfrm>
            <a:off x="1524000" y="4595951"/>
            <a:ext cx="9144000" cy="1655762"/>
          </a:xfrm>
        </p:spPr>
        <p:txBody>
          <a:bodyPr/>
          <a:lstStyle/>
          <a:p>
            <a:r>
              <a:rPr lang="tr-TR" dirty="0">
                <a:solidFill>
                  <a:srgbClr val="FF0000"/>
                </a:solidFill>
              </a:rPr>
              <a:t>MELİKE ERKAN</a:t>
            </a:r>
          </a:p>
        </p:txBody>
      </p:sp>
    </p:spTree>
    <p:extLst>
      <p:ext uri="{BB962C8B-B14F-4D97-AF65-F5344CB8AC3E}">
        <p14:creationId xmlns:p14="http://schemas.microsoft.com/office/powerpoint/2010/main" val="218749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6CE8772-4888-7C87-BC6D-D4E5E544CC32}"/>
              </a:ext>
            </a:extLst>
          </p:cNvPr>
          <p:cNvSpPr txBox="1"/>
          <p:nvPr/>
        </p:nvSpPr>
        <p:spPr>
          <a:xfrm>
            <a:off x="333532" y="472270"/>
            <a:ext cx="3593892" cy="3970318"/>
          </a:xfrm>
          <a:prstGeom prst="rect">
            <a:avLst/>
          </a:prstGeom>
          <a:noFill/>
        </p:spPr>
        <p:txBody>
          <a:bodyPr wrap="square">
            <a:spAutoFit/>
          </a:bodyPr>
          <a:lstStyle/>
          <a:p>
            <a:r>
              <a:rPr lang="tr-TR" dirty="0"/>
              <a:t> </a:t>
            </a:r>
            <a:r>
              <a:rPr lang="tr-TR" dirty="0">
                <a:solidFill>
                  <a:srgbClr val="FF0000"/>
                </a:solidFill>
              </a:rPr>
              <a:t>Görüntü ön işleme aşaması </a:t>
            </a:r>
          </a:p>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p>
        </p:txBody>
      </p:sp>
      <p:sp>
        <p:nvSpPr>
          <p:cNvPr id="5" name="Metin kutusu 4">
            <a:extLst>
              <a:ext uri="{FF2B5EF4-FFF2-40B4-BE49-F238E27FC236}">
                <a16:creationId xmlns:a16="http://schemas.microsoft.com/office/drawing/2014/main" id="{3507A3CB-BAF4-15AE-A428-E92BF671129A}"/>
              </a:ext>
            </a:extLst>
          </p:cNvPr>
          <p:cNvSpPr txBox="1"/>
          <p:nvPr/>
        </p:nvSpPr>
        <p:spPr>
          <a:xfrm>
            <a:off x="3927424" y="479845"/>
            <a:ext cx="3833734" cy="5078313"/>
          </a:xfrm>
          <a:prstGeom prst="rect">
            <a:avLst/>
          </a:prstGeom>
          <a:noFill/>
        </p:spPr>
        <p:txBody>
          <a:bodyPr wrap="square">
            <a:spAutoFit/>
          </a:bodyPr>
          <a:lstStyle/>
          <a:p>
            <a:r>
              <a:rPr lang="tr-TR" dirty="0"/>
              <a:t> </a:t>
            </a:r>
            <a:r>
              <a:rPr lang="tr-TR" dirty="0">
                <a:solidFill>
                  <a:srgbClr val="FF0000"/>
                </a:solidFill>
              </a:rPr>
              <a:t>Nesne bulma ve özellik çıkarımı işlemi aşaması </a:t>
            </a:r>
          </a:p>
          <a:p>
            <a:r>
              <a:rPr lang="tr-TR" dirty="0"/>
              <a:t> 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t>Abe</a:t>
            </a:r>
            <a:r>
              <a:rPr lang="tr-TR" dirty="0"/>
              <a:t> tarafından 1985 yılında geliştirilmiş olan algoritma kullanılarak bulunmuştur</a:t>
            </a:r>
          </a:p>
        </p:txBody>
      </p:sp>
      <p:sp>
        <p:nvSpPr>
          <p:cNvPr id="7" name="Metin kutusu 6">
            <a:extLst>
              <a:ext uri="{FF2B5EF4-FFF2-40B4-BE49-F238E27FC236}">
                <a16:creationId xmlns:a16="http://schemas.microsoft.com/office/drawing/2014/main" id="{F699CB21-42A8-9333-095B-6096FADAF9D6}"/>
              </a:ext>
            </a:extLst>
          </p:cNvPr>
          <p:cNvSpPr txBox="1"/>
          <p:nvPr/>
        </p:nvSpPr>
        <p:spPr>
          <a:xfrm>
            <a:off x="8053465" y="479845"/>
            <a:ext cx="3593892" cy="4247317"/>
          </a:xfrm>
          <a:prstGeom prst="rect">
            <a:avLst/>
          </a:prstGeom>
          <a:noFill/>
        </p:spPr>
        <p:txBody>
          <a:bodyPr wrap="square">
            <a:spAutoFit/>
          </a:bodyPr>
          <a:lstStyle/>
          <a:p>
            <a:r>
              <a:rPr lang="tr-TR" dirty="0">
                <a:solidFill>
                  <a:srgbClr val="FF0000"/>
                </a:solidFill>
              </a:rPr>
              <a:t> Sınıflandırma işlemi aşamasına ait adımlar</a:t>
            </a:r>
          </a:p>
          <a:p>
            <a:r>
              <a:rPr lang="tr-TR" dirty="0"/>
              <a:t> Kümeleme, fiziksel veya soyut nesneleri benzer nesne sınıfları içerisinde gruplama sürecidir [23]. Veri kümeleme, küme analizi olarak da tanımlanmaktadır. Kümeleme analizinde desen, nokta veya nesnelerin doğal olarak gruplandırılması yapılmaktadır. Kümeleme analizi ile çok değişkenli özellikler içeren veriler </a:t>
            </a:r>
            <a:r>
              <a:rPr lang="tr-TR" dirty="0" err="1"/>
              <a:t>kümelendirilebilmektedir</a:t>
            </a:r>
            <a:r>
              <a:rPr lang="tr-TR" dirty="0"/>
              <a:t>. Kümeleme yöntemi örüntü tanıma, veri analizi, görüntü işleme, market </a:t>
            </a:r>
          </a:p>
        </p:txBody>
      </p:sp>
    </p:spTree>
    <p:extLst>
      <p:ext uri="{BB962C8B-B14F-4D97-AF65-F5344CB8AC3E}">
        <p14:creationId xmlns:p14="http://schemas.microsoft.com/office/powerpoint/2010/main" val="341360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0A15E37-8BA4-8A07-4FE7-35349C8A9289}"/>
              </a:ext>
            </a:extLst>
          </p:cNvPr>
          <p:cNvSpPr txBox="1"/>
          <p:nvPr/>
        </p:nvSpPr>
        <p:spPr>
          <a:xfrm>
            <a:off x="198621" y="197346"/>
            <a:ext cx="3608882" cy="6463308"/>
          </a:xfrm>
          <a:prstGeom prst="rect">
            <a:avLst/>
          </a:prstGeom>
          <a:noFill/>
        </p:spPr>
        <p:txBody>
          <a:bodyPr wrap="square">
            <a:spAutoFit/>
          </a:bodyPr>
          <a:lstStyle/>
          <a:p>
            <a:r>
              <a:rPr lang="tr-TR" dirty="0">
                <a:solidFill>
                  <a:srgbClr val="FF0000"/>
                </a:solidFill>
              </a:rPr>
              <a:t> DENEYSEL ÇALIŞMA  </a:t>
            </a:r>
          </a:p>
          <a:p>
            <a:r>
              <a:rPr lang="tr-TR" dirty="0"/>
              <a:t>Önerilen yöntem ile ortamda bulunan fındıkların tespit edilerek kümelenmesine yönelik deneysel çalışma yapılmaktadır. 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5" name="Resim 4">
            <a:extLst>
              <a:ext uri="{FF2B5EF4-FFF2-40B4-BE49-F238E27FC236}">
                <a16:creationId xmlns:a16="http://schemas.microsoft.com/office/drawing/2014/main" id="{876A8229-A752-9CEA-ACA1-777DD6DB63CE}"/>
              </a:ext>
            </a:extLst>
          </p:cNvPr>
          <p:cNvPicPr>
            <a:picLocks noChangeAspect="1"/>
          </p:cNvPicPr>
          <p:nvPr/>
        </p:nvPicPr>
        <p:blipFill>
          <a:blip r:embed="rId3"/>
          <a:stretch>
            <a:fillRect/>
          </a:stretch>
        </p:blipFill>
        <p:spPr>
          <a:xfrm>
            <a:off x="4571015" y="197346"/>
            <a:ext cx="6277851" cy="3591426"/>
          </a:xfrm>
          <a:prstGeom prst="rect">
            <a:avLst/>
          </a:prstGeom>
        </p:spPr>
      </p:pic>
      <p:sp>
        <p:nvSpPr>
          <p:cNvPr id="7" name="Metin kutusu 6">
            <a:extLst>
              <a:ext uri="{FF2B5EF4-FFF2-40B4-BE49-F238E27FC236}">
                <a16:creationId xmlns:a16="http://schemas.microsoft.com/office/drawing/2014/main" id="{A5D5110C-5A65-DCDE-F714-A0D642160192}"/>
              </a:ext>
            </a:extLst>
          </p:cNvPr>
          <p:cNvSpPr txBox="1"/>
          <p:nvPr/>
        </p:nvSpPr>
        <p:spPr>
          <a:xfrm>
            <a:off x="4137284" y="3788772"/>
            <a:ext cx="7679960" cy="3046988"/>
          </a:xfrm>
          <a:prstGeom prst="rect">
            <a:avLst/>
          </a:prstGeom>
          <a:noFill/>
        </p:spPr>
        <p:txBody>
          <a:bodyPr wrap="square">
            <a:spAutoFit/>
          </a:bodyPr>
          <a:lstStyle/>
          <a:p>
            <a:r>
              <a:rPr lang="tr-TR" sz="1600" dirty="0"/>
              <a:t>Bu işlemden sonra görüntü ön işleme aşamasına geçilmektedir. Görüntü ön işleme aşamasında, resim üzerinde filtreleme, grileştirme, </a:t>
            </a:r>
            <a:r>
              <a:rPr lang="tr-TR" sz="1600" dirty="0" err="1"/>
              <a:t>eşikleşme</a:t>
            </a:r>
            <a:r>
              <a:rPr lang="tr-TR" sz="1600"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sz="1600" dirty="0" err="1"/>
              <a:t>means</a:t>
            </a:r>
            <a:r>
              <a:rPr lang="tr-TR" sz="1600" dirty="0"/>
              <a:t> algoritmasına göre kümeleme işleminde, piksel cinsinden bulunan alan değerleri kullanılarak küme merkezleri elde edilmektedir. Küme merkezleri elde edilirken çalışma ortamına 150 adet fındık yerleştirilerek bilgi </a:t>
            </a:r>
            <a:r>
              <a:rPr lang="tr-TR" sz="1600" dirty="0" err="1"/>
              <a:t>veritabanı</a:t>
            </a:r>
            <a:r>
              <a:rPr lang="tr-TR" sz="1600" dirty="0"/>
              <a:t> oluşturulmaktadır. Ortalama tabanlı ve K-</a:t>
            </a:r>
            <a:r>
              <a:rPr lang="tr-TR" sz="1600" dirty="0" err="1"/>
              <a:t>means</a:t>
            </a:r>
            <a:r>
              <a:rPr lang="tr-TR" sz="1600" dirty="0"/>
              <a:t> algoritmaları kullanılarak elde edilen küme merkezleri tablo 1’de sunulmaktadır. </a:t>
            </a:r>
          </a:p>
        </p:txBody>
      </p:sp>
    </p:spTree>
    <p:extLst>
      <p:ext uri="{BB962C8B-B14F-4D97-AF65-F5344CB8AC3E}">
        <p14:creationId xmlns:p14="http://schemas.microsoft.com/office/powerpoint/2010/main" val="210947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88F973D-9707-BCBE-3B0E-A93FFEFA41EF}"/>
              </a:ext>
            </a:extLst>
          </p:cNvPr>
          <p:cNvSpPr txBox="1"/>
          <p:nvPr/>
        </p:nvSpPr>
        <p:spPr>
          <a:xfrm>
            <a:off x="474688" y="1166842"/>
            <a:ext cx="11242623" cy="4524315"/>
          </a:xfrm>
          <a:prstGeom prst="rect">
            <a:avLst/>
          </a:prstGeom>
          <a:noFill/>
        </p:spPr>
        <p:txBody>
          <a:bodyPr wrap="square">
            <a:spAutoFit/>
          </a:bodyPr>
          <a:lstStyle/>
          <a:p>
            <a:r>
              <a:rPr lang="tr-TR" dirty="0">
                <a:solidFill>
                  <a:srgbClr val="FF0000"/>
                </a:solidFill>
              </a:rPr>
              <a:t>                                                                                               SONUÇLAR </a:t>
            </a:r>
          </a:p>
          <a:p>
            <a:r>
              <a:rPr lang="tr-TR" dirty="0"/>
              <a:t> 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130260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08AC321-A680-804E-E3CD-8432748712D8}"/>
              </a:ext>
            </a:extLst>
          </p:cNvPr>
          <p:cNvSpPr txBox="1"/>
          <p:nvPr/>
        </p:nvSpPr>
        <p:spPr>
          <a:xfrm>
            <a:off x="453453" y="1454606"/>
            <a:ext cx="3608882" cy="4801314"/>
          </a:xfrm>
          <a:prstGeom prst="rect">
            <a:avLst/>
          </a:prstGeom>
          <a:noFill/>
        </p:spPr>
        <p:txBody>
          <a:bodyPr wrap="square">
            <a:spAutoFit/>
          </a:bodyPr>
          <a:lstStyle/>
          <a:p>
            <a:r>
              <a:rPr lang="tr-TR" dirty="0"/>
              <a:t> 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a:t>
            </a:r>
          </a:p>
        </p:txBody>
      </p:sp>
      <p:sp>
        <p:nvSpPr>
          <p:cNvPr id="5" name="Metin kutusu 4">
            <a:extLst>
              <a:ext uri="{FF2B5EF4-FFF2-40B4-BE49-F238E27FC236}">
                <a16:creationId xmlns:a16="http://schemas.microsoft.com/office/drawing/2014/main" id="{468BCDBA-268E-A4E6-D6D0-350D24744A51}"/>
              </a:ext>
            </a:extLst>
          </p:cNvPr>
          <p:cNvSpPr txBox="1"/>
          <p:nvPr/>
        </p:nvSpPr>
        <p:spPr>
          <a:xfrm>
            <a:off x="4711287" y="1454606"/>
            <a:ext cx="3418380" cy="2862322"/>
          </a:xfrm>
          <a:prstGeom prst="rect">
            <a:avLst/>
          </a:prstGeom>
          <a:noFill/>
        </p:spPr>
        <p:txBody>
          <a:bodyPr wrap="square">
            <a:spAutoFit/>
          </a:bodyPr>
          <a:lstStyle/>
          <a:p>
            <a:r>
              <a:rPr lang="tr-TR" dirty="0"/>
              <a:t>Morfolojik işlemlerin uygulandığı </a:t>
            </a:r>
            <a:r>
              <a:rPr lang="tr-TR" dirty="0" err="1"/>
              <a:t>fundus</a:t>
            </a:r>
            <a:r>
              <a:rPr lang="tr-TR" dirty="0"/>
              <a:t> görüntüsüne üç farklı eşikleme yöntemi uygulanmıştır. Bu eşikleme yöntemleri; Çoklu Eşikleme, Maksimum Entropi Tabanlı Eşikleme ve Bulanık Kümeleme Tabanlı Eşikleme yöntemleridir. Eşikleme sonucunda bölütlenmiş damar görüntüleri elde edilmiştir</a:t>
            </a:r>
          </a:p>
        </p:txBody>
      </p:sp>
      <p:sp>
        <p:nvSpPr>
          <p:cNvPr id="7" name="Metin kutusu 6">
            <a:extLst>
              <a:ext uri="{FF2B5EF4-FFF2-40B4-BE49-F238E27FC236}">
                <a16:creationId xmlns:a16="http://schemas.microsoft.com/office/drawing/2014/main" id="{4BF0DFB6-863F-77F7-651A-2373E2AAA8BA}"/>
              </a:ext>
            </a:extLst>
          </p:cNvPr>
          <p:cNvSpPr txBox="1"/>
          <p:nvPr/>
        </p:nvSpPr>
        <p:spPr>
          <a:xfrm>
            <a:off x="8778619" y="1454606"/>
            <a:ext cx="3204147" cy="3416320"/>
          </a:xfrm>
          <a:prstGeom prst="rect">
            <a:avLst/>
          </a:prstGeom>
          <a:noFill/>
        </p:spPr>
        <p:txBody>
          <a:bodyPr wrap="square">
            <a:spAutoFit/>
          </a:bodyPr>
          <a:lstStyle/>
          <a:p>
            <a:r>
              <a:rPr lang="tr-TR" dirty="0"/>
              <a:t>Deneysel sonuçlar, önerilen yöntemin doğru bir şekilde tespit edebildiğini göstermektedir. Eşikleme algoritmalarının 40 görüntüden oluşan veri seti üzerindeki doğruluk oranı Bulanık Mantık Tabanlı Eşikleme için 0.952, Maksimum </a:t>
            </a:r>
            <a:r>
              <a:rPr lang="tr-TR" dirty="0" err="1"/>
              <a:t>Entopi</a:t>
            </a:r>
            <a:r>
              <a:rPr lang="tr-TR" dirty="0"/>
              <a:t> Tabanlı Eşikleme için 0.950 ve Çoklu Eşikleme için 0.925 olarak hesaplanmıştır</a:t>
            </a:r>
          </a:p>
        </p:txBody>
      </p:sp>
      <p:sp>
        <p:nvSpPr>
          <p:cNvPr id="8" name="Metin kutusu 7">
            <a:extLst>
              <a:ext uri="{FF2B5EF4-FFF2-40B4-BE49-F238E27FC236}">
                <a16:creationId xmlns:a16="http://schemas.microsoft.com/office/drawing/2014/main" id="{D3923AC1-50AB-BCFE-77A5-9E938B9FA3FE}"/>
              </a:ext>
            </a:extLst>
          </p:cNvPr>
          <p:cNvSpPr txBox="1"/>
          <p:nvPr/>
        </p:nvSpPr>
        <p:spPr>
          <a:xfrm>
            <a:off x="5681912" y="569626"/>
            <a:ext cx="828175" cy="461665"/>
          </a:xfrm>
          <a:prstGeom prst="rect">
            <a:avLst/>
          </a:prstGeom>
          <a:noFill/>
        </p:spPr>
        <p:txBody>
          <a:bodyPr wrap="none" rtlCol="0">
            <a:spAutoFit/>
          </a:bodyPr>
          <a:lstStyle/>
          <a:p>
            <a:r>
              <a:rPr lang="tr-TR" sz="2400" dirty="0">
                <a:solidFill>
                  <a:srgbClr val="FF0000"/>
                </a:solidFill>
              </a:rPr>
              <a:t>ÖZET</a:t>
            </a:r>
          </a:p>
        </p:txBody>
      </p:sp>
    </p:spTree>
    <p:extLst>
      <p:ext uri="{BB962C8B-B14F-4D97-AF65-F5344CB8AC3E}">
        <p14:creationId xmlns:p14="http://schemas.microsoft.com/office/powerpoint/2010/main" val="310313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EDACBC5-A562-D498-6CD9-7BA7589AF744}"/>
              </a:ext>
            </a:extLst>
          </p:cNvPr>
          <p:cNvSpPr txBox="1"/>
          <p:nvPr/>
        </p:nvSpPr>
        <p:spPr>
          <a:xfrm>
            <a:off x="573373" y="1136064"/>
            <a:ext cx="3638862" cy="5355312"/>
          </a:xfrm>
          <a:prstGeom prst="rect">
            <a:avLst/>
          </a:prstGeom>
          <a:noFill/>
        </p:spPr>
        <p:txBody>
          <a:bodyPr wrap="square">
            <a:spAutoFit/>
          </a:bodyPr>
          <a:lstStyle/>
          <a:p>
            <a:r>
              <a:rPr lang="tr-TR"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a:t>
            </a:r>
          </a:p>
        </p:txBody>
      </p:sp>
      <p:sp>
        <p:nvSpPr>
          <p:cNvPr id="4" name="Metin kutusu 3">
            <a:extLst>
              <a:ext uri="{FF2B5EF4-FFF2-40B4-BE49-F238E27FC236}">
                <a16:creationId xmlns:a16="http://schemas.microsoft.com/office/drawing/2014/main" id="{8DCAE10B-8B47-83AE-C5EA-F3E5871388CE}"/>
              </a:ext>
            </a:extLst>
          </p:cNvPr>
          <p:cNvSpPr txBox="1"/>
          <p:nvPr/>
        </p:nvSpPr>
        <p:spPr>
          <a:xfrm>
            <a:off x="5675852" y="284813"/>
            <a:ext cx="840295" cy="461665"/>
          </a:xfrm>
          <a:prstGeom prst="rect">
            <a:avLst/>
          </a:prstGeom>
          <a:noFill/>
        </p:spPr>
        <p:txBody>
          <a:bodyPr wrap="none" rtlCol="0">
            <a:spAutoFit/>
          </a:bodyPr>
          <a:lstStyle/>
          <a:p>
            <a:r>
              <a:rPr lang="tr-TR" sz="2400" dirty="0">
                <a:solidFill>
                  <a:srgbClr val="FF0000"/>
                </a:solidFill>
              </a:rPr>
              <a:t>GİRİŞ</a:t>
            </a:r>
          </a:p>
        </p:txBody>
      </p:sp>
      <p:sp>
        <p:nvSpPr>
          <p:cNvPr id="6" name="Metin kutusu 5">
            <a:extLst>
              <a:ext uri="{FF2B5EF4-FFF2-40B4-BE49-F238E27FC236}">
                <a16:creationId xmlns:a16="http://schemas.microsoft.com/office/drawing/2014/main" id="{1133E5A6-76F4-F3D8-801C-11EFD5AD8ECB}"/>
              </a:ext>
            </a:extLst>
          </p:cNvPr>
          <p:cNvSpPr txBox="1"/>
          <p:nvPr/>
        </p:nvSpPr>
        <p:spPr>
          <a:xfrm>
            <a:off x="4380876" y="1136064"/>
            <a:ext cx="3638863" cy="4801314"/>
          </a:xfrm>
          <a:prstGeom prst="rect">
            <a:avLst/>
          </a:prstGeom>
          <a:noFill/>
        </p:spPr>
        <p:txBody>
          <a:bodyPr wrap="square">
            <a:spAutoFit/>
          </a:bodyPr>
          <a:lstStyle/>
          <a:p>
            <a:r>
              <a:rPr lang="tr-TR" dirty="0" err="1"/>
              <a:t>Soares</a:t>
            </a:r>
            <a:r>
              <a:rPr lang="tr-TR" dirty="0"/>
              <a:t> vd. [2] tarafından retina görüntülerinin piksel parlaklık değerleri üzerinde faklı ölçeklerde </a:t>
            </a:r>
            <a:r>
              <a:rPr lang="tr-TR" dirty="0" err="1"/>
              <a:t>Gabor</a:t>
            </a:r>
            <a:r>
              <a:rPr lang="tr-TR" dirty="0"/>
              <a:t>-Dalgacık dönüşümü uygulanmıştır. Elde edilen farklı ölçekteki </a:t>
            </a:r>
            <a:r>
              <a:rPr lang="tr-TR" dirty="0" err="1"/>
              <a:t>GaborDalgacık</a:t>
            </a:r>
            <a:r>
              <a:rPr lang="tr-TR" dirty="0"/>
              <a:t> dönüşüm çıktıları özellik olarak kullanılmıştır. Daha sonra tüm görüntüye </a:t>
            </a:r>
            <a:r>
              <a:rPr lang="tr-TR" dirty="0" err="1"/>
              <a:t>Bayes</a:t>
            </a:r>
            <a:r>
              <a:rPr lang="tr-TR" dirty="0"/>
              <a:t> Sınıflandırıcı uygulanarak </a:t>
            </a:r>
            <a:r>
              <a:rPr lang="tr-TR" dirty="0" err="1"/>
              <a:t>fundus</a:t>
            </a:r>
            <a:r>
              <a:rPr lang="tr-TR" dirty="0"/>
              <a:t> görüntüleri damar ya da damar olmayan bölgelere ayrılmıştır. </a:t>
            </a:r>
            <a:r>
              <a:rPr lang="tr-TR" dirty="0" err="1"/>
              <a:t>Niemeijer</a:t>
            </a:r>
            <a:r>
              <a:rPr lang="tr-TR" dirty="0"/>
              <a:t> vd. [5], piksel sınıflandırma yöntemini önermişlerdir. Önerdikleri bu sistemde Matematiksel Morfoloji, Bölge Büyütme, Eşleştirilmiş Filtre ve Doğrulama Tabanlı Yerel Eşik yaklaşımı karşılaştırılmıştır. </a:t>
            </a:r>
          </a:p>
        </p:txBody>
      </p:sp>
      <p:sp>
        <p:nvSpPr>
          <p:cNvPr id="8" name="Metin kutusu 7">
            <a:extLst>
              <a:ext uri="{FF2B5EF4-FFF2-40B4-BE49-F238E27FC236}">
                <a16:creationId xmlns:a16="http://schemas.microsoft.com/office/drawing/2014/main" id="{107D763D-E389-BD1C-A66C-673EF25706BC}"/>
              </a:ext>
            </a:extLst>
          </p:cNvPr>
          <p:cNvSpPr txBox="1"/>
          <p:nvPr/>
        </p:nvSpPr>
        <p:spPr>
          <a:xfrm>
            <a:off x="7979767" y="1136064"/>
            <a:ext cx="4103557" cy="5632311"/>
          </a:xfrm>
          <a:prstGeom prst="rect">
            <a:avLst/>
          </a:prstGeom>
          <a:noFill/>
        </p:spPr>
        <p:txBody>
          <a:bodyPr wrap="square">
            <a:spAutoFit/>
          </a:bodyPr>
          <a:lstStyle/>
          <a:p>
            <a:r>
              <a:rPr lang="tr-TR"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dirty="0" err="1"/>
              <a:t>bölütleyen</a:t>
            </a:r>
            <a:r>
              <a:rPr lang="tr-TR"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a:t>
            </a:r>
          </a:p>
        </p:txBody>
      </p:sp>
    </p:spTree>
    <p:extLst>
      <p:ext uri="{BB962C8B-B14F-4D97-AF65-F5344CB8AC3E}">
        <p14:creationId xmlns:p14="http://schemas.microsoft.com/office/powerpoint/2010/main" val="342514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E71F42C-7139-37F5-2ED8-BA82638EF35E}"/>
              </a:ext>
            </a:extLst>
          </p:cNvPr>
          <p:cNvSpPr txBox="1"/>
          <p:nvPr/>
        </p:nvSpPr>
        <p:spPr>
          <a:xfrm>
            <a:off x="768246" y="1028343"/>
            <a:ext cx="4013616" cy="4801314"/>
          </a:xfrm>
          <a:prstGeom prst="rect">
            <a:avLst/>
          </a:prstGeom>
          <a:noFill/>
        </p:spPr>
        <p:txBody>
          <a:bodyPr wrap="square">
            <a:spAutoFit/>
          </a:bodyPr>
          <a:lstStyle/>
          <a:p>
            <a:r>
              <a:rPr lang="tr-TR" dirty="0"/>
              <a:t>MORFOLOJİK İŞLEMLER</a:t>
            </a:r>
          </a:p>
          <a:p>
            <a:r>
              <a:rPr lang="tr-TR" dirty="0"/>
              <a:t>  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a:t>
            </a:r>
          </a:p>
        </p:txBody>
      </p:sp>
      <p:sp>
        <p:nvSpPr>
          <p:cNvPr id="7" name="Metin kutusu 6">
            <a:extLst>
              <a:ext uri="{FF2B5EF4-FFF2-40B4-BE49-F238E27FC236}">
                <a16:creationId xmlns:a16="http://schemas.microsoft.com/office/drawing/2014/main" id="{BD3034F8-EEBF-B67E-2449-EFC81F6C3873}"/>
              </a:ext>
            </a:extLst>
          </p:cNvPr>
          <p:cNvSpPr txBox="1"/>
          <p:nvPr/>
        </p:nvSpPr>
        <p:spPr>
          <a:xfrm>
            <a:off x="6662506" y="1022365"/>
            <a:ext cx="4130413" cy="2585323"/>
          </a:xfrm>
          <a:prstGeom prst="rect">
            <a:avLst/>
          </a:prstGeom>
          <a:noFill/>
        </p:spPr>
        <p:txBody>
          <a:bodyPr wrap="square">
            <a:spAutoFit/>
          </a:bodyPr>
          <a:lstStyle/>
          <a:p>
            <a:r>
              <a:rPr lang="tr-TR" dirty="0"/>
              <a:t>EŞİKLEME YÖNTEMLERİ</a:t>
            </a:r>
          </a:p>
          <a:p>
            <a:r>
              <a:rPr lang="tr-TR" dirty="0"/>
              <a:t>  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a:t>
            </a:r>
          </a:p>
        </p:txBody>
      </p:sp>
      <p:sp>
        <p:nvSpPr>
          <p:cNvPr id="8" name="Metin kutusu 7">
            <a:extLst>
              <a:ext uri="{FF2B5EF4-FFF2-40B4-BE49-F238E27FC236}">
                <a16:creationId xmlns:a16="http://schemas.microsoft.com/office/drawing/2014/main" id="{ED4E2276-5E79-83FA-6453-25F80EF01992}"/>
              </a:ext>
            </a:extLst>
          </p:cNvPr>
          <p:cNvSpPr txBox="1"/>
          <p:nvPr/>
        </p:nvSpPr>
        <p:spPr>
          <a:xfrm>
            <a:off x="4663268" y="359764"/>
            <a:ext cx="2865464" cy="461665"/>
          </a:xfrm>
          <a:prstGeom prst="rect">
            <a:avLst/>
          </a:prstGeom>
          <a:noFill/>
        </p:spPr>
        <p:txBody>
          <a:bodyPr wrap="none" rtlCol="0">
            <a:spAutoFit/>
          </a:bodyPr>
          <a:lstStyle/>
          <a:p>
            <a:r>
              <a:rPr lang="tr-TR" sz="2400" dirty="0">
                <a:solidFill>
                  <a:srgbClr val="FF0000"/>
                </a:solidFill>
              </a:rPr>
              <a:t>MATERYAL VE METOT</a:t>
            </a:r>
          </a:p>
        </p:txBody>
      </p:sp>
    </p:spTree>
    <p:extLst>
      <p:ext uri="{BB962C8B-B14F-4D97-AF65-F5344CB8AC3E}">
        <p14:creationId xmlns:p14="http://schemas.microsoft.com/office/powerpoint/2010/main" val="412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CCE1688-CCE3-A803-077B-C3B8E2CAA749}"/>
              </a:ext>
            </a:extLst>
          </p:cNvPr>
          <p:cNvSpPr txBox="1"/>
          <p:nvPr/>
        </p:nvSpPr>
        <p:spPr>
          <a:xfrm>
            <a:off x="303551" y="712113"/>
            <a:ext cx="3833734" cy="3970318"/>
          </a:xfrm>
          <a:prstGeom prst="rect">
            <a:avLst/>
          </a:prstGeom>
          <a:noFill/>
        </p:spPr>
        <p:txBody>
          <a:bodyPr wrap="square">
            <a:spAutoFit/>
          </a:bodyPr>
          <a:lstStyle/>
          <a:p>
            <a:r>
              <a:rPr lang="tr-TR" dirty="0"/>
              <a:t> KULLANILAN YÖNTEM</a:t>
            </a:r>
          </a:p>
          <a:p>
            <a:r>
              <a:rPr lang="tr-TR" dirty="0"/>
              <a:t> 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6F65CAB0-C1A0-5D07-A12B-C92A668A2EF5}"/>
              </a:ext>
            </a:extLst>
          </p:cNvPr>
          <p:cNvPicPr>
            <a:picLocks noChangeAspect="1"/>
          </p:cNvPicPr>
          <p:nvPr/>
        </p:nvPicPr>
        <p:blipFill>
          <a:blip r:embed="rId2"/>
          <a:stretch>
            <a:fillRect/>
          </a:stretch>
        </p:blipFill>
        <p:spPr>
          <a:xfrm>
            <a:off x="476669" y="4621354"/>
            <a:ext cx="2934109" cy="943107"/>
          </a:xfrm>
          <a:prstGeom prst="rect">
            <a:avLst/>
          </a:prstGeom>
        </p:spPr>
      </p:pic>
      <p:sp>
        <p:nvSpPr>
          <p:cNvPr id="7" name="Metin kutusu 6">
            <a:extLst>
              <a:ext uri="{FF2B5EF4-FFF2-40B4-BE49-F238E27FC236}">
                <a16:creationId xmlns:a16="http://schemas.microsoft.com/office/drawing/2014/main" id="{791C5108-4B78-35C5-9E35-B07ACD0D8BAE}"/>
              </a:ext>
            </a:extLst>
          </p:cNvPr>
          <p:cNvSpPr txBox="1"/>
          <p:nvPr/>
        </p:nvSpPr>
        <p:spPr>
          <a:xfrm>
            <a:off x="300535" y="5780383"/>
            <a:ext cx="4058070" cy="923330"/>
          </a:xfrm>
          <a:prstGeom prst="rect">
            <a:avLst/>
          </a:prstGeom>
          <a:noFill/>
        </p:spPr>
        <p:txBody>
          <a:bodyPr wrap="square">
            <a:spAutoFit/>
          </a:bodyPr>
          <a:lstStyle/>
          <a:p>
            <a:r>
              <a:rPr lang="tr-TR" dirty="0"/>
              <a:t>Şekil 1. Örnek veri seti görüntüsü, Sırasıyla, orijinal RGB görüntü, Gri-Ölçekli görüntü, Gri-Ölçekli görüntünün tersi</a:t>
            </a:r>
          </a:p>
        </p:txBody>
      </p:sp>
      <p:sp>
        <p:nvSpPr>
          <p:cNvPr id="9" name="Metin kutusu 8">
            <a:extLst>
              <a:ext uri="{FF2B5EF4-FFF2-40B4-BE49-F238E27FC236}">
                <a16:creationId xmlns:a16="http://schemas.microsoft.com/office/drawing/2014/main" id="{35BF16DF-3EF9-ABA3-A5D8-D2DF9D1CF679}"/>
              </a:ext>
            </a:extLst>
          </p:cNvPr>
          <p:cNvSpPr txBox="1"/>
          <p:nvPr/>
        </p:nvSpPr>
        <p:spPr>
          <a:xfrm>
            <a:off x="5550733" y="801182"/>
            <a:ext cx="4627587" cy="1754326"/>
          </a:xfrm>
          <a:prstGeom prst="rect">
            <a:avLst/>
          </a:prstGeom>
          <a:noFill/>
        </p:spPr>
        <p:txBody>
          <a:bodyPr wrap="square">
            <a:spAutoFit/>
          </a:bodyPr>
          <a:lstStyle/>
          <a:p>
            <a:r>
              <a:rPr lang="tr-TR" dirty="0"/>
              <a:t> BULGULAR VE TARTIŞMA</a:t>
            </a:r>
          </a:p>
          <a:p>
            <a:r>
              <a:rPr lang="tr-TR" dirty="0"/>
              <a:t>Üç farklı eşikleme algoritması iyileştirilmiş </a:t>
            </a:r>
            <a:r>
              <a:rPr lang="tr-TR" dirty="0" err="1"/>
              <a:t>fundus</a:t>
            </a:r>
            <a:r>
              <a:rPr lang="tr-TR" dirty="0"/>
              <a:t> görüntüleri üzerinde uygulanarak damar piksellerinin bölütlenmesi sağlanmıştır. İyileştirilmiş görüntüler eşikleme işlemine tabi tutulduktan sonra çıktı görüntüleri üzerinde</a:t>
            </a:r>
          </a:p>
        </p:txBody>
      </p:sp>
      <p:sp>
        <p:nvSpPr>
          <p:cNvPr id="11" name="Metin kutusu 10">
            <a:extLst>
              <a:ext uri="{FF2B5EF4-FFF2-40B4-BE49-F238E27FC236}">
                <a16:creationId xmlns:a16="http://schemas.microsoft.com/office/drawing/2014/main" id="{A32EF224-259C-C162-8640-70D624893317}"/>
              </a:ext>
            </a:extLst>
          </p:cNvPr>
          <p:cNvSpPr txBox="1"/>
          <p:nvPr/>
        </p:nvSpPr>
        <p:spPr>
          <a:xfrm>
            <a:off x="5550733" y="2426333"/>
            <a:ext cx="5007966" cy="3970318"/>
          </a:xfrm>
          <a:prstGeom prst="rect">
            <a:avLst/>
          </a:prstGeom>
          <a:noFill/>
        </p:spPr>
        <p:txBody>
          <a:bodyPr wrap="square">
            <a:spAutoFit/>
          </a:bodyPr>
          <a:lstStyle/>
          <a:p>
            <a:r>
              <a:rPr lang="tr-TR" dirty="0"/>
              <a:t>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spTree>
    <p:extLst>
      <p:ext uri="{BB962C8B-B14F-4D97-AF65-F5344CB8AC3E}">
        <p14:creationId xmlns:p14="http://schemas.microsoft.com/office/powerpoint/2010/main" val="37898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77AACCD-AC6D-D42B-400F-3E3D1F0DB730}"/>
              </a:ext>
            </a:extLst>
          </p:cNvPr>
          <p:cNvSpPr txBox="1"/>
          <p:nvPr/>
        </p:nvSpPr>
        <p:spPr>
          <a:xfrm>
            <a:off x="1678897" y="1120676"/>
            <a:ext cx="9218952" cy="4339650"/>
          </a:xfrm>
          <a:prstGeom prst="rect">
            <a:avLst/>
          </a:prstGeom>
          <a:noFill/>
        </p:spPr>
        <p:txBody>
          <a:bodyPr wrap="square">
            <a:spAutoFit/>
          </a:bodyPr>
          <a:lstStyle/>
          <a:p>
            <a:r>
              <a:rPr lang="tr-TR" dirty="0"/>
              <a:t>                                                                        </a:t>
            </a:r>
            <a:r>
              <a:rPr lang="tr-TR" sz="2400" dirty="0">
                <a:solidFill>
                  <a:srgbClr val="FF0000"/>
                </a:solidFill>
              </a:rPr>
              <a:t>Sonuçlar</a:t>
            </a:r>
          </a:p>
          <a:p>
            <a:r>
              <a:rPr lang="tr-TR" dirty="0"/>
              <a:t> 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 </a:t>
            </a:r>
          </a:p>
        </p:txBody>
      </p:sp>
    </p:spTree>
    <p:extLst>
      <p:ext uri="{BB962C8B-B14F-4D97-AF65-F5344CB8AC3E}">
        <p14:creationId xmlns:p14="http://schemas.microsoft.com/office/powerpoint/2010/main" val="50121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55C6C41-0184-8259-196E-05A832FE16A6}"/>
              </a:ext>
            </a:extLst>
          </p:cNvPr>
          <p:cNvSpPr txBox="1"/>
          <p:nvPr/>
        </p:nvSpPr>
        <p:spPr>
          <a:xfrm>
            <a:off x="2033665" y="2244060"/>
            <a:ext cx="8124669" cy="2369880"/>
          </a:xfrm>
          <a:prstGeom prst="rect">
            <a:avLst/>
          </a:prstGeom>
          <a:noFill/>
        </p:spPr>
        <p:txBody>
          <a:bodyPr wrap="square">
            <a:spAutoFit/>
          </a:bodyPr>
          <a:lstStyle/>
          <a:p>
            <a:r>
              <a:rPr lang="tr-TR" sz="3200" dirty="0">
                <a:solidFill>
                  <a:srgbClr val="FF0000"/>
                </a:solidFill>
              </a:rPr>
              <a:t>GÖRÜNTÜ İŞLEME TEKNİKLERİ VE KÜMELEME YÖNTEMLERİ KULLANILARAK FINDIK MEYVESİNİN TESPİT VE SINIFLANDIRILMASI</a:t>
            </a:r>
          </a:p>
          <a:p>
            <a:r>
              <a:rPr lang="tr-TR" sz="3200" dirty="0">
                <a:solidFill>
                  <a:srgbClr val="FF0000"/>
                </a:solidFill>
              </a:rPr>
              <a:t> </a:t>
            </a:r>
          </a:p>
          <a:p>
            <a:r>
              <a:rPr lang="tr-TR" sz="2000" dirty="0">
                <a:solidFill>
                  <a:srgbClr val="FF0000"/>
                </a:solidFill>
              </a:rPr>
              <a:t>                                                    Melike ERKAN</a:t>
            </a:r>
          </a:p>
        </p:txBody>
      </p:sp>
    </p:spTree>
    <p:extLst>
      <p:ext uri="{BB962C8B-B14F-4D97-AF65-F5344CB8AC3E}">
        <p14:creationId xmlns:p14="http://schemas.microsoft.com/office/powerpoint/2010/main" val="230622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B84598C-4CA6-85B5-D9FB-D4A2281236E9}"/>
              </a:ext>
            </a:extLst>
          </p:cNvPr>
          <p:cNvSpPr txBox="1"/>
          <p:nvPr/>
        </p:nvSpPr>
        <p:spPr>
          <a:xfrm>
            <a:off x="213610" y="440617"/>
            <a:ext cx="6093500" cy="6278642"/>
          </a:xfrm>
          <a:prstGeom prst="rect">
            <a:avLst/>
          </a:prstGeom>
          <a:noFill/>
        </p:spPr>
        <p:txBody>
          <a:bodyPr wrap="square">
            <a:spAutoFit/>
          </a:bodyPr>
          <a:lstStyle/>
          <a:p>
            <a:r>
              <a:rPr lang="tr-TR" sz="2400" dirty="0">
                <a:solidFill>
                  <a:srgbClr val="FF0000"/>
                </a:solidFill>
              </a:rPr>
              <a:t>                                    ÖZ </a:t>
            </a:r>
          </a:p>
          <a:p>
            <a:r>
              <a:rPr lang="tr-TR" dirty="0"/>
              <a:t>   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gerçeklenen iki yöntemin %90 ile %100 oranında benzerlik gösterdiği bulunmaktadır.</a:t>
            </a:r>
          </a:p>
        </p:txBody>
      </p:sp>
      <p:sp>
        <p:nvSpPr>
          <p:cNvPr id="5" name="Metin kutusu 4">
            <a:extLst>
              <a:ext uri="{FF2B5EF4-FFF2-40B4-BE49-F238E27FC236}">
                <a16:creationId xmlns:a16="http://schemas.microsoft.com/office/drawing/2014/main" id="{2B482472-4874-3597-1F40-DD5117BF1AC1}"/>
              </a:ext>
            </a:extLst>
          </p:cNvPr>
          <p:cNvSpPr txBox="1"/>
          <p:nvPr/>
        </p:nvSpPr>
        <p:spPr>
          <a:xfrm>
            <a:off x="7000407" y="440617"/>
            <a:ext cx="4977983" cy="2616101"/>
          </a:xfrm>
          <a:prstGeom prst="rect">
            <a:avLst/>
          </a:prstGeom>
          <a:noFill/>
        </p:spPr>
        <p:txBody>
          <a:bodyPr wrap="square">
            <a:spAutoFit/>
          </a:bodyPr>
          <a:lstStyle/>
          <a:p>
            <a:r>
              <a:rPr lang="tr-TR" sz="2000" dirty="0">
                <a:solidFill>
                  <a:srgbClr val="FF0000"/>
                </a:solidFill>
              </a:rPr>
              <a:t>                               GİRİŞ </a:t>
            </a:r>
          </a:p>
          <a:p>
            <a:r>
              <a:rPr lang="tr-TR" dirty="0"/>
              <a:t>  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a:t>
            </a:r>
          </a:p>
        </p:txBody>
      </p:sp>
      <p:sp>
        <p:nvSpPr>
          <p:cNvPr id="7" name="Metin kutusu 6">
            <a:extLst>
              <a:ext uri="{FF2B5EF4-FFF2-40B4-BE49-F238E27FC236}">
                <a16:creationId xmlns:a16="http://schemas.microsoft.com/office/drawing/2014/main" id="{C90C2797-47EC-B1DB-0013-A213CCF64995}"/>
              </a:ext>
            </a:extLst>
          </p:cNvPr>
          <p:cNvSpPr txBox="1"/>
          <p:nvPr/>
        </p:nvSpPr>
        <p:spPr>
          <a:xfrm>
            <a:off x="7000406" y="2917663"/>
            <a:ext cx="4977983" cy="3693319"/>
          </a:xfrm>
          <a:prstGeom prst="rect">
            <a:avLst/>
          </a:prstGeom>
          <a:noFill/>
        </p:spPr>
        <p:txBody>
          <a:bodyPr wrap="square">
            <a:spAutoFit/>
          </a:bodyPr>
          <a:lstStyle/>
          <a:p>
            <a:r>
              <a:rPr lang="tr-TR" dirty="0"/>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24897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t="-1000" b="-1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6772126-78D1-6D2C-B3FB-BA17BF0E9809}"/>
              </a:ext>
            </a:extLst>
          </p:cNvPr>
          <p:cNvSpPr txBox="1"/>
          <p:nvPr/>
        </p:nvSpPr>
        <p:spPr>
          <a:xfrm>
            <a:off x="438462" y="498664"/>
            <a:ext cx="4328410" cy="1754326"/>
          </a:xfrm>
          <a:prstGeom prst="rect">
            <a:avLst/>
          </a:prstGeom>
          <a:noFill/>
        </p:spPr>
        <p:txBody>
          <a:bodyPr wrap="square">
            <a:spAutoFit/>
          </a:bodyPr>
          <a:lstStyle/>
          <a:p>
            <a:r>
              <a:rPr lang="tr-TR" dirty="0"/>
              <a:t> </a:t>
            </a:r>
            <a:r>
              <a:rPr lang="tr-TR" dirty="0">
                <a:solidFill>
                  <a:srgbClr val="FF0000"/>
                </a:solidFill>
              </a:rPr>
              <a:t>ÖNERİLEN YÖNTEM</a:t>
            </a:r>
          </a:p>
          <a:p>
            <a:r>
              <a:rPr lang="tr-TR" dirty="0"/>
              <a:t>  Ortamda bulunan aynı nesnelerin tespit edilerek, sınıflandırılmasına yönelik yapılan çalışmada üç aşamalı bir yöntem önerilmektedir. Önerilen yönteme ait aşamalar Şekil 1’de sunulmaktadır </a:t>
            </a:r>
          </a:p>
        </p:txBody>
      </p:sp>
      <p:pic>
        <p:nvPicPr>
          <p:cNvPr id="5" name="Resim 4">
            <a:extLst>
              <a:ext uri="{FF2B5EF4-FFF2-40B4-BE49-F238E27FC236}">
                <a16:creationId xmlns:a16="http://schemas.microsoft.com/office/drawing/2014/main" id="{02E5EB38-C51C-BB4D-B12B-123001293F2C}"/>
              </a:ext>
            </a:extLst>
          </p:cNvPr>
          <p:cNvPicPr>
            <a:picLocks noChangeAspect="1"/>
          </p:cNvPicPr>
          <p:nvPr/>
        </p:nvPicPr>
        <p:blipFill>
          <a:blip r:embed="rId3"/>
          <a:stretch>
            <a:fillRect/>
          </a:stretch>
        </p:blipFill>
        <p:spPr>
          <a:xfrm>
            <a:off x="1004964" y="2195978"/>
            <a:ext cx="2267266" cy="3982006"/>
          </a:xfrm>
          <a:prstGeom prst="rect">
            <a:avLst/>
          </a:prstGeom>
        </p:spPr>
      </p:pic>
      <p:sp>
        <p:nvSpPr>
          <p:cNvPr id="7" name="Metin kutusu 6">
            <a:extLst>
              <a:ext uri="{FF2B5EF4-FFF2-40B4-BE49-F238E27FC236}">
                <a16:creationId xmlns:a16="http://schemas.microsoft.com/office/drawing/2014/main" id="{0083E4D2-AC1E-447E-E5CA-9428F22EB921}"/>
              </a:ext>
            </a:extLst>
          </p:cNvPr>
          <p:cNvSpPr txBox="1"/>
          <p:nvPr/>
        </p:nvSpPr>
        <p:spPr>
          <a:xfrm>
            <a:off x="5333374" y="566678"/>
            <a:ext cx="4133538" cy="2862322"/>
          </a:xfrm>
          <a:prstGeom prst="rect">
            <a:avLst/>
          </a:prstGeom>
          <a:noFill/>
        </p:spPr>
        <p:txBody>
          <a:bodyPr wrap="square">
            <a:spAutoFit/>
          </a:bodyPr>
          <a:lstStyle/>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0</a:t>
            </a:r>
          </a:p>
        </p:txBody>
      </p:sp>
    </p:spTree>
    <p:extLst>
      <p:ext uri="{BB962C8B-B14F-4D97-AF65-F5344CB8AC3E}">
        <p14:creationId xmlns:p14="http://schemas.microsoft.com/office/powerpoint/2010/main" val="2204593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1989</Words>
  <Application>Microsoft Office PowerPoint</Application>
  <PresentationFormat>Geniş ekran</PresentationFormat>
  <Paragraphs>45</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RETİNA KAN DAMARLARINI ÇIKARMAK İÇİN EŞİKLEME TEMELLİ MORFOLOJİK BİR YÖNTEM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DAMARLARINI ÇIKARMAK İÇİN EŞİKLEME TEMELLİ MORFOLOJİK BİR YÖNTEM</dc:title>
  <dc:creator>melike erkan</dc:creator>
  <cp:lastModifiedBy>melike erkan</cp:lastModifiedBy>
  <cp:revision>1</cp:revision>
  <dcterms:created xsi:type="dcterms:W3CDTF">2022-12-11T11:24:52Z</dcterms:created>
  <dcterms:modified xsi:type="dcterms:W3CDTF">2022-12-11T12:39:17Z</dcterms:modified>
</cp:coreProperties>
</file>