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60" r:id="rId3"/>
    <p:sldId id="261" r:id="rId4"/>
    <p:sldId id="259" r:id="rId5"/>
    <p:sldId id="262" r:id="rId6"/>
    <p:sldId id="263" r:id="rId7"/>
    <p:sldId id="264" r:id="rId8"/>
    <p:sldId id="265" r:id="rId9"/>
    <p:sldId id="266"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2:10:29.690"/>
    </inkml:context>
    <inkml:brush xml:id="br0">
      <inkml:brushProperty name="width" value="0.05" units="cm"/>
      <inkml:brushProperty name="height" value="0.05" units="cm"/>
    </inkml:brush>
  </inkml:definitions>
  <inkml:trace contextRef="#ctx0" brushRef="#br0">0 1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2:09:40.208"/>
    </inkml:context>
    <inkml:brush xml:id="br0">
      <inkml:brushProperty name="width" value="0.05" units="cm"/>
      <inkml:brushProperty name="height" value="0.05" units="cm"/>
    </inkml:brush>
  </inkml:definitions>
  <inkml:trace contextRef="#ctx0" brushRef="#br0">1 1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2:09:47.205"/>
    </inkml:context>
    <inkml:brush xml:id="br0">
      <inkml:brushProperty name="width" value="0.05" units="cm"/>
      <inkml:brushProperty name="height" value="0.05" units="cm"/>
    </inkml:brush>
  </inkml:definitions>
  <inkml:trace contextRef="#ctx0" brushRef="#br0">0 0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2:09:49.346"/>
    </inkml:context>
    <inkml:brush xml:id="br0">
      <inkml:brushProperty name="width" value="0.05" units="cm"/>
      <inkml:brushProperty name="height" value="0.05" units="cm"/>
    </inkml:brush>
  </inkml:definitions>
  <inkml:trace contextRef="#ctx0" brushRef="#br0">1 1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2:09:52.398"/>
    </inkml:context>
    <inkml:brush xml:id="br0">
      <inkml:brushProperty name="width" value="0.05" units="cm"/>
      <inkml:brushProperty name="height" value="0.05" units="cm"/>
    </inkml:brush>
  </inkml:definitions>
  <inkml:trace contextRef="#ctx0" brushRef="#br0">1 0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2:09:55.056"/>
    </inkml:context>
    <inkml:brush xml:id="br0">
      <inkml:brushProperty name="width" value="0.05" units="cm"/>
      <inkml:brushProperty name="height" value="0.05" units="cm"/>
    </inkml:brush>
  </inkml:definitions>
  <inkml:trace contextRef="#ctx0" brushRef="#br0">1 0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2:09:57.345"/>
    </inkml:context>
    <inkml:brush xml:id="br0">
      <inkml:brushProperty name="width" value="0.05" units="cm"/>
      <inkml:brushProperty name="height" value="0.05" units="cm"/>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2:10:31.671"/>
    </inkml:context>
    <inkml:brush xml:id="br0">
      <inkml:brushProperty name="width" value="0.05" units="cm"/>
      <inkml:brushProperty name="height" value="0.05" units="cm"/>
    </inkml:brush>
  </inkml:definitions>
  <inkml:trace contextRef="#ctx0" brushRef="#br0">0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2:09:20.817"/>
    </inkml:context>
    <inkml:brush xml:id="br0">
      <inkml:brushProperty name="width" value="0.05" units="cm"/>
      <inkml:brushProperty name="height" value="0.05" units="cm"/>
    </inkml:brush>
  </inkml:definitions>
  <inkml:trace contextRef="#ctx0" brushRef="#br0">1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2:09:22.888"/>
    </inkml:context>
    <inkml:brush xml:id="br0">
      <inkml:brushProperty name="width" value="0.05" units="cm"/>
      <inkml:brushProperty name="height" value="0.05" units="cm"/>
    </inkml:brush>
  </inkml:definitions>
  <inkml:trace contextRef="#ctx0" brushRef="#br0">0 0 24575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2:09:26.157"/>
    </inkml:context>
    <inkml:brush xml:id="br0">
      <inkml:brushProperty name="width" value="0.05" units="cm"/>
      <inkml:brushProperty name="height" value="0.05" units="cm"/>
    </inkml:brush>
  </inkml:definitions>
  <inkml:trace contextRef="#ctx0" brushRef="#br0">1 1 24575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2:09:28.296"/>
    </inkml:context>
    <inkml:brush xml:id="br0">
      <inkml:brushProperty name="width" value="0.05" units="cm"/>
      <inkml:brushProperty name="height" value="0.05" units="cm"/>
    </inkml:brush>
  </inkml:definitions>
  <inkml:trace contextRef="#ctx0" brushRef="#br0">1 0 24575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2:09:31.584"/>
    </inkml:context>
    <inkml:brush xml:id="br0">
      <inkml:brushProperty name="width" value="0.05" units="cm"/>
      <inkml:brushProperty name="height" value="0.05" units="cm"/>
    </inkml:brush>
  </inkml:definitions>
  <inkml:trace contextRef="#ctx0" brushRef="#br0">1 0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2:09:35.287"/>
    </inkml:context>
    <inkml:brush xml:id="br0">
      <inkml:brushProperty name="width" value="0.05" units="cm"/>
      <inkml:brushProperty name="height" value="0.05" units="cm"/>
    </inkml:brush>
  </inkml:definitions>
  <inkml:trace contextRef="#ctx0" brushRef="#br0">1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2:09:37.439"/>
    </inkml:context>
    <inkml:brush xml:id="br0">
      <inkml:brushProperty name="width" value="0.05" units="cm"/>
      <inkml:brushProperty name="height" value="0.05" units="cm"/>
    </inkml:brush>
  </inkml:definitions>
  <inkml:trace contextRef="#ctx0" brushRef="#br0">1 0 24575,'0'0'-8191</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A54A74A-A4DD-48ED-A33F-D2A949F0B450}" type="datetimeFigureOut">
              <a:rPr lang="tr-TR" smtClean="0"/>
              <a:t>14.11.2022</a:t>
            </a:fld>
            <a:endParaRPr lang="tr-TR"/>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tr-T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E8400A2-B761-4F80-B140-D492D01C13DB}" type="slidenum">
              <a:rPr lang="tr-TR" smtClean="0"/>
              <a:t>‹#›</a:t>
            </a:fld>
            <a:endParaRPr lang="tr-TR"/>
          </a:p>
        </p:txBody>
      </p:sp>
    </p:spTree>
    <p:extLst>
      <p:ext uri="{BB962C8B-B14F-4D97-AF65-F5344CB8AC3E}">
        <p14:creationId xmlns:p14="http://schemas.microsoft.com/office/powerpoint/2010/main" val="1475887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A54A74A-A4DD-48ED-A33F-D2A949F0B450}" type="datetimeFigureOut">
              <a:rPr lang="tr-TR" smtClean="0"/>
              <a:t>14.11.2022</a:t>
            </a:fld>
            <a:endParaRPr lang="tr-TR"/>
          </a:p>
        </p:txBody>
      </p:sp>
      <p:sp>
        <p:nvSpPr>
          <p:cNvPr id="6" name="Footer Placeholder 5"/>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E8400A2-B761-4F80-B140-D492D01C13DB}" type="slidenum">
              <a:rPr lang="tr-TR" smtClean="0"/>
              <a:t>‹#›</a:t>
            </a:fld>
            <a:endParaRPr lang="tr-TR"/>
          </a:p>
        </p:txBody>
      </p:sp>
    </p:spTree>
    <p:extLst>
      <p:ext uri="{BB962C8B-B14F-4D97-AF65-F5344CB8AC3E}">
        <p14:creationId xmlns:p14="http://schemas.microsoft.com/office/powerpoint/2010/main" val="1546793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Başlık ve Resim Yazısı">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tr-TR"/>
              <a:t>Asıl başlık stilini düzenlemek için tıklayın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A54A74A-A4DD-48ED-A33F-D2A949F0B450}" type="datetimeFigureOut">
              <a:rPr lang="tr-TR" smtClean="0"/>
              <a:t>14.11.2022</a:t>
            </a:fld>
            <a:endParaRPr lang="tr-TR"/>
          </a:p>
        </p:txBody>
      </p:sp>
      <p:sp>
        <p:nvSpPr>
          <p:cNvPr id="5" name="Footer Placeholder 4"/>
          <p:cNvSpPr>
            <a:spLocks noGrp="1"/>
          </p:cNvSpPr>
          <p:nvPr>
            <p:ph type="ftr" sz="quarter" idx="11"/>
          </p:nvPr>
        </p:nvSpPr>
        <p:spPr/>
        <p:txBody>
          <a:bodyPr/>
          <a:lstStyle/>
          <a:p>
            <a:endParaRPr lang="tr-T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E8400A2-B761-4F80-B140-D492D01C13DB}" type="slidenum">
              <a:rPr lang="tr-TR" smtClean="0"/>
              <a:t>‹#›</a:t>
            </a:fld>
            <a:endParaRPr lang="tr-TR"/>
          </a:p>
        </p:txBody>
      </p:sp>
    </p:spTree>
    <p:extLst>
      <p:ext uri="{BB962C8B-B14F-4D97-AF65-F5344CB8AC3E}">
        <p14:creationId xmlns:p14="http://schemas.microsoft.com/office/powerpoint/2010/main" val="3298633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Resim Yazılı Alıntı">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tr-TR"/>
              <a:t>Asıl başlık stilini düzenlemek için tıklayın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A54A74A-A4DD-48ED-A33F-D2A949F0B450}" type="datetimeFigureOut">
              <a:rPr lang="tr-TR" smtClean="0"/>
              <a:t>14.11.2022</a:t>
            </a:fld>
            <a:endParaRPr lang="tr-TR"/>
          </a:p>
        </p:txBody>
      </p:sp>
      <p:sp>
        <p:nvSpPr>
          <p:cNvPr id="5" name="Footer Placeholder 4"/>
          <p:cNvSpPr>
            <a:spLocks noGrp="1"/>
          </p:cNvSpPr>
          <p:nvPr>
            <p:ph type="ftr" sz="quarter" idx="11"/>
          </p:nvPr>
        </p:nvSpPr>
        <p:spPr/>
        <p:txBody>
          <a:bodyPr/>
          <a:lstStyle/>
          <a:p>
            <a:endParaRPr lang="tr-T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E8400A2-B761-4F80-B140-D492D01C13DB}" type="slidenum">
              <a:rPr lang="tr-TR" smtClean="0"/>
              <a:t>‹#›</a:t>
            </a:fld>
            <a:endParaRPr lang="tr-TR"/>
          </a:p>
        </p:txBody>
      </p:sp>
    </p:spTree>
    <p:extLst>
      <p:ext uri="{BB962C8B-B14F-4D97-AF65-F5344CB8AC3E}">
        <p14:creationId xmlns:p14="http://schemas.microsoft.com/office/powerpoint/2010/main" val="4244776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İsim Kartı">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A54A74A-A4DD-48ED-A33F-D2A949F0B450}" type="datetimeFigureOut">
              <a:rPr lang="tr-TR" smtClean="0"/>
              <a:t>14.11.2022</a:t>
            </a:fld>
            <a:endParaRPr lang="tr-TR"/>
          </a:p>
        </p:txBody>
      </p:sp>
      <p:sp>
        <p:nvSpPr>
          <p:cNvPr id="5" name="Footer Placeholder 4"/>
          <p:cNvSpPr>
            <a:spLocks noGrp="1"/>
          </p:cNvSpPr>
          <p:nvPr>
            <p:ph type="ftr" sz="quarter" idx="11"/>
          </p:nvPr>
        </p:nvSpPr>
        <p:spPr/>
        <p:txBody>
          <a:bodyPr/>
          <a:lstStyle/>
          <a:p>
            <a:endParaRPr lang="tr-T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E8400A2-B761-4F80-B140-D492D01C13DB}" type="slidenum">
              <a:rPr lang="tr-TR" smtClean="0"/>
              <a:t>‹#›</a:t>
            </a:fld>
            <a:endParaRPr lang="tr-TR"/>
          </a:p>
        </p:txBody>
      </p:sp>
    </p:spTree>
    <p:extLst>
      <p:ext uri="{BB962C8B-B14F-4D97-AF65-F5344CB8AC3E}">
        <p14:creationId xmlns:p14="http://schemas.microsoft.com/office/powerpoint/2010/main" val="1338146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A54A74A-A4DD-48ED-A33F-D2A949F0B450}" type="datetimeFigureOut">
              <a:rPr lang="tr-TR" smtClean="0"/>
              <a:t>14.11.2022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E8400A2-B761-4F80-B140-D492D01C13DB}" type="slidenum">
              <a:rPr lang="tr-TR" smtClean="0"/>
              <a:t>‹#›</a:t>
            </a:fld>
            <a:endParaRPr lang="tr-TR"/>
          </a:p>
        </p:txBody>
      </p:sp>
    </p:spTree>
    <p:extLst>
      <p:ext uri="{BB962C8B-B14F-4D97-AF65-F5344CB8AC3E}">
        <p14:creationId xmlns:p14="http://schemas.microsoft.com/office/powerpoint/2010/main" val="9407109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A54A74A-A4DD-48ED-A33F-D2A949F0B450}" type="datetimeFigureOut">
              <a:rPr lang="tr-TR" smtClean="0"/>
              <a:t>14.11.2022</a:t>
            </a:fld>
            <a:endParaRPr lang="tr-TR"/>
          </a:p>
        </p:txBody>
      </p:sp>
      <p:sp>
        <p:nvSpPr>
          <p:cNvPr id="8" name="Footer Placeholder 7"/>
          <p:cNvSpPr>
            <a:spLocks noGrp="1"/>
          </p:cNvSpPr>
          <p:nvPr>
            <p:ph type="ftr" sz="quarter" idx="11"/>
          </p:nvPr>
        </p:nvSpPr>
        <p:spPr>
          <a:xfrm>
            <a:off x="561111" y="6391838"/>
            <a:ext cx="3644282" cy="304801"/>
          </a:xfrm>
        </p:spPr>
        <p:txBody>
          <a:bodyPr/>
          <a:lstStyle/>
          <a:p>
            <a:endParaRPr lang="tr-TR"/>
          </a:p>
        </p:txBody>
      </p:sp>
      <p:sp>
        <p:nvSpPr>
          <p:cNvPr id="9" name="Slide Number Placeholder 8"/>
          <p:cNvSpPr>
            <a:spLocks noGrp="1"/>
          </p:cNvSpPr>
          <p:nvPr>
            <p:ph type="sldNum" sz="quarter" idx="12"/>
          </p:nvPr>
        </p:nvSpPr>
        <p:spPr/>
        <p:txBody>
          <a:bodyPr/>
          <a:lstStyle/>
          <a:p>
            <a:fld id="{5E8400A2-B761-4F80-B140-D492D01C13DB}" type="slidenum">
              <a:rPr lang="tr-TR" smtClean="0"/>
              <a:t>‹#›</a:t>
            </a:fld>
            <a:endParaRPr lang="tr-TR"/>
          </a:p>
        </p:txBody>
      </p:sp>
    </p:spTree>
    <p:extLst>
      <p:ext uri="{BB962C8B-B14F-4D97-AF65-F5344CB8AC3E}">
        <p14:creationId xmlns:p14="http://schemas.microsoft.com/office/powerpoint/2010/main" val="32798629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A54A74A-A4DD-48ED-A33F-D2A949F0B450}" type="datetimeFigureOut">
              <a:rPr lang="tr-TR" smtClean="0"/>
              <a:t>14.11.2022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E8400A2-B761-4F80-B140-D492D01C13DB}" type="slidenum">
              <a:rPr lang="tr-TR" smtClean="0"/>
              <a:t>‹#›</a:t>
            </a:fld>
            <a:endParaRPr lang="tr-TR"/>
          </a:p>
        </p:txBody>
      </p:sp>
    </p:spTree>
    <p:extLst>
      <p:ext uri="{BB962C8B-B14F-4D97-AF65-F5344CB8AC3E}">
        <p14:creationId xmlns:p14="http://schemas.microsoft.com/office/powerpoint/2010/main" val="3787660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A54A74A-A4DD-48ED-A33F-D2A949F0B450}" type="datetimeFigureOut">
              <a:rPr lang="tr-TR" smtClean="0"/>
              <a:t>14.11.2022</a:t>
            </a:fld>
            <a:endParaRPr lang="tr-TR"/>
          </a:p>
        </p:txBody>
      </p:sp>
      <p:sp>
        <p:nvSpPr>
          <p:cNvPr id="5" name="Footer Placeholder 4"/>
          <p:cNvSpPr>
            <a:spLocks noGrp="1"/>
          </p:cNvSpPr>
          <p:nvPr>
            <p:ph type="ftr" sz="quarter" idx="11"/>
          </p:nvPr>
        </p:nvSpPr>
        <p:spPr/>
        <p:txBody>
          <a:bodyPr/>
          <a:lstStyle/>
          <a:p>
            <a:endParaRPr lang="tr-T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E8400A2-B761-4F80-B140-D492D01C13DB}" type="slidenum">
              <a:rPr lang="tr-TR" smtClean="0"/>
              <a:t>‹#›</a:t>
            </a:fld>
            <a:endParaRPr lang="tr-TR"/>
          </a:p>
        </p:txBody>
      </p:sp>
    </p:spTree>
    <p:extLst>
      <p:ext uri="{BB962C8B-B14F-4D97-AF65-F5344CB8AC3E}">
        <p14:creationId xmlns:p14="http://schemas.microsoft.com/office/powerpoint/2010/main" val="1990129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A54A74A-A4DD-48ED-A33F-D2A949F0B450}" type="datetimeFigureOut">
              <a:rPr lang="tr-TR" smtClean="0"/>
              <a:t>14.11.2022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E8400A2-B761-4F80-B140-D492D01C13DB}" type="slidenum">
              <a:rPr lang="tr-TR" smtClean="0"/>
              <a:t>‹#›</a:t>
            </a:fld>
            <a:endParaRPr lang="tr-TR"/>
          </a:p>
        </p:txBody>
      </p:sp>
    </p:spTree>
    <p:extLst>
      <p:ext uri="{BB962C8B-B14F-4D97-AF65-F5344CB8AC3E}">
        <p14:creationId xmlns:p14="http://schemas.microsoft.com/office/powerpoint/2010/main" val="4184618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A54A74A-A4DD-48ED-A33F-D2A949F0B450}" type="datetimeFigureOut">
              <a:rPr lang="tr-TR" smtClean="0"/>
              <a:t>14.11.2022</a:t>
            </a:fld>
            <a:endParaRPr lang="tr-TR"/>
          </a:p>
        </p:txBody>
      </p:sp>
      <p:sp>
        <p:nvSpPr>
          <p:cNvPr id="5" name="Footer Placeholder 4"/>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E8400A2-B761-4F80-B140-D492D01C13DB}" type="slidenum">
              <a:rPr lang="tr-TR" smtClean="0"/>
              <a:t>‹#›</a:t>
            </a:fld>
            <a:endParaRPr lang="tr-TR"/>
          </a:p>
        </p:txBody>
      </p:sp>
    </p:spTree>
    <p:extLst>
      <p:ext uri="{BB962C8B-B14F-4D97-AF65-F5344CB8AC3E}">
        <p14:creationId xmlns:p14="http://schemas.microsoft.com/office/powerpoint/2010/main" val="4117845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3A54A74A-A4DD-48ED-A33F-D2A949F0B450}" type="datetimeFigureOut">
              <a:rPr lang="tr-TR" smtClean="0"/>
              <a:t>14.11.2022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E8400A2-B761-4F80-B140-D492D01C13DB}" type="slidenum">
              <a:rPr lang="tr-TR" smtClean="0"/>
              <a:t>‹#›</a:t>
            </a:fld>
            <a:endParaRPr lang="tr-TR"/>
          </a:p>
        </p:txBody>
      </p:sp>
    </p:spTree>
    <p:extLst>
      <p:ext uri="{BB962C8B-B14F-4D97-AF65-F5344CB8AC3E}">
        <p14:creationId xmlns:p14="http://schemas.microsoft.com/office/powerpoint/2010/main" val="382380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3A54A74A-A4DD-48ED-A33F-D2A949F0B450}" type="datetimeFigureOut">
              <a:rPr lang="tr-TR" smtClean="0"/>
              <a:t>14.11.2022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E8400A2-B761-4F80-B140-D492D01C13DB}" type="slidenum">
              <a:rPr lang="tr-TR" smtClean="0"/>
              <a:t>‹#›</a:t>
            </a:fld>
            <a:endParaRPr lang="tr-TR"/>
          </a:p>
        </p:txBody>
      </p:sp>
    </p:spTree>
    <p:extLst>
      <p:ext uri="{BB962C8B-B14F-4D97-AF65-F5344CB8AC3E}">
        <p14:creationId xmlns:p14="http://schemas.microsoft.com/office/powerpoint/2010/main" val="2589017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3A54A74A-A4DD-48ED-A33F-D2A949F0B450}" type="datetimeFigureOut">
              <a:rPr lang="tr-TR" smtClean="0"/>
              <a:t>14.11.2022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E8400A2-B761-4F80-B140-D492D01C13DB}" type="slidenum">
              <a:rPr lang="tr-TR" smtClean="0"/>
              <a:t>‹#›</a:t>
            </a:fld>
            <a:endParaRPr lang="tr-TR"/>
          </a:p>
        </p:txBody>
      </p:sp>
    </p:spTree>
    <p:extLst>
      <p:ext uri="{BB962C8B-B14F-4D97-AF65-F5344CB8AC3E}">
        <p14:creationId xmlns:p14="http://schemas.microsoft.com/office/powerpoint/2010/main" val="9834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54A74A-A4DD-48ED-A33F-D2A949F0B450}" type="datetimeFigureOut">
              <a:rPr lang="tr-TR" smtClean="0"/>
              <a:t>14.11.2022</a:t>
            </a:fld>
            <a:endParaRPr lang="tr-TR"/>
          </a:p>
        </p:txBody>
      </p:sp>
      <p:sp>
        <p:nvSpPr>
          <p:cNvPr id="3" name="Footer Placeholder 2"/>
          <p:cNvSpPr>
            <a:spLocks noGrp="1"/>
          </p:cNvSpPr>
          <p:nvPr>
            <p:ph type="ftr" sz="quarter" idx="11"/>
          </p:nvPr>
        </p:nvSpPr>
        <p:spPr/>
        <p:txBody>
          <a:bodyPr/>
          <a:lstStyle/>
          <a:p>
            <a:endParaRPr lang="tr-T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E8400A2-B761-4F80-B140-D492D01C13DB}" type="slidenum">
              <a:rPr lang="tr-TR" smtClean="0"/>
              <a:t>‹#›</a:t>
            </a:fld>
            <a:endParaRPr lang="tr-TR"/>
          </a:p>
        </p:txBody>
      </p:sp>
    </p:spTree>
    <p:extLst>
      <p:ext uri="{BB962C8B-B14F-4D97-AF65-F5344CB8AC3E}">
        <p14:creationId xmlns:p14="http://schemas.microsoft.com/office/powerpoint/2010/main" val="1933836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A54A74A-A4DD-48ED-A33F-D2A949F0B450}" type="datetimeFigureOut">
              <a:rPr lang="tr-TR" smtClean="0"/>
              <a:t>14.11.2022</a:t>
            </a:fld>
            <a:endParaRPr lang="tr-TR"/>
          </a:p>
        </p:txBody>
      </p:sp>
      <p:sp>
        <p:nvSpPr>
          <p:cNvPr id="6" name="Footer Placeholder 5"/>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E8400A2-B761-4F80-B140-D492D01C13DB}" type="slidenum">
              <a:rPr lang="tr-TR" smtClean="0"/>
              <a:t>‹#›</a:t>
            </a:fld>
            <a:endParaRPr lang="tr-TR"/>
          </a:p>
        </p:txBody>
      </p:sp>
    </p:spTree>
    <p:extLst>
      <p:ext uri="{BB962C8B-B14F-4D97-AF65-F5344CB8AC3E}">
        <p14:creationId xmlns:p14="http://schemas.microsoft.com/office/powerpoint/2010/main" val="1359942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tr-TR"/>
              <a:t>Resim eklemek için simgeye tıklayın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A54A74A-A4DD-48ED-A33F-D2A949F0B450}" type="datetimeFigureOut">
              <a:rPr lang="tr-TR" smtClean="0"/>
              <a:t>14.11.2022</a:t>
            </a:fld>
            <a:endParaRPr lang="tr-TR"/>
          </a:p>
        </p:txBody>
      </p:sp>
      <p:sp>
        <p:nvSpPr>
          <p:cNvPr id="6" name="Footer Placeholder 5"/>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E8400A2-B761-4F80-B140-D492D01C13DB}" type="slidenum">
              <a:rPr lang="tr-TR" smtClean="0"/>
              <a:t>‹#›</a:t>
            </a:fld>
            <a:endParaRPr lang="tr-TR"/>
          </a:p>
        </p:txBody>
      </p:sp>
    </p:spTree>
    <p:extLst>
      <p:ext uri="{BB962C8B-B14F-4D97-AF65-F5344CB8AC3E}">
        <p14:creationId xmlns:p14="http://schemas.microsoft.com/office/powerpoint/2010/main" val="887395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A54A74A-A4DD-48ED-A33F-D2A949F0B450}" type="datetimeFigureOut">
              <a:rPr lang="tr-TR" smtClean="0"/>
              <a:t>14.11.2022</a:t>
            </a:fld>
            <a:endParaRPr lang="tr-TR"/>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tr-T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E8400A2-B761-4F80-B140-D492D01C13DB}" type="slidenum">
              <a:rPr lang="tr-TR" smtClean="0"/>
              <a:t>‹#›</a:t>
            </a:fld>
            <a:endParaRPr lang="tr-TR"/>
          </a:p>
        </p:txBody>
      </p:sp>
    </p:spTree>
    <p:extLst>
      <p:ext uri="{BB962C8B-B14F-4D97-AF65-F5344CB8AC3E}">
        <p14:creationId xmlns:p14="http://schemas.microsoft.com/office/powerpoint/2010/main" val="1834752035"/>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1.xml"/><Relationship Id="rId4" Type="http://schemas.openxmlformats.org/officeDocument/2006/relationships/customXml" Target="../ink/ink2.xml"/></Relationships>
</file>

<file path=ppt/slides/_rels/slide10.xml.rels><?xml version="1.0" encoding="UTF-8" standalone="yes"?>
<Relationships xmlns="http://schemas.openxmlformats.org/package/2006/relationships"><Relationship Id="rId8" Type="http://schemas.openxmlformats.org/officeDocument/2006/relationships/customXml" Target="../ink/ink6.xml"/><Relationship Id="rId13" Type="http://schemas.openxmlformats.org/officeDocument/2006/relationships/customXml" Target="../ink/ink11.xml"/><Relationship Id="rId3" Type="http://schemas.openxmlformats.org/officeDocument/2006/relationships/hyperlink" Target="http://www.tuik.gov.tr/PreTablo.do?alt_id=1001" TargetMode="External"/><Relationship Id="rId7" Type="http://schemas.openxmlformats.org/officeDocument/2006/relationships/customXml" Target="../ink/ink5.xml"/><Relationship Id="rId12" Type="http://schemas.openxmlformats.org/officeDocument/2006/relationships/customXml" Target="../ink/ink10.xml"/><Relationship Id="rId17" Type="http://schemas.openxmlformats.org/officeDocument/2006/relationships/customXml" Target="../ink/ink15.xml"/><Relationship Id="rId2" Type="http://schemas.openxmlformats.org/officeDocument/2006/relationships/hyperlink" Target="https://www.tarimorman.gov.tr/BUGEM/Belgeler/M%C4%B0LL%C4%B0%20TARIM/%C3%9Cr%C3%BCn%20Masalar%C4%B1%20%C3%9Cr%C3%BCn%20De%C4%9Ferlendirme%20Raporlar%C4%B1%20yay%C4%B1mland%C4%B1/Kiraz%20De%C4%9Ferlendirme%20Raporu.pdf" TargetMode="External"/><Relationship Id="rId16" Type="http://schemas.openxmlformats.org/officeDocument/2006/relationships/customXml" Target="../ink/ink14.xml"/><Relationship Id="rId1" Type="http://schemas.openxmlformats.org/officeDocument/2006/relationships/slideLayout" Target="../slideLayouts/slideLayout7.xml"/><Relationship Id="rId6" Type="http://schemas.openxmlformats.org/officeDocument/2006/relationships/customXml" Target="../ink/ink4.xml"/><Relationship Id="rId11" Type="http://schemas.openxmlformats.org/officeDocument/2006/relationships/customXml" Target="../ink/ink9.xml"/><Relationship Id="rId5" Type="http://schemas.openxmlformats.org/officeDocument/2006/relationships/image" Target="../media/image2.png"/><Relationship Id="rId15" Type="http://schemas.openxmlformats.org/officeDocument/2006/relationships/customXml" Target="../ink/ink13.xml"/><Relationship Id="rId10" Type="http://schemas.openxmlformats.org/officeDocument/2006/relationships/customXml" Target="../ink/ink8.xml"/><Relationship Id="rId4" Type="http://schemas.openxmlformats.org/officeDocument/2006/relationships/customXml" Target="../ink/ink3.xml"/><Relationship Id="rId9" Type="http://schemas.openxmlformats.org/officeDocument/2006/relationships/customXml" Target="../ink/ink7.xml"/><Relationship Id="rId14" Type="http://schemas.openxmlformats.org/officeDocument/2006/relationships/customXml" Target="../ink/ink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Mürekkep 3">
                <a:extLst>
                  <a:ext uri="{FF2B5EF4-FFF2-40B4-BE49-F238E27FC236}">
                    <a16:creationId xmlns:a16="http://schemas.microsoft.com/office/drawing/2014/main" id="{27E90D58-F8CB-DBE6-BC91-60D10A2A4C50}"/>
                  </a:ext>
                </a:extLst>
              </p14:cNvPr>
              <p14:cNvContentPartPr/>
              <p14:nvPr/>
            </p14:nvContentPartPr>
            <p14:xfrm>
              <a:off x="3776661" y="3431682"/>
              <a:ext cx="360" cy="360"/>
            </p14:xfrm>
          </p:contentPart>
        </mc:Choice>
        <mc:Fallback xmlns="">
          <p:pic>
            <p:nvPicPr>
              <p:cNvPr id="4" name="Mürekkep 3">
                <a:extLst>
                  <a:ext uri="{FF2B5EF4-FFF2-40B4-BE49-F238E27FC236}">
                    <a16:creationId xmlns:a16="http://schemas.microsoft.com/office/drawing/2014/main" id="{27E90D58-F8CB-DBE6-BC91-60D10A2A4C50}"/>
                  </a:ext>
                </a:extLst>
              </p:cNvPr>
              <p:cNvPicPr/>
              <p:nvPr/>
            </p:nvPicPr>
            <p:blipFill>
              <a:blip r:embed="rId3"/>
              <a:stretch>
                <a:fillRect/>
              </a:stretch>
            </p:blipFill>
            <p:spPr>
              <a:xfrm>
                <a:off x="3767661" y="342304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Mürekkep 4">
                <a:extLst>
                  <a:ext uri="{FF2B5EF4-FFF2-40B4-BE49-F238E27FC236}">
                    <a16:creationId xmlns:a16="http://schemas.microsoft.com/office/drawing/2014/main" id="{C1401E97-49E9-857B-BC31-3E961F9170B8}"/>
                  </a:ext>
                </a:extLst>
              </p14:cNvPr>
              <p14:cNvContentPartPr/>
              <p14:nvPr/>
            </p14:nvContentPartPr>
            <p14:xfrm>
              <a:off x="4492341" y="3074202"/>
              <a:ext cx="360" cy="360"/>
            </p14:xfrm>
          </p:contentPart>
        </mc:Choice>
        <mc:Fallback xmlns="">
          <p:pic>
            <p:nvPicPr>
              <p:cNvPr id="5" name="Mürekkep 4">
                <a:extLst>
                  <a:ext uri="{FF2B5EF4-FFF2-40B4-BE49-F238E27FC236}">
                    <a16:creationId xmlns:a16="http://schemas.microsoft.com/office/drawing/2014/main" id="{C1401E97-49E9-857B-BC31-3E961F9170B8}"/>
                  </a:ext>
                </a:extLst>
              </p:cNvPr>
              <p:cNvPicPr/>
              <p:nvPr/>
            </p:nvPicPr>
            <p:blipFill>
              <a:blip r:embed="rId3"/>
              <a:stretch>
                <a:fillRect/>
              </a:stretch>
            </p:blipFill>
            <p:spPr>
              <a:xfrm>
                <a:off x="4483341" y="3065202"/>
                <a:ext cx="18000" cy="18000"/>
              </a:xfrm>
              <a:prstGeom prst="rect">
                <a:avLst/>
              </a:prstGeom>
            </p:spPr>
          </p:pic>
        </mc:Fallback>
      </mc:AlternateContent>
      <p:sp>
        <p:nvSpPr>
          <p:cNvPr id="7" name="Metin kutusu 6">
            <a:extLst>
              <a:ext uri="{FF2B5EF4-FFF2-40B4-BE49-F238E27FC236}">
                <a16:creationId xmlns:a16="http://schemas.microsoft.com/office/drawing/2014/main" id="{957D613D-259A-AEE7-A781-A84E3C27AD6C}"/>
              </a:ext>
            </a:extLst>
          </p:cNvPr>
          <p:cNvSpPr txBox="1"/>
          <p:nvPr/>
        </p:nvSpPr>
        <p:spPr>
          <a:xfrm>
            <a:off x="1331843" y="1863518"/>
            <a:ext cx="9528313" cy="2473434"/>
          </a:xfrm>
          <a:prstGeom prst="rect">
            <a:avLst/>
          </a:prstGeom>
          <a:noFill/>
        </p:spPr>
        <p:txBody>
          <a:bodyPr wrap="square">
            <a:spAutoFit/>
          </a:bodyPr>
          <a:lstStyle/>
          <a:p>
            <a:pPr marL="2600325" marR="271780" indent="-2082165" algn="l">
              <a:lnSpc>
                <a:spcPct val="117000"/>
              </a:lnSpc>
              <a:spcAft>
                <a:spcPts val="1385"/>
              </a:spcAft>
            </a:pPr>
            <a:r>
              <a:rPr lang="tr-TR" sz="2800" b="1" i="1" dirty="0">
                <a:solidFill>
                  <a:schemeClr val="bg1"/>
                </a:solidFill>
                <a:effectLst/>
                <a:latin typeface="Times New Roman" panose="02020603050405020304" pitchFamily="18" charset="0"/>
                <a:ea typeface="Times New Roman" panose="02020603050405020304" pitchFamily="18" charset="0"/>
              </a:rPr>
              <a:t>GÖRÜNTÜ İŞLEME YÖNTEMLERİ KULLANILARAK</a:t>
            </a:r>
          </a:p>
          <a:p>
            <a:pPr marL="2600325" marR="271780" indent="-2082165" algn="l">
              <a:lnSpc>
                <a:spcPct val="117000"/>
              </a:lnSpc>
              <a:spcAft>
                <a:spcPts val="1385"/>
              </a:spcAft>
            </a:pPr>
            <a:r>
              <a:rPr lang="tr-TR" sz="2800" b="1" i="1" dirty="0">
                <a:solidFill>
                  <a:schemeClr val="bg1"/>
                </a:solidFill>
                <a:latin typeface="Times New Roman" panose="02020603050405020304" pitchFamily="18" charset="0"/>
                <a:ea typeface="Times New Roman" panose="02020603050405020304" pitchFamily="18" charset="0"/>
              </a:rPr>
              <a:t>      KİRAZ MEYVESİNİN SINIFLANDIRILMASI</a:t>
            </a:r>
          </a:p>
          <a:p>
            <a:pPr marL="2600325" marR="271780" indent="-2082165" algn="l">
              <a:lnSpc>
                <a:spcPct val="117000"/>
              </a:lnSpc>
              <a:spcAft>
                <a:spcPts val="1385"/>
              </a:spcAft>
            </a:pPr>
            <a:endParaRPr lang="tr-TR" sz="2800" b="1" i="1" dirty="0">
              <a:solidFill>
                <a:schemeClr val="bg1"/>
              </a:solidFill>
              <a:effectLst/>
              <a:latin typeface="Times New Roman" panose="02020603050405020304" pitchFamily="18" charset="0"/>
              <a:ea typeface="Times New Roman" panose="02020603050405020304" pitchFamily="18" charset="0"/>
            </a:endParaRPr>
          </a:p>
          <a:p>
            <a:pPr marL="2600325" marR="271780" indent="-2082165" algn="l">
              <a:lnSpc>
                <a:spcPct val="117000"/>
              </a:lnSpc>
              <a:spcAft>
                <a:spcPts val="1385"/>
              </a:spcAft>
            </a:pPr>
            <a:r>
              <a:rPr lang="tr-TR" sz="2000" b="1" i="1" dirty="0">
                <a:solidFill>
                  <a:schemeClr val="bg1"/>
                </a:solidFill>
                <a:latin typeface="Times New Roman" panose="02020603050405020304" pitchFamily="18" charset="0"/>
                <a:ea typeface="Times New Roman" panose="02020603050405020304" pitchFamily="18" charset="0"/>
              </a:rPr>
              <a:t>                                                   Melike ERKAN</a:t>
            </a:r>
            <a:endParaRPr lang="tr-TR" sz="2000" i="1"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66922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AB282A17-F8C9-2D67-9D33-86778BF84DA9}"/>
              </a:ext>
            </a:extLst>
          </p:cNvPr>
          <p:cNvSpPr txBox="1"/>
          <p:nvPr/>
        </p:nvSpPr>
        <p:spPr>
          <a:xfrm>
            <a:off x="410819" y="413174"/>
            <a:ext cx="11105321" cy="6031651"/>
          </a:xfrm>
          <a:prstGeom prst="rect">
            <a:avLst/>
          </a:prstGeom>
          <a:noFill/>
        </p:spPr>
        <p:txBody>
          <a:bodyPr wrap="square">
            <a:spAutoFit/>
          </a:bodyPr>
          <a:lstStyle/>
          <a:p>
            <a:pPr marL="6350" indent="-6350">
              <a:lnSpc>
                <a:spcPct val="107000"/>
              </a:lnSpc>
              <a:spcAft>
                <a:spcPts val="270"/>
              </a:spcAft>
            </a:pPr>
            <a:r>
              <a:rPr lang="tr-TR" sz="1400" b="1" kern="0" dirty="0">
                <a:solidFill>
                  <a:srgbClr val="000000"/>
                </a:solidFill>
                <a:effectLst/>
                <a:latin typeface="Times New Roman" panose="02020603050405020304" pitchFamily="18" charset="0"/>
                <a:ea typeface="Times New Roman" panose="02020603050405020304" pitchFamily="18" charset="0"/>
              </a:rPr>
              <a:t>Kaynakça </a:t>
            </a:r>
          </a:p>
          <a:p>
            <a:pPr marR="1270" lvl="0" algn="just" fontAlgn="base">
              <a:lnSpc>
                <a:spcPct val="111000"/>
              </a:lnSpc>
              <a:spcAft>
                <a:spcPts val="25"/>
              </a:spcAft>
              <a:buClr>
                <a:srgbClr val="000000"/>
              </a:buClr>
              <a:buSzPts val="1000"/>
            </a:pPr>
            <a:r>
              <a:rPr lang="tr-TR" sz="1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Konya ili Taşkent ilçesi Kiraz Çalıştayı, 2015,  Konya İli Taşkent İlçesi Kiraz Üreten Tarım İşletmelerinin Yapısının Belirlenmesi, </a:t>
            </a:r>
          </a:p>
          <a:p>
            <a:pPr marL="216535" marR="1270" indent="220980" algn="just">
              <a:lnSpc>
                <a:spcPct val="111000"/>
              </a:lnSpc>
              <a:spcAft>
                <a:spcPts val="25"/>
              </a:spcAft>
            </a:pPr>
            <a:r>
              <a:rPr lang="tr-TR" sz="1400" dirty="0">
                <a:solidFill>
                  <a:srgbClr val="000000"/>
                </a:solidFill>
                <a:effectLst/>
                <a:latin typeface="Times New Roman" panose="02020603050405020304" pitchFamily="18" charset="0"/>
                <a:ea typeface="Times New Roman" panose="02020603050405020304" pitchFamily="18" charset="0"/>
              </a:rPr>
              <a:t>http://arastirma.tarim.gov.tr/bahridagdas/Belgeler/TA%C5%9EKENT%20K%C4%B0RAZ%20RAPOR%2028%20ocak%20201 5%20[1].pdf. </a:t>
            </a:r>
          </a:p>
          <a:p>
            <a:pPr marR="1270" lvl="0" algn="just" fontAlgn="base">
              <a:lnSpc>
                <a:spcPct val="111000"/>
              </a:lnSpc>
              <a:spcAft>
                <a:spcPts val="25"/>
              </a:spcAft>
              <a:buClr>
                <a:srgbClr val="000000"/>
              </a:buClr>
              <a:buSzPts val="1000"/>
            </a:pPr>
            <a:r>
              <a:rPr lang="tr-TR" sz="1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Vural, A.A. (2014). Ilıman İklim Meyveleri ve Organik Tarım Araştırmaları Çalışma Grubu, Tarımsal Araştırmalar ve Politikalar Genel Müdürlüğü.  </a:t>
            </a:r>
          </a:p>
          <a:p>
            <a:pPr marR="1270" lvl="0" algn="just" fontAlgn="base">
              <a:lnSpc>
                <a:spcPct val="111000"/>
              </a:lnSpc>
              <a:spcAft>
                <a:spcPts val="25"/>
              </a:spcAft>
              <a:buClr>
                <a:srgbClr val="000000"/>
              </a:buClr>
              <a:buSzPts val="1000"/>
            </a:pPr>
            <a:r>
              <a:rPr lang="tr-TR" sz="1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Orhan, E. R., CETİŞLİ, B., SOFU, M. M., &amp; KAYACAN, M. C. (2013). Gerçek Zamanlı Otomatik Elma Tasnifleme. </a:t>
            </a:r>
            <a:r>
              <a:rPr lang="tr-TR" sz="1400" i="1"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Journal</a:t>
            </a:r>
            <a:r>
              <a:rPr lang="tr-TR" sz="1400" i="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of Natural </a:t>
            </a:r>
            <a:r>
              <a:rPr lang="tr-TR" sz="1400" i="1"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and</a:t>
            </a:r>
            <a:r>
              <a:rPr lang="tr-TR" sz="1400" i="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tr-TR" sz="1400" i="1"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Applied</a:t>
            </a:r>
            <a:r>
              <a:rPr lang="tr-TR" sz="1400" i="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tr-TR" sz="1400" i="1"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Science</a:t>
            </a:r>
            <a:r>
              <a:rPr lang="tr-TR" sz="1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tr-TR" sz="1400" i="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17</a:t>
            </a:r>
            <a:r>
              <a:rPr lang="tr-TR" sz="1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(2), 31-38. </a:t>
            </a:r>
          </a:p>
          <a:p>
            <a:pPr marR="1270" lvl="0" algn="just" fontAlgn="base">
              <a:lnSpc>
                <a:spcPct val="111000"/>
              </a:lnSpc>
              <a:spcAft>
                <a:spcPts val="25"/>
              </a:spcAft>
              <a:buClr>
                <a:srgbClr val="000000"/>
              </a:buClr>
              <a:buSzPts val="1000"/>
            </a:pPr>
            <a:r>
              <a:rPr lang="tr-TR" sz="1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SABANCI, K., AYDIN, C., &amp; ÜNLERŞEN, M. F. (2012). Görüntü işleme ve yapay sinir ağları yardımıyla patates sınıflandırma parametrelerinin belirlenmesi. </a:t>
            </a:r>
            <a:r>
              <a:rPr lang="tr-TR" sz="1400" i="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Iğdır Üniversitesi Fen Bilimleri Enstitüsü Dergisi</a:t>
            </a:r>
            <a:r>
              <a:rPr lang="tr-TR" sz="1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tr-TR" sz="1400" i="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2</a:t>
            </a:r>
            <a:r>
              <a:rPr lang="tr-TR" sz="1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(2 </a:t>
            </a:r>
            <a:r>
              <a:rPr lang="tr-TR" sz="14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Sp</a:t>
            </a:r>
            <a:r>
              <a:rPr lang="tr-TR" sz="1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 59-62. </a:t>
            </a:r>
          </a:p>
          <a:p>
            <a:pPr marR="1270" lvl="0" algn="just" fontAlgn="base">
              <a:lnSpc>
                <a:spcPct val="111000"/>
              </a:lnSpc>
              <a:spcAft>
                <a:spcPts val="25"/>
              </a:spcAft>
              <a:buClr>
                <a:srgbClr val="000000"/>
              </a:buClr>
              <a:buSzPts val="1000"/>
            </a:pPr>
            <a:r>
              <a:rPr lang="tr-TR" sz="1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Chen, Y. R., </a:t>
            </a:r>
            <a:r>
              <a:rPr lang="tr-TR" sz="14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Chao</a:t>
            </a:r>
            <a:r>
              <a:rPr lang="tr-TR" sz="1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K., &amp; Kim, M. S. (2002). Machine </a:t>
            </a:r>
            <a:r>
              <a:rPr lang="tr-TR" sz="14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vision</a:t>
            </a:r>
            <a:r>
              <a:rPr lang="tr-TR" sz="1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tr-TR" sz="14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technology</a:t>
            </a:r>
            <a:r>
              <a:rPr lang="tr-TR" sz="1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tr-TR" sz="14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for</a:t>
            </a:r>
            <a:r>
              <a:rPr lang="tr-TR" sz="1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tr-TR" sz="14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agricultural</a:t>
            </a:r>
            <a:r>
              <a:rPr lang="tr-TR" sz="1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tr-TR" sz="14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applications</a:t>
            </a:r>
            <a:r>
              <a:rPr lang="tr-TR" sz="1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tr-TR" sz="1400" i="1"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Computers</a:t>
            </a:r>
            <a:r>
              <a:rPr lang="tr-TR" sz="1400" i="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tr-TR" sz="1400" i="1"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and</a:t>
            </a:r>
            <a:r>
              <a:rPr lang="tr-TR" sz="1400" i="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tr-TR" sz="1400" i="1"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electronics</a:t>
            </a:r>
            <a:r>
              <a:rPr lang="tr-TR" sz="1400" i="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in </a:t>
            </a:r>
            <a:r>
              <a:rPr lang="tr-TR" sz="1400" i="1"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Agriculture</a:t>
            </a:r>
            <a:r>
              <a:rPr lang="tr-TR" sz="1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tr-TR" sz="1400" i="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36</a:t>
            </a:r>
            <a:r>
              <a:rPr lang="tr-TR" sz="1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(2-3), 173-191. </a:t>
            </a:r>
          </a:p>
          <a:p>
            <a:pPr marR="1270" lvl="0" algn="just" fontAlgn="base">
              <a:lnSpc>
                <a:spcPct val="111000"/>
              </a:lnSpc>
              <a:spcAft>
                <a:spcPts val="25"/>
              </a:spcAft>
              <a:buClr>
                <a:srgbClr val="000000"/>
              </a:buClr>
              <a:buSzPts val="1000"/>
            </a:pPr>
            <a:r>
              <a:rPr lang="tr-TR" sz="1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Sofu, M. M., Er, O., Kayacan, M. C., &amp; </a:t>
            </a:r>
            <a:r>
              <a:rPr lang="tr-TR" sz="14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Cetişli</a:t>
            </a:r>
            <a:r>
              <a:rPr lang="tr-TR" sz="1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B. (2013). Elmaların görüntü işleme yöntemi ile sınıflandırılması ve leke tespiti. </a:t>
            </a:r>
            <a:r>
              <a:rPr lang="tr-TR" sz="1400" i="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Gıda Teknolojileri Elektronik Dergisi</a:t>
            </a:r>
            <a:r>
              <a:rPr lang="tr-TR" sz="1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tr-TR" sz="1400" i="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8</a:t>
            </a:r>
            <a:r>
              <a:rPr lang="tr-TR" sz="1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 12-25. </a:t>
            </a:r>
          </a:p>
          <a:p>
            <a:pPr marR="1270" lvl="0" algn="just" fontAlgn="base">
              <a:lnSpc>
                <a:spcPct val="111000"/>
              </a:lnSpc>
              <a:spcAft>
                <a:spcPts val="25"/>
              </a:spcAft>
              <a:buClr>
                <a:srgbClr val="000000"/>
              </a:buClr>
              <a:buSzPts val="1000"/>
            </a:pPr>
            <a:r>
              <a:rPr lang="tr-TR" sz="1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Öztürk, Ş., &amp; Özkaya, U. (2020). </a:t>
            </a:r>
            <a:r>
              <a:rPr lang="tr-TR" sz="14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Gastrointestinal</a:t>
            </a:r>
            <a:r>
              <a:rPr lang="tr-TR" sz="1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tr-TR" sz="14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tract</a:t>
            </a:r>
            <a:r>
              <a:rPr lang="tr-TR" sz="1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tr-TR" sz="14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classification</a:t>
            </a:r>
            <a:r>
              <a:rPr lang="tr-TR" sz="1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tr-TR" sz="14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using</a:t>
            </a:r>
            <a:r>
              <a:rPr lang="tr-TR" sz="1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tr-TR" sz="14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improved</a:t>
            </a:r>
            <a:r>
              <a:rPr lang="tr-TR" sz="1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LSTM </a:t>
            </a:r>
            <a:r>
              <a:rPr lang="tr-TR" sz="14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based</a:t>
            </a:r>
            <a:r>
              <a:rPr lang="tr-TR" sz="1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CNN. Multimedia Tools </a:t>
            </a:r>
            <a:r>
              <a:rPr lang="tr-TR" sz="14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and</a:t>
            </a:r>
            <a:r>
              <a:rPr lang="tr-TR" sz="1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Applications, 1-16. </a:t>
            </a:r>
          </a:p>
          <a:p>
            <a:pPr marR="1270" lvl="0" algn="just" fontAlgn="base">
              <a:lnSpc>
                <a:spcPct val="111000"/>
              </a:lnSpc>
              <a:spcAft>
                <a:spcPts val="25"/>
              </a:spcAft>
              <a:buClr>
                <a:srgbClr val="000000"/>
              </a:buClr>
              <a:buSzPts val="1000"/>
            </a:pPr>
            <a:r>
              <a:rPr lang="tr-TR" sz="14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Bennedsen</a:t>
            </a:r>
            <a:r>
              <a:rPr lang="tr-TR" sz="1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B. S., Peterson, D. L., &amp; </a:t>
            </a:r>
            <a:r>
              <a:rPr lang="tr-TR" sz="14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Tabb</a:t>
            </a:r>
            <a:r>
              <a:rPr lang="tr-TR" sz="1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 (2005). </a:t>
            </a:r>
            <a:r>
              <a:rPr lang="tr-TR" sz="14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Identifying</a:t>
            </a:r>
            <a:r>
              <a:rPr lang="tr-TR" sz="1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tr-TR" sz="14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defects</a:t>
            </a:r>
            <a:r>
              <a:rPr lang="tr-TR" sz="1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in </a:t>
            </a:r>
            <a:r>
              <a:rPr lang="tr-TR" sz="14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images</a:t>
            </a:r>
            <a:r>
              <a:rPr lang="tr-TR" sz="1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of </a:t>
            </a:r>
            <a:r>
              <a:rPr lang="tr-TR" sz="14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rotating</a:t>
            </a:r>
            <a:r>
              <a:rPr lang="tr-TR" sz="1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tr-TR" sz="14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apples</a:t>
            </a:r>
            <a:r>
              <a:rPr lang="tr-TR" sz="1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tr-TR" sz="1400" i="1"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Computers</a:t>
            </a:r>
            <a:r>
              <a:rPr lang="tr-TR" sz="1400" i="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tr-TR" sz="1400" i="1"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and</a:t>
            </a:r>
            <a:r>
              <a:rPr lang="tr-TR" sz="1400" i="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tr-TR" sz="1400" i="1"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Electronics</a:t>
            </a:r>
            <a:r>
              <a:rPr lang="tr-TR" sz="1400" i="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in </a:t>
            </a:r>
            <a:r>
              <a:rPr lang="tr-TR" sz="1400" i="1"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Agriculture</a:t>
            </a:r>
            <a:r>
              <a:rPr lang="tr-TR" sz="1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tr-TR" sz="1400" i="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48</a:t>
            </a:r>
            <a:r>
              <a:rPr lang="tr-TR" sz="1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(2), 92-102. </a:t>
            </a:r>
          </a:p>
          <a:p>
            <a:pPr marR="1270" lvl="0" algn="just" fontAlgn="base">
              <a:lnSpc>
                <a:spcPct val="111000"/>
              </a:lnSpc>
              <a:spcAft>
                <a:spcPts val="25"/>
              </a:spcAft>
              <a:buClr>
                <a:srgbClr val="000000"/>
              </a:buClr>
              <a:buSzPts val="1000"/>
            </a:pPr>
            <a:r>
              <a:rPr lang="tr-TR" sz="1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Çelik, Y., &amp; </a:t>
            </a:r>
            <a:r>
              <a:rPr lang="tr-TR" sz="14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Sarıaltın</a:t>
            </a:r>
            <a:r>
              <a:rPr lang="tr-TR" sz="1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H. K. Türkiye’de Kiraz Üretiminin Yapısal Analizi. </a:t>
            </a:r>
            <a:r>
              <a:rPr lang="tr-TR" sz="1400" i="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Türk Tarım ve Doğa Bilimleri Dergisi</a:t>
            </a:r>
            <a:r>
              <a:rPr lang="tr-TR" sz="1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tr-TR" sz="1400" i="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6</a:t>
            </a:r>
            <a:r>
              <a:rPr lang="tr-TR" sz="1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(4), 596-607. </a:t>
            </a:r>
          </a:p>
          <a:p>
            <a:pPr marR="1270" lvl="0" algn="just" fontAlgn="base">
              <a:lnSpc>
                <a:spcPct val="111000"/>
              </a:lnSpc>
              <a:spcAft>
                <a:spcPts val="25"/>
              </a:spcAft>
              <a:buClr>
                <a:srgbClr val="000000"/>
              </a:buClr>
              <a:buSzPts val="1000"/>
            </a:pPr>
            <a:r>
              <a:rPr lang="tr-TR" sz="1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Dünyada Kiraz, </a:t>
            </a:r>
          </a:p>
          <a:p>
            <a:pPr marL="216535" marR="271780" indent="220980" algn="l">
              <a:lnSpc>
                <a:spcPct val="99000"/>
              </a:lnSpc>
              <a:spcAft>
                <a:spcPts val="160"/>
              </a:spcAft>
            </a:pPr>
            <a:r>
              <a:rPr lang="tr-TR" sz="1400" u="sng" dirty="0">
                <a:solidFill>
                  <a:srgbClr val="000000"/>
                </a:solidFill>
                <a:effectLst/>
                <a:latin typeface="Times New Roman" panose="02020603050405020304" pitchFamily="18" charset="0"/>
                <a:ea typeface="Times New Roman" panose="02020603050405020304" pitchFamily="18" charset="0"/>
                <a:hlinkClick r:id="rId2"/>
              </a:rPr>
              <a:t>https://www.tarimorman.gov.tr/BUGEM/Belgeler/M%C4%B0LL%C4%B0%20TARIM/%C3%9Cr%C3%BCn%20Masalar%C4 %B1%20%C3%9Cr%C3%BCn%20De%C4%9Ferlendirme%20Raporlar%C4%B1%20yay%C4%B1mland%C4%B1/Kiraz%20 De%C4%9Ferlendirme%20Raporu.pdf</a:t>
            </a:r>
            <a:r>
              <a:rPr lang="tr-TR" sz="1400" u="none" strike="noStrike" dirty="0">
                <a:solidFill>
                  <a:srgbClr val="000000"/>
                </a:solidFill>
                <a:effectLst/>
                <a:latin typeface="Times New Roman" panose="02020603050405020304" pitchFamily="18" charset="0"/>
                <a:ea typeface="Times New Roman" panose="02020603050405020304" pitchFamily="18" charset="0"/>
                <a:hlinkClick r:id="rId2"/>
              </a:rPr>
              <a:t> </a:t>
            </a:r>
            <a:endParaRPr lang="tr-TR" sz="1400" dirty="0">
              <a:solidFill>
                <a:srgbClr val="000000"/>
              </a:solidFill>
              <a:effectLst/>
              <a:latin typeface="Times New Roman" panose="02020603050405020304" pitchFamily="18" charset="0"/>
              <a:ea typeface="Times New Roman" panose="02020603050405020304" pitchFamily="18" charset="0"/>
            </a:endParaRPr>
          </a:p>
          <a:p>
            <a:pPr marR="1270" lvl="0" algn="just" fontAlgn="base">
              <a:lnSpc>
                <a:spcPct val="111000"/>
              </a:lnSpc>
              <a:spcAft>
                <a:spcPts val="25"/>
              </a:spcAft>
              <a:buClr>
                <a:srgbClr val="000000"/>
              </a:buClr>
              <a:buSzPts val="1000"/>
            </a:pPr>
            <a:r>
              <a:rPr lang="tr-TR" sz="1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Türkiye 	İstatistik 	Kurumu, 	2020, 	Bitkisel 	Üretim 	İstatistikleri, 	Taş 	Çekirdekli 	Meyveler 	1988-2019, </a:t>
            </a:r>
            <a:r>
              <a:rPr lang="tr-TR" sz="1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3"/>
              </a:rPr>
              <a:t>http://www.tuik.gov.tr/PreTablo.do?alt_id=1001 </a:t>
            </a:r>
            <a:endParaRPr lang="tr-TR" sz="1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R="1270" lvl="0" algn="just" fontAlgn="base">
              <a:lnSpc>
                <a:spcPct val="111000"/>
              </a:lnSpc>
              <a:spcAft>
                <a:spcPts val="25"/>
              </a:spcAft>
              <a:buClr>
                <a:srgbClr val="000000"/>
              </a:buClr>
              <a:buSzPts val="1000"/>
            </a:pPr>
            <a:r>
              <a:rPr lang="tr-TR" sz="1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YAMAN, K., SARUCAN, A., Mehmet, A. T. A. K., &amp; AKTÜRK, N. (2001). Dinamik çizelgeleme için görüntü işleme ve arıma modelleri yardımıyla veri hazırlama. </a:t>
            </a:r>
            <a:r>
              <a:rPr lang="tr-TR" sz="1400" i="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Gazi Üniversitesi Mühendislik-Mimarlık Fakültesi Dergisi</a:t>
            </a:r>
            <a:r>
              <a:rPr lang="tr-TR" sz="1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tr-TR" sz="1400" i="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16</a:t>
            </a:r>
            <a:r>
              <a:rPr lang="tr-TR" sz="1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 </a:t>
            </a:r>
          </a:p>
          <a:p>
            <a:pPr marR="1270" lvl="0" algn="just" fontAlgn="base">
              <a:lnSpc>
                <a:spcPct val="111000"/>
              </a:lnSpc>
              <a:spcAft>
                <a:spcPts val="3555"/>
              </a:spcAft>
              <a:buClr>
                <a:srgbClr val="000000"/>
              </a:buClr>
              <a:buSzPts val="1000"/>
            </a:pPr>
            <a:r>
              <a:rPr lang="tr-TR" sz="1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TS 793 Kiraz Ve Vişne Standardizasyon Tebliği, </a:t>
            </a:r>
            <a:r>
              <a:rPr lang="tr-TR" sz="14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tr-TR" sz="1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https://www.resmigazete.gov.tr/eskiler/2008/05/20080530-14.htm </a:t>
            </a:r>
          </a:p>
        </p:txBody>
      </p:sp>
      <mc:AlternateContent xmlns:mc="http://schemas.openxmlformats.org/markup-compatibility/2006" xmlns:p14="http://schemas.microsoft.com/office/powerpoint/2010/main">
        <mc:Choice Requires="p14">
          <p:contentPart p14:bwMode="auto" r:id="rId4">
            <p14:nvContentPartPr>
              <p14:cNvPr id="4" name="Mürekkep 3">
                <a:extLst>
                  <a:ext uri="{FF2B5EF4-FFF2-40B4-BE49-F238E27FC236}">
                    <a16:creationId xmlns:a16="http://schemas.microsoft.com/office/drawing/2014/main" id="{E43B54FE-7E84-F336-9345-58CF8E403AB1}"/>
                  </a:ext>
                </a:extLst>
              </p14:cNvPr>
              <p14:cNvContentPartPr/>
              <p14:nvPr/>
            </p14:nvContentPartPr>
            <p14:xfrm>
              <a:off x="-185859" y="1086282"/>
              <a:ext cx="360" cy="360"/>
            </p14:xfrm>
          </p:contentPart>
        </mc:Choice>
        <mc:Fallback xmlns="">
          <p:pic>
            <p:nvPicPr>
              <p:cNvPr id="4" name="Mürekkep 3">
                <a:extLst>
                  <a:ext uri="{FF2B5EF4-FFF2-40B4-BE49-F238E27FC236}">
                    <a16:creationId xmlns:a16="http://schemas.microsoft.com/office/drawing/2014/main" id="{E43B54FE-7E84-F336-9345-58CF8E403AB1}"/>
                  </a:ext>
                </a:extLst>
              </p:cNvPr>
              <p:cNvPicPr/>
              <p:nvPr/>
            </p:nvPicPr>
            <p:blipFill>
              <a:blip r:embed="rId5"/>
              <a:stretch>
                <a:fillRect/>
              </a:stretch>
            </p:blipFill>
            <p:spPr>
              <a:xfrm>
                <a:off x="-194499" y="107728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Mürekkep 4">
                <a:extLst>
                  <a:ext uri="{FF2B5EF4-FFF2-40B4-BE49-F238E27FC236}">
                    <a16:creationId xmlns:a16="http://schemas.microsoft.com/office/drawing/2014/main" id="{482783C1-3B89-3DC0-EF6E-120A25F1921E}"/>
                  </a:ext>
                </a:extLst>
              </p14:cNvPr>
              <p14:cNvContentPartPr/>
              <p14:nvPr/>
            </p14:nvContentPartPr>
            <p14:xfrm>
              <a:off x="410301" y="821322"/>
              <a:ext cx="360" cy="360"/>
            </p14:xfrm>
          </p:contentPart>
        </mc:Choice>
        <mc:Fallback xmlns="">
          <p:pic>
            <p:nvPicPr>
              <p:cNvPr id="5" name="Mürekkep 4">
                <a:extLst>
                  <a:ext uri="{FF2B5EF4-FFF2-40B4-BE49-F238E27FC236}">
                    <a16:creationId xmlns:a16="http://schemas.microsoft.com/office/drawing/2014/main" id="{482783C1-3B89-3DC0-EF6E-120A25F1921E}"/>
                  </a:ext>
                </a:extLst>
              </p:cNvPr>
              <p:cNvPicPr/>
              <p:nvPr/>
            </p:nvPicPr>
            <p:blipFill>
              <a:blip r:embed="rId5"/>
              <a:stretch>
                <a:fillRect/>
              </a:stretch>
            </p:blipFill>
            <p:spPr>
              <a:xfrm>
                <a:off x="401301" y="81232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Mürekkep 5">
                <a:extLst>
                  <a:ext uri="{FF2B5EF4-FFF2-40B4-BE49-F238E27FC236}">
                    <a16:creationId xmlns:a16="http://schemas.microsoft.com/office/drawing/2014/main" id="{888F6311-C4E6-0CFE-798C-0D57356792BE}"/>
                  </a:ext>
                </a:extLst>
              </p14:cNvPr>
              <p14:cNvContentPartPr/>
              <p14:nvPr/>
            </p14:nvContentPartPr>
            <p14:xfrm>
              <a:off x="423621" y="1324602"/>
              <a:ext cx="360" cy="360"/>
            </p14:xfrm>
          </p:contentPart>
        </mc:Choice>
        <mc:Fallback xmlns="">
          <p:pic>
            <p:nvPicPr>
              <p:cNvPr id="6" name="Mürekkep 5">
                <a:extLst>
                  <a:ext uri="{FF2B5EF4-FFF2-40B4-BE49-F238E27FC236}">
                    <a16:creationId xmlns:a16="http://schemas.microsoft.com/office/drawing/2014/main" id="{888F6311-C4E6-0CFE-798C-0D57356792BE}"/>
                  </a:ext>
                </a:extLst>
              </p:cNvPr>
              <p:cNvPicPr/>
              <p:nvPr/>
            </p:nvPicPr>
            <p:blipFill>
              <a:blip r:embed="rId5"/>
              <a:stretch>
                <a:fillRect/>
              </a:stretch>
            </p:blipFill>
            <p:spPr>
              <a:xfrm>
                <a:off x="414981" y="131596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Mürekkep 6">
                <a:extLst>
                  <a:ext uri="{FF2B5EF4-FFF2-40B4-BE49-F238E27FC236}">
                    <a16:creationId xmlns:a16="http://schemas.microsoft.com/office/drawing/2014/main" id="{CF0313B0-403F-27CC-1170-5A4ECC711D8D}"/>
                  </a:ext>
                </a:extLst>
              </p14:cNvPr>
              <p14:cNvContentPartPr/>
              <p14:nvPr/>
            </p14:nvContentPartPr>
            <p14:xfrm>
              <a:off x="423621" y="1563642"/>
              <a:ext cx="360" cy="360"/>
            </p14:xfrm>
          </p:contentPart>
        </mc:Choice>
        <mc:Fallback xmlns="">
          <p:pic>
            <p:nvPicPr>
              <p:cNvPr id="7" name="Mürekkep 6">
                <a:extLst>
                  <a:ext uri="{FF2B5EF4-FFF2-40B4-BE49-F238E27FC236}">
                    <a16:creationId xmlns:a16="http://schemas.microsoft.com/office/drawing/2014/main" id="{CF0313B0-403F-27CC-1170-5A4ECC711D8D}"/>
                  </a:ext>
                </a:extLst>
              </p:cNvPr>
              <p:cNvPicPr/>
              <p:nvPr/>
            </p:nvPicPr>
            <p:blipFill>
              <a:blip r:embed="rId5"/>
              <a:stretch>
                <a:fillRect/>
              </a:stretch>
            </p:blipFill>
            <p:spPr>
              <a:xfrm>
                <a:off x="414981" y="155464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Mürekkep 7">
                <a:extLst>
                  <a:ext uri="{FF2B5EF4-FFF2-40B4-BE49-F238E27FC236}">
                    <a16:creationId xmlns:a16="http://schemas.microsoft.com/office/drawing/2014/main" id="{06C6537F-D993-21AA-69EF-B985CDAE4E81}"/>
                  </a:ext>
                </a:extLst>
              </p14:cNvPr>
              <p14:cNvContentPartPr/>
              <p14:nvPr/>
            </p14:nvContentPartPr>
            <p14:xfrm>
              <a:off x="450261" y="2014002"/>
              <a:ext cx="360" cy="360"/>
            </p14:xfrm>
          </p:contentPart>
        </mc:Choice>
        <mc:Fallback xmlns="">
          <p:pic>
            <p:nvPicPr>
              <p:cNvPr id="8" name="Mürekkep 7">
                <a:extLst>
                  <a:ext uri="{FF2B5EF4-FFF2-40B4-BE49-F238E27FC236}">
                    <a16:creationId xmlns:a16="http://schemas.microsoft.com/office/drawing/2014/main" id="{06C6537F-D993-21AA-69EF-B985CDAE4E81}"/>
                  </a:ext>
                </a:extLst>
              </p:cNvPr>
              <p:cNvPicPr/>
              <p:nvPr/>
            </p:nvPicPr>
            <p:blipFill>
              <a:blip r:embed="rId5"/>
              <a:stretch>
                <a:fillRect/>
              </a:stretch>
            </p:blipFill>
            <p:spPr>
              <a:xfrm>
                <a:off x="441621" y="200500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Mürekkep 8">
                <a:extLst>
                  <a:ext uri="{FF2B5EF4-FFF2-40B4-BE49-F238E27FC236}">
                    <a16:creationId xmlns:a16="http://schemas.microsoft.com/office/drawing/2014/main" id="{BCE3E9DF-1680-E10A-3CB3-1826DDE3618E}"/>
                  </a:ext>
                </a:extLst>
              </p14:cNvPr>
              <p14:cNvContentPartPr/>
              <p14:nvPr/>
            </p14:nvContentPartPr>
            <p14:xfrm>
              <a:off x="450261" y="2517642"/>
              <a:ext cx="360" cy="360"/>
            </p14:xfrm>
          </p:contentPart>
        </mc:Choice>
        <mc:Fallback xmlns="">
          <p:pic>
            <p:nvPicPr>
              <p:cNvPr id="9" name="Mürekkep 8">
                <a:extLst>
                  <a:ext uri="{FF2B5EF4-FFF2-40B4-BE49-F238E27FC236}">
                    <a16:creationId xmlns:a16="http://schemas.microsoft.com/office/drawing/2014/main" id="{BCE3E9DF-1680-E10A-3CB3-1826DDE3618E}"/>
                  </a:ext>
                </a:extLst>
              </p:cNvPr>
              <p:cNvPicPr/>
              <p:nvPr/>
            </p:nvPicPr>
            <p:blipFill>
              <a:blip r:embed="rId5"/>
              <a:stretch>
                <a:fillRect/>
              </a:stretch>
            </p:blipFill>
            <p:spPr>
              <a:xfrm>
                <a:off x="441621" y="250900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Mürekkep 9">
                <a:extLst>
                  <a:ext uri="{FF2B5EF4-FFF2-40B4-BE49-F238E27FC236}">
                    <a16:creationId xmlns:a16="http://schemas.microsoft.com/office/drawing/2014/main" id="{727CBD8E-45B9-1753-511B-45126039CE11}"/>
                  </a:ext>
                </a:extLst>
              </p14:cNvPr>
              <p14:cNvContentPartPr/>
              <p14:nvPr/>
            </p14:nvContentPartPr>
            <p14:xfrm>
              <a:off x="450261" y="2955042"/>
              <a:ext cx="360" cy="360"/>
            </p14:xfrm>
          </p:contentPart>
        </mc:Choice>
        <mc:Fallback xmlns="">
          <p:pic>
            <p:nvPicPr>
              <p:cNvPr id="10" name="Mürekkep 9">
                <a:extLst>
                  <a:ext uri="{FF2B5EF4-FFF2-40B4-BE49-F238E27FC236}">
                    <a16:creationId xmlns:a16="http://schemas.microsoft.com/office/drawing/2014/main" id="{727CBD8E-45B9-1753-511B-45126039CE11}"/>
                  </a:ext>
                </a:extLst>
              </p:cNvPr>
              <p:cNvPicPr/>
              <p:nvPr/>
            </p:nvPicPr>
            <p:blipFill>
              <a:blip r:embed="rId5"/>
              <a:stretch>
                <a:fillRect/>
              </a:stretch>
            </p:blipFill>
            <p:spPr>
              <a:xfrm>
                <a:off x="441621" y="294604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Mürekkep 10">
                <a:extLst>
                  <a:ext uri="{FF2B5EF4-FFF2-40B4-BE49-F238E27FC236}">
                    <a16:creationId xmlns:a16="http://schemas.microsoft.com/office/drawing/2014/main" id="{29EB6ECF-AB4D-802F-F6DC-9140691C6EFF}"/>
                  </a:ext>
                </a:extLst>
              </p14:cNvPr>
              <p14:cNvContentPartPr/>
              <p14:nvPr/>
            </p14:nvContentPartPr>
            <p14:xfrm>
              <a:off x="450261" y="3431682"/>
              <a:ext cx="360" cy="360"/>
            </p14:xfrm>
          </p:contentPart>
        </mc:Choice>
        <mc:Fallback xmlns="">
          <p:pic>
            <p:nvPicPr>
              <p:cNvPr id="11" name="Mürekkep 10">
                <a:extLst>
                  <a:ext uri="{FF2B5EF4-FFF2-40B4-BE49-F238E27FC236}">
                    <a16:creationId xmlns:a16="http://schemas.microsoft.com/office/drawing/2014/main" id="{29EB6ECF-AB4D-802F-F6DC-9140691C6EFF}"/>
                  </a:ext>
                </a:extLst>
              </p:cNvPr>
              <p:cNvPicPr/>
              <p:nvPr/>
            </p:nvPicPr>
            <p:blipFill>
              <a:blip r:embed="rId5"/>
              <a:stretch>
                <a:fillRect/>
              </a:stretch>
            </p:blipFill>
            <p:spPr>
              <a:xfrm>
                <a:off x="441621" y="342304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Mürekkep 11">
                <a:extLst>
                  <a:ext uri="{FF2B5EF4-FFF2-40B4-BE49-F238E27FC236}">
                    <a16:creationId xmlns:a16="http://schemas.microsoft.com/office/drawing/2014/main" id="{D73B2C51-EF93-9B33-F0E7-83A9C7FE7101}"/>
                  </a:ext>
                </a:extLst>
              </p14:cNvPr>
              <p14:cNvContentPartPr/>
              <p14:nvPr/>
            </p14:nvContentPartPr>
            <p14:xfrm>
              <a:off x="410301" y="3670362"/>
              <a:ext cx="360" cy="360"/>
            </p14:xfrm>
          </p:contentPart>
        </mc:Choice>
        <mc:Fallback xmlns="">
          <p:pic>
            <p:nvPicPr>
              <p:cNvPr id="12" name="Mürekkep 11">
                <a:extLst>
                  <a:ext uri="{FF2B5EF4-FFF2-40B4-BE49-F238E27FC236}">
                    <a16:creationId xmlns:a16="http://schemas.microsoft.com/office/drawing/2014/main" id="{D73B2C51-EF93-9B33-F0E7-83A9C7FE7101}"/>
                  </a:ext>
                </a:extLst>
              </p:cNvPr>
              <p:cNvPicPr/>
              <p:nvPr/>
            </p:nvPicPr>
            <p:blipFill>
              <a:blip r:embed="rId5"/>
              <a:stretch>
                <a:fillRect/>
              </a:stretch>
            </p:blipFill>
            <p:spPr>
              <a:xfrm>
                <a:off x="401301" y="366136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Mürekkep 12">
                <a:extLst>
                  <a:ext uri="{FF2B5EF4-FFF2-40B4-BE49-F238E27FC236}">
                    <a16:creationId xmlns:a16="http://schemas.microsoft.com/office/drawing/2014/main" id="{E0E333F5-C149-E52B-558E-6E5B76972FF4}"/>
                  </a:ext>
                </a:extLst>
              </p14:cNvPr>
              <p14:cNvContentPartPr/>
              <p14:nvPr/>
            </p14:nvContentPartPr>
            <p14:xfrm>
              <a:off x="423621" y="4174002"/>
              <a:ext cx="360" cy="360"/>
            </p14:xfrm>
          </p:contentPart>
        </mc:Choice>
        <mc:Fallback xmlns="">
          <p:pic>
            <p:nvPicPr>
              <p:cNvPr id="13" name="Mürekkep 12">
                <a:extLst>
                  <a:ext uri="{FF2B5EF4-FFF2-40B4-BE49-F238E27FC236}">
                    <a16:creationId xmlns:a16="http://schemas.microsoft.com/office/drawing/2014/main" id="{E0E333F5-C149-E52B-558E-6E5B76972FF4}"/>
                  </a:ext>
                </a:extLst>
              </p:cNvPr>
              <p:cNvPicPr/>
              <p:nvPr/>
            </p:nvPicPr>
            <p:blipFill>
              <a:blip r:embed="rId5"/>
              <a:stretch>
                <a:fillRect/>
              </a:stretch>
            </p:blipFill>
            <p:spPr>
              <a:xfrm>
                <a:off x="414981" y="416536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4" name="Mürekkep 13">
                <a:extLst>
                  <a:ext uri="{FF2B5EF4-FFF2-40B4-BE49-F238E27FC236}">
                    <a16:creationId xmlns:a16="http://schemas.microsoft.com/office/drawing/2014/main" id="{A19530A2-597C-A8F3-F058-7C8E14960B74}"/>
                  </a:ext>
                </a:extLst>
              </p14:cNvPr>
              <p14:cNvContentPartPr/>
              <p14:nvPr/>
            </p14:nvContentPartPr>
            <p14:xfrm>
              <a:off x="450261" y="5274162"/>
              <a:ext cx="360" cy="360"/>
            </p14:xfrm>
          </p:contentPart>
        </mc:Choice>
        <mc:Fallback xmlns="">
          <p:pic>
            <p:nvPicPr>
              <p:cNvPr id="14" name="Mürekkep 13">
                <a:extLst>
                  <a:ext uri="{FF2B5EF4-FFF2-40B4-BE49-F238E27FC236}">
                    <a16:creationId xmlns:a16="http://schemas.microsoft.com/office/drawing/2014/main" id="{A19530A2-597C-A8F3-F058-7C8E14960B74}"/>
                  </a:ext>
                </a:extLst>
              </p:cNvPr>
              <p:cNvPicPr/>
              <p:nvPr/>
            </p:nvPicPr>
            <p:blipFill>
              <a:blip r:embed="rId5"/>
              <a:stretch>
                <a:fillRect/>
              </a:stretch>
            </p:blipFill>
            <p:spPr>
              <a:xfrm>
                <a:off x="441621" y="526516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Mürekkep 14">
                <a:extLst>
                  <a:ext uri="{FF2B5EF4-FFF2-40B4-BE49-F238E27FC236}">
                    <a16:creationId xmlns:a16="http://schemas.microsoft.com/office/drawing/2014/main" id="{D29677EC-F31A-B7A4-BCA6-3C1FF710553E}"/>
                  </a:ext>
                </a:extLst>
              </p14:cNvPr>
              <p14:cNvContentPartPr/>
              <p14:nvPr/>
            </p14:nvContentPartPr>
            <p14:xfrm>
              <a:off x="450261" y="5737842"/>
              <a:ext cx="360" cy="360"/>
            </p14:xfrm>
          </p:contentPart>
        </mc:Choice>
        <mc:Fallback xmlns="">
          <p:pic>
            <p:nvPicPr>
              <p:cNvPr id="15" name="Mürekkep 14">
                <a:extLst>
                  <a:ext uri="{FF2B5EF4-FFF2-40B4-BE49-F238E27FC236}">
                    <a16:creationId xmlns:a16="http://schemas.microsoft.com/office/drawing/2014/main" id="{D29677EC-F31A-B7A4-BCA6-3C1FF710553E}"/>
                  </a:ext>
                </a:extLst>
              </p:cNvPr>
              <p:cNvPicPr/>
              <p:nvPr/>
            </p:nvPicPr>
            <p:blipFill>
              <a:blip r:embed="rId5"/>
              <a:stretch>
                <a:fillRect/>
              </a:stretch>
            </p:blipFill>
            <p:spPr>
              <a:xfrm>
                <a:off x="441621" y="572884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6" name="Mürekkep 15">
                <a:extLst>
                  <a:ext uri="{FF2B5EF4-FFF2-40B4-BE49-F238E27FC236}">
                    <a16:creationId xmlns:a16="http://schemas.microsoft.com/office/drawing/2014/main" id="{2050688F-4379-FE05-9899-0D77E989DD72}"/>
                  </a:ext>
                </a:extLst>
              </p14:cNvPr>
              <p14:cNvContentPartPr/>
              <p14:nvPr/>
            </p14:nvContentPartPr>
            <p14:xfrm>
              <a:off x="450261" y="6241122"/>
              <a:ext cx="360" cy="360"/>
            </p14:xfrm>
          </p:contentPart>
        </mc:Choice>
        <mc:Fallback xmlns="">
          <p:pic>
            <p:nvPicPr>
              <p:cNvPr id="16" name="Mürekkep 15">
                <a:extLst>
                  <a:ext uri="{FF2B5EF4-FFF2-40B4-BE49-F238E27FC236}">
                    <a16:creationId xmlns:a16="http://schemas.microsoft.com/office/drawing/2014/main" id="{2050688F-4379-FE05-9899-0D77E989DD72}"/>
                  </a:ext>
                </a:extLst>
              </p:cNvPr>
              <p:cNvPicPr/>
              <p:nvPr/>
            </p:nvPicPr>
            <p:blipFill>
              <a:blip r:embed="rId5"/>
              <a:stretch>
                <a:fillRect/>
              </a:stretch>
            </p:blipFill>
            <p:spPr>
              <a:xfrm>
                <a:off x="441621" y="6232482"/>
                <a:ext cx="18000" cy="18000"/>
              </a:xfrm>
              <a:prstGeom prst="rect">
                <a:avLst/>
              </a:prstGeom>
            </p:spPr>
          </p:pic>
        </mc:Fallback>
      </mc:AlternateContent>
    </p:spTree>
    <p:extLst>
      <p:ext uri="{BB962C8B-B14F-4D97-AF65-F5344CB8AC3E}">
        <p14:creationId xmlns:p14="http://schemas.microsoft.com/office/powerpoint/2010/main" val="4090965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37BE9B5-84C2-D48C-81BE-5689400AC1FC}"/>
              </a:ext>
            </a:extLst>
          </p:cNvPr>
          <p:cNvSpPr>
            <a:spLocks noGrp="1"/>
          </p:cNvSpPr>
          <p:nvPr>
            <p:ph type="title"/>
          </p:nvPr>
        </p:nvSpPr>
        <p:spPr>
          <a:xfrm>
            <a:off x="1683170" y="1172451"/>
            <a:ext cx="8761413" cy="706964"/>
          </a:xfrm>
        </p:spPr>
        <p:txBody>
          <a:bodyPr/>
          <a:lstStyle/>
          <a:p>
            <a:r>
              <a:rPr lang="tr-TR" dirty="0"/>
              <a:t>                              ÖZET</a:t>
            </a:r>
          </a:p>
        </p:txBody>
      </p:sp>
      <p:sp>
        <p:nvSpPr>
          <p:cNvPr id="3" name="İçerik Yer Tutucusu 2">
            <a:extLst>
              <a:ext uri="{FF2B5EF4-FFF2-40B4-BE49-F238E27FC236}">
                <a16:creationId xmlns:a16="http://schemas.microsoft.com/office/drawing/2014/main" id="{5A37768D-4759-7CCE-7680-913DCDD94D6E}"/>
              </a:ext>
            </a:extLst>
          </p:cNvPr>
          <p:cNvSpPr>
            <a:spLocks noGrp="1"/>
          </p:cNvSpPr>
          <p:nvPr>
            <p:ph idx="1"/>
          </p:nvPr>
        </p:nvSpPr>
        <p:spPr>
          <a:xfrm>
            <a:off x="1683170" y="2617148"/>
            <a:ext cx="8825659" cy="3416300"/>
          </a:xfrm>
        </p:spPr>
        <p:txBody>
          <a:bodyPr>
            <a:normAutofit fontScale="85000" lnSpcReduction="10000"/>
          </a:bodyPr>
          <a:lstStyle/>
          <a:p>
            <a:r>
              <a:rPr lang="tr-TR" dirty="0"/>
              <a:t>Kirazın Dünyada 1500 civarında çeşidi vardır.  Gülgiller familyasındandır. Tatlı aromalı, sulu ve sert çekirdekli bir meyve türüdür.  Kiraz, kalsiyum, çinko, potasyum, lif, C vitamini, demir,  magnezyum, E ve B6 gibi  vitaminler bakımından zengindir. Dünyada en çok kiraz üreten ilk 6 ülke arasında Türkiye birinci sıradadır.  Sebze ve meyveleri kalite ve özelliklerine göre sınıflandırma işlemi genellikle işçiler tarafından el ve göz ile yapılmaktadır. Bu yüzden bir standardın sağlanması zorlaşmaktadır. Yapılan bu çalışmada görüntü işleme yöntemleri kullanılarak kiraz meyvesinin boyutlarına göre sınıflandırılması amaçlanmıştır. Bu amaçla Matlab R2013a programı kullanılarak görüntüsü alınan meyveleri küçük boy, orta boy, büyük boy olarak sınıflandıracak bir çalışma gerçekleştirilmiştir. Yapılan çalışmada kirazlar üst üste gelmeden ayrık olarak resimlenmiştir. Bu sayede sınıflandırma başarısı %100 olarak gerçekleşmiştir. Ancak kirazların üst üste gelmesi durumunda sınıflandırma başarısının düşeceği değerlendirilmektedir. Kiraz meyvesinin klasik sınıflandırma yöntemleri yerine görüntü işleme teknikleri kullanılarak sınıflandırılması ile önemli ihracat ürünlerinden biri olan kiraz meyvesinin uluslararası standartlara uygun olarak tasnif edilmesi sağlanacak ve ülke ekonomisine katkısı dahada artacaktır.</a:t>
            </a:r>
          </a:p>
        </p:txBody>
      </p:sp>
    </p:spTree>
    <p:extLst>
      <p:ext uri="{BB962C8B-B14F-4D97-AF65-F5344CB8AC3E}">
        <p14:creationId xmlns:p14="http://schemas.microsoft.com/office/powerpoint/2010/main" val="1400496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78D7D4-E2F0-1257-FEBD-805BB0AEEED1}"/>
              </a:ext>
            </a:extLst>
          </p:cNvPr>
          <p:cNvSpPr>
            <a:spLocks noGrp="1"/>
          </p:cNvSpPr>
          <p:nvPr>
            <p:ph type="title"/>
          </p:nvPr>
        </p:nvSpPr>
        <p:spPr>
          <a:xfrm>
            <a:off x="1715293" y="1079686"/>
            <a:ext cx="8761413" cy="706964"/>
          </a:xfrm>
        </p:spPr>
        <p:txBody>
          <a:bodyPr/>
          <a:lstStyle/>
          <a:p>
            <a:r>
              <a:rPr lang="tr-TR" dirty="0"/>
              <a:t>                             1.GİRİŞ</a:t>
            </a:r>
          </a:p>
        </p:txBody>
      </p:sp>
      <p:sp>
        <p:nvSpPr>
          <p:cNvPr id="3" name="İçerik Yer Tutucusu 2">
            <a:extLst>
              <a:ext uri="{FF2B5EF4-FFF2-40B4-BE49-F238E27FC236}">
                <a16:creationId xmlns:a16="http://schemas.microsoft.com/office/drawing/2014/main" id="{EAF7A576-77D2-822C-D2C8-4AB764BA992B}"/>
              </a:ext>
            </a:extLst>
          </p:cNvPr>
          <p:cNvSpPr>
            <a:spLocks noGrp="1"/>
          </p:cNvSpPr>
          <p:nvPr>
            <p:ph idx="1"/>
          </p:nvPr>
        </p:nvSpPr>
        <p:spPr>
          <a:xfrm>
            <a:off x="1154954" y="2603500"/>
            <a:ext cx="10336461" cy="3416300"/>
          </a:xfrm>
        </p:spPr>
        <p:txBody>
          <a:bodyPr>
            <a:noAutofit/>
          </a:bodyPr>
          <a:lstStyle/>
          <a:p>
            <a:r>
              <a:rPr lang="tr-TR" sz="1400" dirty="0"/>
              <a:t>Dünyada kiraz üretiminin yapıldığı önemli ülkelerin başında yaklaşık 500 bin ton üretimle Türkiye gelmektedir. Türkiye’yi ABD, İran, Çin, İtalya, Özbekistan, İspanya, Şili, Romanya ve Ukrayna takip etmektedir . Dünyadaki kiraz üretiminin  %20’ si Türkiye de gerçekleşmektedir. Dünya kiraz üretiminde ilk 6 ülke arasında Türkiye’nin üretimdeki payı %35’tir . Günümüzde artan talep oranlarına bağlı olarak teknolojinin gelişmesi ile birlikte otomatik olarak nesnelerin sınıflandırılması ve tasnif edilmesi önemli bir alan haline gelmiştir. Sınıflandırma işlemi insanlar ve makinalar ile gerçekleştirilebilmektedir ancak ürünlerdeki şekilsel farklılıklar ve insanlardan kaynaklanan hatalar nedeniyle verimli bir sınıflandırma yapılamamaktadır. Bu nedenle ölçümler sırasında görüntü işleme tekniklerinin tarım sektöründe önemli bir yeri vardır .Bu tümleşik görüntülerdeki katmanları doğru ve kayıpsız şekilde analiz edebilmek için çeşitli filtre ve ışık kaynaklarına ihtiyaç vardır. Bazı görüntü işleme donanımlarında kullanılan bu ışık kaynakları UR, NIR, IR gibi </a:t>
            </a:r>
            <a:r>
              <a:rPr lang="tr-TR" sz="1400" dirty="0" err="1"/>
              <a:t>infarred</a:t>
            </a:r>
            <a:r>
              <a:rPr lang="tr-TR" sz="1400" dirty="0"/>
              <a:t> ve ultraviole ışınlardır. Görüntü işleme kısaca, kamera, tarayıcı vb. diğer cihazlar ile bilgisayar ortamına aktarılan görüntülerin belirli programlar aracılığı ile analiz edilmesidir. Yapılan çalışmada, ülkemizde yaygın olarak yetiştirilen ve önemli ihracat ürünlerinden biri olan kiraz meyvesinin, Matlab R2013a programı kullanılarak büyüklüklerine göre sınıflandırılması amaçlanmıştır. Bu amaçla, görüntü işleme yöntemleri ile görüntünün arka planı siyah bir zemin haline getirilerek sınıflandırılacak kiraz meyvesinin arka planı temizlenmiştir. Daha sonra elde edilen görüntü çeşitli filtreleme işlemlerine tabi tutulmuş ve belirli algoritmalar ile kirazların sınır alanları belirlenmiştir. Sınırları belirlenen kirazlara ait boyut bilgisi hesaplanarak, kirazlara ait boyutsal sınıflandırma işlemi gerçekleştirilmiştir</a:t>
            </a:r>
          </a:p>
        </p:txBody>
      </p:sp>
    </p:spTree>
    <p:extLst>
      <p:ext uri="{BB962C8B-B14F-4D97-AF65-F5344CB8AC3E}">
        <p14:creationId xmlns:p14="http://schemas.microsoft.com/office/powerpoint/2010/main" val="379470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1EB77759-96F9-454E-E7AC-E522CFC21085}"/>
              </a:ext>
            </a:extLst>
          </p:cNvPr>
          <p:cNvSpPr>
            <a:spLocks noGrp="1"/>
          </p:cNvSpPr>
          <p:nvPr>
            <p:ph type="body" idx="1"/>
          </p:nvPr>
        </p:nvSpPr>
        <p:spPr>
          <a:xfrm>
            <a:off x="6895559" y="2677644"/>
            <a:ext cx="4513969" cy="2283824"/>
          </a:xfrm>
        </p:spPr>
        <p:txBody>
          <a:bodyPr>
            <a:noAutofit/>
          </a:bodyPr>
          <a:lstStyle/>
          <a:p>
            <a:r>
              <a:rPr lang="tr-TR" sz="1600" dirty="0">
                <a:solidFill>
                  <a:schemeClr val="tx1"/>
                </a:solidFill>
              </a:rPr>
              <a:t> Kiraz Meyvesi</a:t>
            </a:r>
          </a:p>
          <a:p>
            <a:r>
              <a:rPr lang="tr-TR" sz="1600" cap="none" dirty="0">
                <a:solidFill>
                  <a:schemeClr val="tx1"/>
                </a:solidFill>
              </a:rPr>
              <a:t> Latince ismi '</a:t>
            </a:r>
            <a:r>
              <a:rPr lang="tr-TR" sz="1600" cap="none" dirty="0" err="1">
                <a:solidFill>
                  <a:schemeClr val="tx1"/>
                </a:solidFill>
              </a:rPr>
              <a:t>prunus</a:t>
            </a:r>
            <a:r>
              <a:rPr lang="tr-TR" sz="1600" cap="none" dirty="0">
                <a:solidFill>
                  <a:schemeClr val="tx1"/>
                </a:solidFill>
              </a:rPr>
              <a:t> </a:t>
            </a:r>
            <a:r>
              <a:rPr lang="tr-TR" sz="1600" cap="none" dirty="0" err="1">
                <a:solidFill>
                  <a:schemeClr val="tx1"/>
                </a:solidFill>
              </a:rPr>
              <a:t>avium</a:t>
            </a:r>
            <a:r>
              <a:rPr lang="tr-TR" sz="1600" cap="none" dirty="0">
                <a:solidFill>
                  <a:schemeClr val="tx1"/>
                </a:solidFill>
              </a:rPr>
              <a:t>' olan kiraz ağacı, gülgiller  familyasının bir üyesidir . dünyada 1500 civarında çeşidi vardır. Tatlı aromalı, sulu ve sert çekirdekli bir meyvedir. Kiraz; kalsiyum, çinko, potasyum, karotenoidler, lif, ve C vitamini, demir, tiamin, gibi vitamin ve </a:t>
            </a:r>
            <a:r>
              <a:rPr lang="tr-TR" sz="1600" cap="none" dirty="0" err="1">
                <a:solidFill>
                  <a:schemeClr val="tx1"/>
                </a:solidFill>
              </a:rPr>
              <a:t>minareller</a:t>
            </a:r>
            <a:r>
              <a:rPr lang="tr-TR" sz="1600" cap="none" dirty="0">
                <a:solidFill>
                  <a:schemeClr val="tx1"/>
                </a:solidFill>
              </a:rPr>
              <a:t> bakımından zengin bir meyvedir . 2014-2018 yılları arası kiraz üretimi incelendiğinde, beş yıllık üretim ortalaması 570 bin ton olan </a:t>
            </a:r>
            <a:r>
              <a:rPr lang="tr-TR" sz="1600" cap="none" dirty="0" err="1">
                <a:solidFill>
                  <a:schemeClr val="tx1"/>
                </a:solidFill>
              </a:rPr>
              <a:t>türkiye</a:t>
            </a:r>
            <a:r>
              <a:rPr lang="tr-TR" sz="1600" cap="none" dirty="0">
                <a:solidFill>
                  <a:schemeClr val="tx1"/>
                </a:solidFill>
              </a:rPr>
              <a:t> birinci sırada , ikinci sırada ise 333 bin ton üretim ile ABD’nin ülkemizi takip etmektedir. Yandaki şekilde ülkeler bazında yıllara göre dünya kiraz üretim miktarları (ton) gösterilmiştir </a:t>
            </a:r>
          </a:p>
        </p:txBody>
      </p:sp>
      <p:sp>
        <p:nvSpPr>
          <p:cNvPr id="4" name="Rectangle 2">
            <a:extLst>
              <a:ext uri="{FF2B5EF4-FFF2-40B4-BE49-F238E27FC236}">
                <a16:creationId xmlns:a16="http://schemas.microsoft.com/office/drawing/2014/main" id="{20B0B692-ADB9-5204-433E-2028AEA221CC}"/>
              </a:ext>
            </a:extLst>
          </p:cNvPr>
          <p:cNvSpPr>
            <a:spLocks noChangeArrowheads="1"/>
          </p:cNvSpPr>
          <p:nvPr/>
        </p:nvSpPr>
        <p:spPr bwMode="auto">
          <a:xfrm>
            <a:off x="545911" y="257374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pic>
        <p:nvPicPr>
          <p:cNvPr id="2049" name="Picture 487">
            <a:extLst>
              <a:ext uri="{FF2B5EF4-FFF2-40B4-BE49-F238E27FC236}">
                <a16:creationId xmlns:a16="http://schemas.microsoft.com/office/drawing/2014/main" id="{A8C3120E-7302-E515-6087-9A3B2F546E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911" y="1535578"/>
            <a:ext cx="5743575" cy="322655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27767717-428B-C1C3-F9EA-4AB5A2DAC6A3}"/>
              </a:ext>
            </a:extLst>
          </p:cNvPr>
          <p:cNvSpPr>
            <a:spLocks noChangeArrowheads="1"/>
          </p:cNvSpPr>
          <p:nvPr/>
        </p:nvSpPr>
        <p:spPr bwMode="auto">
          <a:xfrm>
            <a:off x="1063436" y="516454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20663" algn="r"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 </a:t>
            </a:r>
            <a:endParaRPr kumimoji="0" lang="tr-TR" altLang="tr-TR" sz="1800" b="0" i="0" u="none" strike="noStrike" cap="none" normalizeH="0" baseline="0">
              <a:ln>
                <a:noFill/>
              </a:ln>
              <a:solidFill>
                <a:schemeClr val="tx1"/>
              </a:solidFill>
              <a:effectLst/>
              <a:latin typeface="Arial" panose="020B0604020202020204" pitchFamily="34" charset="0"/>
            </a:endParaRPr>
          </a:p>
        </p:txBody>
      </p:sp>
      <p:sp>
        <p:nvSpPr>
          <p:cNvPr id="7" name="Metin kutusu 6">
            <a:extLst>
              <a:ext uri="{FF2B5EF4-FFF2-40B4-BE49-F238E27FC236}">
                <a16:creationId xmlns:a16="http://schemas.microsoft.com/office/drawing/2014/main" id="{423A6782-CF36-A264-CF05-B30DD344C71E}"/>
              </a:ext>
            </a:extLst>
          </p:cNvPr>
          <p:cNvSpPr txBox="1"/>
          <p:nvPr/>
        </p:nvSpPr>
        <p:spPr>
          <a:xfrm>
            <a:off x="4198406" y="823648"/>
            <a:ext cx="6366680" cy="523220"/>
          </a:xfrm>
          <a:prstGeom prst="rect">
            <a:avLst/>
          </a:prstGeom>
          <a:noFill/>
        </p:spPr>
        <p:txBody>
          <a:bodyPr wrap="square">
            <a:spAutoFit/>
          </a:bodyPr>
          <a:lstStyle/>
          <a:p>
            <a:r>
              <a:rPr lang="tr-TR" sz="2800" b="1" dirty="0">
                <a:solidFill>
                  <a:schemeClr val="tx1"/>
                </a:solidFill>
              </a:rPr>
              <a:t>2. Materyal ve Metot</a:t>
            </a:r>
          </a:p>
        </p:txBody>
      </p:sp>
      <p:sp>
        <p:nvSpPr>
          <p:cNvPr id="10" name="Başlık 9">
            <a:extLst>
              <a:ext uri="{FF2B5EF4-FFF2-40B4-BE49-F238E27FC236}">
                <a16:creationId xmlns:a16="http://schemas.microsoft.com/office/drawing/2014/main" id="{02B91BFC-F93B-D04E-446F-CDF69E96363C}"/>
              </a:ext>
            </a:extLst>
          </p:cNvPr>
          <p:cNvSpPr txBox="1">
            <a:spLocks noGrp="1"/>
          </p:cNvSpPr>
          <p:nvPr>
            <p:ph type="title"/>
          </p:nvPr>
        </p:nvSpPr>
        <p:spPr>
          <a:xfrm>
            <a:off x="545911" y="4961468"/>
            <a:ext cx="6346207" cy="1323439"/>
          </a:xfrm>
          <a:prstGeom prst="rect">
            <a:avLst/>
          </a:prstGeom>
          <a:noFill/>
        </p:spPr>
        <p:txBody>
          <a:bodyPr wrap="square">
            <a:spAutoFit/>
          </a:bodyPr>
          <a:lstStyle/>
          <a:p>
            <a:r>
              <a:rPr lang="tr-TR" sz="2000" dirty="0">
                <a:solidFill>
                  <a:schemeClr val="accent3"/>
                </a:solidFill>
              </a:rPr>
              <a:t>Türkiye 2018 yılında 84.087 ha ile toplam dünya kiraz alanının %19’unu ve 639.564 ton ile de toplam dünya kiraz üretiminin %25’ini oluşturarak Dünya Liderliğini sürdürmektedir</a:t>
            </a:r>
          </a:p>
        </p:txBody>
      </p:sp>
    </p:spTree>
    <p:extLst>
      <p:ext uri="{BB962C8B-B14F-4D97-AF65-F5344CB8AC3E}">
        <p14:creationId xmlns:p14="http://schemas.microsoft.com/office/powerpoint/2010/main" val="1323356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141BCA8-B10F-35C4-0903-8EF8A44A9404}"/>
              </a:ext>
            </a:extLst>
          </p:cNvPr>
          <p:cNvSpPr>
            <a:spLocks noGrp="1"/>
          </p:cNvSpPr>
          <p:nvPr>
            <p:ph type="title"/>
          </p:nvPr>
        </p:nvSpPr>
        <p:spPr>
          <a:xfrm>
            <a:off x="1680092" y="1116426"/>
            <a:ext cx="8831816" cy="1372986"/>
          </a:xfrm>
        </p:spPr>
        <p:txBody>
          <a:bodyPr/>
          <a:lstStyle/>
          <a:p>
            <a:r>
              <a:rPr lang="tr-TR" dirty="0">
                <a:solidFill>
                  <a:schemeClr val="bg1"/>
                </a:solidFill>
              </a:rPr>
              <a:t>                 Görüntü İşleme </a:t>
            </a:r>
          </a:p>
        </p:txBody>
      </p:sp>
      <p:sp>
        <p:nvSpPr>
          <p:cNvPr id="3" name="Metin Yer Tutucusu 2">
            <a:extLst>
              <a:ext uri="{FF2B5EF4-FFF2-40B4-BE49-F238E27FC236}">
                <a16:creationId xmlns:a16="http://schemas.microsoft.com/office/drawing/2014/main" id="{FFEDDE94-1059-04BF-48FB-2A662ABEDB0A}"/>
              </a:ext>
            </a:extLst>
          </p:cNvPr>
          <p:cNvSpPr>
            <a:spLocks noGrp="1"/>
          </p:cNvSpPr>
          <p:nvPr>
            <p:ph type="body" sz="half" idx="2"/>
          </p:nvPr>
        </p:nvSpPr>
        <p:spPr>
          <a:xfrm>
            <a:off x="994920" y="3702326"/>
            <a:ext cx="10202159" cy="2476500"/>
          </a:xfrm>
        </p:spPr>
        <p:txBody>
          <a:bodyPr>
            <a:normAutofit/>
          </a:bodyPr>
          <a:lstStyle/>
          <a:p>
            <a:r>
              <a:rPr lang="tr-TR" dirty="0"/>
              <a:t>Görüntü işleme, görüntüyü dijital form haline getirerek spesifik görüntü elde etmek yada yazılımsal olarak görüntü üzerinde istenilen sonucu elde etmek için kullanılan bir yöntemdir. Resimler çeşitli renklerin bir araya geldiği karelerden oluşmaktadır. </a:t>
            </a:r>
            <a:r>
              <a:rPr lang="tr-TR" dirty="0" err="1"/>
              <a:t>Resimi</a:t>
            </a:r>
            <a:r>
              <a:rPr lang="tr-TR" dirty="0"/>
              <a:t> en küçük parçalarına böldüğümüzde </a:t>
            </a:r>
            <a:r>
              <a:rPr lang="tr-TR" dirty="0" err="1"/>
              <a:t>pixsel</a:t>
            </a:r>
            <a:r>
              <a:rPr lang="tr-TR" dirty="0"/>
              <a:t> adını verdiğimiz matrislerden oluştuğunu görmekteyiz. Görüntü işleme yöntemlerinde pikseli oluşturan matris hücrelerinin üzerinden işlemler yapılmaktadır.</a:t>
            </a:r>
          </a:p>
        </p:txBody>
      </p:sp>
    </p:spTree>
    <p:extLst>
      <p:ext uri="{BB962C8B-B14F-4D97-AF65-F5344CB8AC3E}">
        <p14:creationId xmlns:p14="http://schemas.microsoft.com/office/powerpoint/2010/main" val="349048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85606D1F-6C08-B81C-0BA1-0760F999B961}"/>
              </a:ext>
            </a:extLst>
          </p:cNvPr>
          <p:cNvSpPr>
            <a:spLocks noGrp="1"/>
          </p:cNvSpPr>
          <p:nvPr>
            <p:ph type="body" sz="half" idx="2"/>
          </p:nvPr>
        </p:nvSpPr>
        <p:spPr>
          <a:xfrm>
            <a:off x="956171" y="1927528"/>
            <a:ext cx="4755516" cy="1371600"/>
          </a:xfrm>
        </p:spPr>
        <p:txBody>
          <a:bodyPr>
            <a:noAutofit/>
          </a:bodyPr>
          <a:lstStyle/>
          <a:p>
            <a:r>
              <a:rPr lang="tr-TR" sz="2000" dirty="0">
                <a:solidFill>
                  <a:schemeClr val="bg1"/>
                </a:solidFill>
                <a:effectLst/>
                <a:latin typeface="Times New Roman" panose="02020603050405020304" pitchFamily="18" charset="0"/>
                <a:ea typeface="Times New Roman" panose="02020603050405020304" pitchFamily="18" charset="0"/>
              </a:rPr>
              <a:t>Görüntü işlemede c, c++, </a:t>
            </a:r>
            <a:r>
              <a:rPr lang="tr-TR" sz="2000" dirty="0" err="1">
                <a:solidFill>
                  <a:schemeClr val="bg1"/>
                </a:solidFill>
                <a:effectLst/>
                <a:latin typeface="Times New Roman" panose="02020603050405020304" pitchFamily="18" charset="0"/>
                <a:ea typeface="Times New Roman" panose="02020603050405020304" pitchFamily="18" charset="0"/>
              </a:rPr>
              <a:t>python</a:t>
            </a:r>
            <a:r>
              <a:rPr lang="tr-TR" sz="2000" dirty="0">
                <a:solidFill>
                  <a:schemeClr val="bg1"/>
                </a:solidFill>
                <a:effectLst/>
                <a:latin typeface="Times New Roman" panose="02020603050405020304" pitchFamily="18" charset="0"/>
                <a:ea typeface="Times New Roman" panose="02020603050405020304" pitchFamily="18" charset="0"/>
              </a:rPr>
              <a:t> gibi yazılım dilleri ve </a:t>
            </a:r>
            <a:r>
              <a:rPr lang="tr-TR" sz="2000" dirty="0" err="1">
                <a:solidFill>
                  <a:schemeClr val="bg1"/>
                </a:solidFill>
                <a:effectLst/>
                <a:latin typeface="Times New Roman" panose="02020603050405020304" pitchFamily="18" charset="0"/>
                <a:ea typeface="Times New Roman" panose="02020603050405020304" pitchFamily="18" charset="0"/>
              </a:rPr>
              <a:t>yanısıra</a:t>
            </a:r>
            <a:r>
              <a:rPr lang="tr-TR" sz="2000" dirty="0">
                <a:solidFill>
                  <a:schemeClr val="bg1"/>
                </a:solidFill>
                <a:effectLst/>
                <a:latin typeface="Times New Roman" panose="02020603050405020304" pitchFamily="18" charset="0"/>
                <a:ea typeface="Times New Roman" panose="02020603050405020304" pitchFamily="18" charset="0"/>
              </a:rPr>
              <a:t> </a:t>
            </a:r>
            <a:r>
              <a:rPr lang="tr-TR" sz="2000" dirty="0" err="1">
                <a:solidFill>
                  <a:schemeClr val="bg1"/>
                </a:solidFill>
                <a:effectLst/>
                <a:latin typeface="Times New Roman" panose="02020603050405020304" pitchFamily="18" charset="0"/>
                <a:ea typeface="Times New Roman" panose="02020603050405020304" pitchFamily="18" charset="0"/>
              </a:rPr>
              <a:t>OpenCV</a:t>
            </a:r>
            <a:r>
              <a:rPr lang="tr-TR" sz="2000" dirty="0">
                <a:solidFill>
                  <a:schemeClr val="bg1"/>
                </a:solidFill>
                <a:effectLst/>
                <a:latin typeface="Times New Roman" panose="02020603050405020304" pitchFamily="18" charset="0"/>
                <a:ea typeface="Times New Roman" panose="02020603050405020304" pitchFamily="18" charset="0"/>
              </a:rPr>
              <a:t> gibi popüler ve amaca uygun kütüphaneler </a:t>
            </a:r>
            <a:r>
              <a:rPr lang="tr-TR" sz="2000" dirty="0" err="1">
                <a:solidFill>
                  <a:schemeClr val="bg1"/>
                </a:solidFill>
                <a:effectLst/>
                <a:latin typeface="Times New Roman" panose="02020603050405020304" pitchFamily="18" charset="0"/>
                <a:ea typeface="Times New Roman" panose="02020603050405020304" pitchFamily="18" charset="0"/>
              </a:rPr>
              <a:t>kullanılmaktıdır</a:t>
            </a:r>
            <a:r>
              <a:rPr lang="tr-TR" sz="2000" dirty="0">
                <a:solidFill>
                  <a:schemeClr val="bg1"/>
                </a:solidFill>
                <a:effectLst/>
                <a:latin typeface="Times New Roman" panose="02020603050405020304" pitchFamily="18" charset="0"/>
                <a:ea typeface="Times New Roman" panose="02020603050405020304" pitchFamily="18" charset="0"/>
              </a:rPr>
              <a:t>. MATLAB, 1985’de C.B </a:t>
            </a:r>
            <a:r>
              <a:rPr lang="tr-TR" sz="2000" dirty="0" err="1">
                <a:solidFill>
                  <a:schemeClr val="bg1"/>
                </a:solidFill>
                <a:effectLst/>
                <a:latin typeface="Times New Roman" panose="02020603050405020304" pitchFamily="18" charset="0"/>
                <a:ea typeface="Times New Roman" panose="02020603050405020304" pitchFamily="18" charset="0"/>
              </a:rPr>
              <a:t>Moler</a:t>
            </a:r>
            <a:r>
              <a:rPr lang="tr-TR" sz="2000" dirty="0">
                <a:solidFill>
                  <a:schemeClr val="bg1"/>
                </a:solidFill>
                <a:effectLst/>
                <a:latin typeface="Times New Roman" panose="02020603050405020304" pitchFamily="18" charset="0"/>
                <a:ea typeface="Times New Roman" panose="02020603050405020304" pitchFamily="18" charset="0"/>
              </a:rPr>
              <a:t> tarafından, özellikle matris temelli matematik ortamında kullanılmak üzere geliştirilmiş etkileşimli bir paket programlama dilidir. Yapılan çalışmada Matlab R2013a programı kullanılmıştır</a:t>
            </a:r>
            <a:endParaRPr lang="tr-TR" sz="2000" dirty="0">
              <a:solidFill>
                <a:schemeClr val="bg1"/>
              </a:solidFill>
            </a:endParaRPr>
          </a:p>
        </p:txBody>
      </p:sp>
      <p:sp>
        <p:nvSpPr>
          <p:cNvPr id="9" name="Rectangle 8">
            <a:extLst>
              <a:ext uri="{FF2B5EF4-FFF2-40B4-BE49-F238E27FC236}">
                <a16:creationId xmlns:a16="http://schemas.microsoft.com/office/drawing/2014/main" id="{E12B6E12-7C31-941C-6860-9B611C023805}"/>
              </a:ext>
            </a:extLst>
          </p:cNvPr>
          <p:cNvSpPr>
            <a:spLocks noChangeArrowheads="1"/>
          </p:cNvSpPr>
          <p:nvPr/>
        </p:nvSpPr>
        <p:spPr bwMode="auto">
          <a:xfrm>
            <a:off x="6692348" y="1881809"/>
            <a:ext cx="66166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tr-TR"/>
          </a:p>
        </p:txBody>
      </p:sp>
      <p:pic>
        <p:nvPicPr>
          <p:cNvPr id="3079" name="Picture 626">
            <a:extLst>
              <a:ext uri="{FF2B5EF4-FFF2-40B4-BE49-F238E27FC236}">
                <a16:creationId xmlns:a16="http://schemas.microsoft.com/office/drawing/2014/main" id="{F208FF87-FF75-7E58-DA81-100939E45B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0314" y="1871869"/>
            <a:ext cx="5182745" cy="311426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30F31239-BDAA-973C-3C30-9A0CBEE7462E}"/>
              </a:ext>
            </a:extLst>
          </p:cNvPr>
          <p:cNvSpPr>
            <a:spLocks noChangeArrowheads="1"/>
          </p:cNvSpPr>
          <p:nvPr/>
        </p:nvSpPr>
        <p:spPr bwMode="auto">
          <a:xfrm flipV="1">
            <a:off x="8263973" y="3205370"/>
            <a:ext cx="66166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20663" algn="l"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 </a:t>
            </a:r>
            <a:endParaRPr kumimoji="0" lang="tr-TR" altLang="tr-T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5428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5">
            <a:extLst>
              <a:ext uri="{FF2B5EF4-FFF2-40B4-BE49-F238E27FC236}">
                <a16:creationId xmlns:a16="http://schemas.microsoft.com/office/drawing/2014/main" id="{37A7EED6-7DF6-6C3A-2EDB-70443E7857C6}"/>
              </a:ext>
            </a:extLst>
          </p:cNvPr>
          <p:cNvPicPr>
            <a:picLocks noChangeAspect="1"/>
          </p:cNvPicPr>
          <p:nvPr/>
        </p:nvPicPr>
        <p:blipFill>
          <a:blip r:embed="rId2"/>
          <a:stretch>
            <a:fillRect/>
          </a:stretch>
        </p:blipFill>
        <p:spPr>
          <a:xfrm>
            <a:off x="517525" y="526775"/>
            <a:ext cx="4968616" cy="2902225"/>
          </a:xfrm>
          <a:prstGeom prst="rect">
            <a:avLst/>
          </a:prstGeom>
        </p:spPr>
      </p:pic>
      <p:sp>
        <p:nvSpPr>
          <p:cNvPr id="7" name="Rectangle 2">
            <a:extLst>
              <a:ext uri="{FF2B5EF4-FFF2-40B4-BE49-F238E27FC236}">
                <a16:creationId xmlns:a16="http://schemas.microsoft.com/office/drawing/2014/main" id="{62267C7B-7290-012C-B15C-F7A0224DB1B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pic>
        <p:nvPicPr>
          <p:cNvPr id="4097" name="Picture 628">
            <a:extLst>
              <a:ext uri="{FF2B5EF4-FFF2-40B4-BE49-F238E27FC236}">
                <a16:creationId xmlns:a16="http://schemas.microsoft.com/office/drawing/2014/main" id="{5CFD265B-A4F2-024F-510D-1687518A22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783" y="3594651"/>
            <a:ext cx="4968617" cy="273657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D70DFCB9-03F6-CB43-13FB-26AEB409714A}"/>
              </a:ext>
            </a:extLst>
          </p:cNvPr>
          <p:cNvSpPr>
            <a:spLocks noChangeArrowheads="1"/>
          </p:cNvSpPr>
          <p:nvPr/>
        </p:nvSpPr>
        <p:spPr bwMode="auto">
          <a:xfrm>
            <a:off x="517525" y="2428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20663" algn="r"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 </a:t>
            </a:r>
            <a:endParaRPr kumimoji="0" lang="tr-TR" altLang="tr-TR" sz="1800" b="0" i="0" u="none" strike="noStrike" cap="none" normalizeH="0" baseline="0">
              <a:ln>
                <a:noFill/>
              </a:ln>
              <a:solidFill>
                <a:schemeClr val="tx1"/>
              </a:solidFill>
              <a:effectLst/>
              <a:latin typeface="Arial" panose="020B0604020202020204" pitchFamily="34" charset="0"/>
            </a:endParaRPr>
          </a:p>
        </p:txBody>
      </p:sp>
      <p:sp>
        <p:nvSpPr>
          <p:cNvPr id="10" name="Metin kutusu 9">
            <a:extLst>
              <a:ext uri="{FF2B5EF4-FFF2-40B4-BE49-F238E27FC236}">
                <a16:creationId xmlns:a16="http://schemas.microsoft.com/office/drawing/2014/main" id="{10545DD8-BD06-CE3F-D82D-89879F7BFAB4}"/>
              </a:ext>
            </a:extLst>
          </p:cNvPr>
          <p:cNvSpPr txBox="1"/>
          <p:nvPr/>
        </p:nvSpPr>
        <p:spPr>
          <a:xfrm>
            <a:off x="5340626" y="526775"/>
            <a:ext cx="6096000" cy="2529282"/>
          </a:xfrm>
          <a:prstGeom prst="rect">
            <a:avLst/>
          </a:prstGeom>
          <a:noFill/>
        </p:spPr>
        <p:txBody>
          <a:bodyPr wrap="square">
            <a:spAutoFit/>
          </a:bodyPr>
          <a:lstStyle/>
          <a:p>
            <a:pPr marL="518160" marR="1270" indent="220980" algn="just">
              <a:lnSpc>
                <a:spcPct val="111000"/>
              </a:lnSpc>
              <a:spcAft>
                <a:spcPts val="650"/>
              </a:spcAft>
            </a:pPr>
            <a:r>
              <a:rPr lang="tr-TR" sz="1800" dirty="0">
                <a:solidFill>
                  <a:srgbClr val="000000"/>
                </a:solidFill>
                <a:effectLst/>
                <a:latin typeface="Times New Roman" panose="02020603050405020304" pitchFamily="18" charset="0"/>
                <a:ea typeface="Times New Roman" panose="02020603050405020304" pitchFamily="18" charset="0"/>
              </a:rPr>
              <a:t>Yapılan çalışmada ülkemizde yaygın olarak yetiştirilen kiraz meyvesi ele alınmıştır. Kirazların görüntü işleme yöntemi ile sınıflandırılması için Matlab R2013a programı kullanılmıştır. Sınıflandırma işlemi yapılacak kirazlar Türk Standardı Tasarısın da belirlenen veriler ve diğer kaynaklardan elde edilen boyut standartlarına göre sınıflandırılmıştır. </a:t>
            </a:r>
            <a:r>
              <a:rPr lang="tr-TR" dirty="0">
                <a:solidFill>
                  <a:srgbClr val="000000"/>
                </a:solidFill>
                <a:latin typeface="Times New Roman" panose="02020603050405020304" pitchFamily="18" charset="0"/>
                <a:ea typeface="Times New Roman" panose="02020603050405020304" pitchFamily="18" charset="0"/>
              </a:rPr>
              <a:t>Yandaki</a:t>
            </a:r>
            <a:r>
              <a:rPr lang="tr-TR" sz="1800" dirty="0">
                <a:solidFill>
                  <a:srgbClr val="000000"/>
                </a:solidFill>
                <a:effectLst/>
                <a:latin typeface="Times New Roman" panose="02020603050405020304" pitchFamily="18" charset="0"/>
                <a:ea typeface="Times New Roman" panose="02020603050405020304" pitchFamily="18" charset="0"/>
              </a:rPr>
              <a:t> Tablo da kirazların boyutlarına karşılık gelen sınıflar gösterilmiştir. </a:t>
            </a:r>
          </a:p>
        </p:txBody>
      </p:sp>
      <p:sp>
        <p:nvSpPr>
          <p:cNvPr id="12" name="Metin kutusu 11">
            <a:extLst>
              <a:ext uri="{FF2B5EF4-FFF2-40B4-BE49-F238E27FC236}">
                <a16:creationId xmlns:a16="http://schemas.microsoft.com/office/drawing/2014/main" id="{5CE52AC7-9F95-34FE-2C91-2AE9989CB943}"/>
              </a:ext>
            </a:extLst>
          </p:cNvPr>
          <p:cNvSpPr txBox="1"/>
          <p:nvPr/>
        </p:nvSpPr>
        <p:spPr>
          <a:xfrm>
            <a:off x="5936975" y="3429000"/>
            <a:ext cx="6096000" cy="2308324"/>
          </a:xfrm>
          <a:prstGeom prst="rect">
            <a:avLst/>
          </a:prstGeom>
          <a:noFill/>
        </p:spPr>
        <p:txBody>
          <a:bodyPr wrap="square">
            <a:spAutoFit/>
          </a:bodyPr>
          <a:lstStyle/>
          <a:p>
            <a:r>
              <a:rPr lang="tr-TR" sz="1800" dirty="0">
                <a:solidFill>
                  <a:srgbClr val="000000"/>
                </a:solidFill>
                <a:effectLst/>
                <a:latin typeface="Times New Roman" panose="02020603050405020304" pitchFamily="18" charset="0"/>
                <a:ea typeface="Times New Roman" panose="02020603050405020304" pitchFamily="18" charset="0"/>
              </a:rPr>
              <a:t>   Tablo </a:t>
            </a:r>
            <a:r>
              <a:rPr lang="tr-TR" dirty="0">
                <a:solidFill>
                  <a:srgbClr val="000000"/>
                </a:solidFill>
                <a:latin typeface="Times New Roman" panose="02020603050405020304" pitchFamily="18" charset="0"/>
                <a:ea typeface="Times New Roman" panose="02020603050405020304" pitchFamily="18" charset="0"/>
              </a:rPr>
              <a:t> da</a:t>
            </a:r>
            <a:r>
              <a:rPr lang="tr-TR" sz="1800" dirty="0">
                <a:solidFill>
                  <a:srgbClr val="000000"/>
                </a:solidFill>
                <a:effectLst/>
                <a:latin typeface="Times New Roman" panose="02020603050405020304" pitchFamily="18" charset="0"/>
                <a:ea typeface="Times New Roman" panose="02020603050405020304" pitchFamily="18" charset="0"/>
              </a:rPr>
              <a:t> belirtilen boyutlara göre, sınıflandırılacak olan kirazların hangi sınıfa dahil oldukları gösterilmiştir. Ancak bu boyutlar kiraz çeşidi ve sınıflandırma biçimine göre gerçekleştirilen program da değiştirilebilmektedir. Yapılan çalışmada, görüntüsü alınan kirazların Tablo </a:t>
            </a:r>
            <a:r>
              <a:rPr lang="tr-TR" dirty="0">
                <a:solidFill>
                  <a:srgbClr val="000000"/>
                </a:solidFill>
                <a:latin typeface="Times New Roman" panose="02020603050405020304" pitchFamily="18" charset="0"/>
                <a:ea typeface="Times New Roman" panose="02020603050405020304" pitchFamily="18" charset="0"/>
              </a:rPr>
              <a:t>da</a:t>
            </a:r>
            <a:r>
              <a:rPr lang="tr-TR" sz="1800" dirty="0">
                <a:solidFill>
                  <a:srgbClr val="000000"/>
                </a:solidFill>
                <a:effectLst/>
                <a:latin typeface="Times New Roman" panose="02020603050405020304" pitchFamily="18" charset="0"/>
                <a:ea typeface="Times New Roman" panose="02020603050405020304" pitchFamily="18" charset="0"/>
              </a:rPr>
              <a:t> belirlenen standartlara göre Matlab programı ile sınıflandırılması yapılmıştır. Kiraz meyvesinin sınıflandırılması için gerekli olan işlem adımları </a:t>
            </a:r>
            <a:r>
              <a:rPr lang="tr-TR" dirty="0">
                <a:solidFill>
                  <a:srgbClr val="000000"/>
                </a:solidFill>
                <a:latin typeface="Times New Roman" panose="02020603050405020304" pitchFamily="18" charset="0"/>
                <a:ea typeface="Times New Roman" panose="02020603050405020304" pitchFamily="18" charset="0"/>
              </a:rPr>
              <a:t>yandaki</a:t>
            </a:r>
            <a:r>
              <a:rPr lang="tr-TR" sz="1800" dirty="0">
                <a:solidFill>
                  <a:srgbClr val="000000"/>
                </a:solidFill>
                <a:effectLst/>
                <a:latin typeface="Times New Roman" panose="02020603050405020304" pitchFamily="18" charset="0"/>
                <a:ea typeface="Times New Roman" panose="02020603050405020304" pitchFamily="18" charset="0"/>
              </a:rPr>
              <a:t> Şekil de gösterilmiştir</a:t>
            </a:r>
            <a:endParaRPr lang="tr-TR" dirty="0"/>
          </a:p>
        </p:txBody>
      </p:sp>
    </p:spTree>
    <p:extLst>
      <p:ext uri="{BB962C8B-B14F-4D97-AF65-F5344CB8AC3E}">
        <p14:creationId xmlns:p14="http://schemas.microsoft.com/office/powerpoint/2010/main" val="713773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DB9B632-9C85-ECDA-C324-7C631B185DA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pic>
        <p:nvPicPr>
          <p:cNvPr id="5121" name="Picture 767">
            <a:extLst>
              <a:ext uri="{FF2B5EF4-FFF2-40B4-BE49-F238E27FC236}">
                <a16:creationId xmlns:a16="http://schemas.microsoft.com/office/drawing/2014/main" id="{69C64628-22D3-795E-1915-5163AF79C7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71488"/>
            <a:ext cx="3705225" cy="15811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A0988420-175A-C40F-3C74-D49BA4C46D29}"/>
              </a:ext>
            </a:extLst>
          </p:cNvPr>
          <p:cNvSpPr>
            <a:spLocks noChangeArrowheads="1"/>
          </p:cNvSpPr>
          <p:nvPr/>
        </p:nvSpPr>
        <p:spPr bwMode="auto">
          <a:xfrm>
            <a:off x="255588" y="20383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20663" algn="ctr"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 </a:t>
            </a:r>
            <a:endParaRPr kumimoji="0" lang="tr-TR" altLang="tr-TR" sz="1800" b="0" i="0" u="none" strike="noStrike" cap="none" normalizeH="0" baseline="0">
              <a:ln>
                <a:noFill/>
              </a:ln>
              <a:solidFill>
                <a:schemeClr val="tx1"/>
              </a:solidFill>
              <a:effectLst/>
              <a:latin typeface="Arial" panose="020B0604020202020204" pitchFamily="34" charset="0"/>
            </a:endParaRPr>
          </a:p>
        </p:txBody>
      </p:sp>
      <p:sp>
        <p:nvSpPr>
          <p:cNvPr id="4" name="Rectangle 5">
            <a:extLst>
              <a:ext uri="{FF2B5EF4-FFF2-40B4-BE49-F238E27FC236}">
                <a16:creationId xmlns:a16="http://schemas.microsoft.com/office/drawing/2014/main" id="{45CF663A-76C8-2BB4-2C31-02B318A37E14}"/>
              </a:ext>
            </a:extLst>
          </p:cNvPr>
          <p:cNvSpPr>
            <a:spLocks noChangeArrowheads="1"/>
          </p:cNvSpPr>
          <p:nvPr/>
        </p:nvSpPr>
        <p:spPr bwMode="auto">
          <a:xfrm>
            <a:off x="0" y="20383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pic>
        <p:nvPicPr>
          <p:cNvPr id="5124" name="Picture 769">
            <a:extLst>
              <a:ext uri="{FF2B5EF4-FFF2-40B4-BE49-F238E27FC236}">
                <a16:creationId xmlns:a16="http://schemas.microsoft.com/office/drawing/2014/main" id="{74639C6E-E835-DD4F-8E7D-F181D7CE19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466975"/>
            <a:ext cx="3752850" cy="19526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a:extLst>
              <a:ext uri="{FF2B5EF4-FFF2-40B4-BE49-F238E27FC236}">
                <a16:creationId xmlns:a16="http://schemas.microsoft.com/office/drawing/2014/main" id="{60EED5D5-63C7-E42E-4F94-436BC1E301B4}"/>
              </a:ext>
            </a:extLst>
          </p:cNvPr>
          <p:cNvSpPr>
            <a:spLocks noChangeArrowheads="1"/>
          </p:cNvSpPr>
          <p:nvPr/>
        </p:nvSpPr>
        <p:spPr bwMode="auto">
          <a:xfrm>
            <a:off x="255588" y="44481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20663" algn="ctr"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 </a:t>
            </a:r>
            <a:endParaRPr kumimoji="0" lang="tr-TR" altLang="tr-TR" sz="1800" b="0" i="0" u="none" strike="noStrike" cap="none" normalizeH="0" baseline="0">
              <a:ln>
                <a:noFill/>
              </a:ln>
              <a:solidFill>
                <a:schemeClr val="tx1"/>
              </a:solidFill>
              <a:effectLst/>
              <a:latin typeface="Arial" panose="020B0604020202020204" pitchFamily="34" charset="0"/>
            </a:endParaRPr>
          </a:p>
        </p:txBody>
      </p:sp>
      <p:sp>
        <p:nvSpPr>
          <p:cNvPr id="6" name="Rectangle 8">
            <a:extLst>
              <a:ext uri="{FF2B5EF4-FFF2-40B4-BE49-F238E27FC236}">
                <a16:creationId xmlns:a16="http://schemas.microsoft.com/office/drawing/2014/main" id="{B64DBC2C-A2A6-A452-8DE6-D68A9E89D1BF}"/>
              </a:ext>
            </a:extLst>
          </p:cNvPr>
          <p:cNvSpPr>
            <a:spLocks noChangeArrowheads="1"/>
          </p:cNvSpPr>
          <p:nvPr/>
        </p:nvSpPr>
        <p:spPr bwMode="auto">
          <a:xfrm>
            <a:off x="47625" y="43624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pic>
        <p:nvPicPr>
          <p:cNvPr id="5127" name="Picture 771">
            <a:extLst>
              <a:ext uri="{FF2B5EF4-FFF2-40B4-BE49-F238E27FC236}">
                <a16:creationId xmlns:a16="http://schemas.microsoft.com/office/drawing/2014/main" id="{4FF9B292-B00B-0E91-7875-6FD1C971D0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4905374"/>
            <a:ext cx="3705225" cy="18954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9">
            <a:extLst>
              <a:ext uri="{FF2B5EF4-FFF2-40B4-BE49-F238E27FC236}">
                <a16:creationId xmlns:a16="http://schemas.microsoft.com/office/drawing/2014/main" id="{78A6DC5E-0573-11CC-26ED-1B68A1B85C1C}"/>
              </a:ext>
            </a:extLst>
          </p:cNvPr>
          <p:cNvSpPr>
            <a:spLocks noChangeArrowheads="1"/>
          </p:cNvSpPr>
          <p:nvPr/>
        </p:nvSpPr>
        <p:spPr bwMode="auto">
          <a:xfrm>
            <a:off x="304800" y="6715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20663" algn="ctr"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 </a:t>
            </a:r>
            <a:endParaRPr kumimoji="0" lang="tr-TR" altLang="tr-TR" sz="1800" b="0" i="0" u="none" strike="noStrike" cap="none" normalizeH="0" baseline="0">
              <a:ln>
                <a:noFill/>
              </a:ln>
              <a:solidFill>
                <a:schemeClr val="tx1"/>
              </a:solidFill>
              <a:effectLst/>
              <a:latin typeface="Arial" panose="020B0604020202020204" pitchFamily="34" charset="0"/>
            </a:endParaRPr>
          </a:p>
        </p:txBody>
      </p:sp>
      <p:sp>
        <p:nvSpPr>
          <p:cNvPr id="9" name="Metin kutusu 8">
            <a:extLst>
              <a:ext uri="{FF2B5EF4-FFF2-40B4-BE49-F238E27FC236}">
                <a16:creationId xmlns:a16="http://schemas.microsoft.com/office/drawing/2014/main" id="{F8D997DF-D105-4082-4633-AC13886347DB}"/>
              </a:ext>
            </a:extLst>
          </p:cNvPr>
          <p:cNvSpPr txBox="1"/>
          <p:nvPr/>
        </p:nvSpPr>
        <p:spPr>
          <a:xfrm>
            <a:off x="3525078" y="2495550"/>
            <a:ext cx="8666922" cy="1711815"/>
          </a:xfrm>
          <a:prstGeom prst="rect">
            <a:avLst/>
          </a:prstGeom>
          <a:noFill/>
        </p:spPr>
        <p:txBody>
          <a:bodyPr wrap="square">
            <a:spAutoFit/>
          </a:bodyPr>
          <a:lstStyle/>
          <a:p>
            <a:pPr marL="518160" marR="1270" indent="220980" algn="just">
              <a:lnSpc>
                <a:spcPct val="111000"/>
              </a:lnSpc>
              <a:spcAft>
                <a:spcPts val="440"/>
              </a:spcAft>
            </a:pPr>
            <a:r>
              <a:rPr lang="tr-TR" sz="1600" dirty="0">
                <a:solidFill>
                  <a:srgbClr val="000000"/>
                </a:solidFill>
                <a:effectLst/>
                <a:latin typeface="Times New Roman" panose="02020603050405020304" pitchFamily="18" charset="0"/>
                <a:ea typeface="Times New Roman" panose="02020603050405020304" pitchFamily="18" charset="0"/>
              </a:rPr>
              <a:t>İşlenmiş olarak sisteme yüklenen resim siyah- beyaz piksellere dönüştürülmektedir. Resmin siyah-beyaz piksellere yani </a:t>
            </a:r>
            <a:r>
              <a:rPr lang="tr-TR" sz="1600" dirty="0" err="1">
                <a:solidFill>
                  <a:srgbClr val="000000"/>
                </a:solidFill>
                <a:effectLst/>
                <a:latin typeface="Times New Roman" panose="02020603050405020304" pitchFamily="18" charset="0"/>
                <a:ea typeface="Times New Roman" panose="02020603050405020304" pitchFamily="18" charset="0"/>
              </a:rPr>
              <a:t>binary</a:t>
            </a:r>
            <a:r>
              <a:rPr lang="tr-TR" sz="1600" dirty="0">
                <a:solidFill>
                  <a:srgbClr val="000000"/>
                </a:solidFill>
                <a:effectLst/>
                <a:latin typeface="Times New Roman" panose="02020603050405020304" pitchFamily="18" charset="0"/>
                <a:ea typeface="Times New Roman" panose="02020603050405020304" pitchFamily="18" charset="0"/>
              </a:rPr>
              <a:t> moda dönüştürülmesi iki aşamada gerçekleşmektedir. İlk aşamada resmin arka planı beyaza kirazlar ise siyaha dönüştürülmektedir. İkinci aşamada ise </a:t>
            </a:r>
            <a:r>
              <a:rPr lang="tr-TR" sz="1600" dirty="0" err="1">
                <a:solidFill>
                  <a:srgbClr val="000000"/>
                </a:solidFill>
                <a:effectLst/>
                <a:latin typeface="Times New Roman" panose="02020603050405020304" pitchFamily="18" charset="0"/>
                <a:ea typeface="Times New Roman" panose="02020603050405020304" pitchFamily="18" charset="0"/>
              </a:rPr>
              <a:t>binary</a:t>
            </a:r>
            <a:r>
              <a:rPr lang="tr-TR" sz="1600" dirty="0">
                <a:solidFill>
                  <a:srgbClr val="000000"/>
                </a:solidFill>
                <a:effectLst/>
                <a:latin typeface="Times New Roman" panose="02020603050405020304" pitchFamily="18" charset="0"/>
                <a:ea typeface="Times New Roman" panose="02020603050405020304" pitchFamily="18" charset="0"/>
              </a:rPr>
              <a:t> moddaki resim Matlab </a:t>
            </a:r>
            <a:r>
              <a:rPr lang="tr-TR" sz="1600" dirty="0" err="1">
                <a:solidFill>
                  <a:srgbClr val="000000"/>
                </a:solidFill>
                <a:effectLst/>
                <a:latin typeface="Times New Roman" panose="02020603050405020304" pitchFamily="18" charset="0"/>
                <a:ea typeface="Times New Roman" panose="02020603050405020304" pitchFamily="18" charset="0"/>
              </a:rPr>
              <a:t>bwboundaries</a:t>
            </a:r>
            <a:r>
              <a:rPr lang="tr-TR" sz="1600" dirty="0">
                <a:solidFill>
                  <a:srgbClr val="000000"/>
                </a:solidFill>
                <a:effectLst/>
                <a:latin typeface="Times New Roman" panose="02020603050405020304" pitchFamily="18" charset="0"/>
                <a:ea typeface="Times New Roman" panose="02020603050405020304" pitchFamily="18" charset="0"/>
              </a:rPr>
              <a:t> komutu ile ters çevrilerek arka plan siyaha sınıflandırılacak olan kirazlar beyaza dönüştürülmektedir. Aşağıdaki Şekil 5’de resmin siyah-beyaz piksellere dönüştürülmüş hali gösterilmiştir. </a:t>
            </a:r>
          </a:p>
        </p:txBody>
      </p:sp>
      <p:sp>
        <p:nvSpPr>
          <p:cNvPr id="11" name="Metin kutusu 10">
            <a:extLst>
              <a:ext uri="{FF2B5EF4-FFF2-40B4-BE49-F238E27FC236}">
                <a16:creationId xmlns:a16="http://schemas.microsoft.com/office/drawing/2014/main" id="{C421D1B3-FBE7-3B51-9A52-BBB3E9FC63AB}"/>
              </a:ext>
            </a:extLst>
          </p:cNvPr>
          <p:cNvSpPr txBox="1"/>
          <p:nvPr/>
        </p:nvSpPr>
        <p:spPr>
          <a:xfrm>
            <a:off x="4072145" y="938897"/>
            <a:ext cx="6122504" cy="646331"/>
          </a:xfrm>
          <a:prstGeom prst="rect">
            <a:avLst/>
          </a:prstGeom>
          <a:noFill/>
        </p:spPr>
        <p:txBody>
          <a:bodyPr wrap="square">
            <a:spAutoFit/>
          </a:bodyPr>
          <a:lstStyle/>
          <a:p>
            <a:r>
              <a:rPr lang="tr-TR" sz="1800" dirty="0">
                <a:solidFill>
                  <a:srgbClr val="000000"/>
                </a:solidFill>
                <a:effectLst/>
                <a:latin typeface="Times New Roman" panose="02020603050405020304" pitchFamily="18" charset="0"/>
                <a:ea typeface="Times New Roman" panose="02020603050405020304" pitchFamily="18" charset="0"/>
              </a:rPr>
              <a:t>Aşağıdaki Şekil 4’te sınıflandırma için programa yüklenecek olan işlenmemiş resim gösterilmiştir. </a:t>
            </a:r>
            <a:endParaRPr lang="tr-TR" dirty="0"/>
          </a:p>
        </p:txBody>
      </p:sp>
      <p:sp>
        <p:nvSpPr>
          <p:cNvPr id="13" name="Metin kutusu 12">
            <a:extLst>
              <a:ext uri="{FF2B5EF4-FFF2-40B4-BE49-F238E27FC236}">
                <a16:creationId xmlns:a16="http://schemas.microsoft.com/office/drawing/2014/main" id="{616B4F51-4DFF-FE8A-0423-A7CD2F6FACAF}"/>
              </a:ext>
            </a:extLst>
          </p:cNvPr>
          <p:cNvSpPr txBox="1"/>
          <p:nvPr/>
        </p:nvSpPr>
        <p:spPr>
          <a:xfrm>
            <a:off x="3445565" y="4910031"/>
            <a:ext cx="8746435" cy="1711815"/>
          </a:xfrm>
          <a:prstGeom prst="rect">
            <a:avLst/>
          </a:prstGeom>
          <a:noFill/>
        </p:spPr>
        <p:txBody>
          <a:bodyPr wrap="square">
            <a:spAutoFit/>
          </a:bodyPr>
          <a:lstStyle/>
          <a:p>
            <a:pPr marL="518160" marR="1270" indent="220980" algn="just">
              <a:lnSpc>
                <a:spcPct val="111000"/>
              </a:lnSpc>
              <a:spcAft>
                <a:spcPts val="420"/>
              </a:spcAft>
            </a:pPr>
            <a:r>
              <a:rPr lang="tr-TR" sz="1600" dirty="0">
                <a:solidFill>
                  <a:srgbClr val="000000"/>
                </a:solidFill>
                <a:effectLst/>
                <a:latin typeface="Times New Roman" panose="02020603050405020304" pitchFamily="18" charset="0"/>
                <a:ea typeface="Times New Roman" panose="02020603050405020304" pitchFamily="18" charset="0"/>
              </a:rPr>
              <a:t>Resim siyah-beyaz piksellere dönüştürülüp ters çevirme işlemi uygulandıktan sonra resimde bulunan belirli boyutun altındaki gürültü olarak tabir edilen nesneler Matlab </a:t>
            </a:r>
            <a:r>
              <a:rPr lang="tr-TR" sz="1600" dirty="0" err="1">
                <a:solidFill>
                  <a:srgbClr val="000000"/>
                </a:solidFill>
                <a:effectLst/>
                <a:latin typeface="Times New Roman" panose="02020603050405020304" pitchFamily="18" charset="0"/>
                <a:ea typeface="Times New Roman" panose="02020603050405020304" pitchFamily="18" charset="0"/>
              </a:rPr>
              <a:t>bwareaopen</a:t>
            </a:r>
            <a:r>
              <a:rPr lang="tr-TR" sz="1600" dirty="0">
                <a:solidFill>
                  <a:srgbClr val="000000"/>
                </a:solidFill>
                <a:effectLst/>
                <a:latin typeface="Times New Roman" panose="02020603050405020304" pitchFamily="18" charset="0"/>
                <a:ea typeface="Times New Roman" panose="02020603050405020304" pitchFamily="18" charset="0"/>
              </a:rPr>
              <a:t> komutu ile kaldırılmıştır. Daha sonra program tarafından tespit edilen kirazların sınırları eşikleme yöntemi kullanılarak mavi renk ile belirlenmiş ve resimde bulunan nesne sayısı ekrana yansıtılmıştır. Aşağıdaki Şekil 6’da siyah-beyaz piksellere dönüştürülen resmin eşikleme yöntemi ile sınırlarının mavi renge dönüştürülmüş hali gösterilmiştir. </a:t>
            </a:r>
          </a:p>
        </p:txBody>
      </p:sp>
    </p:spTree>
    <p:extLst>
      <p:ext uri="{BB962C8B-B14F-4D97-AF65-F5344CB8AC3E}">
        <p14:creationId xmlns:p14="http://schemas.microsoft.com/office/powerpoint/2010/main" val="1127089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B2F472B-97B6-DF3B-6179-4EFC6C820306}"/>
              </a:ext>
            </a:extLst>
          </p:cNvPr>
          <p:cNvSpPr>
            <a:spLocks noGrp="1"/>
          </p:cNvSpPr>
          <p:nvPr>
            <p:ph type="title"/>
          </p:nvPr>
        </p:nvSpPr>
        <p:spPr>
          <a:xfrm>
            <a:off x="5117354" y="1258803"/>
            <a:ext cx="8761413" cy="706964"/>
          </a:xfrm>
        </p:spPr>
        <p:txBody>
          <a:bodyPr/>
          <a:lstStyle/>
          <a:p>
            <a:r>
              <a:rPr lang="tr-TR" b="1" kern="0" dirty="0">
                <a:solidFill>
                  <a:schemeClr val="bg1"/>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Sonuç                        </a:t>
            </a:r>
            <a:endParaRPr lang="tr-TR" dirty="0">
              <a:solidFill>
                <a:schemeClr val="bg1"/>
              </a:solidFill>
            </a:endParaRPr>
          </a:p>
        </p:txBody>
      </p:sp>
      <p:sp>
        <p:nvSpPr>
          <p:cNvPr id="4" name="Metin kutusu 3">
            <a:extLst>
              <a:ext uri="{FF2B5EF4-FFF2-40B4-BE49-F238E27FC236}">
                <a16:creationId xmlns:a16="http://schemas.microsoft.com/office/drawing/2014/main" id="{A845FC45-7077-1949-258C-3A53E452B50F}"/>
              </a:ext>
            </a:extLst>
          </p:cNvPr>
          <p:cNvSpPr txBox="1"/>
          <p:nvPr/>
        </p:nvSpPr>
        <p:spPr>
          <a:xfrm>
            <a:off x="609600" y="1965767"/>
            <a:ext cx="10533463" cy="4324517"/>
          </a:xfrm>
          <a:prstGeom prst="rect">
            <a:avLst/>
          </a:prstGeom>
          <a:noFill/>
        </p:spPr>
        <p:txBody>
          <a:bodyPr wrap="square">
            <a:spAutoFit/>
          </a:bodyPr>
          <a:lstStyle/>
          <a:p>
            <a:pPr lvl="0" fontAlgn="base">
              <a:lnSpc>
                <a:spcPct val="107000"/>
              </a:lnSpc>
              <a:spcAft>
                <a:spcPts val="270"/>
              </a:spcAft>
              <a:buClr>
                <a:srgbClr val="000000"/>
              </a:buClr>
              <a:buSzPts val="1400"/>
            </a:pPr>
            <a:r>
              <a:rPr lang="tr-TR" sz="3200" b="1" u="none" strike="noStrike" kern="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p>
          <a:p>
            <a:pPr marL="518160" marR="1270" indent="220980" algn="just">
              <a:lnSpc>
                <a:spcPct val="111000"/>
              </a:lnSpc>
              <a:spcAft>
                <a:spcPts val="1725"/>
              </a:spcAft>
            </a:pPr>
            <a:r>
              <a:rPr lang="tr-TR" sz="1800" dirty="0">
                <a:solidFill>
                  <a:srgbClr val="000000"/>
                </a:solidFill>
                <a:effectLst/>
                <a:latin typeface="Times New Roman" panose="02020603050405020304" pitchFamily="18" charset="0"/>
                <a:ea typeface="Times New Roman" panose="02020603050405020304" pitchFamily="18" charset="0"/>
              </a:rPr>
              <a:t>Yapılan çalışmada, Ülkemizde yaygın olarak yetiştirilen ve en önemli ihracat ürünlerinden birisi olan kiraz meyvesinin klasik sınıflandırma yöntemleri yerine görüntü işleme teknikleri ile sınıflandırılması sağlanmıştır. Bu sayede önemli ihracat ürünlerinden biri olan kiraz meyvesinin uluslararası standartlara uygun olarak tasnif edilmesi sağlanacak ve ülke ekonomisine katkısı dahada arttırılacaktır. Yapılan çalışmada kiraz meyvesinin referans boyut değerleri isteğe göre değiştirilerek farklı boyutlarda sınıflama işlemleri de gerçekleştirilebilmektedir. Ayrıca kiraz meyvesinin sınıflandırılması için uygulanan algoritma ve filtreleme yöntemleri farklı meyvelerin sınıflandırılmasında da kullanılabilmektedir. Bu amaçla farklı meyvelere ait boyut bilgileri sisteme girilerek farklı meyvelerinde sınıflandırılması sağlanabilmektedir. Yapılan çalışma ile farklı büyüklükteki meyveler sistem tarafından başarılı bir şekilde değerlendirilerek sınıflandırılmıştır. Bu sayede kalite ve pazarlama için önemli bir etken olan sınıflandırma işlemi gerçekleştirilmiştir. Matlab programında görüntü işleme yöntemleri ile kiraz meyvesinin sınıflandırılması üzerine yapılmış bu çalışma, diğer çalışmalar içinde bir örnek teşkil edecektir. </a:t>
            </a:r>
          </a:p>
        </p:txBody>
      </p:sp>
    </p:spTree>
    <p:extLst>
      <p:ext uri="{BB962C8B-B14F-4D97-AF65-F5344CB8AC3E}">
        <p14:creationId xmlns:p14="http://schemas.microsoft.com/office/powerpoint/2010/main" val="32906065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Toplantı Odası">
  <a:themeElements>
    <a:clrScheme name="İyon Toplantı Odası">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yon Toplantı Odası">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Toplantı Odası">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52</TotalTime>
  <Words>1646</Words>
  <Application>Microsoft Office PowerPoint</Application>
  <PresentationFormat>Geniş ekran</PresentationFormat>
  <Paragraphs>45</Paragraphs>
  <Slides>10</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10</vt:i4>
      </vt:variant>
    </vt:vector>
  </HeadingPairs>
  <TitlesOfParts>
    <vt:vector size="15" baseType="lpstr">
      <vt:lpstr>Arial</vt:lpstr>
      <vt:lpstr>Century Gothic</vt:lpstr>
      <vt:lpstr>Times New Roman</vt:lpstr>
      <vt:lpstr>Wingdings 3</vt:lpstr>
      <vt:lpstr>İyon Toplantı Odası</vt:lpstr>
      <vt:lpstr>PowerPoint Sunusu</vt:lpstr>
      <vt:lpstr>                              ÖZET</vt:lpstr>
      <vt:lpstr>                             1.GİRİŞ</vt:lpstr>
      <vt:lpstr>Türkiye 2018 yılında 84.087 ha ile toplam dünya kiraz alanının %19’unu ve 639.564 ton ile de toplam dünya kiraz üretiminin %25’ini oluşturarak Dünya Liderliğini sürdürmektedir</vt:lpstr>
      <vt:lpstr>                 Görüntü İşleme </vt:lpstr>
      <vt:lpstr>PowerPoint Sunusu</vt:lpstr>
      <vt:lpstr>PowerPoint Sunusu</vt:lpstr>
      <vt:lpstr>PowerPoint Sunusu</vt:lpstr>
      <vt:lpstr>Sonuç                        </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melike erkan</dc:creator>
  <cp:lastModifiedBy>melike erkan</cp:lastModifiedBy>
  <cp:revision>2</cp:revision>
  <dcterms:created xsi:type="dcterms:W3CDTF">2022-11-14T11:20:45Z</dcterms:created>
  <dcterms:modified xsi:type="dcterms:W3CDTF">2022-11-14T12:15:30Z</dcterms:modified>
</cp:coreProperties>
</file>