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10"/>
  </p:notesMasterIdLst>
  <p:sldIdLst>
    <p:sldId id="256" r:id="rId2"/>
    <p:sldId id="258" r:id="rId3"/>
    <p:sldId id="259" r:id="rId4"/>
    <p:sldId id="266" r:id="rId5"/>
    <p:sldId id="267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75887-E4DB-463A-933B-1D63686ECE35}" type="datetimeFigureOut">
              <a:rPr lang="tr-TR"/>
              <a:t>12.04.2019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198D-E183-48D6-BFBF-2A522BA855BA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557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Baseline: 0.7326, </a:t>
            </a:r>
          </a:p>
          <a:p>
            <a:r>
              <a:rPr lang="en-US"/>
              <a:t>Semi-supervised first half is..: 0.7065</a:t>
            </a:r>
          </a:p>
          <a:p>
            <a:r>
              <a:rPr lang="en-US"/>
              <a:t>Semi-supervised finally is..: 0.7113</a:t>
            </a:r>
          </a:p>
          <a:p>
            <a:r>
              <a:rPr lang="en-US"/>
              <a:t>Anti-Curriculum first half is..: 0.7065</a:t>
            </a:r>
          </a:p>
          <a:p>
            <a:r>
              <a:rPr lang="en-US"/>
              <a:t>Anti-Curriculum with hard quarter is..: 0.7372</a:t>
            </a:r>
          </a:p>
          <a:p>
            <a:r>
              <a:rPr lang="en-US"/>
              <a:t>Anti-Curriculum finally is..: 0.7365</a:t>
            </a:r>
            <a:endParaRPr lang="tr-TR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r>
              <a:rPr lang="en-US"/>
              <a:t>Baseline is..: 0.7021</a:t>
            </a:r>
          </a:p>
          <a:p>
            <a:r>
              <a:rPr lang="en-US"/>
              <a:t>Semi-supervised first half is..: 0.7044</a:t>
            </a:r>
          </a:p>
          <a:p>
            <a:r>
              <a:rPr lang="en-US"/>
              <a:t>Semi-supervised finally is..: 0.6960</a:t>
            </a:r>
          </a:p>
          <a:p>
            <a:r>
              <a:rPr lang="en-US"/>
              <a:t>Anti-Curriculum first half is..: 0.7044</a:t>
            </a:r>
          </a:p>
          <a:p>
            <a:r>
              <a:rPr lang="en-US"/>
              <a:t>Anti-Curriculum with hard quarter is..: 0.7134</a:t>
            </a:r>
          </a:p>
          <a:p>
            <a:r>
              <a:rPr lang="en-US"/>
              <a:t>Anti-Curriculum finally is..: 0.7196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Baseline is..: 0.7130</a:t>
            </a:r>
          </a:p>
          <a:p>
            <a:r>
              <a:rPr lang="en-US"/>
              <a:t>Semi-supervised first half is..: 0.7058</a:t>
            </a:r>
          </a:p>
          <a:p>
            <a:r>
              <a:rPr lang="en-US"/>
              <a:t>Semi-supervised finally is..: 0.7024</a:t>
            </a:r>
          </a:p>
          <a:p>
            <a:r>
              <a:rPr lang="en-US"/>
              <a:t>Anti-Curriculum first half is..: 0.7058</a:t>
            </a:r>
          </a:p>
          <a:p>
            <a:r>
              <a:rPr lang="en-US"/>
              <a:t>Anti-Curriculum with hard quarter is..: 0.7188</a:t>
            </a:r>
          </a:p>
          <a:p>
            <a:r>
              <a:rPr lang="en-US"/>
              <a:t>Anti-Curriculum finally is..: 0.7201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C198D-E183-48D6-BFBF-2A522BA855BA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4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19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9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9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7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719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7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0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250F0D-1EAF-4853-9576-8C4ADB41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457280"/>
          </a:xfrm>
        </p:spPr>
        <p:txBody>
          <a:bodyPr/>
          <a:lstStyle/>
          <a:p>
            <a:r>
              <a:rPr lang="tr-TR" sz="4800" cap="none" dirty="0">
                <a:latin typeface="Cambria"/>
                <a:ea typeface="Cambria"/>
              </a:rPr>
              <a:t>Hesaplamalı Anlambilim </a:t>
            </a:r>
            <a:br>
              <a:rPr lang="tr-TR" sz="5400" cap="none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tr-TR" sz="5400" cap="none">
                <a:latin typeface="Cambria"/>
                <a:ea typeface="Cambria"/>
              </a:rPr>
              <a:t>3</a:t>
            </a:r>
            <a:r>
              <a:rPr lang="tr-TR" sz="4800" cap="none" dirty="0">
                <a:latin typeface="Cambria"/>
                <a:ea typeface="Cambria"/>
              </a:rPr>
              <a:t>. Ödevi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51E7DE-A068-4045-8861-158F8C5D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681983"/>
            <a:ext cx="9070848" cy="161985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Metin Sınıflandırmada Semi-</a:t>
            </a:r>
            <a:r>
              <a:rPr lang="tr-TR" sz="2000" dirty="0" err="1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Supervised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 Learning ve Anti-</a:t>
            </a:r>
            <a:r>
              <a:rPr lang="tr-TR" sz="2000" dirty="0" err="1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Curriculum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 Learning</a:t>
            </a:r>
            <a:endParaRPr lang="tr-TR" sz="2000" dirty="0">
              <a:solidFill>
                <a:schemeClr val="tx1">
                  <a:lumMod val="9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tr-TR" sz="2000" dirty="0">
              <a:solidFill>
                <a:schemeClr val="tx1">
                  <a:lumMod val="9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Melike Nur Yeğin</a:t>
            </a:r>
          </a:p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18501009</a:t>
            </a:r>
          </a:p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12.04.2019</a:t>
            </a:r>
            <a:endParaRPr lang="tr-TR" sz="2000" dirty="0">
              <a:solidFill>
                <a:schemeClr val="tx1">
                  <a:lumMod val="9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6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ambria"/>
                <a:ea typeface="Cambria"/>
              </a:rPr>
              <a:t>Metin Vektörlerinin Oluşturulması</a:t>
            </a:r>
            <a:endParaRPr lang="tr-T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dirty="0" err="1">
                <a:latin typeface="Cambria Math"/>
                <a:ea typeface="Cambria Math"/>
              </a:rPr>
              <a:t>Gensim</a:t>
            </a:r>
            <a:r>
              <a:rPr lang="tr-TR" sz="2400" dirty="0">
                <a:latin typeface="Cambria Math"/>
                <a:ea typeface="Cambria Math"/>
              </a:rPr>
              <a:t> - Doc2Vec</a:t>
            </a:r>
          </a:p>
          <a:p>
            <a:r>
              <a:rPr lang="tr-TR" sz="2400" dirty="0">
                <a:latin typeface="Cambria Math"/>
                <a:ea typeface="Cambria Math"/>
              </a:rPr>
              <a:t>size=300, </a:t>
            </a:r>
            <a:r>
              <a:rPr lang="tr-TR" sz="2400" dirty="0" err="1">
                <a:latin typeface="Cambria Math"/>
                <a:ea typeface="Cambria Math"/>
              </a:rPr>
              <a:t>window</a:t>
            </a:r>
            <a:r>
              <a:rPr lang="tr-TR" sz="2400" dirty="0">
                <a:latin typeface="Cambria Math"/>
                <a:ea typeface="Cambria Math"/>
              </a:rPr>
              <a:t>=10, </a:t>
            </a:r>
            <a:r>
              <a:rPr lang="tr-TR" sz="2400" dirty="0" err="1">
                <a:latin typeface="Cambria Math"/>
                <a:ea typeface="Cambria Math"/>
              </a:rPr>
              <a:t>min_count</a:t>
            </a:r>
            <a:r>
              <a:rPr lang="tr-TR" sz="2400" dirty="0">
                <a:latin typeface="Cambria Math"/>
                <a:ea typeface="Cambria Math"/>
              </a:rPr>
              <a:t>=5, </a:t>
            </a:r>
            <a:r>
              <a:rPr lang="tr-TR" sz="2400" dirty="0" err="1">
                <a:latin typeface="Cambria Math"/>
                <a:ea typeface="Cambria Math"/>
              </a:rPr>
              <a:t>workers</a:t>
            </a:r>
            <a:r>
              <a:rPr lang="tr-TR" sz="2400" dirty="0">
                <a:latin typeface="Cambria Math"/>
                <a:ea typeface="Cambria Math"/>
              </a:rPr>
              <a:t>=11</a:t>
            </a:r>
          </a:p>
          <a:p>
            <a:r>
              <a:rPr lang="tr-TR" sz="2400" dirty="0" err="1">
                <a:latin typeface="Cambria Math"/>
                <a:ea typeface="Cambria Math"/>
              </a:rPr>
              <a:t>Decreasing</a:t>
            </a:r>
            <a:r>
              <a:rPr lang="tr-TR" sz="2400" dirty="0">
                <a:latin typeface="Cambria Math"/>
                <a:ea typeface="Cambria Math"/>
              </a:rPr>
              <a:t> </a:t>
            </a:r>
            <a:r>
              <a:rPr lang="tr-TR" sz="2400" dirty="0" err="1">
                <a:latin typeface="Cambria Math"/>
                <a:ea typeface="Cambria Math"/>
              </a:rPr>
              <a:t>learning</a:t>
            </a:r>
            <a:r>
              <a:rPr lang="tr-TR" sz="2400" dirty="0">
                <a:latin typeface="Cambria Math"/>
                <a:ea typeface="Cambria Math"/>
              </a:rPr>
              <a:t> rate – 1-NN başarısına göre deneme-yanılma ile</a:t>
            </a:r>
          </a:p>
          <a:p>
            <a:pPr marL="0" indent="0">
              <a:buNone/>
            </a:pPr>
            <a:r>
              <a:rPr lang="tr-TR" dirty="0">
                <a:latin typeface="Century Gothic" panose="020B0502020202020204"/>
                <a:ea typeface="Cambria Math"/>
              </a:rPr>
              <a:t>                        </a:t>
            </a:r>
            <a:r>
              <a:rPr lang="tr-TR" dirty="0" err="1">
                <a:latin typeface="Century Gothic" panose="020B0502020202020204"/>
                <a:ea typeface="Cambria Math"/>
              </a:rPr>
              <a:t>for</a:t>
            </a:r>
            <a:r>
              <a:rPr lang="tr-TR" dirty="0">
                <a:latin typeface="Century Gothic" panose="020B0502020202020204"/>
                <a:ea typeface="Cambria Math"/>
              </a:rPr>
              <a:t> </a:t>
            </a:r>
            <a:r>
              <a:rPr lang="tr-TR" dirty="0" err="1">
                <a:latin typeface="Century Gothic" panose="020B0502020202020204"/>
                <a:ea typeface="Cambria Math"/>
              </a:rPr>
              <a:t>epoch</a:t>
            </a:r>
            <a:r>
              <a:rPr lang="tr-TR" dirty="0">
                <a:latin typeface="Century Gothic" panose="020B0502020202020204"/>
                <a:ea typeface="Cambria Math"/>
              </a:rPr>
              <a:t> in </a:t>
            </a:r>
            <a:r>
              <a:rPr lang="tr-TR" dirty="0" err="1">
                <a:latin typeface="Century Gothic" panose="020B0502020202020204"/>
                <a:ea typeface="Cambria Math"/>
              </a:rPr>
              <a:t>range</a:t>
            </a:r>
            <a:r>
              <a:rPr lang="tr-TR" dirty="0">
                <a:latin typeface="Century Gothic" panose="020B0502020202020204"/>
                <a:ea typeface="Cambria Math"/>
              </a:rPr>
              <a:t>(4):</a:t>
            </a:r>
            <a:endParaRPr lang="en-US" dirty="0">
              <a:latin typeface="Century Gothic" panose="020B0502020202020204"/>
              <a:ea typeface="Cambria Math"/>
            </a:endParaRPr>
          </a:p>
          <a:p>
            <a:pPr marL="0" indent="0">
              <a:buNone/>
            </a:pPr>
            <a:r>
              <a:rPr lang="tr-TR" dirty="0">
                <a:latin typeface="Century Gothic" panose="020B0502020202020204"/>
                <a:ea typeface="Cambria Math"/>
              </a:rPr>
              <a:t>                             </a:t>
            </a:r>
            <a:r>
              <a:rPr lang="tr-TR" dirty="0" err="1">
                <a:latin typeface="Century Gothic" panose="020B0502020202020204"/>
                <a:ea typeface="Cambria Math"/>
              </a:rPr>
              <a:t>model.train</a:t>
            </a:r>
            <a:r>
              <a:rPr lang="tr-TR" dirty="0">
                <a:latin typeface="Century Gothic" panose="020B0502020202020204"/>
                <a:ea typeface="Cambria Math"/>
              </a:rPr>
              <a:t>(it, </a:t>
            </a:r>
            <a:r>
              <a:rPr lang="tr-TR" dirty="0" err="1">
                <a:latin typeface="Century Gothic" panose="020B0502020202020204"/>
                <a:ea typeface="Cambria Math"/>
              </a:rPr>
              <a:t>total_examples</a:t>
            </a:r>
            <a:r>
              <a:rPr lang="tr-TR" dirty="0">
                <a:latin typeface="Century Gothic" panose="020B0502020202020204"/>
                <a:ea typeface="Cambria Math"/>
              </a:rPr>
              <a:t>=</a:t>
            </a:r>
            <a:r>
              <a:rPr lang="tr-TR" dirty="0" err="1">
                <a:latin typeface="Century Gothic" panose="020B0502020202020204"/>
                <a:ea typeface="Cambria Math"/>
              </a:rPr>
              <a:t>model.corpus_count</a:t>
            </a:r>
            <a:r>
              <a:rPr lang="tr-TR" dirty="0">
                <a:latin typeface="Century Gothic" panose="020B0502020202020204"/>
                <a:ea typeface="Cambria Math"/>
              </a:rPr>
              <a:t>, </a:t>
            </a:r>
            <a:r>
              <a:rPr lang="tr-TR" dirty="0" err="1">
                <a:latin typeface="Century Gothic" panose="020B0502020202020204"/>
                <a:ea typeface="Cambria Math"/>
              </a:rPr>
              <a:t>epochs</a:t>
            </a:r>
            <a:r>
              <a:rPr lang="tr-TR" dirty="0">
                <a:latin typeface="Century Gothic" panose="020B0502020202020204"/>
                <a:ea typeface="Cambria Math"/>
              </a:rPr>
              <a:t>=epoch+1)</a:t>
            </a:r>
            <a:endParaRPr lang="en-US" dirty="0">
              <a:latin typeface="Century Gothic" panose="020B0502020202020204"/>
              <a:ea typeface="Cambria Math"/>
            </a:endParaRPr>
          </a:p>
          <a:p>
            <a:pPr marL="0" indent="0">
              <a:buNone/>
            </a:pPr>
            <a:r>
              <a:rPr lang="tr-TR" dirty="0">
                <a:latin typeface="Century Gothic" panose="020B0502020202020204"/>
                <a:ea typeface="Cambria Math"/>
              </a:rPr>
              <a:t>                             </a:t>
            </a:r>
            <a:r>
              <a:rPr lang="tr-TR" dirty="0" err="1">
                <a:latin typeface="Century Gothic" panose="020B0502020202020204"/>
                <a:ea typeface="Cambria Math"/>
              </a:rPr>
              <a:t>model.alpha</a:t>
            </a:r>
            <a:r>
              <a:rPr lang="tr-TR" dirty="0">
                <a:latin typeface="Century Gothic" panose="020B0502020202020204"/>
                <a:ea typeface="Cambria Math"/>
              </a:rPr>
              <a:t> -= 0.002 # 1,3,6.. </a:t>
            </a:r>
            <a:r>
              <a:rPr lang="tr-TR" dirty="0" err="1">
                <a:latin typeface="Century Gothic" panose="020B0502020202020204"/>
                <a:ea typeface="Cambria Math"/>
              </a:rPr>
              <a:t>epochlarda</a:t>
            </a:r>
            <a:endParaRPr lang="tr-TR" dirty="0" err="1"/>
          </a:p>
          <a:p>
            <a:pPr marL="0" indent="0">
              <a:buNone/>
            </a:pPr>
            <a:endParaRPr lang="tr-TR" sz="2000" dirty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13325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latin typeface="Cambria"/>
                <a:ea typeface="Cambria"/>
              </a:rPr>
              <a:t>Sınıflandırıcı</a:t>
            </a:r>
            <a:endParaRPr lang="tr-T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dirty="0" err="1">
                <a:latin typeface="Cambria Math"/>
                <a:ea typeface="Cambria Math"/>
              </a:rPr>
              <a:t>Sklearn</a:t>
            </a:r>
            <a:r>
              <a:rPr lang="tr-TR" sz="2400" dirty="0">
                <a:latin typeface="Cambria Math"/>
                <a:ea typeface="Cambria Math"/>
              </a:rPr>
              <a:t> - </a:t>
            </a:r>
            <a:r>
              <a:rPr lang="tr-TR" sz="2400" dirty="0" err="1">
                <a:latin typeface="Cambria Math"/>
                <a:ea typeface="Cambria Math"/>
              </a:rPr>
              <a:t>Multilayer</a:t>
            </a:r>
            <a:r>
              <a:rPr lang="tr-TR" sz="2400" dirty="0">
                <a:latin typeface="Cambria Math"/>
                <a:ea typeface="Cambria Math"/>
              </a:rPr>
              <a:t> </a:t>
            </a:r>
            <a:r>
              <a:rPr lang="tr-TR" sz="2400" dirty="0" err="1">
                <a:latin typeface="Cambria Math"/>
                <a:ea typeface="Cambria Math"/>
              </a:rPr>
              <a:t>Perceptron</a:t>
            </a:r>
            <a:endParaRPr lang="tr-TR" dirty="0" err="1"/>
          </a:p>
          <a:p>
            <a:r>
              <a:rPr lang="tr-TR" sz="2400" err="1">
                <a:latin typeface="Cambria Math"/>
                <a:ea typeface="Cambria Math"/>
              </a:rPr>
              <a:t>solver</a:t>
            </a:r>
            <a:r>
              <a:rPr lang="tr-TR" sz="2400" dirty="0">
                <a:latin typeface="Cambria Math"/>
                <a:ea typeface="Cambria Math"/>
              </a:rPr>
              <a:t>='</a:t>
            </a:r>
            <a:r>
              <a:rPr lang="tr-TR" sz="2400" err="1">
                <a:latin typeface="Cambria Math"/>
                <a:ea typeface="Cambria Math"/>
              </a:rPr>
              <a:t>lbfgs</a:t>
            </a:r>
            <a:r>
              <a:rPr lang="tr-TR" sz="2400" dirty="0">
                <a:latin typeface="Cambria Math"/>
                <a:ea typeface="Cambria Math"/>
              </a:rPr>
              <a:t>', </a:t>
            </a:r>
            <a:r>
              <a:rPr lang="tr-TR" sz="2400" err="1">
                <a:latin typeface="Cambria Math"/>
                <a:ea typeface="Cambria Math"/>
              </a:rPr>
              <a:t>alpha</a:t>
            </a:r>
            <a:r>
              <a:rPr lang="tr-TR" sz="2400" dirty="0">
                <a:latin typeface="Cambria Math"/>
                <a:ea typeface="Cambria Math"/>
              </a:rPr>
              <a:t>=1e-5, </a:t>
            </a:r>
            <a:r>
              <a:rPr lang="tr-TR" sz="2400" err="1">
                <a:latin typeface="Cambria Math"/>
                <a:ea typeface="Cambria Math"/>
              </a:rPr>
              <a:t>hidden_layer_sizes</a:t>
            </a:r>
            <a:r>
              <a:rPr lang="tr-TR" sz="2400" dirty="0">
                <a:latin typeface="Cambria Math"/>
                <a:ea typeface="Cambria Math"/>
              </a:rPr>
              <a:t>=(10, 5), random_state</a:t>
            </a:r>
            <a:r>
              <a:rPr lang="tr-TR" sz="2400">
                <a:latin typeface="Cambria Math"/>
                <a:ea typeface="Cambria Math"/>
              </a:rPr>
              <a:t>=0, </a:t>
            </a:r>
            <a:r>
              <a:rPr lang="tr-TR" sz="2400" dirty="0">
                <a:latin typeface="Cambria Math"/>
                <a:ea typeface="Cambria Math"/>
              </a:rPr>
              <a:t>warm_start=True</a:t>
            </a:r>
          </a:p>
          <a:p>
            <a:r>
              <a:rPr lang="tr-TR" sz="2400" dirty="0">
                <a:latin typeface="Cambria Math"/>
                <a:ea typeface="Cambria Math"/>
              </a:rPr>
              <a:t>Tüm yöntemler aynı başlangıç noktasından</a:t>
            </a: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0042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latin typeface="Cambria"/>
                <a:ea typeface="Cambria"/>
              </a:rPr>
              <a:t>Semi-Supervised</a:t>
            </a:r>
            <a:endParaRPr lang="tr-T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B2B38746-A35A-41D5-818E-C9F67C4699E2}"/>
              </a:ext>
            </a:extLst>
          </p:cNvPr>
          <p:cNvSpPr txBox="1">
            <a:spLocks/>
          </p:cNvSpPr>
          <p:nvPr/>
        </p:nvSpPr>
        <p:spPr>
          <a:xfrm>
            <a:off x="1061830" y="1992659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Cambria Math"/>
                <a:ea typeface="Cambria Math"/>
              </a:rPr>
              <a:t>Self-</a:t>
            </a:r>
            <a:r>
              <a:rPr lang="tr-TR" sz="2400" dirty="0" err="1">
                <a:latin typeface="Cambria Math"/>
                <a:ea typeface="Cambria Math"/>
              </a:rPr>
              <a:t>training</a:t>
            </a:r>
          </a:p>
          <a:p>
            <a:r>
              <a:rPr lang="tr-TR" sz="2400" dirty="0">
                <a:latin typeface="Cambria Math"/>
                <a:ea typeface="Cambria Math"/>
              </a:rPr>
              <a:t>2 aşamalı</a:t>
            </a:r>
          </a:p>
          <a:p>
            <a:pPr marL="731520" lvl="1" indent="-457200">
              <a:buAutoNum type="arabicPeriod"/>
            </a:pPr>
            <a:r>
              <a:rPr lang="tr-TR" sz="2200" dirty="0">
                <a:latin typeface="Cambria Math"/>
                <a:ea typeface="Cambria Math"/>
              </a:rPr>
              <a:t>Eğitim örneklerinin yarısını etiketli olarak kabul edip diğer yarısını tahmin sonucu ile etiketleme</a:t>
            </a:r>
            <a:endParaRPr lang="tr-TR" sz="2200"/>
          </a:p>
          <a:p>
            <a:pPr marL="731520" lvl="1" indent="-457200">
              <a:buAutoNum type="arabicPeriod"/>
            </a:pPr>
            <a:r>
              <a:rPr lang="tr-TR" sz="2200" dirty="0">
                <a:latin typeface="Cambria Math"/>
                <a:ea typeface="Cambria Math"/>
              </a:rPr>
              <a:t>Daha sonra tüm eğitim seti verilir</a:t>
            </a: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08883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latin typeface="Cambria"/>
                <a:ea typeface="Cambria"/>
              </a:rPr>
              <a:t>Anti-</a:t>
            </a:r>
            <a:r>
              <a:rPr lang="tr-TR" err="1">
                <a:latin typeface="Cambria"/>
                <a:ea typeface="Cambria"/>
              </a:rPr>
              <a:t>Curriculum</a:t>
            </a:r>
            <a:endParaRPr lang="tr-TR" err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1DAAC70-D932-466F-83B0-B173A407FF86}"/>
              </a:ext>
            </a:extLst>
          </p:cNvPr>
          <p:cNvSpPr txBox="1">
            <a:spLocks/>
          </p:cNvSpPr>
          <p:nvPr/>
        </p:nvSpPr>
        <p:spPr>
          <a:xfrm>
            <a:off x="1061830" y="1992659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Cambria Math"/>
                <a:ea typeface="Cambria Math"/>
              </a:rPr>
              <a:t>3 aşamalı</a:t>
            </a:r>
            <a:endParaRPr lang="tr-TR" dirty="0"/>
          </a:p>
          <a:p>
            <a:pPr marL="731520" lvl="1" indent="-457200">
              <a:buAutoNum type="arabicPeriod"/>
            </a:pPr>
            <a:r>
              <a:rPr lang="tr-TR" sz="2200" dirty="0">
                <a:latin typeface="Cambria Math"/>
                <a:ea typeface="Cambria Math"/>
              </a:rPr>
              <a:t>Eğitim örneklerinin yarısını verip diğer yarısının tahmin sonucu ile zorluğunu belirleme (sınıf olasılıkları ile)</a:t>
            </a:r>
            <a:endParaRPr lang="tr-TR" sz="2200"/>
          </a:p>
          <a:p>
            <a:pPr marL="731520" lvl="1" indent="-457200">
              <a:buAutoNum type="arabicPeriod"/>
            </a:pPr>
            <a:r>
              <a:rPr lang="tr-TR" sz="2200" dirty="0">
                <a:latin typeface="Cambria Math"/>
                <a:ea typeface="Cambria Math"/>
              </a:rPr>
              <a:t>Eğitim setinin yarısı + zor çeyrek ile eğitim (3/4)</a:t>
            </a:r>
          </a:p>
          <a:p>
            <a:pPr marL="731520" lvl="1" indent="-457200">
              <a:buAutoNum type="arabicPeriod"/>
            </a:pPr>
            <a:r>
              <a:rPr lang="tr-TR" sz="2200" dirty="0">
                <a:latin typeface="Cambria Math"/>
                <a:ea typeface="Cambria Math"/>
              </a:rPr>
              <a:t>Eğitim setinin tamamı ile eğitim</a:t>
            </a: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00403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latin typeface="Cambria"/>
                <a:ea typeface="Cambria"/>
              </a:rPr>
              <a:t>Performans Ölçümü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err="1">
                <a:latin typeface="Cambria Math"/>
                <a:ea typeface="Cambria Math"/>
              </a:rPr>
              <a:t>Score</a:t>
            </a:r>
            <a:r>
              <a:rPr lang="tr-TR" sz="2400">
                <a:latin typeface="Cambria Math"/>
                <a:ea typeface="Cambria Math"/>
              </a:rPr>
              <a:t> fonksiyonu ile test seti üzerindeki başarı oranı</a:t>
            </a:r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AEADC263-CD99-467F-BCDF-6616F4D13529}"/>
              </a:ext>
            </a:extLst>
          </p:cNvPr>
          <p:cNvSpPr txBox="1"/>
          <p:nvPr/>
        </p:nvSpPr>
        <p:spPr>
          <a:xfrm>
            <a:off x="342900" y="260076"/>
            <a:ext cx="564211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696C8D8-A1A1-476B-A320-6BC1F99B0397}"/>
              </a:ext>
            </a:extLst>
          </p:cNvPr>
          <p:cNvSpPr txBox="1"/>
          <p:nvPr/>
        </p:nvSpPr>
        <p:spPr>
          <a:xfrm>
            <a:off x="6463748" y="467139"/>
            <a:ext cx="7828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163518D-FD40-43D1-9335-57BCAEE17404}"/>
              </a:ext>
            </a:extLst>
          </p:cNvPr>
          <p:cNvSpPr txBox="1"/>
          <p:nvPr/>
        </p:nvSpPr>
        <p:spPr>
          <a:xfrm>
            <a:off x="3589683" y="5097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5CF3926B-4822-4972-A0A0-9117F9D9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03256"/>
              </p:ext>
            </p:extLst>
          </p:nvPr>
        </p:nvGraphicFramePr>
        <p:xfrm>
          <a:off x="2137960" y="2599596"/>
          <a:ext cx="7729336" cy="25977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9682">
                  <a:extLst>
                    <a:ext uri="{9D8B030D-6E8A-4147-A177-3AD203B41FA5}">
                      <a16:colId xmlns:a16="http://schemas.microsoft.com/office/drawing/2014/main" val="267632068"/>
                    </a:ext>
                  </a:extLst>
                </a:gridCol>
                <a:gridCol w="1173655">
                  <a:extLst>
                    <a:ext uri="{9D8B030D-6E8A-4147-A177-3AD203B41FA5}">
                      <a16:colId xmlns:a16="http://schemas.microsoft.com/office/drawing/2014/main" val="1179966424"/>
                    </a:ext>
                  </a:extLst>
                </a:gridCol>
                <a:gridCol w="1173655">
                  <a:extLst>
                    <a:ext uri="{9D8B030D-6E8A-4147-A177-3AD203B41FA5}">
                      <a16:colId xmlns:a16="http://schemas.microsoft.com/office/drawing/2014/main" val="1396896632"/>
                    </a:ext>
                  </a:extLst>
                </a:gridCol>
                <a:gridCol w="1112344">
                  <a:extLst>
                    <a:ext uri="{9D8B030D-6E8A-4147-A177-3AD203B41FA5}">
                      <a16:colId xmlns:a16="http://schemas.microsoft.com/office/drawing/2014/main" val="4017568293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r"/>
                      <a:r>
                        <a:rPr lang="tr-TR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1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lang="tr-TR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0.7326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0.7021</a:t>
                      </a:r>
                      <a:endParaRPr lang="tr-TR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0.7130</a:t>
                      </a:r>
                      <a:endParaRPr lang="tr-TR" sz="18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9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/>
                        <a:t>Semi-supervised first half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0.7065</a:t>
                      </a:r>
                      <a:endParaRPr lang="tr-TR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0.7044</a:t>
                      </a:r>
                      <a:endParaRPr lang="tr-TR" sz="1800" u="none" strike="noStrike" noProof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0.7058</a:t>
                      </a:r>
                      <a:endParaRPr lang="tr-TR" sz="18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8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/>
                        <a:t>Semi-supervised finally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0.7113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0.6960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0.7024</a:t>
                      </a:r>
                      <a:endParaRPr lang="tr-TR" sz="18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/>
                        <a:t>Anti-Curriculum first half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0.7065</a:t>
                      </a:r>
                      <a:endParaRPr lang="tr-TR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0.7044</a:t>
                      </a:r>
                      <a:endParaRPr lang="tr-TR" sz="1800" u="none" strike="noStrike" noProof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0.7058</a:t>
                      </a:r>
                      <a:endParaRPr lang="tr-TR" sz="18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/>
                        <a:t>Anti-Curriculum with hard quarter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0.7372</a:t>
                      </a:r>
                      <a:endParaRPr lang="tr-TR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0.7134</a:t>
                      </a:r>
                      <a:endParaRPr lang="tr-TR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0.7188</a:t>
                      </a:r>
                      <a:endParaRPr lang="tr-TR" sz="1800" u="none" strike="noStrike" noProof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5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/>
                        <a:t>Anti-Curriculum finally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0.7365</a:t>
                      </a:r>
                      <a:endParaRPr lang="tr-TR" sz="1800" u="none" strike="noStrike" noProof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0.7196</a:t>
                      </a:r>
                      <a:endParaRPr lang="tr-TR" sz="1800" u="none" strike="noStrike" noProof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FF0000"/>
                          </a:solidFill>
                        </a:rPr>
                        <a:t>0.7201</a:t>
                      </a:r>
                      <a:endParaRPr lang="tr-TR" sz="1800" u="none" strike="noStrike" noProof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7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77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9D0D01-6DE8-4D79-8170-6A1F6373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ambria"/>
                <a:ea typeface="Cambria"/>
              </a:rPr>
              <a:t>Sonuçlar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29580E-0052-4B0D-BDDC-676B116B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6359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Cambria Math"/>
                <a:ea typeface="Cambria Math"/>
              </a:rPr>
              <a:t>Yarı </a:t>
            </a:r>
            <a:r>
              <a:rPr lang="tr-TR" dirty="0" err="1">
                <a:latin typeface="Cambria Math"/>
                <a:ea typeface="Cambria Math"/>
              </a:rPr>
              <a:t>eğiticili</a:t>
            </a:r>
            <a:r>
              <a:rPr lang="tr-TR" dirty="0">
                <a:latin typeface="Cambria Math"/>
                <a:ea typeface="Cambria Math"/>
              </a:rPr>
              <a:t> öğrenmede tahmini etiketler ile eğitim başarıyı artırıyor ancak yeterli değil..</a:t>
            </a:r>
          </a:p>
          <a:p>
            <a:r>
              <a:rPr lang="tr-TR">
                <a:latin typeface="Cambria Math"/>
                <a:ea typeface="Cambria Math"/>
              </a:rPr>
              <a:t>Ters-planlı öğrenmede zor örnekler başarıyı artırıyor, kolay örnekleri eklemek bazen etkili bazen de çok etkili değil..</a:t>
            </a:r>
            <a:endParaRPr lang="tr-T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6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B8EA4E84-8701-4A2E-A3CB-C1B6C2E74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cap="none" dirty="0">
                <a:latin typeface="Cambria" panose="02040503050406030204" pitchFamily="18" charset="0"/>
                <a:ea typeface="Cambria" panose="02040503050406030204" pitchFamily="18" charset="0"/>
              </a:rPr>
              <a:t>Teşekkürler…</a:t>
            </a:r>
            <a:endParaRPr lang="tr-TR" sz="60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C64FAF28-09FB-45DF-9F55-4BCE767A3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161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Sabun</Template>
  <TotalTime>267</TotalTime>
  <Words>215</Words>
  <Application>Microsoft Office PowerPoint</Application>
  <PresentationFormat>Geniş ekran</PresentationFormat>
  <Paragraphs>41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Sabun</vt:lpstr>
      <vt:lpstr>Hesaplamalı Anlambilim  3. Ödevi</vt:lpstr>
      <vt:lpstr>Metin Vektörlerinin Oluşturulması</vt:lpstr>
      <vt:lpstr>Sınıflandırıcı</vt:lpstr>
      <vt:lpstr>Semi-Supervised</vt:lpstr>
      <vt:lpstr>Anti-Curriculum</vt:lpstr>
      <vt:lpstr>Performans Ölçümü</vt:lpstr>
      <vt:lpstr>Sonuçlar</vt:lpstr>
      <vt:lpstr>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Hesaplamalı Anlambilim  1. Ödevi</dc:title>
  <dc:creator>Melike Nur Mermer</dc:creator>
  <cp:lastModifiedBy>Melike Nur YEĞİN</cp:lastModifiedBy>
  <cp:revision>376</cp:revision>
  <dcterms:created xsi:type="dcterms:W3CDTF">2019-03-06T17:34:33Z</dcterms:created>
  <dcterms:modified xsi:type="dcterms:W3CDTF">2019-04-12T09:36:14Z</dcterms:modified>
</cp:coreProperties>
</file>