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14"/>
  </p:notesMasterIdLst>
  <p:sldIdLst>
    <p:sldId id="256" r:id="rId2"/>
    <p:sldId id="268" r:id="rId3"/>
    <p:sldId id="259" r:id="rId4"/>
    <p:sldId id="266" r:id="rId5"/>
    <p:sldId id="267" r:id="rId6"/>
    <p:sldId id="270" r:id="rId7"/>
    <p:sldId id="269" r:id="rId8"/>
    <p:sldId id="265" r:id="rId9"/>
    <p:sldId id="271" r:id="rId10"/>
    <p:sldId id="27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75887-E4DB-463A-933B-1D63686ECE35}" type="datetimeFigureOut">
              <a:rPr lang="tr-TR"/>
              <a:t>24.05.2019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198D-E183-48D6-BFBF-2A522BA855BA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557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Baseline: 0.7326, </a:t>
            </a:r>
          </a:p>
          <a:p>
            <a:r>
              <a:rPr lang="en-US"/>
              <a:t>Semi-supervised first half is..: 0.7065</a:t>
            </a:r>
          </a:p>
          <a:p>
            <a:r>
              <a:rPr lang="en-US"/>
              <a:t>Semi-supervised finally is..: 0.7113</a:t>
            </a:r>
          </a:p>
          <a:p>
            <a:r>
              <a:rPr lang="en-US"/>
              <a:t>Anti-Curriculum first half is..: 0.7065</a:t>
            </a:r>
          </a:p>
          <a:p>
            <a:r>
              <a:rPr lang="en-US"/>
              <a:t>Anti-Curriculum with hard quarter is..: 0.7372</a:t>
            </a:r>
          </a:p>
          <a:p>
            <a:r>
              <a:rPr lang="en-US"/>
              <a:t>Anti-Curriculum finally is..: 0.7365</a:t>
            </a:r>
            <a:endParaRPr lang="tr-TR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r>
              <a:rPr lang="en-US"/>
              <a:t>Baseline is..: 0.7021</a:t>
            </a:r>
          </a:p>
          <a:p>
            <a:r>
              <a:rPr lang="en-US"/>
              <a:t>Semi-supervised first half is..: 0.7044</a:t>
            </a:r>
          </a:p>
          <a:p>
            <a:r>
              <a:rPr lang="en-US"/>
              <a:t>Semi-supervised finally is..: 0.6960</a:t>
            </a:r>
          </a:p>
          <a:p>
            <a:r>
              <a:rPr lang="en-US"/>
              <a:t>Anti-Curriculum first half is..: 0.7044</a:t>
            </a:r>
          </a:p>
          <a:p>
            <a:r>
              <a:rPr lang="en-US"/>
              <a:t>Anti-Curriculum with hard quarter is..: 0.7134</a:t>
            </a:r>
          </a:p>
          <a:p>
            <a:r>
              <a:rPr lang="en-US"/>
              <a:t>Anti-Curriculum finally is..: 0.7196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Baseline is..: 0.7130</a:t>
            </a:r>
          </a:p>
          <a:p>
            <a:r>
              <a:rPr lang="en-US"/>
              <a:t>Semi-supervised first half is..: 0.7058</a:t>
            </a:r>
          </a:p>
          <a:p>
            <a:r>
              <a:rPr lang="en-US"/>
              <a:t>Semi-supervised finally is..: 0.7024</a:t>
            </a:r>
          </a:p>
          <a:p>
            <a:r>
              <a:rPr lang="en-US"/>
              <a:t>Anti-Curriculum first half is..: 0.7058</a:t>
            </a:r>
          </a:p>
          <a:p>
            <a:r>
              <a:rPr lang="en-US"/>
              <a:t>Anti-Curriculum with hard quarter is..: 0.7188</a:t>
            </a:r>
          </a:p>
          <a:p>
            <a:r>
              <a:rPr lang="en-US"/>
              <a:t>Anti-Curriculum finally is..: 0.7201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C198D-E183-48D6-BFBF-2A522BA855BA}" type="slidenum">
              <a:rPr lang="tr-TR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4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Baseline: 0.7326, </a:t>
            </a:r>
          </a:p>
          <a:p>
            <a:r>
              <a:rPr lang="en-US"/>
              <a:t>Semi-supervised first half is..: 0.7065</a:t>
            </a:r>
          </a:p>
          <a:p>
            <a:r>
              <a:rPr lang="en-US"/>
              <a:t>Semi-supervised finally is..: 0.7113</a:t>
            </a:r>
          </a:p>
          <a:p>
            <a:r>
              <a:rPr lang="en-US"/>
              <a:t>Anti-Curriculum first half is..: 0.7065</a:t>
            </a:r>
          </a:p>
          <a:p>
            <a:r>
              <a:rPr lang="en-US"/>
              <a:t>Anti-Curriculum with hard quarter is..: 0.7372</a:t>
            </a:r>
          </a:p>
          <a:p>
            <a:r>
              <a:rPr lang="en-US"/>
              <a:t>Anti-Curriculum finally is..: 0.7365</a:t>
            </a:r>
            <a:endParaRPr lang="tr-TR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r>
              <a:rPr lang="en-US"/>
              <a:t>Baseline is..: 0.7021</a:t>
            </a:r>
          </a:p>
          <a:p>
            <a:r>
              <a:rPr lang="en-US"/>
              <a:t>Semi-supervised first half is..: 0.7044</a:t>
            </a:r>
          </a:p>
          <a:p>
            <a:r>
              <a:rPr lang="en-US"/>
              <a:t>Semi-supervised finally is..: 0.6960</a:t>
            </a:r>
          </a:p>
          <a:p>
            <a:r>
              <a:rPr lang="en-US"/>
              <a:t>Anti-Curriculum first half is..: 0.7044</a:t>
            </a:r>
          </a:p>
          <a:p>
            <a:r>
              <a:rPr lang="en-US"/>
              <a:t>Anti-Curriculum with hard quarter is..: 0.7134</a:t>
            </a:r>
          </a:p>
          <a:p>
            <a:r>
              <a:rPr lang="en-US"/>
              <a:t>Anti-Curriculum finally is..: 0.7196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Baseline is..: 0.7130</a:t>
            </a:r>
          </a:p>
          <a:p>
            <a:r>
              <a:rPr lang="en-US"/>
              <a:t>Semi-supervised first half is..: 0.7058</a:t>
            </a:r>
          </a:p>
          <a:p>
            <a:r>
              <a:rPr lang="en-US"/>
              <a:t>Semi-supervised finally is..: 0.7024</a:t>
            </a:r>
          </a:p>
          <a:p>
            <a:r>
              <a:rPr lang="en-US"/>
              <a:t>Anti-Curriculum first half is..: 0.7058</a:t>
            </a:r>
          </a:p>
          <a:p>
            <a:r>
              <a:rPr lang="en-US"/>
              <a:t>Anti-Curriculum with hard quarter is..: 0.7188</a:t>
            </a:r>
          </a:p>
          <a:p>
            <a:r>
              <a:rPr lang="en-US"/>
              <a:t>Anti-Curriculum finally is..: 0.7201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C198D-E183-48D6-BFBF-2A522BA855BA}" type="slidenum">
              <a:rPr lang="tr-TR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0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Baseline: 0.7326, </a:t>
            </a:r>
          </a:p>
          <a:p>
            <a:r>
              <a:rPr lang="en-US"/>
              <a:t>Semi-supervised first half is..: 0.7065</a:t>
            </a:r>
          </a:p>
          <a:p>
            <a:r>
              <a:rPr lang="en-US"/>
              <a:t>Semi-supervised finally is..: 0.7113</a:t>
            </a:r>
          </a:p>
          <a:p>
            <a:r>
              <a:rPr lang="en-US"/>
              <a:t>Anti-Curriculum first half is..: 0.7065</a:t>
            </a:r>
          </a:p>
          <a:p>
            <a:r>
              <a:rPr lang="en-US"/>
              <a:t>Anti-Curriculum with hard quarter is..: 0.7372</a:t>
            </a:r>
          </a:p>
          <a:p>
            <a:r>
              <a:rPr lang="en-US"/>
              <a:t>Anti-Curriculum finally is..: 0.7365</a:t>
            </a:r>
            <a:endParaRPr lang="tr-TR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r>
              <a:rPr lang="en-US"/>
              <a:t>Baseline is..: 0.7021</a:t>
            </a:r>
          </a:p>
          <a:p>
            <a:r>
              <a:rPr lang="en-US"/>
              <a:t>Semi-supervised first half is..: 0.7044</a:t>
            </a:r>
          </a:p>
          <a:p>
            <a:r>
              <a:rPr lang="en-US"/>
              <a:t>Semi-supervised finally is..: 0.6960</a:t>
            </a:r>
          </a:p>
          <a:p>
            <a:r>
              <a:rPr lang="en-US"/>
              <a:t>Anti-Curriculum first half is..: 0.7044</a:t>
            </a:r>
          </a:p>
          <a:p>
            <a:r>
              <a:rPr lang="en-US"/>
              <a:t>Anti-Curriculum with hard quarter is..: 0.7134</a:t>
            </a:r>
          </a:p>
          <a:p>
            <a:r>
              <a:rPr lang="en-US"/>
              <a:t>Anti-Curriculum finally is..: 0.7196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Baseline is..: 0.7130</a:t>
            </a:r>
          </a:p>
          <a:p>
            <a:r>
              <a:rPr lang="en-US"/>
              <a:t>Semi-supervised first half is..: 0.7058</a:t>
            </a:r>
          </a:p>
          <a:p>
            <a:r>
              <a:rPr lang="en-US"/>
              <a:t>Semi-supervised finally is..: 0.7024</a:t>
            </a:r>
          </a:p>
          <a:p>
            <a:r>
              <a:rPr lang="en-US"/>
              <a:t>Anti-Curriculum first half is..: 0.7058</a:t>
            </a:r>
          </a:p>
          <a:p>
            <a:r>
              <a:rPr lang="en-US"/>
              <a:t>Anti-Curriculum with hard quarter is..: 0.7188</a:t>
            </a:r>
          </a:p>
          <a:p>
            <a:r>
              <a:rPr lang="en-US"/>
              <a:t>Anti-Curriculum finally is..: 0.7201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C198D-E183-48D6-BFBF-2A522BA855BA}" type="slidenum">
              <a:rPr lang="tr-TR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60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19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9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9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7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719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7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0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250F0D-1EAF-4853-9576-8C4ADB41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457280"/>
          </a:xfrm>
        </p:spPr>
        <p:txBody>
          <a:bodyPr/>
          <a:lstStyle/>
          <a:p>
            <a:r>
              <a:rPr lang="tr-TR" sz="4800" cap="none" dirty="0">
                <a:latin typeface="Cambria"/>
                <a:ea typeface="Cambria"/>
              </a:rPr>
              <a:t>Hesaplamalı Anlambilim </a:t>
            </a:r>
            <a:br>
              <a:rPr lang="tr-TR" sz="5400" cap="none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tr-TR" sz="4800" cap="none" dirty="0">
                <a:latin typeface="Cambria"/>
                <a:ea typeface="Cambria"/>
              </a:rPr>
              <a:t>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51E7DE-A068-4045-8861-158F8C5D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681983"/>
            <a:ext cx="9070848" cy="161985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Ters planlı öğrenme ve Rastgele büyüyen kümeler yöntemleri ile </a:t>
            </a:r>
            <a:b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</a:br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Haber metinlerinin sınıflandırılması</a:t>
            </a:r>
            <a:endParaRPr lang="tr-TR" sz="2000" dirty="0">
              <a:solidFill>
                <a:schemeClr val="tx1">
                  <a:lumMod val="9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tr-TR" sz="2000" dirty="0">
              <a:solidFill>
                <a:schemeClr val="tx1">
                  <a:lumMod val="9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Melike Nur Yeğin</a:t>
            </a:r>
          </a:p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18501009</a:t>
            </a:r>
          </a:p>
          <a:p>
            <a:r>
              <a:rPr lang="tr-TR" sz="2000" dirty="0">
                <a:solidFill>
                  <a:schemeClr val="tx1">
                    <a:lumMod val="95000"/>
                  </a:schemeClr>
                </a:solidFill>
                <a:latin typeface="Cambria Math"/>
                <a:ea typeface="Cambria Math"/>
              </a:rPr>
              <a:t>24.05.2019</a:t>
            </a:r>
            <a:endParaRPr lang="tr-TR" sz="2000" dirty="0">
              <a:solidFill>
                <a:schemeClr val="tx1">
                  <a:lumMod val="9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6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mbria"/>
                <a:ea typeface="Cambria"/>
              </a:rPr>
              <a:t>Deneyler</a:t>
            </a:r>
            <a:br>
              <a:rPr lang="tr-TR" dirty="0">
                <a:latin typeface="Cambria"/>
                <a:ea typeface="Cambria"/>
              </a:rPr>
            </a:br>
            <a:r>
              <a:rPr lang="tr-TR" sz="3600" dirty="0">
                <a:latin typeface="Cambria"/>
                <a:ea typeface="Cambria"/>
              </a:rPr>
              <a:t>10 aşamalı ~2.5x süre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AEADC263-CD99-467F-BCDF-6616F4D13529}"/>
              </a:ext>
            </a:extLst>
          </p:cNvPr>
          <p:cNvSpPr txBox="1"/>
          <p:nvPr/>
        </p:nvSpPr>
        <p:spPr>
          <a:xfrm>
            <a:off x="342900" y="260076"/>
            <a:ext cx="564211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696C8D8-A1A1-476B-A320-6BC1F99B0397}"/>
              </a:ext>
            </a:extLst>
          </p:cNvPr>
          <p:cNvSpPr txBox="1"/>
          <p:nvPr/>
        </p:nvSpPr>
        <p:spPr>
          <a:xfrm>
            <a:off x="6463748" y="467139"/>
            <a:ext cx="7828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163518D-FD40-43D1-9335-57BCAEE17404}"/>
              </a:ext>
            </a:extLst>
          </p:cNvPr>
          <p:cNvSpPr txBox="1"/>
          <p:nvPr/>
        </p:nvSpPr>
        <p:spPr>
          <a:xfrm>
            <a:off x="3589683" y="5097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5CF3926B-4822-4972-A0A0-9117F9D9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03853"/>
              </p:ext>
            </p:extLst>
          </p:nvPr>
        </p:nvGraphicFramePr>
        <p:xfrm>
          <a:off x="2746804" y="2189649"/>
          <a:ext cx="6698392" cy="4081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1615">
                  <a:extLst>
                    <a:ext uri="{9D8B030D-6E8A-4147-A177-3AD203B41FA5}">
                      <a16:colId xmlns:a16="http://schemas.microsoft.com/office/drawing/2014/main" val="267632068"/>
                    </a:ext>
                  </a:extLst>
                </a:gridCol>
                <a:gridCol w="1119499">
                  <a:extLst>
                    <a:ext uri="{9D8B030D-6E8A-4147-A177-3AD203B41FA5}">
                      <a16:colId xmlns:a16="http://schemas.microsoft.com/office/drawing/2014/main" val="1179966424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1396896632"/>
                    </a:ext>
                  </a:extLst>
                </a:gridCol>
                <a:gridCol w="3358497">
                  <a:extLst>
                    <a:ext uri="{9D8B030D-6E8A-4147-A177-3AD203B41FA5}">
                      <a16:colId xmlns:a16="http://schemas.microsoft.com/office/drawing/2014/main" val="4017568293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Exp</a:t>
                      </a:r>
                      <a:r>
                        <a:rPr lang="tr-T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err="1"/>
                        <a:t>Baseline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u="none" strike="noStrike" noProof="0" dirty="0"/>
                        <a:t>Ters planlı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u="none" strike="noStrike" noProof="0" dirty="0"/>
                        <a:t>Rastgele büyüyen kümeler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11398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lvl="0"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0.8738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97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/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45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/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9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/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04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/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0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862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0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41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2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26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9D0D01-6DE8-4D79-8170-6A1F6373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0523"/>
            <a:ext cx="10058400" cy="1371600"/>
          </a:xfrm>
        </p:spPr>
        <p:txBody>
          <a:bodyPr/>
          <a:lstStyle/>
          <a:p>
            <a:r>
              <a:rPr lang="tr-TR">
                <a:latin typeface="Cambria"/>
                <a:ea typeface="Cambria"/>
              </a:rPr>
              <a:t>Sonuçlar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29580E-0052-4B0D-BDDC-676B116B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6359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3-stage’de her iki yöntem de </a:t>
            </a:r>
            <a:r>
              <a:rPr lang="tr-T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Baseline’dan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 daha başarılı</a:t>
            </a:r>
          </a:p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5-stage’de Ters planlı son aşamalarda düşüyor</a:t>
            </a:r>
          </a:p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10-stage’de iki yöntemin de sonuçları iyi değil</a:t>
            </a:r>
          </a:p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Rastgele büyüyen kümeler yöntemi ile sıralama maliyeti olmadan 3 ve 5 </a:t>
            </a:r>
            <a:r>
              <a:rPr lang="tr-T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stagelerde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 iyi sonuçlar elde edilebiliyor.</a:t>
            </a:r>
          </a:p>
        </p:txBody>
      </p:sp>
    </p:spTree>
    <p:extLst>
      <p:ext uri="{BB962C8B-B14F-4D97-AF65-F5344CB8AC3E}">
        <p14:creationId xmlns:p14="http://schemas.microsoft.com/office/powerpoint/2010/main" val="383366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B8EA4E84-8701-4A2E-A3CB-C1B6C2E74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cap="none" dirty="0">
                <a:latin typeface="Cambria" panose="02040503050406030204" pitchFamily="18" charset="0"/>
                <a:ea typeface="Cambria" panose="02040503050406030204" pitchFamily="18" charset="0"/>
              </a:rPr>
              <a:t>Teşekkürler…</a:t>
            </a:r>
            <a:endParaRPr lang="tr-TR" sz="60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C64FAF28-09FB-45DF-9F55-4BCE767A3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1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149C24-9BC9-4979-91CB-FD390646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Metin vektörlerinin oluşturulması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8363ED-B746-49EF-BBF3-1D8455D7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12663 eğitim örneği</a:t>
            </a:r>
          </a:p>
          <a:p>
            <a:r>
              <a:rPr lang="tr-T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Keras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tr-T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Tokenizer</a:t>
            </a:r>
            <a:endParaRPr lang="tr-T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>
                <a:latin typeface="Cambria Math" panose="02040503050406030204" pitchFamily="18" charset="0"/>
                <a:ea typeface="Cambria Math" panose="02040503050406030204" pitchFamily="18" charset="0"/>
              </a:rPr>
              <a:t>TF-IDF 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yöntemi - En çok geçen 15000 kelime</a:t>
            </a:r>
          </a:p>
          <a:p>
            <a:endParaRPr lang="tr-T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9 sınıf</a:t>
            </a:r>
          </a:p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Etiketler </a:t>
            </a:r>
            <a:r>
              <a:rPr lang="tr-T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binary</a:t>
            </a:r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 hale getirildi</a:t>
            </a:r>
          </a:p>
        </p:txBody>
      </p:sp>
    </p:spTree>
    <p:extLst>
      <p:ext uri="{BB962C8B-B14F-4D97-AF65-F5344CB8AC3E}">
        <p14:creationId xmlns:p14="http://schemas.microsoft.com/office/powerpoint/2010/main" val="28310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latin typeface="Cambria"/>
                <a:ea typeface="Cambria"/>
              </a:rPr>
              <a:t>Sınıflandırıcı</a:t>
            </a:r>
            <a:endParaRPr lang="tr-T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 sz="2400" dirty="0" err="1">
                <a:latin typeface="Cambria Math"/>
                <a:ea typeface="Cambria Math"/>
              </a:rPr>
              <a:t>Keras</a:t>
            </a:r>
            <a:r>
              <a:rPr lang="tr-TR" sz="2400" dirty="0">
                <a:latin typeface="Cambria Math"/>
                <a:ea typeface="Cambria Math"/>
              </a:rPr>
              <a:t> – </a:t>
            </a:r>
            <a:r>
              <a:rPr lang="tr-TR" sz="2400" dirty="0" err="1">
                <a:latin typeface="Cambria Math"/>
                <a:ea typeface="Cambria Math"/>
              </a:rPr>
              <a:t>Sequential</a:t>
            </a:r>
            <a:endParaRPr lang="tr-TR" sz="2400" dirty="0">
              <a:latin typeface="Cambria Math"/>
              <a:ea typeface="Cambria Math"/>
            </a:endParaRPr>
          </a:p>
          <a:p>
            <a:pPr lvl="1"/>
            <a:r>
              <a:rPr lang="tr-TR" sz="2200" dirty="0">
                <a:latin typeface="Cambria Math"/>
                <a:ea typeface="Cambria Math"/>
              </a:rPr>
              <a:t>model = </a:t>
            </a:r>
            <a:r>
              <a:rPr lang="tr-TR" sz="2200" dirty="0" err="1">
                <a:latin typeface="Cambria Math"/>
                <a:ea typeface="Cambria Math"/>
              </a:rPr>
              <a:t>Sequential</a:t>
            </a:r>
            <a:r>
              <a:rPr lang="tr-TR" sz="2200" dirty="0">
                <a:latin typeface="Cambria Math"/>
                <a:ea typeface="Cambria Math"/>
              </a:rPr>
              <a:t>()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(Dense(512, </a:t>
            </a:r>
            <a:r>
              <a:rPr lang="tr-TR" sz="2200" dirty="0" err="1">
                <a:latin typeface="Cambria Math"/>
                <a:ea typeface="Cambria Math"/>
              </a:rPr>
              <a:t>input_shape</a:t>
            </a:r>
            <a:r>
              <a:rPr lang="tr-TR" sz="2200" dirty="0">
                <a:latin typeface="Cambria Math"/>
                <a:ea typeface="Cambria Math"/>
              </a:rPr>
              <a:t>=(</a:t>
            </a:r>
            <a:r>
              <a:rPr lang="tr-TR" sz="2200" dirty="0" err="1">
                <a:latin typeface="Cambria Math"/>
                <a:ea typeface="Cambria Math"/>
              </a:rPr>
              <a:t>vocab_size</a:t>
            </a:r>
            <a:r>
              <a:rPr lang="tr-TR" sz="2200" dirty="0">
                <a:latin typeface="Cambria Math"/>
                <a:ea typeface="Cambria Math"/>
              </a:rPr>
              <a:t>,)))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</a:t>
            </a:r>
            <a:r>
              <a:rPr lang="tr-TR" sz="2200" dirty="0" err="1">
                <a:latin typeface="Cambria Math"/>
                <a:ea typeface="Cambria Math"/>
              </a:rPr>
              <a:t>Activation</a:t>
            </a:r>
            <a:r>
              <a:rPr lang="tr-TR" sz="2200" dirty="0">
                <a:latin typeface="Cambria Math"/>
                <a:ea typeface="Cambria Math"/>
              </a:rPr>
              <a:t>('</a:t>
            </a:r>
            <a:r>
              <a:rPr lang="tr-TR" sz="2200" dirty="0" err="1">
                <a:latin typeface="Cambria Math"/>
                <a:ea typeface="Cambria Math"/>
              </a:rPr>
              <a:t>relu</a:t>
            </a:r>
            <a:r>
              <a:rPr lang="tr-TR" sz="2200" dirty="0">
                <a:latin typeface="Cambria Math"/>
                <a:ea typeface="Cambria Math"/>
              </a:rPr>
              <a:t>’))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</a:t>
            </a:r>
            <a:r>
              <a:rPr lang="tr-TR" sz="2200" dirty="0" err="1">
                <a:latin typeface="Cambria Math"/>
                <a:ea typeface="Cambria Math"/>
              </a:rPr>
              <a:t>Dropout</a:t>
            </a:r>
            <a:r>
              <a:rPr lang="tr-TR" sz="2200" dirty="0">
                <a:latin typeface="Cambria Math"/>
                <a:ea typeface="Cambria Math"/>
              </a:rPr>
              <a:t>(0.3))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(Dense(512))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</a:t>
            </a:r>
            <a:r>
              <a:rPr lang="tr-TR" sz="2200" dirty="0" err="1">
                <a:latin typeface="Cambria Math"/>
                <a:ea typeface="Cambria Math"/>
              </a:rPr>
              <a:t>Activation</a:t>
            </a:r>
            <a:r>
              <a:rPr lang="tr-TR" sz="2200" dirty="0">
                <a:latin typeface="Cambria Math"/>
                <a:ea typeface="Cambria Math"/>
              </a:rPr>
              <a:t>('</a:t>
            </a:r>
            <a:r>
              <a:rPr lang="tr-TR" sz="2200" dirty="0" err="1">
                <a:latin typeface="Cambria Math"/>
                <a:ea typeface="Cambria Math"/>
              </a:rPr>
              <a:t>relu</a:t>
            </a:r>
            <a:r>
              <a:rPr lang="tr-TR" sz="2200" dirty="0">
                <a:latin typeface="Cambria Math"/>
                <a:ea typeface="Cambria Math"/>
              </a:rPr>
              <a:t>’))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</a:t>
            </a:r>
            <a:r>
              <a:rPr lang="tr-TR" sz="2200" dirty="0" err="1">
                <a:latin typeface="Cambria Math"/>
                <a:ea typeface="Cambria Math"/>
              </a:rPr>
              <a:t>Dropout</a:t>
            </a:r>
            <a:r>
              <a:rPr lang="tr-TR" sz="2200" dirty="0">
                <a:latin typeface="Cambria Math"/>
                <a:ea typeface="Cambria Math"/>
              </a:rPr>
              <a:t>(0.3))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(Dense(</a:t>
            </a:r>
            <a:r>
              <a:rPr lang="tr-TR" sz="2200" dirty="0" err="1">
                <a:latin typeface="Cambria Math"/>
                <a:ea typeface="Cambria Math"/>
              </a:rPr>
              <a:t>num_labels</a:t>
            </a:r>
            <a:r>
              <a:rPr lang="tr-TR" sz="2200" dirty="0">
                <a:latin typeface="Cambria Math"/>
                <a:ea typeface="Cambria Math"/>
              </a:rPr>
              <a:t>))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 err="1">
                <a:latin typeface="Cambria Math"/>
                <a:ea typeface="Cambria Math"/>
              </a:rPr>
              <a:t>model.add</a:t>
            </a:r>
            <a:r>
              <a:rPr lang="tr-TR" sz="2200" dirty="0">
                <a:latin typeface="Cambria Math"/>
                <a:ea typeface="Cambria Math"/>
              </a:rPr>
              <a:t>(</a:t>
            </a:r>
            <a:r>
              <a:rPr lang="tr-TR" sz="2200" dirty="0" err="1">
                <a:latin typeface="Cambria Math"/>
                <a:ea typeface="Cambria Math"/>
              </a:rPr>
              <a:t>Activation</a:t>
            </a:r>
            <a:r>
              <a:rPr lang="tr-TR" sz="2200" dirty="0">
                <a:latin typeface="Cambria Math"/>
                <a:ea typeface="Cambria Math"/>
              </a:rPr>
              <a:t>('</a:t>
            </a:r>
            <a:r>
              <a:rPr lang="tr-TR" sz="2200" dirty="0" err="1">
                <a:latin typeface="Cambria Math"/>
                <a:ea typeface="Cambria Math"/>
              </a:rPr>
              <a:t>softmax</a:t>
            </a:r>
            <a:r>
              <a:rPr lang="tr-TR" sz="2200" dirty="0">
                <a:latin typeface="Cambria Math"/>
                <a:ea typeface="Cambria Math"/>
              </a:rPr>
              <a:t>’))</a:t>
            </a:r>
          </a:p>
          <a:p>
            <a:pPr marL="274320" lvl="1" indent="0">
              <a:buNone/>
            </a:pPr>
            <a:endParaRPr lang="tr-TR" sz="2200" dirty="0">
              <a:latin typeface="Cambria Math"/>
              <a:ea typeface="Cambria Math"/>
            </a:endParaRPr>
          </a:p>
          <a:p>
            <a:pPr lvl="1"/>
            <a:r>
              <a:rPr lang="tr-TR" sz="2200" dirty="0" err="1">
                <a:latin typeface="Cambria Math"/>
                <a:ea typeface="Cambria Math"/>
              </a:rPr>
              <a:t>model.compile</a:t>
            </a:r>
            <a:r>
              <a:rPr lang="tr-TR" sz="2200" dirty="0">
                <a:latin typeface="Cambria Math"/>
                <a:ea typeface="Cambria Math"/>
              </a:rPr>
              <a:t>(</a:t>
            </a:r>
            <a:r>
              <a:rPr lang="tr-TR" sz="2200" dirty="0" err="1">
                <a:latin typeface="Cambria Math"/>
                <a:ea typeface="Cambria Math"/>
              </a:rPr>
              <a:t>loss</a:t>
            </a:r>
            <a:r>
              <a:rPr lang="tr-TR" sz="2200" dirty="0">
                <a:latin typeface="Cambria Math"/>
                <a:ea typeface="Cambria Math"/>
              </a:rPr>
              <a:t>='</a:t>
            </a:r>
            <a:r>
              <a:rPr lang="tr-TR" sz="2200" dirty="0" err="1">
                <a:latin typeface="Cambria Math"/>
                <a:ea typeface="Cambria Math"/>
              </a:rPr>
              <a:t>categorical_crossentropy</a:t>
            </a:r>
            <a:r>
              <a:rPr lang="tr-TR" sz="2200" dirty="0">
                <a:latin typeface="Cambria Math"/>
                <a:ea typeface="Cambria Math"/>
              </a:rPr>
              <a:t>’, </a:t>
            </a:r>
            <a:br>
              <a:rPr lang="tr-TR" sz="2200" dirty="0">
                <a:latin typeface="Cambria Math"/>
                <a:ea typeface="Cambria Math"/>
              </a:rPr>
            </a:br>
            <a:r>
              <a:rPr lang="tr-TR" sz="2200" dirty="0">
                <a:latin typeface="Cambria Math"/>
                <a:ea typeface="Cambria Math"/>
              </a:rPr>
              <a:t>		     </a:t>
            </a:r>
            <a:r>
              <a:rPr lang="tr-TR" sz="2400" dirty="0" err="1">
                <a:latin typeface="Cambria Math"/>
                <a:ea typeface="Cambria Math"/>
              </a:rPr>
              <a:t>optimizer</a:t>
            </a:r>
            <a:r>
              <a:rPr lang="tr-TR" sz="2400" dirty="0">
                <a:latin typeface="Cambria Math"/>
                <a:ea typeface="Cambria Math"/>
              </a:rPr>
              <a:t>='adam’, </a:t>
            </a:r>
            <a:br>
              <a:rPr lang="tr-TR" sz="2400" dirty="0">
                <a:latin typeface="Cambria Math"/>
                <a:ea typeface="Cambria Math"/>
              </a:rPr>
            </a:br>
            <a:r>
              <a:rPr lang="tr-TR" sz="2400" dirty="0">
                <a:latin typeface="Cambria Math"/>
                <a:ea typeface="Cambria Math"/>
              </a:rPr>
              <a:t>	                     </a:t>
            </a:r>
            <a:r>
              <a:rPr lang="tr-TR" sz="2400" dirty="0" err="1">
                <a:latin typeface="Cambria Math"/>
                <a:ea typeface="Cambria Math"/>
              </a:rPr>
              <a:t>metrics</a:t>
            </a:r>
            <a:r>
              <a:rPr lang="tr-TR" sz="2400" dirty="0">
                <a:latin typeface="Cambria Math"/>
                <a:ea typeface="Cambria Math"/>
              </a:rPr>
              <a:t>=['</a:t>
            </a:r>
            <a:r>
              <a:rPr lang="tr-TR" sz="2400" dirty="0" err="1">
                <a:latin typeface="Cambria Math"/>
                <a:ea typeface="Cambria Math"/>
              </a:rPr>
              <a:t>accuracy</a:t>
            </a:r>
            <a:r>
              <a:rPr lang="tr-TR" sz="2400" dirty="0">
                <a:latin typeface="Cambria Math"/>
                <a:ea typeface="Cambria Math"/>
              </a:rPr>
              <a:t>'])</a:t>
            </a:r>
          </a:p>
          <a:p>
            <a:r>
              <a:rPr lang="tr-TR" sz="2400" dirty="0">
                <a:latin typeface="Cambria Math"/>
                <a:ea typeface="Cambria Math"/>
              </a:rPr>
              <a:t>Tüm yöntemler aynı başlangıç noktasından (</a:t>
            </a:r>
            <a:r>
              <a:rPr lang="tr-TR" sz="2400" dirty="0" err="1">
                <a:latin typeface="Cambria Math"/>
                <a:ea typeface="Cambria Math"/>
              </a:rPr>
              <a:t>Keras</a:t>
            </a:r>
            <a:r>
              <a:rPr lang="tr-TR" sz="2400" dirty="0">
                <a:latin typeface="Cambria Math"/>
                <a:ea typeface="Cambria Math"/>
              </a:rPr>
              <a:t> – </a:t>
            </a:r>
            <a:r>
              <a:rPr lang="tr-TR" sz="2400" dirty="0" err="1">
                <a:latin typeface="Cambria Math"/>
                <a:ea typeface="Cambria Math"/>
              </a:rPr>
              <a:t>clone_model</a:t>
            </a:r>
            <a:r>
              <a:rPr lang="tr-TR" sz="2400" dirty="0">
                <a:latin typeface="Cambria Math"/>
                <a:ea typeface="Cambria Math"/>
              </a:rPr>
              <a:t>)</a:t>
            </a: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0042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latin typeface="Cambria"/>
                <a:ea typeface="Cambria"/>
              </a:rPr>
              <a:t>Baseline</a:t>
            </a:r>
            <a:r>
              <a:rPr lang="tr-TR" dirty="0">
                <a:latin typeface="Cambria"/>
                <a:ea typeface="Cambria"/>
              </a:rPr>
              <a:t> model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B2B38746-A35A-41D5-818E-C9F67C4699E2}"/>
              </a:ext>
            </a:extLst>
          </p:cNvPr>
          <p:cNvSpPr txBox="1">
            <a:spLocks/>
          </p:cNvSpPr>
          <p:nvPr/>
        </p:nvSpPr>
        <p:spPr>
          <a:xfrm>
            <a:off x="1061830" y="1992659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>
                <a:latin typeface="Cambria Math"/>
                <a:ea typeface="Cambria Math"/>
              </a:rPr>
              <a:t>Batch</a:t>
            </a:r>
            <a:r>
              <a:rPr lang="tr-TR" sz="2400" dirty="0">
                <a:latin typeface="Cambria Math"/>
                <a:ea typeface="Cambria Math"/>
              </a:rPr>
              <a:t> size=32</a:t>
            </a:r>
          </a:p>
          <a:p>
            <a:r>
              <a:rPr lang="tr-TR" sz="2400" dirty="0">
                <a:latin typeface="Cambria Math"/>
                <a:ea typeface="Cambria Math"/>
              </a:rPr>
              <a:t>1, 2, 3, 5, 10 </a:t>
            </a:r>
            <a:r>
              <a:rPr lang="tr-TR" sz="2400" dirty="0" err="1">
                <a:latin typeface="Cambria Math"/>
                <a:ea typeface="Cambria Math"/>
              </a:rPr>
              <a:t>epoch</a:t>
            </a:r>
            <a:r>
              <a:rPr lang="tr-TR" sz="2400" dirty="0">
                <a:latin typeface="Cambria Math"/>
                <a:ea typeface="Cambria Math"/>
              </a:rPr>
              <a:t> deneme</a:t>
            </a: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E9DAF651-E181-45A1-8D25-D3518F43C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25689"/>
              </p:ext>
            </p:extLst>
          </p:nvPr>
        </p:nvGraphicFramePr>
        <p:xfrm>
          <a:off x="4260677" y="3104201"/>
          <a:ext cx="366070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4794">
                  <a:extLst>
                    <a:ext uri="{9D8B030D-6E8A-4147-A177-3AD203B41FA5}">
                      <a16:colId xmlns:a16="http://schemas.microsoft.com/office/drawing/2014/main" val="1976047262"/>
                    </a:ext>
                  </a:extLst>
                </a:gridCol>
                <a:gridCol w="1895911">
                  <a:extLst>
                    <a:ext uri="{9D8B030D-6E8A-4147-A177-3AD203B41FA5}">
                      <a16:colId xmlns:a16="http://schemas.microsoft.com/office/drawing/2014/main" val="848896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Epoch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2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0.8798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39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9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0.8587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7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3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mbria"/>
                <a:ea typeface="Cambria"/>
              </a:rPr>
              <a:t>Aşamalı modeller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1DAAC70-D932-466F-83B0-B173A407FF86}"/>
              </a:ext>
            </a:extLst>
          </p:cNvPr>
          <p:cNvSpPr txBox="1">
            <a:spLocks/>
          </p:cNvSpPr>
          <p:nvPr/>
        </p:nvSpPr>
        <p:spPr>
          <a:xfrm>
            <a:off x="1061830" y="1992659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Cambria Math"/>
                <a:ea typeface="Cambria Math"/>
              </a:rPr>
              <a:t>3 – 5 – 10 aşamalı </a:t>
            </a:r>
          </a:p>
          <a:p>
            <a:r>
              <a:rPr lang="tr-TR" sz="2400" dirty="0">
                <a:latin typeface="Cambria Math"/>
                <a:ea typeface="Cambria Math"/>
              </a:rPr>
              <a:t>Her aşamada (toplam örnek sayısı/aşama sayısı) tane örnek katılır.</a:t>
            </a:r>
          </a:p>
          <a:p>
            <a:r>
              <a:rPr lang="tr-TR" sz="2400" dirty="0">
                <a:latin typeface="Cambria Math"/>
                <a:ea typeface="Cambria Math"/>
              </a:rPr>
              <a:t>Her aşama 1 </a:t>
            </a:r>
            <a:r>
              <a:rPr lang="tr-TR" sz="2400" dirty="0" err="1">
                <a:latin typeface="Cambria Math"/>
                <a:ea typeface="Cambria Math"/>
              </a:rPr>
              <a:t>epoch</a:t>
            </a:r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00403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mbria"/>
                <a:ea typeface="Cambria"/>
              </a:rPr>
              <a:t>Ters planlı öğrenme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1DAAC70-D932-466F-83B0-B173A407FF86}"/>
              </a:ext>
            </a:extLst>
          </p:cNvPr>
          <p:cNvSpPr txBox="1">
            <a:spLocks/>
          </p:cNvSpPr>
          <p:nvPr/>
        </p:nvSpPr>
        <p:spPr>
          <a:xfrm>
            <a:off x="1061830" y="1992659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Cambria Math"/>
                <a:ea typeface="Cambria Math"/>
              </a:rPr>
              <a:t>Başlangıçta rastgele örnekler seçilir.</a:t>
            </a:r>
          </a:p>
          <a:p>
            <a:r>
              <a:rPr lang="tr-TR" sz="2400" dirty="0">
                <a:latin typeface="Cambria Math"/>
                <a:ea typeface="Cambria Math"/>
              </a:rPr>
              <a:t>Zorluk derecesi belirleme </a:t>
            </a:r>
            <a:r>
              <a:rPr lang="tr-TR" sz="2400" dirty="0">
                <a:latin typeface="Cambria Math"/>
                <a:ea typeface="Cambria Math"/>
                <a:sym typeface="Wingdings" panose="05000000000000000000" pitchFamily="2" charset="2"/>
              </a:rPr>
              <a:t></a:t>
            </a:r>
            <a:r>
              <a:rPr lang="tr-TR" sz="2400" dirty="0">
                <a:latin typeface="Cambria Math"/>
                <a:ea typeface="Cambria Math"/>
              </a:rPr>
              <a:t> Self-</a:t>
            </a:r>
            <a:r>
              <a:rPr lang="tr-TR" sz="2400" dirty="0" err="1">
                <a:latin typeface="Cambria Math"/>
                <a:ea typeface="Cambria Math"/>
              </a:rPr>
              <a:t>paced</a:t>
            </a:r>
            <a:r>
              <a:rPr lang="tr-TR" sz="2400" dirty="0">
                <a:latin typeface="Cambria Math"/>
                <a:ea typeface="Cambria Math"/>
              </a:rPr>
              <a:t> </a:t>
            </a:r>
            <a:r>
              <a:rPr lang="tr-TR" sz="2400" dirty="0" err="1">
                <a:latin typeface="Cambria Math"/>
                <a:ea typeface="Cambria Math"/>
              </a:rPr>
              <a:t>learning</a:t>
            </a:r>
            <a:endParaRPr lang="tr-TR" sz="2400" dirty="0">
              <a:latin typeface="Cambria Math"/>
              <a:ea typeface="Cambria Math"/>
            </a:endParaRPr>
          </a:p>
          <a:p>
            <a:pPr lvl="1"/>
            <a:r>
              <a:rPr lang="tr-TR" sz="2200" dirty="0">
                <a:latin typeface="Cambria Math"/>
                <a:ea typeface="Cambria Math"/>
              </a:rPr>
              <a:t>Her aşamada tüm eğitim örnekleri en yüksek olasılıklı sınıfın olasılığına göre sıralanır. </a:t>
            </a:r>
          </a:p>
          <a:p>
            <a:r>
              <a:rPr lang="tr-TR" sz="2400" dirty="0">
                <a:latin typeface="Cambria Math"/>
                <a:ea typeface="Cambria Math"/>
              </a:rPr>
              <a:t>En düşük olasılıklı örnek </a:t>
            </a:r>
            <a:r>
              <a:rPr lang="tr-TR" sz="2400" dirty="0">
                <a:latin typeface="Cambria Math"/>
                <a:ea typeface="Cambria Math"/>
                <a:sym typeface="Wingdings" panose="05000000000000000000" pitchFamily="2" charset="2"/>
              </a:rPr>
              <a:t> Tahmin edilmesi en zor </a:t>
            </a:r>
          </a:p>
          <a:p>
            <a:endParaRPr lang="tr-TR" sz="2400" dirty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5475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mbria"/>
                <a:ea typeface="Cambria"/>
              </a:rPr>
              <a:t>Rastgele büyüyen kümeler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2400" dirty="0">
              <a:latin typeface="Cambria Math"/>
              <a:ea typeface="Cambria Math"/>
            </a:endParaRP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1DAAC70-D932-466F-83B0-B173A407FF86}"/>
              </a:ext>
            </a:extLst>
          </p:cNvPr>
          <p:cNvSpPr txBox="1">
            <a:spLocks/>
          </p:cNvSpPr>
          <p:nvPr/>
        </p:nvSpPr>
        <p:spPr>
          <a:xfrm>
            <a:off x="1061830" y="1992659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Cambria Math"/>
                <a:ea typeface="Cambria Math"/>
              </a:rPr>
              <a:t>Sıralama yok</a:t>
            </a:r>
          </a:p>
          <a:p>
            <a:r>
              <a:rPr lang="tr-TR" sz="2400" dirty="0">
                <a:latin typeface="Cambria Math"/>
                <a:ea typeface="Cambria Math"/>
              </a:rPr>
              <a:t>Eklenecek örnek sayısı kadar rastgele örnek seçilip eklenir</a:t>
            </a: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77245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mbria"/>
                <a:ea typeface="Cambria"/>
              </a:rPr>
              <a:t>Deneyler</a:t>
            </a:r>
            <a:br>
              <a:rPr lang="tr-TR" dirty="0">
                <a:latin typeface="Cambria"/>
                <a:ea typeface="Cambria"/>
              </a:rPr>
            </a:br>
            <a:r>
              <a:rPr lang="tr-TR" sz="3600" dirty="0">
                <a:latin typeface="Cambria"/>
                <a:ea typeface="Cambria"/>
              </a:rPr>
              <a:t>3 aşamalı ~aynı süre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dirty="0">
                <a:latin typeface="Cambria Math"/>
                <a:ea typeface="Cambria Math"/>
              </a:rPr>
              <a:t>Ters planlının 2. aşaması daha iyi ?</a:t>
            </a: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AEADC263-CD99-467F-BCDF-6616F4D13529}"/>
              </a:ext>
            </a:extLst>
          </p:cNvPr>
          <p:cNvSpPr txBox="1"/>
          <p:nvPr/>
        </p:nvSpPr>
        <p:spPr>
          <a:xfrm>
            <a:off x="342900" y="260076"/>
            <a:ext cx="564211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696C8D8-A1A1-476B-A320-6BC1F99B0397}"/>
              </a:ext>
            </a:extLst>
          </p:cNvPr>
          <p:cNvSpPr txBox="1"/>
          <p:nvPr/>
        </p:nvSpPr>
        <p:spPr>
          <a:xfrm>
            <a:off x="6463748" y="467139"/>
            <a:ext cx="7828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163518D-FD40-43D1-9335-57BCAEE17404}"/>
              </a:ext>
            </a:extLst>
          </p:cNvPr>
          <p:cNvSpPr txBox="1"/>
          <p:nvPr/>
        </p:nvSpPr>
        <p:spPr>
          <a:xfrm>
            <a:off x="3589683" y="5097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5CF3926B-4822-4972-A0A0-9117F9D9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35933"/>
              </p:ext>
            </p:extLst>
          </p:nvPr>
        </p:nvGraphicFramePr>
        <p:xfrm>
          <a:off x="2746804" y="2680584"/>
          <a:ext cx="6698392" cy="37102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1615">
                  <a:extLst>
                    <a:ext uri="{9D8B030D-6E8A-4147-A177-3AD203B41FA5}">
                      <a16:colId xmlns:a16="http://schemas.microsoft.com/office/drawing/2014/main" val="267632068"/>
                    </a:ext>
                  </a:extLst>
                </a:gridCol>
                <a:gridCol w="1119499">
                  <a:extLst>
                    <a:ext uri="{9D8B030D-6E8A-4147-A177-3AD203B41FA5}">
                      <a16:colId xmlns:a16="http://schemas.microsoft.com/office/drawing/2014/main" val="1179966424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1396896632"/>
                    </a:ext>
                  </a:extLst>
                </a:gridCol>
                <a:gridCol w="3358497">
                  <a:extLst>
                    <a:ext uri="{9D8B030D-6E8A-4147-A177-3AD203B41FA5}">
                      <a16:colId xmlns:a16="http://schemas.microsoft.com/office/drawing/2014/main" val="4017568293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Exp</a:t>
                      </a:r>
                      <a:r>
                        <a:rPr lang="tr-T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err="1"/>
                        <a:t>Baseline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u="none" strike="noStrike" noProof="0" dirty="0"/>
                        <a:t>Ters planlı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u="none" strike="noStrike" noProof="0" dirty="0"/>
                        <a:t>Rastgele büyüyen kümeler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113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vl="0"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0.8765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97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/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45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/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9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862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09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0.8772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dirty="0"/>
                        <a:t>0.8725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20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0.8820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868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77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C5F32F-6F95-4862-8E15-E9AF672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mbria"/>
                <a:ea typeface="Cambria"/>
              </a:rPr>
              <a:t>Deneyler</a:t>
            </a:r>
            <a:br>
              <a:rPr lang="tr-TR" dirty="0">
                <a:latin typeface="Cambria"/>
                <a:ea typeface="Cambria"/>
              </a:rPr>
            </a:br>
            <a:r>
              <a:rPr lang="tr-TR" sz="3600" dirty="0">
                <a:latin typeface="Cambria"/>
                <a:ea typeface="Cambria"/>
              </a:rPr>
              <a:t>5 aşamalı ~1.5x süre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20FB5-847F-49BD-855E-64B5FAD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3720353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dirty="0">
                <a:latin typeface="Cambria Math"/>
                <a:ea typeface="Cambria Math"/>
              </a:rPr>
              <a:t>Ters planlı son aşamalarda kötüleşiyor ?</a:t>
            </a:r>
          </a:p>
          <a:p>
            <a:endParaRPr lang="tr-TR" sz="2400" dirty="0">
              <a:latin typeface="Cambria Math"/>
              <a:ea typeface="Cambria Math"/>
            </a:endParaRPr>
          </a:p>
          <a:p>
            <a:pPr lvl="1"/>
            <a:endParaRPr lang="tr-TR" dirty="0">
              <a:latin typeface="Century Gothic" panose="020B0502020202020204"/>
              <a:ea typeface="Cambria Math"/>
            </a:endParaRP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AEADC263-CD99-467F-BCDF-6616F4D13529}"/>
              </a:ext>
            </a:extLst>
          </p:cNvPr>
          <p:cNvSpPr txBox="1"/>
          <p:nvPr/>
        </p:nvSpPr>
        <p:spPr>
          <a:xfrm>
            <a:off x="342900" y="260076"/>
            <a:ext cx="564211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696C8D8-A1A1-476B-A320-6BC1F99B0397}"/>
              </a:ext>
            </a:extLst>
          </p:cNvPr>
          <p:cNvSpPr txBox="1"/>
          <p:nvPr/>
        </p:nvSpPr>
        <p:spPr>
          <a:xfrm>
            <a:off x="6463748" y="467139"/>
            <a:ext cx="7828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163518D-FD40-43D1-9335-57BCAEE17404}"/>
              </a:ext>
            </a:extLst>
          </p:cNvPr>
          <p:cNvSpPr txBox="1"/>
          <p:nvPr/>
        </p:nvSpPr>
        <p:spPr>
          <a:xfrm>
            <a:off x="3589683" y="5097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5CF3926B-4822-4972-A0A0-9117F9D9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48278"/>
              </p:ext>
            </p:extLst>
          </p:nvPr>
        </p:nvGraphicFramePr>
        <p:xfrm>
          <a:off x="5379846" y="467139"/>
          <a:ext cx="6698392" cy="59336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1615">
                  <a:extLst>
                    <a:ext uri="{9D8B030D-6E8A-4147-A177-3AD203B41FA5}">
                      <a16:colId xmlns:a16="http://schemas.microsoft.com/office/drawing/2014/main" val="267632068"/>
                    </a:ext>
                  </a:extLst>
                </a:gridCol>
                <a:gridCol w="1119499">
                  <a:extLst>
                    <a:ext uri="{9D8B030D-6E8A-4147-A177-3AD203B41FA5}">
                      <a16:colId xmlns:a16="http://schemas.microsoft.com/office/drawing/2014/main" val="1179966424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1396896632"/>
                    </a:ext>
                  </a:extLst>
                </a:gridCol>
                <a:gridCol w="3358497">
                  <a:extLst>
                    <a:ext uri="{9D8B030D-6E8A-4147-A177-3AD203B41FA5}">
                      <a16:colId xmlns:a16="http://schemas.microsoft.com/office/drawing/2014/main" val="4017568293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Exp</a:t>
                      </a:r>
                      <a:r>
                        <a:rPr lang="tr-T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tr-TR" dirty="0" err="1"/>
                        <a:t>Baseline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u="none" strike="noStrike" noProof="0" dirty="0"/>
                        <a:t>Ters planlı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1800" u="none" strike="noStrike" noProof="0" dirty="0"/>
                        <a:t>Rastgele büyüyen kümeler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1139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vl="0"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0.8747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97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/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45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/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9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/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04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/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065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862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0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41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2882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/>
                        <a:t>0.8693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085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43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70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63625"/>
                  </a:ext>
                </a:extLst>
              </a:tr>
              <a:tr h="369184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tr-T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tr-TR" sz="1800" u="none" strike="noStrik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chemeClr val="tx1"/>
                          </a:solidFill>
                        </a:rPr>
                        <a:t>0.8729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 dirty="0">
                          <a:solidFill>
                            <a:srgbClr val="FF0000"/>
                          </a:solidFill>
                        </a:rPr>
                        <a:t>0.8830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3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Sabun</Template>
  <TotalTime>462</TotalTime>
  <Words>325</Words>
  <Application>Microsoft Office PowerPoint</Application>
  <PresentationFormat>Geniş ekran</PresentationFormat>
  <Paragraphs>222</Paragraphs>
  <Slides>12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Cambria Math</vt:lpstr>
      <vt:lpstr>Century Gothic</vt:lpstr>
      <vt:lpstr>Garamond</vt:lpstr>
      <vt:lpstr>Sabun</vt:lpstr>
      <vt:lpstr>Hesaplamalı Anlambilim  Projesi</vt:lpstr>
      <vt:lpstr>Metin vektörlerinin oluşturulması</vt:lpstr>
      <vt:lpstr>Sınıflandırıcı</vt:lpstr>
      <vt:lpstr>Baseline model</vt:lpstr>
      <vt:lpstr>Aşamalı modeller</vt:lpstr>
      <vt:lpstr>Ters planlı öğrenme</vt:lpstr>
      <vt:lpstr>Rastgele büyüyen kümeler</vt:lpstr>
      <vt:lpstr>Deneyler 3 aşamalı ~aynı süre</vt:lpstr>
      <vt:lpstr>Deneyler 5 aşamalı ~1.5x süre</vt:lpstr>
      <vt:lpstr>Deneyler 10 aşamalı ~2.5x süre</vt:lpstr>
      <vt:lpstr>Sonuçlar</vt:lpstr>
      <vt:lpstr>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Hesaplamalı Anlambilim  1. Ödevi</dc:title>
  <dc:creator>Melike Nur Mermer</dc:creator>
  <cp:lastModifiedBy>Melike Nur YEĞİN</cp:lastModifiedBy>
  <cp:revision>406</cp:revision>
  <dcterms:created xsi:type="dcterms:W3CDTF">2019-03-06T17:34:33Z</dcterms:created>
  <dcterms:modified xsi:type="dcterms:W3CDTF">2019-05-24T11:30:52Z</dcterms:modified>
</cp:coreProperties>
</file>