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8" r:id="rId4"/>
    <p:sldId id="261" r:id="rId5"/>
    <p:sldId id="262" r:id="rId6"/>
    <p:sldId id="264" r:id="rId7"/>
    <p:sldId id="265" r:id="rId8"/>
    <p:sldId id="266" r:id="rId9"/>
    <p:sldId id="267" r:id="rId10"/>
    <p:sldId id="268" r:id="rId11"/>
    <p:sldId id="269" r:id="rId12"/>
    <p:sldId id="270" r:id="rId13"/>
    <p:sldId id="271" r:id="rId14"/>
    <p:sldId id="272" r:id="rId15"/>
    <p:sldId id="273" r:id="rId16"/>
    <p:sldId id="279" r:id="rId17"/>
    <p:sldId id="280" r:id="rId18"/>
    <p:sldId id="281" r:id="rId19"/>
    <p:sldId id="282" r:id="rId20"/>
    <p:sldId id="283" r:id="rId21"/>
    <p:sldId id="274" r:id="rId22"/>
    <p:sldId id="276" r:id="rId23"/>
    <p:sldId id="275" r:id="rId24"/>
    <p:sldId id="277" r:id="rId25"/>
    <p:sldId id="278" r:id="rId26"/>
    <p:sldId id="286" r:id="rId27"/>
    <p:sldId id="287"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5A48C7D-12B9-49CF-9342-4DA13E5D6EEF}" type="datetimeFigureOut">
              <a:rPr lang="tr-TR" smtClean="0"/>
              <a:t>21.12.2018</a:t>
            </a:fld>
            <a:endParaRPr lang="tr-T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tr-T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4753E3E-41B2-4026-B8A1-4D603B033D44}" type="slidenum">
              <a:rPr lang="tr-TR" smtClean="0"/>
              <a:t>‹#›</a:t>
            </a:fld>
            <a:endParaRPr lang="tr-T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4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A48C7D-12B9-49CF-9342-4DA13E5D6EEF}" type="datetimeFigureOut">
              <a:rPr lang="tr-TR" smtClean="0"/>
              <a:t>21.12.2018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79396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A48C7D-12B9-49CF-9342-4DA13E5D6EEF}" type="datetimeFigureOut">
              <a:rPr lang="tr-TR" smtClean="0"/>
              <a:t>21.12.2018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223440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A48C7D-12B9-49CF-9342-4DA13E5D6EEF}" type="datetimeFigureOut">
              <a:rPr lang="tr-TR" smtClean="0"/>
              <a:t>21.12.2018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186330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5A48C7D-12B9-49CF-9342-4DA13E5D6EEF}" type="datetimeFigureOut">
              <a:rPr lang="tr-TR" smtClean="0"/>
              <a:t>21.12.2018</a:t>
            </a:fld>
            <a:endParaRPr lang="tr-T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4753E3E-41B2-4026-B8A1-4D603B033D44}" type="slidenum">
              <a:rPr lang="tr-TR" smtClean="0"/>
              <a:t>‹#›</a:t>
            </a:fld>
            <a:endParaRPr lang="tr-T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231783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5A48C7D-12B9-49CF-9342-4DA13E5D6EEF}" type="datetimeFigureOut">
              <a:rPr lang="tr-TR" smtClean="0"/>
              <a:t>21.12.2018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363086404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5A48C7D-12B9-49CF-9342-4DA13E5D6EEF}" type="datetimeFigureOut">
              <a:rPr lang="tr-TR" smtClean="0"/>
              <a:t>21.12.2018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20313530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5A48C7D-12B9-49CF-9342-4DA13E5D6EEF}" type="datetimeFigureOut">
              <a:rPr lang="tr-TR" smtClean="0"/>
              <a:t>21.12.2018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378397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48C7D-12B9-49CF-9342-4DA13E5D6EEF}" type="datetimeFigureOut">
              <a:rPr lang="tr-TR" smtClean="0"/>
              <a:t>21.12.2018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72556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65051" y="6375679"/>
            <a:ext cx="1233355" cy="348462"/>
          </a:xfrm>
        </p:spPr>
        <p:txBody>
          <a:bodyPr/>
          <a:lstStyle/>
          <a:p>
            <a:fld id="{85A48C7D-12B9-49CF-9342-4DA13E5D6EEF}" type="datetimeFigureOut">
              <a:rPr lang="tr-TR" smtClean="0"/>
              <a:t>21.12.2018</a:t>
            </a:fld>
            <a:endParaRPr lang="tr-TR"/>
          </a:p>
        </p:txBody>
      </p:sp>
      <p:sp>
        <p:nvSpPr>
          <p:cNvPr id="6" name="Footer Placeholder 5"/>
          <p:cNvSpPr>
            <a:spLocks noGrp="1"/>
          </p:cNvSpPr>
          <p:nvPr>
            <p:ph type="ftr" sz="quarter" idx="11"/>
          </p:nvPr>
        </p:nvSpPr>
        <p:spPr>
          <a:xfrm>
            <a:off x="2103620" y="6375679"/>
            <a:ext cx="3482179" cy="345796"/>
          </a:xfrm>
        </p:spPr>
        <p:txBody>
          <a:bodyPr/>
          <a:lstStyle/>
          <a:p>
            <a:endParaRPr lang="tr-TR"/>
          </a:p>
        </p:txBody>
      </p:sp>
      <p:sp>
        <p:nvSpPr>
          <p:cNvPr id="7" name="Slide Number Placeholder 6"/>
          <p:cNvSpPr>
            <a:spLocks noGrp="1"/>
          </p:cNvSpPr>
          <p:nvPr>
            <p:ph type="sldNum" sz="quarter" idx="12"/>
          </p:nvPr>
        </p:nvSpPr>
        <p:spPr>
          <a:xfrm>
            <a:off x="5691014" y="6375679"/>
            <a:ext cx="1232456" cy="345796"/>
          </a:xfrm>
        </p:spPr>
        <p:txBody>
          <a:bodyPr/>
          <a:lstStyle/>
          <a:p>
            <a:fld id="{C4753E3E-41B2-4026-B8A1-4D603B033D44}" type="slidenum">
              <a:rPr lang="tr-TR" smtClean="0"/>
              <a:t>‹#›</a:t>
            </a:fld>
            <a:endParaRPr lang="tr-T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280737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65950" y="6375679"/>
            <a:ext cx="1232456" cy="348462"/>
          </a:xfrm>
        </p:spPr>
        <p:txBody>
          <a:bodyPr/>
          <a:lstStyle/>
          <a:p>
            <a:fld id="{85A48C7D-12B9-49CF-9342-4DA13E5D6EEF}" type="datetimeFigureOut">
              <a:rPr lang="tr-TR" smtClean="0"/>
              <a:t>21.12.2018</a:t>
            </a:fld>
            <a:endParaRPr lang="tr-TR"/>
          </a:p>
        </p:txBody>
      </p:sp>
      <p:sp>
        <p:nvSpPr>
          <p:cNvPr id="6" name="Footer Placeholder 5"/>
          <p:cNvSpPr>
            <a:spLocks noGrp="1"/>
          </p:cNvSpPr>
          <p:nvPr>
            <p:ph type="ftr" sz="quarter" idx="11"/>
          </p:nvPr>
        </p:nvSpPr>
        <p:spPr>
          <a:xfrm>
            <a:off x="2103621" y="6375679"/>
            <a:ext cx="3482178" cy="345796"/>
          </a:xfrm>
        </p:spPr>
        <p:txBody>
          <a:bodyPr/>
          <a:lstStyle/>
          <a:p>
            <a:endParaRPr lang="tr-TR"/>
          </a:p>
        </p:txBody>
      </p:sp>
      <p:sp>
        <p:nvSpPr>
          <p:cNvPr id="7" name="Slide Number Placeholder 6"/>
          <p:cNvSpPr>
            <a:spLocks noGrp="1"/>
          </p:cNvSpPr>
          <p:nvPr>
            <p:ph type="sldNum" sz="quarter" idx="12"/>
          </p:nvPr>
        </p:nvSpPr>
        <p:spPr>
          <a:xfrm>
            <a:off x="5687568" y="6375679"/>
            <a:ext cx="1234440" cy="345796"/>
          </a:xfrm>
        </p:spPr>
        <p:txBody>
          <a:bodyPr/>
          <a:lstStyle/>
          <a:p>
            <a:fld id="{C4753E3E-41B2-4026-B8A1-4D603B033D44}" type="slidenum">
              <a:rPr lang="tr-TR" smtClean="0"/>
              <a:t>‹#›</a:t>
            </a:fld>
            <a:endParaRPr lang="tr-TR"/>
          </a:p>
        </p:txBody>
      </p:sp>
    </p:spTree>
    <p:extLst>
      <p:ext uri="{BB962C8B-B14F-4D97-AF65-F5344CB8AC3E}">
        <p14:creationId xmlns:p14="http://schemas.microsoft.com/office/powerpoint/2010/main" val="169507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5A48C7D-12B9-49CF-9342-4DA13E5D6EEF}" type="datetimeFigureOut">
              <a:rPr lang="tr-TR" smtClean="0"/>
              <a:t>21.12.2018</a:t>
            </a:fld>
            <a:endParaRPr lang="tr-T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4753E3E-41B2-4026-B8A1-4D603B033D44}" type="slidenum">
              <a:rPr lang="tr-TR" smtClean="0"/>
              <a:t>‹#›</a:t>
            </a:fld>
            <a:endParaRPr lang="tr-T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92829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A1107F2-5068-4AB8-9462-F2500D1A15A3}"/>
              </a:ext>
            </a:extLst>
          </p:cNvPr>
          <p:cNvSpPr>
            <a:spLocks noGrp="1"/>
          </p:cNvSpPr>
          <p:nvPr>
            <p:ph type="ctrTitle"/>
          </p:nvPr>
        </p:nvSpPr>
        <p:spPr/>
        <p:txBody>
          <a:bodyPr/>
          <a:lstStyle/>
          <a:p>
            <a:r>
              <a:rPr lang="tr-TR" sz="6000"/>
              <a:t>Clusterıng</a:t>
            </a:r>
            <a:endParaRPr lang="tr-TR" sz="6000" dirty="0"/>
          </a:p>
        </p:txBody>
      </p:sp>
      <p:sp>
        <p:nvSpPr>
          <p:cNvPr id="3" name="Alt Başlık 2">
            <a:extLst>
              <a:ext uri="{FF2B5EF4-FFF2-40B4-BE49-F238E27FC236}">
                <a16:creationId xmlns:a16="http://schemas.microsoft.com/office/drawing/2014/main" id="{3B414322-0CCA-437A-9491-DB55DE46A0FC}"/>
              </a:ext>
            </a:extLst>
          </p:cNvPr>
          <p:cNvSpPr>
            <a:spLocks noGrp="1"/>
          </p:cNvSpPr>
          <p:nvPr>
            <p:ph type="subTitle" idx="1"/>
          </p:nvPr>
        </p:nvSpPr>
        <p:spPr/>
        <p:txBody>
          <a:bodyPr/>
          <a:lstStyle/>
          <a:p>
            <a:r>
              <a:rPr lang="tr-TR" dirty="0"/>
              <a:t>Melik </a:t>
            </a:r>
            <a:r>
              <a:rPr lang="tr-TR" dirty="0" err="1"/>
              <a:t>kutluay</a:t>
            </a:r>
            <a:endParaRPr lang="tr-TR" dirty="0"/>
          </a:p>
        </p:txBody>
      </p:sp>
    </p:spTree>
    <p:extLst>
      <p:ext uri="{BB962C8B-B14F-4D97-AF65-F5344CB8AC3E}">
        <p14:creationId xmlns:p14="http://schemas.microsoft.com/office/powerpoint/2010/main" val="390606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C8C1A1A3-E9BF-4416-9EB9-FA42DD2BDCC8}"/>
              </a:ext>
            </a:extLst>
          </p:cNvPr>
          <p:cNvSpPr>
            <a:spLocks noGrp="1"/>
          </p:cNvSpPr>
          <p:nvPr>
            <p:ph type="title"/>
          </p:nvPr>
        </p:nvSpPr>
        <p:spPr>
          <a:xfrm>
            <a:off x="643467" y="1354945"/>
            <a:ext cx="2380782" cy="4148110"/>
          </a:xfrm>
        </p:spPr>
        <p:txBody>
          <a:bodyPr anchor="ctr">
            <a:normAutofit/>
          </a:bodyPr>
          <a:lstStyle/>
          <a:p>
            <a:r>
              <a:rPr lang="tr-TR" sz="3200" dirty="0">
                <a:solidFill>
                  <a:srgbClr val="2A1A00"/>
                </a:solidFill>
              </a:rPr>
              <a:t>K-</a:t>
            </a:r>
            <a:r>
              <a:rPr lang="tr-TR" sz="3200" dirty="0" err="1">
                <a:solidFill>
                  <a:srgbClr val="2A1A00"/>
                </a:solidFill>
              </a:rPr>
              <a:t>means</a:t>
            </a:r>
            <a:r>
              <a:rPr lang="tr-TR" sz="3200" dirty="0">
                <a:solidFill>
                  <a:srgbClr val="2A1A00"/>
                </a:solidFill>
              </a:rPr>
              <a:t> başlangıç nokta tuzağı</a:t>
            </a:r>
          </a:p>
        </p:txBody>
      </p:sp>
      <p:sp>
        <p:nvSpPr>
          <p:cNvPr id="59" name="Rectangle 58">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İçerik Yer Tutucusu 2">
            <a:extLst>
              <a:ext uri="{FF2B5EF4-FFF2-40B4-BE49-F238E27FC236}">
                <a16:creationId xmlns:a16="http://schemas.microsoft.com/office/drawing/2014/main" id="{AAF9B89E-298F-4892-A4ED-82F2AE299F28}"/>
              </a:ext>
            </a:extLst>
          </p:cNvPr>
          <p:cNvSpPr>
            <a:spLocks noGrp="1"/>
          </p:cNvSpPr>
          <p:nvPr>
            <p:ph idx="1"/>
          </p:nvPr>
        </p:nvSpPr>
        <p:spPr>
          <a:xfrm>
            <a:off x="3828580" y="1354945"/>
            <a:ext cx="7601419" cy="4148110"/>
          </a:xfrm>
        </p:spPr>
        <p:txBody>
          <a:bodyPr anchor="ctr">
            <a:normAutofit/>
          </a:bodyPr>
          <a:lstStyle/>
          <a:p>
            <a:r>
              <a:rPr lang="tr-TR" dirty="0"/>
              <a:t>K-</a:t>
            </a:r>
            <a:r>
              <a:rPr lang="tr-TR" dirty="0" err="1"/>
              <a:t>Means</a:t>
            </a:r>
            <a:r>
              <a:rPr lang="tr-TR" dirty="0"/>
              <a:t> merkez noktasını rastgele olarak belirler bu yüzden bazen istenmeyen noktalarda merkez noktası olabiliyor.</a:t>
            </a:r>
          </a:p>
          <a:p>
            <a:endParaRPr lang="tr-TR" dirty="0"/>
          </a:p>
          <a:p>
            <a:r>
              <a:rPr lang="tr-TR" dirty="0"/>
              <a:t>Eğer </a:t>
            </a:r>
            <a:r>
              <a:rPr lang="tr-TR" dirty="0" err="1"/>
              <a:t>rastgelelik</a:t>
            </a:r>
            <a:r>
              <a:rPr lang="tr-TR" dirty="0"/>
              <a:t> varsa üretilen veri kontrol edemiyoruz.</a:t>
            </a:r>
          </a:p>
          <a:p>
            <a:endParaRPr lang="tr-TR" dirty="0"/>
          </a:p>
          <a:p>
            <a:r>
              <a:rPr lang="tr-TR" dirty="0"/>
              <a:t>Çözüm olarak </a:t>
            </a:r>
            <a:r>
              <a:rPr lang="tr-TR" dirty="0" err="1"/>
              <a:t>piority</a:t>
            </a:r>
            <a:r>
              <a:rPr lang="tr-TR" dirty="0"/>
              <a:t> yani saflık yöntemi geliştirilmiştir.</a:t>
            </a:r>
          </a:p>
          <a:p>
            <a:endParaRPr lang="tr-TR" dirty="0"/>
          </a:p>
          <a:p>
            <a:r>
              <a:rPr lang="tr-TR" dirty="0" err="1"/>
              <a:t>Piority</a:t>
            </a:r>
            <a:r>
              <a:rPr lang="tr-TR" dirty="0"/>
              <a:t> küme içinde ki veri noktaları arasında ki mesafe  minimum kümeler arasında ki mesafe  </a:t>
            </a:r>
            <a:r>
              <a:rPr lang="tr-TR" dirty="0" err="1"/>
              <a:t>maximum</a:t>
            </a:r>
            <a:r>
              <a:rPr lang="tr-TR" dirty="0"/>
              <a:t> olacak şekilde belirlenir.</a:t>
            </a:r>
          </a:p>
        </p:txBody>
      </p:sp>
    </p:spTree>
    <p:extLst>
      <p:ext uri="{BB962C8B-B14F-4D97-AF65-F5344CB8AC3E}">
        <p14:creationId xmlns:p14="http://schemas.microsoft.com/office/powerpoint/2010/main" val="26729138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3C57AA0F-D69A-466C-A589-65336DEE9CC7}"/>
              </a:ext>
            </a:extLst>
          </p:cNvPr>
          <p:cNvSpPr>
            <a:spLocks noGrp="1"/>
          </p:cNvSpPr>
          <p:nvPr>
            <p:ph type="title"/>
          </p:nvPr>
        </p:nvSpPr>
        <p:spPr>
          <a:xfrm>
            <a:off x="1251677" y="1078378"/>
            <a:ext cx="2917551" cy="4701244"/>
          </a:xfrm>
        </p:spPr>
        <p:txBody>
          <a:bodyPr anchor="ctr">
            <a:normAutofit/>
          </a:bodyPr>
          <a:lstStyle/>
          <a:p>
            <a:r>
              <a:rPr lang="tr-TR" sz="3600"/>
              <a:t>K-means++</a:t>
            </a:r>
            <a:endParaRPr lang="tr-TR" sz="3600" dirty="0"/>
          </a:p>
        </p:txBody>
      </p:sp>
      <p:sp>
        <p:nvSpPr>
          <p:cNvPr id="21"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İçerik Yer Tutucusu 2">
            <a:extLst>
              <a:ext uri="{FF2B5EF4-FFF2-40B4-BE49-F238E27FC236}">
                <a16:creationId xmlns:a16="http://schemas.microsoft.com/office/drawing/2014/main" id="{7153A879-267F-4928-8090-A6025AA77E70}"/>
              </a:ext>
            </a:extLst>
          </p:cNvPr>
          <p:cNvSpPr>
            <a:spLocks noGrp="1"/>
          </p:cNvSpPr>
          <p:nvPr>
            <p:ph idx="1"/>
          </p:nvPr>
        </p:nvSpPr>
        <p:spPr>
          <a:xfrm>
            <a:off x="5167061" y="447471"/>
            <a:ext cx="6934147" cy="6215975"/>
          </a:xfrm>
        </p:spPr>
        <p:txBody>
          <a:bodyPr anchor="ctr">
            <a:normAutofit/>
          </a:bodyPr>
          <a:lstStyle/>
          <a:p>
            <a:r>
              <a:rPr lang="tr-TR" dirty="0"/>
              <a:t>Geldik ikinci bir probleme , fazla veri  ?</a:t>
            </a:r>
          </a:p>
          <a:p>
            <a:endParaRPr lang="tr-TR" dirty="0"/>
          </a:p>
          <a:p>
            <a:r>
              <a:rPr lang="tr-TR" dirty="0"/>
              <a:t>Elimizde çok fazla veri bulunduğunda kümelemek o kadar da kolay olmayacaktır.</a:t>
            </a:r>
          </a:p>
          <a:p>
            <a:endParaRPr lang="tr-TR" dirty="0"/>
          </a:p>
          <a:p>
            <a:r>
              <a:rPr lang="tr-TR" dirty="0"/>
              <a:t>Örneğin </a:t>
            </a:r>
            <a:r>
              <a:rPr lang="tr-TR" dirty="0" err="1"/>
              <a:t>facebook</a:t>
            </a:r>
            <a:r>
              <a:rPr lang="tr-TR" dirty="0"/>
              <a:t> kullanıcılarını kümelemek istersek.</a:t>
            </a:r>
          </a:p>
          <a:p>
            <a:endParaRPr lang="tr-TR" dirty="0"/>
          </a:p>
          <a:p>
            <a:r>
              <a:rPr lang="tr-TR" dirty="0"/>
              <a:t>Facebook yaklaşık 2.3 milyar kullanıcısı bulunmakta </a:t>
            </a:r>
            <a:r>
              <a:rPr lang="tr-TR" dirty="0" err="1"/>
              <a:t>cluster</a:t>
            </a:r>
            <a:r>
              <a:rPr lang="tr-TR" dirty="0"/>
              <a:t> değerimize  3 dersek eğer k^2.3 milyar kere deneme yapacağımız anlamına geliyor.</a:t>
            </a:r>
          </a:p>
          <a:p>
            <a:pPr marL="0" indent="0">
              <a:buNone/>
            </a:pPr>
            <a:endParaRPr lang="tr-TR" dirty="0"/>
          </a:p>
        </p:txBody>
      </p:sp>
    </p:spTree>
    <p:extLst>
      <p:ext uri="{BB962C8B-B14F-4D97-AF65-F5344CB8AC3E}">
        <p14:creationId xmlns:p14="http://schemas.microsoft.com/office/powerpoint/2010/main" val="337755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3C57AA0F-D69A-466C-A589-65336DEE9CC7}"/>
              </a:ext>
            </a:extLst>
          </p:cNvPr>
          <p:cNvSpPr>
            <a:spLocks noGrp="1"/>
          </p:cNvSpPr>
          <p:nvPr>
            <p:ph type="title"/>
          </p:nvPr>
        </p:nvSpPr>
        <p:spPr>
          <a:xfrm>
            <a:off x="390497" y="1153287"/>
            <a:ext cx="3823529" cy="4551426"/>
          </a:xfrm>
        </p:spPr>
        <p:txBody>
          <a:bodyPr anchor="ctr">
            <a:normAutofit/>
          </a:bodyPr>
          <a:lstStyle/>
          <a:p>
            <a:pPr algn="r"/>
            <a:r>
              <a:rPr lang="tr-TR" sz="3200" dirty="0"/>
              <a:t>Nasıl uygulanır?</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153A879-267F-4928-8090-A6025AA77E70}"/>
              </a:ext>
            </a:extLst>
          </p:cNvPr>
          <p:cNvSpPr>
            <a:spLocks noGrp="1"/>
          </p:cNvSpPr>
          <p:nvPr>
            <p:ph idx="1"/>
          </p:nvPr>
        </p:nvSpPr>
        <p:spPr>
          <a:xfrm>
            <a:off x="4976031" y="382554"/>
            <a:ext cx="6453969" cy="5719665"/>
          </a:xfrm>
        </p:spPr>
        <p:txBody>
          <a:bodyPr anchor="ctr">
            <a:normAutofit/>
          </a:bodyPr>
          <a:lstStyle/>
          <a:p>
            <a:r>
              <a:rPr lang="tr-TR" dirty="0"/>
              <a:t>Veri noktalarından ilk merkez noktalar rastgele olarak seçilir.</a:t>
            </a:r>
          </a:p>
          <a:p>
            <a:endParaRPr lang="tr-TR" dirty="0"/>
          </a:p>
          <a:p>
            <a:r>
              <a:rPr lang="tr-TR" dirty="0"/>
              <a:t>Her veri noktası için merkeze olan d(x) yani merkezle olan uzaklığı hesaplanır.</a:t>
            </a:r>
          </a:p>
          <a:p>
            <a:endParaRPr lang="tr-TR" dirty="0"/>
          </a:p>
          <a:p>
            <a:r>
              <a:rPr lang="tr-TR" dirty="0"/>
              <a:t>D(x)^2 ile orantılı olacak şekilde  x olasılık ile veri noktaları arasından yeni </a:t>
            </a:r>
            <a:r>
              <a:rPr lang="tr-TR" dirty="0" err="1"/>
              <a:t>cluster</a:t>
            </a:r>
            <a:r>
              <a:rPr lang="tr-TR" dirty="0"/>
              <a:t> merkezi seçilir .Yani d(x)^2 en yüksek olan nokta merkez noktası seçilir.</a:t>
            </a:r>
          </a:p>
          <a:p>
            <a:endParaRPr lang="tr-TR" dirty="0"/>
          </a:p>
          <a:p>
            <a:r>
              <a:rPr lang="tr-TR" dirty="0"/>
              <a:t>K numarası seçilinceye kadar 2. ve 3. adımları tekrarlanır.</a:t>
            </a:r>
          </a:p>
          <a:p>
            <a:pPr marL="0" indent="0">
              <a:buNone/>
            </a:pPr>
            <a:endParaRPr lang="tr-T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066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pic>
        <p:nvPicPr>
          <p:cNvPr id="27" name="İçerik Yer Tutucusu 4">
            <a:extLst>
              <a:ext uri="{FF2B5EF4-FFF2-40B4-BE49-F238E27FC236}">
                <a16:creationId xmlns:a16="http://schemas.microsoft.com/office/drawing/2014/main" id="{B4154775-C437-4863-8096-D8FA28C47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79" y="1384658"/>
            <a:ext cx="7268771" cy="4088683"/>
          </a:xfrm>
          <a:prstGeom prst="rect">
            <a:avLst/>
          </a:prstGeom>
        </p:spPr>
      </p:pic>
      <p:sp>
        <p:nvSpPr>
          <p:cNvPr id="26" name="Content Placeholder 16">
            <a:extLst>
              <a:ext uri="{FF2B5EF4-FFF2-40B4-BE49-F238E27FC236}">
                <a16:creationId xmlns:a16="http://schemas.microsoft.com/office/drawing/2014/main" id="{2BD5466D-931D-4AA8-B12F-9952E51B4D31}"/>
              </a:ext>
            </a:extLst>
          </p:cNvPr>
          <p:cNvSpPr>
            <a:spLocks noGrp="1"/>
          </p:cNvSpPr>
          <p:nvPr>
            <p:ph idx="1"/>
          </p:nvPr>
        </p:nvSpPr>
        <p:spPr>
          <a:xfrm>
            <a:off x="8003983" y="1384658"/>
            <a:ext cx="3562204" cy="3459716"/>
          </a:xfrm>
        </p:spPr>
        <p:txBody>
          <a:bodyPr>
            <a:normAutofit/>
          </a:bodyPr>
          <a:lstStyle/>
          <a:p>
            <a:r>
              <a:rPr lang="tr-TR" sz="3200" dirty="0">
                <a:solidFill>
                  <a:schemeClr val="bg1"/>
                </a:solidFill>
              </a:rPr>
              <a:t>  	  Peki kaç             	</a:t>
            </a:r>
            <a:r>
              <a:rPr lang="tr-TR" sz="3200" dirty="0" err="1">
                <a:solidFill>
                  <a:schemeClr val="bg1"/>
                </a:solidFill>
              </a:rPr>
              <a:t>clusterımız</a:t>
            </a:r>
            <a:r>
              <a:rPr lang="tr-TR" sz="3200" dirty="0">
                <a:solidFill>
                  <a:schemeClr val="bg1"/>
                </a:solidFill>
              </a:rPr>
              <a:t>           	  olacağını      </a:t>
            </a:r>
          </a:p>
          <a:p>
            <a:pPr marL="1371600" lvl="3" indent="0">
              <a:buNone/>
            </a:pPr>
            <a:r>
              <a:rPr lang="tr-TR" sz="2600" dirty="0">
                <a:solidFill>
                  <a:schemeClr val="bg1"/>
                </a:solidFill>
              </a:rPr>
              <a:t>nasıl </a:t>
            </a:r>
          </a:p>
          <a:p>
            <a:pPr lvl="1"/>
            <a:r>
              <a:rPr lang="tr-TR" sz="3000" dirty="0">
                <a:solidFill>
                  <a:schemeClr val="bg1"/>
                </a:solidFill>
              </a:rPr>
              <a:t> belirliyoruz</a:t>
            </a:r>
          </a:p>
          <a:p>
            <a:pPr marL="1371600" lvl="3" indent="0">
              <a:buNone/>
            </a:pPr>
            <a:r>
              <a:rPr lang="tr-TR" sz="3200" dirty="0">
                <a:solidFill>
                  <a:schemeClr val="bg1"/>
                </a:solidFill>
              </a:rPr>
              <a:t>  ?</a:t>
            </a:r>
            <a:endParaRPr lang="en-US" sz="3200" dirty="0">
              <a:solidFill>
                <a:schemeClr val="bg1"/>
              </a:solidFill>
            </a:endParaRPr>
          </a:p>
        </p:txBody>
      </p:sp>
    </p:spTree>
    <p:extLst>
      <p:ext uri="{BB962C8B-B14F-4D97-AF65-F5344CB8AC3E}">
        <p14:creationId xmlns:p14="http://schemas.microsoft.com/office/powerpoint/2010/main" val="184475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A4C837D6-EC28-4C51-9437-2A861E6D3F61}"/>
              </a:ext>
            </a:extLst>
          </p:cNvPr>
          <p:cNvSpPr>
            <a:spLocks noGrp="1"/>
          </p:cNvSpPr>
          <p:nvPr>
            <p:ph type="title"/>
          </p:nvPr>
        </p:nvSpPr>
        <p:spPr>
          <a:xfrm>
            <a:off x="1021403" y="1354945"/>
            <a:ext cx="2324577" cy="4148110"/>
          </a:xfrm>
        </p:spPr>
        <p:txBody>
          <a:bodyPr anchor="ctr">
            <a:normAutofit/>
          </a:bodyPr>
          <a:lstStyle/>
          <a:p>
            <a:r>
              <a:rPr lang="tr-TR" sz="2800">
                <a:solidFill>
                  <a:srgbClr val="2A1A00"/>
                </a:solidFill>
              </a:rPr>
              <a:t>Wcss</a:t>
            </a:r>
            <a:br>
              <a:rPr lang="tr-TR" sz="2800">
                <a:solidFill>
                  <a:srgbClr val="2A1A00"/>
                </a:solidFill>
              </a:rPr>
            </a:br>
            <a:br>
              <a:rPr lang="tr-TR" sz="2800">
                <a:solidFill>
                  <a:srgbClr val="2A1A00"/>
                </a:solidFill>
              </a:rPr>
            </a:br>
            <a:r>
              <a:rPr lang="tr-TR" sz="2800">
                <a:solidFill>
                  <a:srgbClr val="2A1A00"/>
                </a:solidFill>
              </a:rPr>
              <a:t>(wıthın   cluster</a:t>
            </a:r>
            <a:br>
              <a:rPr lang="tr-TR" sz="2800">
                <a:solidFill>
                  <a:srgbClr val="2A1A00"/>
                </a:solidFill>
              </a:rPr>
            </a:br>
            <a:r>
              <a:rPr lang="tr-TR" sz="2800">
                <a:solidFill>
                  <a:srgbClr val="2A1A00"/>
                </a:solidFill>
              </a:rPr>
              <a:t> sums of squares)</a:t>
            </a:r>
            <a:endParaRPr lang="tr-TR" sz="2800" dirty="0">
              <a:solidFill>
                <a:srgbClr val="2A1A00"/>
              </a:solidFill>
            </a:endParaRP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İçerik Yer Tutucusu 2">
            <a:extLst>
              <a:ext uri="{FF2B5EF4-FFF2-40B4-BE49-F238E27FC236}">
                <a16:creationId xmlns:a16="http://schemas.microsoft.com/office/drawing/2014/main" id="{5F55A3C3-132D-4EB4-8CB3-50C7D2280E8C}"/>
              </a:ext>
            </a:extLst>
          </p:cNvPr>
          <p:cNvSpPr>
            <a:spLocks noGrp="1"/>
          </p:cNvSpPr>
          <p:nvPr>
            <p:ph idx="1"/>
          </p:nvPr>
        </p:nvSpPr>
        <p:spPr>
          <a:xfrm>
            <a:off x="3828580" y="1354944"/>
            <a:ext cx="7601419" cy="5327957"/>
          </a:xfrm>
        </p:spPr>
        <p:txBody>
          <a:bodyPr anchor="ctr">
            <a:normAutofit/>
          </a:bodyPr>
          <a:lstStyle/>
          <a:p>
            <a:pPr marL="0" indent="0">
              <a:buNone/>
            </a:pPr>
            <a:endParaRPr lang="tr-TR" dirty="0"/>
          </a:p>
          <a:p>
            <a:r>
              <a:rPr lang="tr-TR" dirty="0"/>
              <a:t>İsminde de anlaşıldığı üzere küme içinde ki kareler toplamı</a:t>
            </a:r>
          </a:p>
          <a:p>
            <a:endParaRPr lang="tr-TR" dirty="0"/>
          </a:p>
          <a:p>
            <a:r>
              <a:rPr lang="tr-TR" dirty="0"/>
              <a:t>Bazı durumlarda </a:t>
            </a:r>
            <a:r>
              <a:rPr lang="tr-TR" dirty="0" err="1"/>
              <a:t>k’nın</a:t>
            </a:r>
            <a:r>
              <a:rPr lang="tr-TR" dirty="0"/>
              <a:t> optimal değerini bulmak için dirsek yöntemi de denilen yöntem kullanılır. </a:t>
            </a:r>
          </a:p>
          <a:p>
            <a:endParaRPr lang="tr-TR" dirty="0"/>
          </a:p>
          <a:p>
            <a:r>
              <a:rPr lang="tr-TR" dirty="0"/>
              <a:t>Her bir küme içindeki verilerin merkeze olan uzaklıklarının kareleri toplanır.</a:t>
            </a:r>
          </a:p>
          <a:p>
            <a:endParaRPr lang="tr-TR" dirty="0"/>
          </a:p>
        </p:txBody>
      </p:sp>
      <p:pic>
        <p:nvPicPr>
          <p:cNvPr id="7" name="Image5">
            <a:extLst>
              <a:ext uri="{FF2B5EF4-FFF2-40B4-BE49-F238E27FC236}">
                <a16:creationId xmlns:a16="http://schemas.microsoft.com/office/drawing/2014/main" id="{FAEF3710-9722-4A5D-8387-8319C196D5EF}"/>
              </a:ext>
            </a:extLst>
          </p:cNvPr>
          <p:cNvPicPr/>
          <p:nvPr/>
        </p:nvPicPr>
        <p:blipFill>
          <a:blip r:embed="rId2">
            <a:lum/>
            <a:alphaModFix/>
          </a:blip>
          <a:srcRect/>
          <a:stretch>
            <a:fillRect/>
          </a:stretch>
        </p:blipFill>
        <p:spPr>
          <a:xfrm>
            <a:off x="4364015" y="307830"/>
            <a:ext cx="6119495" cy="1047115"/>
          </a:xfrm>
          <a:prstGeom prst="rect">
            <a:avLst/>
          </a:prstGeom>
          <a:noFill/>
          <a:ln>
            <a:noFill/>
            <a:prstDash/>
          </a:ln>
        </p:spPr>
      </p:pic>
    </p:spTree>
    <p:extLst>
      <p:ext uri="{BB962C8B-B14F-4D97-AF65-F5344CB8AC3E}">
        <p14:creationId xmlns:p14="http://schemas.microsoft.com/office/powerpoint/2010/main" val="5687672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19D6E1EB-4946-46F6-978E-AA3354402165}"/>
              </a:ext>
            </a:extLst>
          </p:cNvPr>
          <p:cNvSpPr>
            <a:spLocks noGrp="1"/>
          </p:cNvSpPr>
          <p:nvPr>
            <p:ph idx="1"/>
          </p:nvPr>
        </p:nvSpPr>
        <p:spPr>
          <a:xfrm>
            <a:off x="605197" y="719848"/>
            <a:ext cx="3111668" cy="5488540"/>
          </a:xfrm>
        </p:spPr>
        <p:txBody>
          <a:bodyPr>
            <a:normAutofit/>
          </a:bodyPr>
          <a:lstStyle/>
          <a:p>
            <a:r>
              <a:rPr lang="tr-TR" dirty="0"/>
              <a:t>Peki bizim makine nerede duracağını nereden bilecek sonuçta tüm veri noktalarını bir </a:t>
            </a:r>
            <a:r>
              <a:rPr lang="tr-TR" dirty="0" err="1"/>
              <a:t>cluster</a:t>
            </a:r>
            <a:r>
              <a:rPr lang="tr-TR" dirty="0"/>
              <a:t> yapana kadar gidebilir bu aşırı öğrenme ezberleme olur.</a:t>
            </a:r>
          </a:p>
          <a:p>
            <a:pPr marL="0" indent="0">
              <a:buNone/>
            </a:pPr>
            <a:endParaRPr lang="tr-TR" dirty="0"/>
          </a:p>
          <a:p>
            <a:r>
              <a:rPr lang="tr-TR" dirty="0"/>
              <a:t>En uygun </a:t>
            </a:r>
            <a:r>
              <a:rPr lang="tr-TR" dirty="0" err="1"/>
              <a:t>x_opt</a:t>
            </a:r>
            <a:r>
              <a:rPr lang="tr-TR" dirty="0"/>
              <a:t> kümeleri, bir "dirsek" gibi görünen WCSS (x) çizili eğrisinin kısmında yer alan nokta (</a:t>
            </a:r>
            <a:r>
              <a:rPr lang="tr-TR" dirty="0" err="1"/>
              <a:t>x_opt</a:t>
            </a:r>
            <a:r>
              <a:rPr lang="tr-TR" dirty="0"/>
              <a:t>, WCSS (</a:t>
            </a:r>
            <a:r>
              <a:rPr lang="tr-TR" dirty="0" err="1"/>
              <a:t>x_opt</a:t>
            </a:r>
            <a:r>
              <a:rPr lang="tr-TR" dirty="0"/>
              <a:t>)) ile verilir.</a:t>
            </a:r>
          </a:p>
        </p:txBody>
      </p:sp>
      <p:sp>
        <p:nvSpPr>
          <p:cNvPr id="22" name="Rectangle 21">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6">
            <a:extLst>
              <a:ext uri="{FF2B5EF4-FFF2-40B4-BE49-F238E27FC236}">
                <a16:creationId xmlns:a16="http://schemas.microsoft.com/office/drawing/2014/main" id="{7D02F8F0-BAE6-49A0-A680-65AD0FB9F476}"/>
              </a:ext>
            </a:extLst>
          </p:cNvPr>
          <p:cNvPicPr/>
          <p:nvPr/>
        </p:nvPicPr>
        <p:blipFill>
          <a:blip r:embed="rId2">
            <a:extLst/>
          </a:blip>
          <a:srcRect/>
          <a:stretch>
            <a:fillRect/>
          </a:stretch>
        </p:blipFill>
        <p:spPr>
          <a:xfrm>
            <a:off x="4038598" y="824499"/>
            <a:ext cx="7391403" cy="5202856"/>
          </a:xfrm>
          <a:prstGeom prst="rect">
            <a:avLst/>
          </a:prstGeom>
          <a:noFill/>
        </p:spPr>
      </p:pic>
    </p:spTree>
    <p:extLst>
      <p:ext uri="{BB962C8B-B14F-4D97-AF65-F5344CB8AC3E}">
        <p14:creationId xmlns:p14="http://schemas.microsoft.com/office/powerpoint/2010/main" val="339981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7ED4546-2516-4883-AF37-CDF6A8B80CBE}"/>
              </a:ext>
            </a:extLst>
          </p:cNvPr>
          <p:cNvSpPr>
            <a:spLocks noGrp="1"/>
          </p:cNvSpPr>
          <p:nvPr>
            <p:ph type="title"/>
          </p:nvPr>
        </p:nvSpPr>
        <p:spPr>
          <a:xfrm>
            <a:off x="1673156" y="398833"/>
            <a:ext cx="9756843" cy="710119"/>
          </a:xfrm>
        </p:spPr>
        <p:txBody>
          <a:bodyPr>
            <a:normAutofit fontScale="90000"/>
          </a:bodyPr>
          <a:lstStyle/>
          <a:p>
            <a:r>
              <a:rPr lang="tr-TR" dirty="0"/>
              <a:t>		</a:t>
            </a:r>
            <a:r>
              <a:rPr lang="en-US" dirty="0"/>
              <a:t>HİYARARŞİK </a:t>
            </a:r>
            <a:r>
              <a:rPr lang="tr-TR" dirty="0"/>
              <a:t>kümeleme	</a:t>
            </a:r>
          </a:p>
        </p:txBody>
      </p:sp>
      <p:sp>
        <p:nvSpPr>
          <p:cNvPr id="3" name="İçerik Yer Tutucusu 2">
            <a:extLst>
              <a:ext uri="{FF2B5EF4-FFF2-40B4-BE49-F238E27FC236}">
                <a16:creationId xmlns:a16="http://schemas.microsoft.com/office/drawing/2014/main" id="{7907A312-559A-4F94-91F7-E8E297001146}"/>
              </a:ext>
            </a:extLst>
          </p:cNvPr>
          <p:cNvSpPr>
            <a:spLocks noGrp="1"/>
          </p:cNvSpPr>
          <p:nvPr>
            <p:ph idx="1"/>
          </p:nvPr>
        </p:nvSpPr>
        <p:spPr>
          <a:xfrm>
            <a:off x="1251678" y="1196503"/>
            <a:ext cx="10178322" cy="4683090"/>
          </a:xfrm>
        </p:spPr>
        <p:txBody>
          <a:bodyPr/>
          <a:lstStyle/>
          <a:p>
            <a:r>
              <a:rPr lang="tr-TR" dirty="0"/>
              <a:t>NEDİR ?</a:t>
            </a:r>
          </a:p>
          <a:p>
            <a:endParaRPr lang="tr-TR" dirty="0"/>
          </a:p>
          <a:p>
            <a:r>
              <a:rPr lang="tr-TR" dirty="0"/>
              <a:t>Kümeleme algoritmaları bir dizi veri noktasını alt kümelere ayırır. </a:t>
            </a:r>
          </a:p>
          <a:p>
            <a:r>
              <a:rPr lang="tr-TR" dirty="0"/>
              <a:t>Algoritmaların amacı, içsel olarak tutarlı olan fakat birbirlerinden açıkça farklı olan kümeler oluşturmaktır.</a:t>
            </a:r>
          </a:p>
          <a:p>
            <a:r>
              <a:rPr lang="tr-TR" dirty="0"/>
              <a:t>İki tip kümeleme yöntemi vardır.</a:t>
            </a:r>
          </a:p>
          <a:p>
            <a:r>
              <a:rPr lang="tr-TR" dirty="0" err="1"/>
              <a:t>Hierarchical</a:t>
            </a:r>
            <a:endParaRPr lang="tr-TR" dirty="0"/>
          </a:p>
          <a:p>
            <a:pPr lvl="1"/>
            <a:r>
              <a:rPr lang="tr-TR" dirty="0" err="1"/>
              <a:t>Agglomerative</a:t>
            </a:r>
            <a:r>
              <a:rPr lang="tr-TR" dirty="0"/>
              <a:t> </a:t>
            </a:r>
          </a:p>
          <a:p>
            <a:pPr lvl="1"/>
            <a:r>
              <a:rPr lang="tr-TR" dirty="0" err="1"/>
              <a:t>Divisive</a:t>
            </a:r>
            <a:endParaRPr lang="tr-TR" dirty="0"/>
          </a:p>
          <a:p>
            <a:endParaRPr lang="tr-TR" dirty="0"/>
          </a:p>
        </p:txBody>
      </p:sp>
    </p:spTree>
    <p:extLst>
      <p:ext uri="{BB962C8B-B14F-4D97-AF65-F5344CB8AC3E}">
        <p14:creationId xmlns:p14="http://schemas.microsoft.com/office/powerpoint/2010/main" val="103826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415F77-407A-49BF-A8BD-BA10FF06D2FD}"/>
              </a:ext>
            </a:extLst>
          </p:cNvPr>
          <p:cNvSpPr>
            <a:spLocks noGrp="1"/>
          </p:cNvSpPr>
          <p:nvPr>
            <p:ph idx="1"/>
          </p:nvPr>
        </p:nvSpPr>
        <p:spPr>
          <a:xfrm>
            <a:off x="1251678" y="587829"/>
            <a:ext cx="10178322" cy="5291763"/>
          </a:xfrm>
        </p:spPr>
        <p:txBody>
          <a:bodyPr>
            <a:normAutofit/>
          </a:bodyPr>
          <a:lstStyle/>
          <a:p>
            <a:r>
              <a:rPr lang="tr-TR" dirty="0" err="1"/>
              <a:t>Agglomerative</a:t>
            </a:r>
            <a:endParaRPr lang="tr-TR" dirty="0"/>
          </a:p>
          <a:p>
            <a:endParaRPr lang="tr-TR" dirty="0"/>
          </a:p>
          <a:p>
            <a:pPr marL="0" indent="0">
              <a:buNone/>
            </a:pPr>
            <a:r>
              <a:rPr lang="tr-TR" dirty="0"/>
              <a:t>NEDİR ?</a:t>
            </a:r>
          </a:p>
          <a:p>
            <a:pPr marL="0" indent="0">
              <a:buNone/>
            </a:pPr>
            <a:endParaRPr lang="tr-TR" dirty="0"/>
          </a:p>
          <a:p>
            <a:r>
              <a:rPr lang="tr-TR" dirty="0"/>
              <a:t>Her bir gözlemle ayrı bir kümede başlar ve bir durdurma kriteri yerine getirilene kadar kümeleri birlikte bir araya getirir.</a:t>
            </a:r>
          </a:p>
          <a:p>
            <a:pPr marL="0" indent="0">
              <a:buNone/>
            </a:pPr>
            <a:endParaRPr lang="tr-TR" dirty="0"/>
          </a:p>
          <a:p>
            <a:pPr marL="0" indent="0">
              <a:buNone/>
            </a:pPr>
            <a:r>
              <a:rPr lang="tr-TR" dirty="0"/>
              <a:t>NASIL ÇALIŞIR ?</a:t>
            </a:r>
          </a:p>
          <a:p>
            <a:pPr lvl="1"/>
            <a:r>
              <a:rPr lang="en-US" dirty="0"/>
              <a:t>Her </a:t>
            </a:r>
            <a:r>
              <a:rPr lang="en-US" dirty="0" err="1"/>
              <a:t>veri</a:t>
            </a:r>
            <a:r>
              <a:rPr lang="en-US" dirty="0"/>
              <a:t> </a:t>
            </a:r>
            <a:r>
              <a:rPr lang="en-US" dirty="0" err="1"/>
              <a:t>bir</a:t>
            </a:r>
            <a:r>
              <a:rPr lang="en-US" dirty="0"/>
              <a:t> </a:t>
            </a:r>
            <a:r>
              <a:rPr lang="en-US" dirty="0" err="1"/>
              <a:t>küme</a:t>
            </a:r>
            <a:r>
              <a:rPr lang="en-US" dirty="0"/>
              <a:t> </a:t>
            </a:r>
            <a:r>
              <a:rPr lang="en-US" dirty="0" err="1"/>
              <a:t>olarak</a:t>
            </a:r>
            <a:r>
              <a:rPr lang="en-US" dirty="0"/>
              <a:t> </a:t>
            </a:r>
            <a:r>
              <a:rPr lang="en-US" dirty="0" err="1"/>
              <a:t>başlar</a:t>
            </a:r>
            <a:endParaRPr lang="tr-TR" dirty="0"/>
          </a:p>
          <a:p>
            <a:pPr lvl="1"/>
            <a:r>
              <a:rPr lang="en-US" dirty="0" err="1"/>
              <a:t>En</a:t>
            </a:r>
            <a:r>
              <a:rPr lang="en-US" dirty="0"/>
              <a:t> </a:t>
            </a:r>
            <a:r>
              <a:rPr lang="en-US" dirty="0" err="1"/>
              <a:t>yakın</a:t>
            </a:r>
            <a:r>
              <a:rPr lang="en-US" dirty="0"/>
              <a:t> </a:t>
            </a:r>
            <a:r>
              <a:rPr lang="en-US" dirty="0" err="1"/>
              <a:t>iki</a:t>
            </a:r>
            <a:r>
              <a:rPr lang="en-US" dirty="0"/>
              <a:t> </a:t>
            </a:r>
            <a:r>
              <a:rPr lang="en-US" dirty="0" err="1"/>
              <a:t>komşuyu</a:t>
            </a:r>
            <a:r>
              <a:rPr lang="en-US" dirty="0"/>
              <a:t> </a:t>
            </a:r>
            <a:r>
              <a:rPr lang="en-US" dirty="0" err="1"/>
              <a:t>alıp</a:t>
            </a:r>
            <a:r>
              <a:rPr lang="en-US" dirty="0"/>
              <a:t> </a:t>
            </a:r>
            <a:r>
              <a:rPr lang="en-US" dirty="0" err="1"/>
              <a:t>ikişerli</a:t>
            </a:r>
            <a:r>
              <a:rPr lang="en-US" dirty="0"/>
              <a:t> </a:t>
            </a:r>
            <a:r>
              <a:rPr lang="en-US" dirty="0" err="1"/>
              <a:t>küme</a:t>
            </a:r>
            <a:r>
              <a:rPr lang="en-US" dirty="0"/>
              <a:t> </a:t>
            </a:r>
            <a:r>
              <a:rPr lang="en-US" dirty="0" err="1"/>
              <a:t>oluşturulur</a:t>
            </a:r>
            <a:endParaRPr lang="tr-TR" dirty="0"/>
          </a:p>
          <a:p>
            <a:pPr lvl="1"/>
            <a:r>
              <a:rPr lang="en-US" dirty="0"/>
              <a:t>Bir </a:t>
            </a:r>
            <a:r>
              <a:rPr lang="en-US" dirty="0" err="1"/>
              <a:t>önceki</a:t>
            </a:r>
            <a:r>
              <a:rPr lang="en-US" dirty="0"/>
              <a:t> </a:t>
            </a:r>
            <a:r>
              <a:rPr lang="en-US" dirty="0" err="1"/>
              <a:t>adım</a:t>
            </a:r>
            <a:r>
              <a:rPr lang="en-US" dirty="0"/>
              <a:t> </a:t>
            </a:r>
            <a:r>
              <a:rPr lang="en-US" dirty="0" err="1"/>
              <a:t>tek</a:t>
            </a:r>
            <a:r>
              <a:rPr lang="en-US" dirty="0"/>
              <a:t> </a:t>
            </a:r>
            <a:r>
              <a:rPr lang="en-US" dirty="0" err="1"/>
              <a:t>bölüt</a:t>
            </a:r>
            <a:r>
              <a:rPr lang="en-US" dirty="0"/>
              <a:t> </a:t>
            </a:r>
            <a:r>
              <a:rPr lang="en-US" dirty="0" err="1"/>
              <a:t>olana</a:t>
            </a:r>
            <a:r>
              <a:rPr lang="en-US" dirty="0"/>
              <a:t> </a:t>
            </a:r>
            <a:r>
              <a:rPr lang="en-US" dirty="0" err="1"/>
              <a:t>kadar</a:t>
            </a:r>
            <a:r>
              <a:rPr lang="en-US" dirty="0"/>
              <a:t> </a:t>
            </a:r>
            <a:r>
              <a:rPr lang="en-US" dirty="0" err="1"/>
              <a:t>devam</a:t>
            </a:r>
            <a:r>
              <a:rPr lang="en-US" dirty="0"/>
              <a:t> </a:t>
            </a:r>
            <a:r>
              <a:rPr lang="en-US" dirty="0" err="1"/>
              <a:t>eder</a:t>
            </a:r>
            <a:r>
              <a:rPr lang="en-US" dirty="0"/>
              <a:t>	</a:t>
            </a:r>
            <a:endParaRPr lang="tr-TR" dirty="0"/>
          </a:p>
          <a:p>
            <a:endParaRPr lang="tr-TR" dirty="0"/>
          </a:p>
          <a:p>
            <a:endParaRPr lang="tr-TR" dirty="0"/>
          </a:p>
          <a:p>
            <a:pPr lvl="1"/>
            <a:endParaRPr lang="tr-TR" dirty="0"/>
          </a:p>
        </p:txBody>
      </p:sp>
    </p:spTree>
    <p:extLst>
      <p:ext uri="{BB962C8B-B14F-4D97-AF65-F5344CB8AC3E}">
        <p14:creationId xmlns:p14="http://schemas.microsoft.com/office/powerpoint/2010/main" val="367774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EBAB1F5-8CF8-4887-832A-EC553F90DE3F}"/>
              </a:ext>
            </a:extLst>
          </p:cNvPr>
          <p:cNvSpPr>
            <a:spLocks noGrp="1"/>
          </p:cNvSpPr>
          <p:nvPr>
            <p:ph idx="1"/>
          </p:nvPr>
        </p:nvSpPr>
        <p:spPr>
          <a:xfrm>
            <a:off x="1251678" y="643811"/>
            <a:ext cx="10178322" cy="5235781"/>
          </a:xfrm>
        </p:spPr>
        <p:txBody>
          <a:bodyPr/>
          <a:lstStyle/>
          <a:p>
            <a:r>
              <a:rPr lang="tr-TR" dirty="0" err="1"/>
              <a:t>Divisive</a:t>
            </a:r>
            <a:endParaRPr lang="tr-TR" dirty="0"/>
          </a:p>
          <a:p>
            <a:pPr marL="0" indent="0">
              <a:buNone/>
            </a:pPr>
            <a:endParaRPr lang="tr-TR" dirty="0"/>
          </a:p>
          <a:p>
            <a:pPr marL="0" indent="0">
              <a:buNone/>
            </a:pPr>
            <a:r>
              <a:rPr lang="tr-TR" dirty="0"/>
              <a:t>NEDİR ?</a:t>
            </a:r>
          </a:p>
          <a:p>
            <a:endParaRPr lang="tr-TR" dirty="0"/>
          </a:p>
          <a:p>
            <a:r>
              <a:rPr lang="tr-TR" dirty="0"/>
              <a:t>Bölünmeli bir yöntem, tek bir kümedeki tüm kalıplarla başlar ve bir durma kriteri karşılanana kadar bölünmeyi gerçekleştirir.</a:t>
            </a:r>
          </a:p>
          <a:p>
            <a:endParaRPr lang="tr-TR" dirty="0"/>
          </a:p>
          <a:p>
            <a:pPr marL="0" indent="0">
              <a:buNone/>
            </a:pPr>
            <a:r>
              <a:rPr lang="tr-TR" dirty="0"/>
              <a:t>NASIL ÇALIŞIR ? </a:t>
            </a:r>
          </a:p>
          <a:p>
            <a:pPr marL="0" indent="0">
              <a:buNone/>
            </a:pPr>
            <a:endParaRPr lang="tr-TR" dirty="0"/>
          </a:p>
          <a:p>
            <a:pPr lvl="1"/>
            <a:r>
              <a:rPr lang="tr-TR" dirty="0"/>
              <a:t>Bütün uzay bir küme olarak kabul edilir.</a:t>
            </a:r>
          </a:p>
          <a:p>
            <a:pPr lvl="1"/>
            <a:r>
              <a:rPr lang="tr-TR" dirty="0" err="1"/>
              <a:t>Herbir</a:t>
            </a:r>
            <a:r>
              <a:rPr lang="tr-TR" dirty="0"/>
              <a:t> veri </a:t>
            </a:r>
            <a:r>
              <a:rPr lang="tr-TR" dirty="0" err="1"/>
              <a:t>cluster</a:t>
            </a:r>
            <a:r>
              <a:rPr lang="tr-TR" dirty="0"/>
              <a:t> olana kadar bölünmeye devam edilir.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277252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3" name="Rectangle 22">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15060938-0811-4A34-AFBC-EF9261C04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2D782B-7254-4692-B5D7-DB82C2936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4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çerik Yer Tutucusu 3">
            <a:extLst>
              <a:ext uri="{FF2B5EF4-FFF2-40B4-BE49-F238E27FC236}">
                <a16:creationId xmlns:a16="http://schemas.microsoft.com/office/drawing/2014/main" id="{5B60C0CC-0AD8-4BB8-904B-50E11E138781}"/>
              </a:ext>
            </a:extLst>
          </p:cNvPr>
          <p:cNvPicPr>
            <a:picLocks/>
          </p:cNvPicPr>
          <p:nvPr/>
        </p:nvPicPr>
        <p:blipFill rotWithShape="1">
          <a:blip r:embed="rId2"/>
          <a:srcRect l="5064" r="1" b="1"/>
          <a:stretch/>
        </p:blipFill>
        <p:spPr>
          <a:xfrm>
            <a:off x="477012" y="480060"/>
            <a:ext cx="11237976" cy="5804009"/>
          </a:xfrm>
          <a:prstGeom prst="rect">
            <a:avLst/>
          </a:prstGeom>
          <a:noFill/>
        </p:spPr>
      </p:pic>
    </p:spTree>
    <p:extLst>
      <p:ext uri="{BB962C8B-B14F-4D97-AF65-F5344CB8AC3E}">
        <p14:creationId xmlns:p14="http://schemas.microsoft.com/office/powerpoint/2010/main" val="170583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CD738B9A-243B-4D8F-B60C-3FB3F224552F}"/>
              </a:ext>
            </a:extLst>
          </p:cNvPr>
          <p:cNvSpPr>
            <a:spLocks noGrp="1"/>
          </p:cNvSpPr>
          <p:nvPr>
            <p:ph type="title"/>
          </p:nvPr>
        </p:nvSpPr>
        <p:spPr>
          <a:xfrm>
            <a:off x="761996" y="299126"/>
            <a:ext cx="10584028" cy="1445698"/>
          </a:xfrm>
        </p:spPr>
        <p:txBody>
          <a:bodyPr anchor="b">
            <a:noAutofit/>
          </a:bodyPr>
          <a:lstStyle/>
          <a:p>
            <a:pPr algn="ctr"/>
            <a:r>
              <a:rPr lang="tr-TR" sz="3200" dirty="0" err="1"/>
              <a:t>Clusterıng</a:t>
            </a:r>
            <a:r>
              <a:rPr lang="tr-TR" sz="3200" dirty="0"/>
              <a:t> (Kümeleme/</a:t>
            </a:r>
            <a:r>
              <a:rPr lang="tr-TR" sz="3200" dirty="0" err="1"/>
              <a:t>bölütleme</a:t>
            </a:r>
            <a:r>
              <a:rPr lang="tr-TR" sz="3200" dirty="0"/>
              <a:t>) konularına</a:t>
            </a:r>
            <a:br>
              <a:rPr lang="tr-TR" sz="3200" dirty="0"/>
            </a:br>
            <a:r>
              <a:rPr lang="tr-TR" sz="3200" dirty="0"/>
              <a:t> </a:t>
            </a:r>
            <a:br>
              <a:rPr lang="tr-TR" sz="3200" dirty="0"/>
            </a:br>
            <a:r>
              <a:rPr lang="tr-TR" sz="3200" dirty="0" err="1"/>
              <a:t>hoşgeldiniz</a:t>
            </a:r>
            <a:endParaRPr lang="tr-TR" sz="3200" dirty="0"/>
          </a:p>
        </p:txBody>
      </p:sp>
      <p:sp>
        <p:nvSpPr>
          <p:cNvPr id="3" name="İçerik Yer Tutucusu 2">
            <a:extLst>
              <a:ext uri="{FF2B5EF4-FFF2-40B4-BE49-F238E27FC236}">
                <a16:creationId xmlns:a16="http://schemas.microsoft.com/office/drawing/2014/main" id="{A9619500-2443-430D-ADA6-5D1519C34D5B}"/>
              </a:ext>
            </a:extLst>
          </p:cNvPr>
          <p:cNvSpPr>
            <a:spLocks noGrp="1"/>
          </p:cNvSpPr>
          <p:nvPr>
            <p:ph idx="1"/>
          </p:nvPr>
        </p:nvSpPr>
        <p:spPr>
          <a:xfrm>
            <a:off x="761996" y="1894114"/>
            <a:ext cx="10668004" cy="4112621"/>
          </a:xfrm>
        </p:spPr>
        <p:txBody>
          <a:bodyPr>
            <a:normAutofit/>
          </a:bodyPr>
          <a:lstStyle/>
          <a:p>
            <a:r>
              <a:rPr lang="tr-TR" sz="2400" dirty="0"/>
              <a:t>Clustering</a:t>
            </a:r>
          </a:p>
          <a:p>
            <a:pPr lvl="1"/>
            <a:r>
              <a:rPr lang="tr-TR" sz="2200" dirty="0"/>
              <a:t>K-</a:t>
            </a:r>
            <a:r>
              <a:rPr lang="tr-TR" sz="2200" dirty="0" err="1"/>
              <a:t>Means</a:t>
            </a:r>
            <a:endParaRPr lang="tr-TR" sz="2200" dirty="0"/>
          </a:p>
          <a:p>
            <a:pPr lvl="2"/>
            <a:r>
              <a:rPr lang="tr-TR" sz="2000" dirty="0"/>
              <a:t>K-</a:t>
            </a:r>
            <a:r>
              <a:rPr lang="tr-TR" sz="2000" dirty="0" err="1"/>
              <a:t>Means</a:t>
            </a:r>
            <a:r>
              <a:rPr lang="tr-TR" sz="2000" dirty="0"/>
              <a:t>++</a:t>
            </a:r>
          </a:p>
          <a:p>
            <a:pPr lvl="2"/>
            <a:r>
              <a:rPr lang="tr-TR" sz="2000" dirty="0"/>
              <a:t>WCSS</a:t>
            </a:r>
          </a:p>
          <a:p>
            <a:pPr lvl="1"/>
            <a:r>
              <a:rPr lang="tr-TR" sz="2000" dirty="0" err="1"/>
              <a:t>Hierarchical</a:t>
            </a:r>
            <a:endParaRPr lang="tr-TR" sz="2000" dirty="0"/>
          </a:p>
          <a:p>
            <a:pPr lvl="2"/>
            <a:r>
              <a:rPr lang="tr-TR" sz="1800" dirty="0" err="1"/>
              <a:t>Agglomerative</a:t>
            </a:r>
            <a:endParaRPr lang="tr-TR" sz="1800" dirty="0"/>
          </a:p>
          <a:p>
            <a:pPr lvl="2"/>
            <a:r>
              <a:rPr lang="tr-TR" sz="1800" dirty="0" err="1"/>
              <a:t>Divisive</a:t>
            </a:r>
            <a:endParaRPr lang="tr-TR" sz="2000" dirty="0"/>
          </a:p>
          <a:p>
            <a:pPr lvl="1"/>
            <a:r>
              <a:rPr lang="tr-TR" sz="2000" dirty="0" err="1"/>
              <a:t>Dendogram</a:t>
            </a:r>
            <a:endParaRPr lang="tr-TR" sz="1800" dirty="0"/>
          </a:p>
          <a:p>
            <a:pPr lvl="1"/>
            <a:endParaRPr lang="tr-TR" sz="2200" dirty="0"/>
          </a:p>
        </p:txBody>
      </p:sp>
      <p:sp>
        <p:nvSpPr>
          <p:cNvPr id="19"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793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Unvan 1">
            <a:extLst>
              <a:ext uri="{FF2B5EF4-FFF2-40B4-BE49-F238E27FC236}">
                <a16:creationId xmlns:a16="http://schemas.microsoft.com/office/drawing/2014/main" id="{8D818A56-E237-43C9-A777-E9EABFF6E041}"/>
              </a:ext>
            </a:extLst>
          </p:cNvPr>
          <p:cNvSpPr>
            <a:spLocks noGrp="1"/>
          </p:cNvSpPr>
          <p:nvPr>
            <p:ph type="title"/>
          </p:nvPr>
        </p:nvSpPr>
        <p:spPr>
          <a:xfrm>
            <a:off x="605197" y="382385"/>
            <a:ext cx="3111669" cy="899780"/>
          </a:xfrm>
        </p:spPr>
        <p:txBody>
          <a:bodyPr anchor="b">
            <a:normAutofit/>
          </a:bodyPr>
          <a:lstStyle/>
          <a:p>
            <a:r>
              <a:rPr lang="tr-TR" sz="2000"/>
              <a:t>			Dendogram </a:t>
            </a:r>
          </a:p>
        </p:txBody>
      </p:sp>
      <p:sp>
        <p:nvSpPr>
          <p:cNvPr id="14" name="Rectangle 1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3">
            <a:extLst>
              <a:ext uri="{FF2B5EF4-FFF2-40B4-BE49-F238E27FC236}">
                <a16:creationId xmlns:a16="http://schemas.microsoft.com/office/drawing/2014/main" id="{8728A9A8-0591-4183-9C3D-690E5B73F165}"/>
              </a:ext>
            </a:extLst>
          </p:cNvPr>
          <p:cNvPicPr>
            <a:picLocks/>
          </p:cNvPicPr>
          <p:nvPr/>
        </p:nvPicPr>
        <p:blipFill>
          <a:blip r:embed="rId2"/>
          <a:stretch>
            <a:fillRect/>
          </a:stretch>
        </p:blipFill>
        <p:spPr>
          <a:xfrm>
            <a:off x="4711748" y="2081881"/>
            <a:ext cx="6074784" cy="2688091"/>
          </a:xfrm>
          <a:prstGeom prst="rect">
            <a:avLst/>
          </a:prstGeom>
          <a:noFill/>
        </p:spPr>
      </p:pic>
      <p:sp>
        <p:nvSpPr>
          <p:cNvPr id="5" name="İçerik Yer Tutucusu 4">
            <a:extLst>
              <a:ext uri="{FF2B5EF4-FFF2-40B4-BE49-F238E27FC236}">
                <a16:creationId xmlns:a16="http://schemas.microsoft.com/office/drawing/2014/main" id="{88341FF0-8070-46CD-A035-07FF715D4D82}"/>
              </a:ext>
            </a:extLst>
          </p:cNvPr>
          <p:cNvSpPr>
            <a:spLocks noGrp="1"/>
          </p:cNvSpPr>
          <p:nvPr>
            <p:ph idx="1"/>
          </p:nvPr>
        </p:nvSpPr>
        <p:spPr>
          <a:xfrm>
            <a:off x="502647" y="1664550"/>
            <a:ext cx="3535953" cy="4619518"/>
          </a:xfrm>
        </p:spPr>
        <p:txBody>
          <a:bodyPr/>
          <a:lstStyle/>
          <a:p>
            <a:r>
              <a:rPr lang="tr-TR" dirty="0" err="1"/>
              <a:t>Dendogram</a:t>
            </a:r>
            <a:r>
              <a:rPr lang="tr-TR" dirty="0"/>
              <a:t> yapısında veri noktaları çıtasını yukarı doğru yükselttikçe diğer verileri yakınlaşarak küme oluşturur.</a:t>
            </a:r>
          </a:p>
          <a:p>
            <a:endParaRPr lang="tr-TR" dirty="0"/>
          </a:p>
          <a:p>
            <a:r>
              <a:rPr lang="en-US" dirty="0" err="1"/>
              <a:t>Dendogramda</a:t>
            </a:r>
            <a:r>
              <a:rPr lang="en-US" dirty="0"/>
              <a:t> da </a:t>
            </a:r>
            <a:r>
              <a:rPr lang="en-US" dirty="0" err="1"/>
              <a:t>örneğin</a:t>
            </a:r>
            <a:r>
              <a:rPr lang="en-US" dirty="0"/>
              <a:t> </a:t>
            </a:r>
            <a:r>
              <a:rPr lang="en-US" dirty="0" err="1"/>
              <a:t>yukarıdan</a:t>
            </a:r>
            <a:r>
              <a:rPr lang="en-US" dirty="0"/>
              <a:t> </a:t>
            </a:r>
            <a:r>
              <a:rPr lang="en-US" dirty="0" err="1"/>
              <a:t>aşağıya</a:t>
            </a:r>
            <a:r>
              <a:rPr lang="en-US" dirty="0"/>
              <a:t> </a:t>
            </a:r>
            <a:r>
              <a:rPr lang="en-US" dirty="0" err="1"/>
              <a:t>indikçe</a:t>
            </a:r>
            <a:r>
              <a:rPr lang="en-US" dirty="0"/>
              <a:t> </a:t>
            </a:r>
            <a:r>
              <a:rPr lang="en-US" dirty="0" err="1"/>
              <a:t>çizdiğiniz</a:t>
            </a:r>
            <a:r>
              <a:rPr lang="en-US" dirty="0"/>
              <a:t> </a:t>
            </a:r>
            <a:r>
              <a:rPr lang="en-US" dirty="0" err="1"/>
              <a:t>noktaya</a:t>
            </a:r>
            <a:r>
              <a:rPr lang="en-US" dirty="0"/>
              <a:t> </a:t>
            </a:r>
            <a:r>
              <a:rPr lang="en-US" dirty="0" err="1"/>
              <a:t>göre</a:t>
            </a:r>
            <a:r>
              <a:rPr lang="en-US" dirty="0"/>
              <a:t> cluster </a:t>
            </a:r>
            <a:r>
              <a:rPr lang="en-US" dirty="0" err="1"/>
              <a:t>noktası</a:t>
            </a:r>
            <a:r>
              <a:rPr lang="en-US" dirty="0"/>
              <a:t> </a:t>
            </a:r>
            <a:r>
              <a:rPr lang="en-US" dirty="0" err="1"/>
              <a:t>belirlenebilinir</a:t>
            </a:r>
            <a:r>
              <a:rPr lang="en-US" dirty="0"/>
              <a:t>.</a:t>
            </a:r>
            <a:endParaRPr lang="tr-TR" dirty="0"/>
          </a:p>
          <a:p>
            <a:pPr marL="0" indent="0">
              <a:buNone/>
            </a:pPr>
            <a:endParaRPr lang="tr-TR" dirty="0"/>
          </a:p>
        </p:txBody>
      </p:sp>
    </p:spTree>
    <p:extLst>
      <p:ext uri="{BB962C8B-B14F-4D97-AF65-F5344CB8AC3E}">
        <p14:creationId xmlns:p14="http://schemas.microsoft.com/office/powerpoint/2010/main" val="15185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pic>
        <p:nvPicPr>
          <p:cNvPr id="7" name="İçerik Yer Tutucusu 3">
            <a:extLst>
              <a:ext uri="{FF2B5EF4-FFF2-40B4-BE49-F238E27FC236}">
                <a16:creationId xmlns:a16="http://schemas.microsoft.com/office/drawing/2014/main" id="{66BB4A79-6D89-4803-B695-ACBD9E53C981}"/>
              </a:ext>
            </a:extLst>
          </p:cNvPr>
          <p:cNvPicPr>
            <a:picLocks/>
          </p:cNvPicPr>
          <p:nvPr/>
        </p:nvPicPr>
        <p:blipFill>
          <a:blip r:embed="rId2"/>
          <a:stretch>
            <a:fillRect/>
          </a:stretch>
        </p:blipFill>
        <p:spPr>
          <a:xfrm>
            <a:off x="283463" y="457200"/>
            <a:ext cx="7137683" cy="6060332"/>
          </a:xfrm>
          <a:prstGeom prst="rect">
            <a:avLst/>
          </a:prstGeom>
          <a:noFill/>
        </p:spPr>
      </p:pic>
      <p:sp>
        <p:nvSpPr>
          <p:cNvPr id="5" name="İçerik Yer Tutucusu 4">
            <a:extLst>
              <a:ext uri="{FF2B5EF4-FFF2-40B4-BE49-F238E27FC236}">
                <a16:creationId xmlns:a16="http://schemas.microsoft.com/office/drawing/2014/main" id="{60360050-269D-4C1F-8C2C-B2D1E0D517FF}"/>
              </a:ext>
            </a:extLst>
          </p:cNvPr>
          <p:cNvSpPr>
            <a:spLocks noGrp="1"/>
          </p:cNvSpPr>
          <p:nvPr>
            <p:ph idx="1"/>
          </p:nvPr>
        </p:nvSpPr>
        <p:spPr>
          <a:xfrm>
            <a:off x="8332437" y="2056281"/>
            <a:ext cx="3374369" cy="3593591"/>
          </a:xfrm>
        </p:spPr>
        <p:txBody>
          <a:bodyPr/>
          <a:lstStyle/>
          <a:p>
            <a:r>
              <a:rPr lang="tr-TR" dirty="0">
                <a:solidFill>
                  <a:schemeClr val="tx2">
                    <a:lumMod val="50000"/>
                    <a:lumOff val="50000"/>
                  </a:schemeClr>
                </a:solidFill>
              </a:rPr>
              <a:t>Kullandığımız veri tipine yan tarafta ki kümeleme </a:t>
            </a:r>
            <a:r>
              <a:rPr lang="tr-TR" dirty="0" err="1">
                <a:solidFill>
                  <a:schemeClr val="tx2">
                    <a:lumMod val="50000"/>
                    <a:lumOff val="50000"/>
                  </a:schemeClr>
                </a:solidFill>
              </a:rPr>
              <a:t>methodu</a:t>
            </a:r>
            <a:r>
              <a:rPr lang="tr-TR" dirty="0">
                <a:solidFill>
                  <a:schemeClr val="tx2">
                    <a:lumMod val="50000"/>
                    <a:lumOff val="50000"/>
                  </a:schemeClr>
                </a:solidFill>
              </a:rPr>
              <a:t> yöntemlerini bazılarını kullanılabiliriz. </a:t>
            </a:r>
          </a:p>
          <a:p>
            <a:endParaRPr lang="tr-TR" dirty="0">
              <a:solidFill>
                <a:schemeClr val="tx2">
                  <a:lumMod val="50000"/>
                  <a:lumOff val="50000"/>
                </a:schemeClr>
              </a:solidFill>
            </a:endParaRPr>
          </a:p>
        </p:txBody>
      </p:sp>
    </p:spTree>
    <p:extLst>
      <p:ext uri="{BB962C8B-B14F-4D97-AF65-F5344CB8AC3E}">
        <p14:creationId xmlns:p14="http://schemas.microsoft.com/office/powerpoint/2010/main" val="62842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7" name="Rectangle 16">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çerik Yer Tutucusu 6">
            <a:extLst>
              <a:ext uri="{FF2B5EF4-FFF2-40B4-BE49-F238E27FC236}">
                <a16:creationId xmlns:a16="http://schemas.microsoft.com/office/drawing/2014/main" id="{0664C561-E72A-4606-9F08-F54D99B7E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493" y="1303506"/>
            <a:ext cx="4729507" cy="5554494"/>
          </a:xfrm>
        </p:spPr>
      </p:pic>
      <p:pic>
        <p:nvPicPr>
          <p:cNvPr id="8" name="İçerik Yer Tutucusu 4">
            <a:extLst>
              <a:ext uri="{FF2B5EF4-FFF2-40B4-BE49-F238E27FC236}">
                <a16:creationId xmlns:a16="http://schemas.microsoft.com/office/drawing/2014/main" id="{72D73B85-C8AD-4CB1-9E52-75F7E056E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4" y="1284050"/>
            <a:ext cx="5151867" cy="5573949"/>
          </a:xfrm>
          <a:prstGeom prst="rect">
            <a:avLst/>
          </a:prstGeom>
        </p:spPr>
      </p:pic>
      <p:sp>
        <p:nvSpPr>
          <p:cNvPr id="45" name="İçerik Yer Tutucusu 2">
            <a:extLst>
              <a:ext uri="{FF2B5EF4-FFF2-40B4-BE49-F238E27FC236}">
                <a16:creationId xmlns:a16="http://schemas.microsoft.com/office/drawing/2014/main" id="{EFBC228C-891B-4E59-92C8-6546DC8C2F0A}"/>
              </a:ext>
            </a:extLst>
          </p:cNvPr>
          <p:cNvSpPr txBox="1">
            <a:spLocks/>
          </p:cNvSpPr>
          <p:nvPr/>
        </p:nvSpPr>
        <p:spPr>
          <a:xfrm>
            <a:off x="885217" y="1"/>
            <a:ext cx="11306782" cy="6225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tr-TR" dirty="0">
              <a:solidFill>
                <a:schemeClr val="tx1"/>
              </a:solidFill>
            </a:endParaRPr>
          </a:p>
        </p:txBody>
      </p:sp>
      <p:sp>
        <p:nvSpPr>
          <p:cNvPr id="46" name="İçerik Yer Tutucusu 2">
            <a:extLst>
              <a:ext uri="{FF2B5EF4-FFF2-40B4-BE49-F238E27FC236}">
                <a16:creationId xmlns:a16="http://schemas.microsoft.com/office/drawing/2014/main" id="{32653196-3638-4F6B-9DE7-1A3119F5A109}"/>
              </a:ext>
            </a:extLst>
          </p:cNvPr>
          <p:cNvSpPr txBox="1">
            <a:spLocks/>
          </p:cNvSpPr>
          <p:nvPr/>
        </p:nvSpPr>
        <p:spPr>
          <a:xfrm>
            <a:off x="4073647" y="153893"/>
            <a:ext cx="4729508" cy="79941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tr-TR" dirty="0">
                <a:solidFill>
                  <a:schemeClr val="tx1"/>
                </a:solidFill>
              </a:rPr>
              <a:t>Problemimiz için kullanılacak verilerimiz .</a:t>
            </a:r>
          </a:p>
        </p:txBody>
      </p:sp>
    </p:spTree>
    <p:extLst>
      <p:ext uri="{BB962C8B-B14F-4D97-AF65-F5344CB8AC3E}">
        <p14:creationId xmlns:p14="http://schemas.microsoft.com/office/powerpoint/2010/main" val="295273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4" name="Unvan 1">
            <a:extLst>
              <a:ext uri="{FF2B5EF4-FFF2-40B4-BE49-F238E27FC236}">
                <a16:creationId xmlns:a16="http://schemas.microsoft.com/office/drawing/2014/main" id="{74FA17AD-39B1-4B3A-ABB5-7094DF5E7ACC}"/>
              </a:ext>
            </a:extLst>
          </p:cNvPr>
          <p:cNvSpPr>
            <a:spLocks noGrp="1"/>
          </p:cNvSpPr>
          <p:nvPr>
            <p:ph type="title"/>
          </p:nvPr>
        </p:nvSpPr>
        <p:spPr>
          <a:xfrm>
            <a:off x="754144" y="484631"/>
            <a:ext cx="6340519" cy="1638469"/>
          </a:xfrm>
        </p:spPr>
        <p:txBody>
          <a:bodyPr>
            <a:normAutofit/>
          </a:bodyPr>
          <a:lstStyle/>
          <a:p>
            <a:r>
              <a:rPr lang="tr-TR" sz="3600" dirty="0"/>
              <a:t>K-</a:t>
            </a:r>
            <a:r>
              <a:rPr lang="tr-TR" sz="3600" dirty="0" err="1"/>
              <a:t>means</a:t>
            </a:r>
            <a:r>
              <a:rPr lang="tr-TR" sz="3600" dirty="0"/>
              <a:t> kümeleme </a:t>
            </a:r>
            <a:r>
              <a:rPr lang="tr-TR" sz="3600" dirty="0" err="1"/>
              <a:t>algoritnasının</a:t>
            </a:r>
            <a:r>
              <a:rPr lang="tr-TR" sz="3600" dirty="0"/>
              <a:t> nasıl işlediğine bakalım</a:t>
            </a:r>
          </a:p>
        </p:txBody>
      </p:sp>
      <p:sp>
        <p:nvSpPr>
          <p:cNvPr id="24" name="Rectangle 2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2590312F-4BBF-40D0-A359-E8C01F7EF016}"/>
              </a:ext>
            </a:extLst>
          </p:cNvPr>
          <p:cNvSpPr>
            <a:spLocks noGrp="1"/>
          </p:cNvSpPr>
          <p:nvPr>
            <p:ph idx="1"/>
          </p:nvPr>
        </p:nvSpPr>
        <p:spPr>
          <a:xfrm>
            <a:off x="765050" y="2443140"/>
            <a:ext cx="8780165" cy="3930227"/>
          </a:xfrm>
        </p:spPr>
        <p:txBody>
          <a:bodyPr>
            <a:normAutofit fontScale="92500" lnSpcReduction="10000"/>
          </a:bodyPr>
          <a:lstStyle/>
          <a:p>
            <a:r>
              <a:rPr lang="en-US" dirty="0"/>
              <a:t>import pandas as pd </a:t>
            </a:r>
            <a:endParaRPr lang="tr-TR" dirty="0"/>
          </a:p>
          <a:p>
            <a:pPr marL="0" indent="0">
              <a:buNone/>
            </a:pPr>
            <a:r>
              <a:rPr lang="tr-TR" dirty="0"/>
              <a:t>    </a:t>
            </a:r>
            <a:r>
              <a:rPr lang="en-US" dirty="0"/>
              <a:t>import </a:t>
            </a:r>
            <a:r>
              <a:rPr lang="en-US" dirty="0" err="1"/>
              <a:t>matplotlib.pyplot</a:t>
            </a:r>
            <a:r>
              <a:rPr lang="en-US" dirty="0"/>
              <a:t> as </a:t>
            </a:r>
            <a:r>
              <a:rPr lang="en-US" dirty="0" err="1"/>
              <a:t>plt</a:t>
            </a:r>
            <a:r>
              <a:rPr lang="en-US" dirty="0"/>
              <a:t> </a:t>
            </a:r>
            <a:endParaRPr lang="tr-TR" dirty="0"/>
          </a:p>
          <a:p>
            <a:pPr marL="0" indent="0">
              <a:buNone/>
            </a:pPr>
            <a:r>
              <a:rPr lang="tr-TR" dirty="0"/>
              <a:t>    </a:t>
            </a:r>
            <a:r>
              <a:rPr lang="en-US" dirty="0" err="1"/>
              <a:t>veriler</a:t>
            </a:r>
            <a:r>
              <a:rPr lang="en-US" dirty="0"/>
              <a:t> = </a:t>
            </a:r>
            <a:r>
              <a:rPr lang="en-US" dirty="0" err="1"/>
              <a:t>pd.read_csv</a:t>
            </a:r>
            <a:r>
              <a:rPr lang="en-US" dirty="0"/>
              <a:t>('musteriler.csv’)</a:t>
            </a:r>
            <a:endParaRPr lang="tr-TR" dirty="0"/>
          </a:p>
          <a:p>
            <a:pPr marL="0" indent="0">
              <a:buNone/>
            </a:pPr>
            <a:r>
              <a:rPr lang="tr-TR" dirty="0"/>
              <a:t>    </a:t>
            </a:r>
            <a:r>
              <a:rPr lang="en-US" dirty="0"/>
              <a:t>#</a:t>
            </a:r>
            <a:r>
              <a:rPr lang="en-US" dirty="0" err="1"/>
              <a:t>KMeans</a:t>
            </a:r>
            <a:r>
              <a:rPr lang="en-US" dirty="0"/>
              <a:t> algorithm</a:t>
            </a:r>
            <a:endParaRPr lang="tr-TR" dirty="0"/>
          </a:p>
          <a:p>
            <a:r>
              <a:rPr lang="en-US" dirty="0"/>
              <a:t>X = </a:t>
            </a:r>
            <a:r>
              <a:rPr lang="en-US" dirty="0" err="1"/>
              <a:t>veriler.iloc</a:t>
            </a:r>
            <a:r>
              <a:rPr lang="en-US" dirty="0"/>
              <a:t>[:,3:].values</a:t>
            </a:r>
            <a:endParaRPr lang="tr-TR" dirty="0"/>
          </a:p>
          <a:p>
            <a:pPr marL="0" indent="0">
              <a:buNone/>
            </a:pPr>
            <a:endParaRPr lang="tr-TR" dirty="0"/>
          </a:p>
          <a:p>
            <a:pPr marL="0" indent="0">
              <a:buNone/>
            </a:pPr>
            <a:r>
              <a:rPr lang="tr-TR" dirty="0"/>
              <a:t>    </a:t>
            </a:r>
            <a:r>
              <a:rPr lang="en-US" dirty="0"/>
              <a:t>from </a:t>
            </a:r>
            <a:r>
              <a:rPr lang="en-US" dirty="0" err="1"/>
              <a:t>sklearn.cluster</a:t>
            </a:r>
            <a:r>
              <a:rPr lang="en-US" dirty="0"/>
              <a:t> import </a:t>
            </a:r>
            <a:r>
              <a:rPr lang="en-US" dirty="0" err="1"/>
              <a:t>KMeans</a:t>
            </a:r>
            <a:endParaRPr lang="tr-TR" dirty="0"/>
          </a:p>
          <a:p>
            <a:pPr marL="0" indent="0">
              <a:buNone/>
            </a:pPr>
            <a:r>
              <a:rPr lang="tr-TR" dirty="0"/>
              <a:t>    </a:t>
            </a:r>
            <a:r>
              <a:rPr lang="en-US" dirty="0" err="1"/>
              <a:t>kmeans</a:t>
            </a:r>
            <a:r>
              <a:rPr lang="en-US" dirty="0"/>
              <a:t> = </a:t>
            </a:r>
            <a:r>
              <a:rPr lang="en-US" dirty="0" err="1"/>
              <a:t>KMeans</a:t>
            </a:r>
            <a:r>
              <a:rPr lang="en-US" dirty="0"/>
              <a:t>(</a:t>
            </a:r>
            <a:r>
              <a:rPr lang="en-US" dirty="0" err="1"/>
              <a:t>n_clusters</a:t>
            </a:r>
            <a:r>
              <a:rPr lang="en-US" dirty="0"/>
              <a:t>=</a:t>
            </a:r>
            <a:r>
              <a:rPr lang="tr-TR" dirty="0"/>
              <a:t>4</a:t>
            </a:r>
            <a:r>
              <a:rPr lang="en-US" dirty="0"/>
              <a:t>,init='k-means++')  #</a:t>
            </a:r>
            <a:r>
              <a:rPr lang="en-US" dirty="0" err="1"/>
              <a:t>Nesne</a:t>
            </a:r>
            <a:r>
              <a:rPr lang="en-US" dirty="0"/>
              <a:t> </a:t>
            </a:r>
            <a:r>
              <a:rPr lang="en-US" dirty="0" err="1"/>
              <a:t>oluşturuluyor</a:t>
            </a:r>
            <a:r>
              <a:rPr lang="en-US" dirty="0"/>
              <a:t>.</a:t>
            </a:r>
            <a:r>
              <a:rPr lang="tr-TR" dirty="0"/>
              <a:t> K sayısı 4</a:t>
            </a:r>
          </a:p>
          <a:p>
            <a:pPr marL="0" indent="0">
              <a:buNone/>
            </a:pPr>
            <a:r>
              <a:rPr lang="tr-TR" dirty="0"/>
              <a:t>    </a:t>
            </a:r>
            <a:r>
              <a:rPr lang="en-US" dirty="0" err="1"/>
              <a:t>kmeans.fit</a:t>
            </a:r>
            <a:r>
              <a:rPr lang="en-US" dirty="0"/>
              <a:t>(X)	  #</a:t>
            </a:r>
            <a:r>
              <a:rPr lang="en-US" dirty="0" err="1"/>
              <a:t>Oluşturulan</a:t>
            </a:r>
            <a:r>
              <a:rPr lang="en-US" dirty="0"/>
              <a:t> </a:t>
            </a:r>
            <a:r>
              <a:rPr lang="en-US" dirty="0" err="1"/>
              <a:t>nesneyi</a:t>
            </a:r>
            <a:r>
              <a:rPr lang="en-US" dirty="0"/>
              <a:t> train </a:t>
            </a:r>
            <a:r>
              <a:rPr lang="en-US" dirty="0" err="1"/>
              <a:t>ediyoruz</a:t>
            </a:r>
            <a:r>
              <a:rPr lang="en-US" dirty="0"/>
              <a:t> </a:t>
            </a:r>
            <a:r>
              <a:rPr lang="en-US" dirty="0" err="1"/>
              <a:t>eğitiyoz</a:t>
            </a:r>
            <a:endParaRPr lang="tr-TR" dirty="0"/>
          </a:p>
          <a:p>
            <a:pPr marL="0" indent="0">
              <a:buNone/>
            </a:pPr>
            <a:r>
              <a:rPr lang="en-US" dirty="0"/>
              <a:t> </a:t>
            </a:r>
            <a:endParaRPr lang="tr-TR" dirty="0"/>
          </a:p>
          <a:p>
            <a:endParaRPr lang="tr-TR" dirty="0">
              <a:solidFill>
                <a:schemeClr val="tx1"/>
              </a:solidFill>
            </a:endParaRPr>
          </a:p>
        </p:txBody>
      </p:sp>
      <p:pic>
        <p:nvPicPr>
          <p:cNvPr id="8" name="Graphic 7">
            <a:extLst>
              <a:ext uri="{FF2B5EF4-FFF2-40B4-BE49-F238E27FC236}">
                <a16:creationId xmlns:a16="http://schemas.microsoft.com/office/drawing/2014/main" id="{1EC88C88-EBBE-4317-BB0D-0FE663C74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444556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BB93AB9-BD1D-4B94-ACF9-FEBD8376CA1C}"/>
              </a:ext>
            </a:extLst>
          </p:cNvPr>
          <p:cNvSpPr>
            <a:spLocks noGrp="1"/>
          </p:cNvSpPr>
          <p:nvPr>
            <p:ph idx="1"/>
          </p:nvPr>
        </p:nvSpPr>
        <p:spPr>
          <a:xfrm>
            <a:off x="1251678" y="298581"/>
            <a:ext cx="10178322" cy="5581012"/>
          </a:xfrm>
        </p:spPr>
        <p:txBody>
          <a:bodyPr>
            <a:normAutofit/>
          </a:bodyPr>
          <a:lstStyle/>
          <a:p>
            <a:r>
              <a:rPr lang="en-US" dirty="0"/>
              <a:t>#WCSS </a:t>
            </a:r>
            <a:r>
              <a:rPr lang="en-US" dirty="0" err="1"/>
              <a:t>Yöntem</a:t>
            </a:r>
            <a:endParaRPr lang="tr-TR" dirty="0"/>
          </a:p>
          <a:p>
            <a:pPr marL="0" indent="0">
              <a:buNone/>
            </a:pPr>
            <a:r>
              <a:rPr lang="en-US" dirty="0"/>
              <a:t> </a:t>
            </a:r>
            <a:endParaRPr lang="tr-TR" dirty="0"/>
          </a:p>
          <a:p>
            <a:pPr marL="0" indent="0">
              <a:buNone/>
            </a:pPr>
            <a:r>
              <a:rPr lang="tr-TR" dirty="0"/>
              <a:t>   </a:t>
            </a:r>
            <a:r>
              <a:rPr lang="en-US" dirty="0" err="1"/>
              <a:t>sonuclar</a:t>
            </a:r>
            <a:r>
              <a:rPr lang="en-US" dirty="0"/>
              <a:t> = []</a:t>
            </a:r>
            <a:endParaRPr lang="tr-TR" dirty="0"/>
          </a:p>
          <a:p>
            <a:pPr marL="0" indent="0">
              <a:buNone/>
            </a:pPr>
            <a:r>
              <a:rPr lang="tr-TR" dirty="0"/>
              <a:t>   </a:t>
            </a:r>
            <a:r>
              <a:rPr lang="en-US" dirty="0"/>
              <a:t>for </a:t>
            </a:r>
            <a:r>
              <a:rPr lang="en-US" dirty="0" err="1"/>
              <a:t>i</a:t>
            </a:r>
            <a:r>
              <a:rPr lang="en-US" dirty="0"/>
              <a:t> in range(1,11):</a:t>
            </a:r>
            <a:r>
              <a:rPr lang="tr-TR" dirty="0"/>
              <a:t> </a:t>
            </a:r>
          </a:p>
          <a:p>
            <a:pPr marL="0" indent="0">
              <a:buNone/>
            </a:pPr>
            <a:r>
              <a:rPr lang="tr-TR" dirty="0"/>
              <a:t>  </a:t>
            </a:r>
            <a:r>
              <a:rPr lang="en-US" dirty="0"/>
              <a:t>    </a:t>
            </a:r>
            <a:r>
              <a:rPr lang="en-US" dirty="0" err="1"/>
              <a:t>kmeans</a:t>
            </a:r>
            <a:r>
              <a:rPr lang="en-US" dirty="0"/>
              <a:t> = </a:t>
            </a:r>
            <a:r>
              <a:rPr lang="en-US" dirty="0" err="1"/>
              <a:t>KMeans</a:t>
            </a:r>
            <a:r>
              <a:rPr lang="en-US" dirty="0"/>
              <a:t>(</a:t>
            </a:r>
            <a:r>
              <a:rPr lang="en-US" dirty="0" err="1"/>
              <a:t>n_clusters</a:t>
            </a:r>
            <a:r>
              <a:rPr lang="en-US" dirty="0"/>
              <a:t>=</a:t>
            </a:r>
            <a:r>
              <a:rPr lang="en-US" dirty="0" err="1"/>
              <a:t>i</a:t>
            </a:r>
            <a:r>
              <a:rPr lang="en-US" dirty="0"/>
              <a:t>, </a:t>
            </a:r>
            <a:r>
              <a:rPr lang="en-US" dirty="0" err="1"/>
              <a:t>init</a:t>
            </a:r>
            <a:r>
              <a:rPr lang="en-US" dirty="0"/>
              <a:t>='k-means++',</a:t>
            </a:r>
            <a:r>
              <a:rPr lang="en-US" dirty="0" err="1"/>
              <a:t>random_state</a:t>
            </a:r>
            <a:r>
              <a:rPr lang="en-US" dirty="0"/>
              <a:t>=</a:t>
            </a:r>
            <a:r>
              <a:rPr lang="tr-TR" dirty="0"/>
              <a:t>0</a:t>
            </a:r>
            <a:r>
              <a:rPr lang="en-US" dirty="0"/>
              <a:t>)</a:t>
            </a:r>
            <a:endParaRPr lang="tr-TR" dirty="0"/>
          </a:p>
          <a:p>
            <a:pPr marL="0" indent="0">
              <a:buNone/>
            </a:pPr>
            <a:r>
              <a:rPr lang="tr-TR" dirty="0"/>
              <a:t>  </a:t>
            </a:r>
            <a:r>
              <a:rPr lang="en-US" dirty="0"/>
              <a:t>    </a:t>
            </a:r>
            <a:r>
              <a:rPr lang="en-US" dirty="0" err="1"/>
              <a:t>kmeans.fit</a:t>
            </a:r>
            <a:r>
              <a:rPr lang="en-US" dirty="0"/>
              <a:t>(X)</a:t>
            </a:r>
            <a:endParaRPr lang="tr-TR" dirty="0"/>
          </a:p>
          <a:p>
            <a:pPr marL="0" indent="0">
              <a:buNone/>
            </a:pPr>
            <a:r>
              <a:rPr lang="tr-TR" dirty="0"/>
              <a:t>      </a:t>
            </a:r>
            <a:r>
              <a:rPr lang="en-US" dirty="0" err="1"/>
              <a:t>sonuclar.append</a:t>
            </a:r>
            <a:r>
              <a:rPr lang="en-US" dirty="0"/>
              <a:t>(</a:t>
            </a:r>
            <a:r>
              <a:rPr lang="en-US" dirty="0" err="1"/>
              <a:t>kmeans.inertia</a:t>
            </a:r>
            <a:r>
              <a:rPr lang="en-US" dirty="0"/>
              <a:t>_)#WCSS</a:t>
            </a:r>
            <a:endParaRPr lang="tr-TR" dirty="0"/>
          </a:p>
          <a:p>
            <a:pPr marL="0" indent="0">
              <a:buNone/>
            </a:pPr>
            <a:r>
              <a:rPr lang="tr-TR" dirty="0"/>
              <a:t>      </a:t>
            </a:r>
            <a:r>
              <a:rPr lang="en-US" dirty="0" err="1"/>
              <a:t>plt.plot</a:t>
            </a:r>
            <a:r>
              <a:rPr lang="en-US" dirty="0"/>
              <a:t>(</a:t>
            </a:r>
            <a:r>
              <a:rPr lang="en-US" dirty="0" err="1"/>
              <a:t>sonuclar</a:t>
            </a:r>
            <a:r>
              <a:rPr lang="en-US" dirty="0"/>
              <a:t>)    </a:t>
            </a:r>
            <a:endParaRPr lang="tr-TR" dirty="0"/>
          </a:p>
          <a:p>
            <a:pPr marL="0" indent="0">
              <a:buNone/>
            </a:pPr>
            <a:r>
              <a:rPr lang="tr-TR" dirty="0"/>
              <a:t>      </a:t>
            </a:r>
            <a:r>
              <a:rPr lang="en-US" dirty="0" err="1"/>
              <a:t>plt.show</a:t>
            </a:r>
            <a:r>
              <a:rPr lang="en-US" dirty="0"/>
              <a:t>()</a:t>
            </a:r>
            <a:endParaRPr lang="tr-TR" dirty="0"/>
          </a:p>
          <a:p>
            <a:pPr marL="0" indent="0">
              <a:buNone/>
            </a:pPr>
            <a:endParaRPr lang="tr-TR" dirty="0"/>
          </a:p>
          <a:p>
            <a:endParaRPr lang="tr-TR" dirty="0"/>
          </a:p>
        </p:txBody>
      </p:sp>
    </p:spTree>
    <p:extLst>
      <p:ext uri="{BB962C8B-B14F-4D97-AF65-F5344CB8AC3E}">
        <p14:creationId xmlns:p14="http://schemas.microsoft.com/office/powerpoint/2010/main" val="2396520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Unvan 1">
            <a:extLst>
              <a:ext uri="{FF2B5EF4-FFF2-40B4-BE49-F238E27FC236}">
                <a16:creationId xmlns:a16="http://schemas.microsoft.com/office/drawing/2014/main" id="{815666DD-92E3-4B34-91F5-EA457637FD36}"/>
              </a:ext>
            </a:extLst>
          </p:cNvPr>
          <p:cNvSpPr>
            <a:spLocks noGrp="1"/>
          </p:cNvSpPr>
          <p:nvPr>
            <p:ph type="title"/>
          </p:nvPr>
        </p:nvSpPr>
        <p:spPr>
          <a:xfrm>
            <a:off x="8339328" y="457200"/>
            <a:ext cx="3090672" cy="1197864"/>
          </a:xfrm>
        </p:spPr>
        <p:txBody>
          <a:bodyPr anchor="b">
            <a:normAutofit/>
          </a:bodyPr>
          <a:lstStyle/>
          <a:p>
            <a:r>
              <a:rPr lang="tr-TR" sz="1900">
                <a:solidFill>
                  <a:schemeClr val="accent1"/>
                </a:solidFill>
              </a:rPr>
              <a:t>			sonuçlar</a:t>
            </a:r>
          </a:p>
        </p:txBody>
      </p:sp>
      <p:pic>
        <p:nvPicPr>
          <p:cNvPr id="4" name="Resim 3">
            <a:extLst>
              <a:ext uri="{FF2B5EF4-FFF2-40B4-BE49-F238E27FC236}">
                <a16:creationId xmlns:a16="http://schemas.microsoft.com/office/drawing/2014/main" id="{24D35C64-5B08-46ED-B375-E74C16B586F2}"/>
              </a:ext>
            </a:extLst>
          </p:cNvPr>
          <p:cNvPicPr/>
          <p:nvPr/>
        </p:nvPicPr>
        <p:blipFill>
          <a:blip r:embed="rId2"/>
          <a:stretch>
            <a:fillRect/>
          </a:stretch>
        </p:blipFill>
        <p:spPr>
          <a:xfrm>
            <a:off x="421089" y="654685"/>
            <a:ext cx="6757924" cy="5444558"/>
          </a:xfrm>
          <a:prstGeom prst="rect">
            <a:avLst/>
          </a:prstGeom>
          <a:noFill/>
        </p:spPr>
      </p:pic>
      <p:sp>
        <p:nvSpPr>
          <p:cNvPr id="3" name="İçerik Yer Tutucusu 2">
            <a:extLst>
              <a:ext uri="{FF2B5EF4-FFF2-40B4-BE49-F238E27FC236}">
                <a16:creationId xmlns:a16="http://schemas.microsoft.com/office/drawing/2014/main" id="{8E408F26-5F87-46EF-90BA-383DB6EE769B}"/>
              </a:ext>
            </a:extLst>
          </p:cNvPr>
          <p:cNvSpPr>
            <a:spLocks noGrp="1"/>
          </p:cNvSpPr>
          <p:nvPr>
            <p:ph idx="1"/>
          </p:nvPr>
        </p:nvSpPr>
        <p:spPr>
          <a:xfrm>
            <a:off x="7548664" y="1655065"/>
            <a:ext cx="4643336" cy="4224528"/>
          </a:xfrm>
        </p:spPr>
        <p:txBody>
          <a:bodyPr>
            <a:normAutofit/>
          </a:bodyPr>
          <a:lstStyle/>
          <a:p>
            <a:r>
              <a:rPr lang="tr-TR" sz="1600" dirty="0">
                <a:solidFill>
                  <a:schemeClr val="bg1"/>
                </a:solidFill>
              </a:rPr>
              <a:t>WSCC ile k değeri</a:t>
            </a:r>
          </a:p>
          <a:p>
            <a:endParaRPr lang="tr-TR" sz="1600" dirty="0">
              <a:solidFill>
                <a:schemeClr val="bg1"/>
              </a:solidFill>
            </a:endParaRPr>
          </a:p>
          <a:p>
            <a:endParaRPr lang="tr-TR" sz="1600" dirty="0">
              <a:solidFill>
                <a:schemeClr val="bg1"/>
              </a:solidFill>
            </a:endParaRPr>
          </a:p>
          <a:p>
            <a:r>
              <a:rPr lang="tr-TR" sz="1600" dirty="0">
                <a:solidFill>
                  <a:schemeClr val="bg1"/>
                </a:solidFill>
              </a:rPr>
              <a:t>K_MEANS</a:t>
            </a:r>
          </a:p>
          <a:p>
            <a:pPr lvl="1"/>
            <a:r>
              <a:rPr lang="en-US" sz="1600" dirty="0">
                <a:solidFill>
                  <a:schemeClr val="bg1"/>
                </a:solidFill>
              </a:rPr>
              <a:t>k1 = [[109905.55555556   7325.69444444]</a:t>
            </a:r>
            <a:endParaRPr lang="tr-TR" sz="1600" dirty="0">
              <a:solidFill>
                <a:schemeClr val="bg1"/>
              </a:solidFill>
            </a:endParaRPr>
          </a:p>
          <a:p>
            <a:pPr lvl="1"/>
            <a:r>
              <a:rPr lang="en-US" sz="1600" dirty="0">
                <a:solidFill>
                  <a:schemeClr val="bg1"/>
                </a:solidFill>
              </a:rPr>
              <a:t>k2 = [ 23539.13043478   5272.01086957]</a:t>
            </a:r>
            <a:endParaRPr lang="tr-TR" sz="1600" dirty="0">
              <a:solidFill>
                <a:schemeClr val="bg1"/>
              </a:solidFill>
            </a:endParaRPr>
          </a:p>
          <a:p>
            <a:pPr lvl="1"/>
            <a:r>
              <a:rPr lang="en-US" sz="1600" dirty="0">
                <a:solidFill>
                  <a:schemeClr val="bg1"/>
                </a:solidFill>
              </a:rPr>
              <a:t>k3 = [ 63915.27777778   6140.625]]</a:t>
            </a:r>
            <a:r>
              <a:rPr lang="tr-TR" sz="1600" dirty="0">
                <a:solidFill>
                  <a:schemeClr val="bg1"/>
                </a:solidFill>
              </a:rPr>
              <a:t> </a:t>
            </a:r>
          </a:p>
          <a:p>
            <a:pPr marL="0" indent="0">
              <a:buNone/>
            </a:pPr>
            <a:endParaRPr lang="tr-TR" sz="1600" dirty="0">
              <a:solidFill>
                <a:schemeClr val="bg1"/>
              </a:solidFill>
            </a:endParaRPr>
          </a:p>
          <a:p>
            <a:pPr marL="0" indent="0">
              <a:buNone/>
            </a:pPr>
            <a:endParaRPr lang="tr-TR" sz="1600" dirty="0">
              <a:solidFill>
                <a:schemeClr val="bg1"/>
              </a:solidFill>
            </a:endParaRPr>
          </a:p>
          <a:p>
            <a:endParaRPr lang="tr-TR" sz="1600" dirty="0">
              <a:solidFill>
                <a:schemeClr val="bg1"/>
              </a:solidFill>
            </a:endParaRPr>
          </a:p>
        </p:txBody>
      </p:sp>
    </p:spTree>
    <p:extLst>
      <p:ext uri="{BB962C8B-B14F-4D97-AF65-F5344CB8AC3E}">
        <p14:creationId xmlns:p14="http://schemas.microsoft.com/office/powerpoint/2010/main" val="987256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6">
            <a:extLst>
              <a:ext uri="{FF2B5EF4-FFF2-40B4-BE49-F238E27FC236}">
                <a16:creationId xmlns:a16="http://schemas.microsoft.com/office/drawing/2014/main" id="{9FBC1FA0-1C3A-4F90-B7AE-0DD17DE7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55" name="Rectangle 40">
            <a:extLst>
              <a:ext uri="{FF2B5EF4-FFF2-40B4-BE49-F238E27FC236}">
                <a16:creationId xmlns:a16="http://schemas.microsoft.com/office/drawing/2014/main" id="{B0FF02D1-83B9-404A-94F8-41B0747E1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6" name="Rectangle 42">
            <a:extLst>
              <a:ext uri="{FF2B5EF4-FFF2-40B4-BE49-F238E27FC236}">
                <a16:creationId xmlns:a16="http://schemas.microsoft.com/office/drawing/2014/main" id="{3BCC03E7-8E95-4D10-842D-D94297C5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BEB538-4E00-4FCF-9E0D-307F8B74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çerik Yer Tutucusu 4">
            <a:extLst>
              <a:ext uri="{FF2B5EF4-FFF2-40B4-BE49-F238E27FC236}">
                <a16:creationId xmlns:a16="http://schemas.microsoft.com/office/drawing/2014/main" id="{735555E5-B051-40A2-BE09-9ADD2AED2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696863"/>
            <a:ext cx="5130799" cy="3464273"/>
          </a:xfrm>
          <a:prstGeom prst="rect">
            <a:avLst/>
          </a:prstGeom>
        </p:spPr>
      </p:pic>
      <p:sp>
        <p:nvSpPr>
          <p:cNvPr id="47" name="Rectangle 46">
            <a:extLst>
              <a:ext uri="{FF2B5EF4-FFF2-40B4-BE49-F238E27FC236}">
                <a16:creationId xmlns:a16="http://schemas.microsoft.com/office/drawing/2014/main" id="{6A46AD62-1110-43A9-AF7F-F0DF6D2A0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5619"/>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çerik Yer Tutucusu 4">
            <a:extLst>
              <a:ext uri="{FF2B5EF4-FFF2-40B4-BE49-F238E27FC236}">
                <a16:creationId xmlns:a16="http://schemas.microsoft.com/office/drawing/2014/main" id="{735555E5-B051-40A2-BE09-9ADD2AED2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321" y="1696863"/>
            <a:ext cx="5130799" cy="3464273"/>
          </a:xfrm>
          <a:prstGeom prst="rect">
            <a:avLst/>
          </a:prstGeom>
        </p:spPr>
      </p:pic>
    </p:spTree>
    <p:extLst>
      <p:ext uri="{BB962C8B-B14F-4D97-AF65-F5344CB8AC3E}">
        <p14:creationId xmlns:p14="http://schemas.microsoft.com/office/powerpoint/2010/main" val="3443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9B50189-8F66-43E1-A2DA-268310945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797" y="567739"/>
            <a:ext cx="8201181" cy="5453682"/>
          </a:xfrm>
        </p:spPr>
      </p:pic>
    </p:spTree>
    <p:extLst>
      <p:ext uri="{BB962C8B-B14F-4D97-AF65-F5344CB8AC3E}">
        <p14:creationId xmlns:p14="http://schemas.microsoft.com/office/powerpoint/2010/main" val="36252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Unvan 1">
            <a:extLst>
              <a:ext uri="{FF2B5EF4-FFF2-40B4-BE49-F238E27FC236}">
                <a16:creationId xmlns:a16="http://schemas.microsoft.com/office/drawing/2014/main" id="{630F7863-4562-4295-BC6B-5C944C593246}"/>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spc="800" dirty="0" err="1"/>
              <a:t>Teşekkürler</a:t>
            </a:r>
            <a:endParaRPr lang="en-US" sz="4800" spc="800" dirty="0"/>
          </a:p>
        </p:txBody>
      </p:sp>
      <p:sp>
        <p:nvSpPr>
          <p:cNvPr id="15" name="Freeform: Shape 14">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311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1CB362CD-AC38-487A-A099-ACFC8338B806}"/>
              </a:ext>
            </a:extLst>
          </p:cNvPr>
          <p:cNvSpPr>
            <a:spLocks noGrp="1"/>
          </p:cNvSpPr>
          <p:nvPr>
            <p:ph type="title"/>
          </p:nvPr>
        </p:nvSpPr>
        <p:spPr>
          <a:xfrm>
            <a:off x="761996" y="1153287"/>
            <a:ext cx="3570566" cy="4551426"/>
          </a:xfrm>
        </p:spPr>
        <p:txBody>
          <a:bodyPr anchor="ctr">
            <a:normAutofit/>
          </a:bodyPr>
          <a:lstStyle/>
          <a:p>
            <a:pPr algn="r"/>
            <a:r>
              <a:rPr lang="tr-TR" sz="3200" dirty="0"/>
              <a:t>Nedir ?</a:t>
            </a:r>
          </a:p>
        </p:txBody>
      </p:sp>
      <p:cxnSp>
        <p:nvCxnSpPr>
          <p:cNvPr id="39" name="Straight Connector 3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3A8CF1D-E0F0-48C5-9FDA-9C9043E65E28}"/>
              </a:ext>
            </a:extLst>
          </p:cNvPr>
          <p:cNvSpPr>
            <a:spLocks noGrp="1"/>
          </p:cNvSpPr>
          <p:nvPr>
            <p:ph idx="1"/>
          </p:nvPr>
        </p:nvSpPr>
        <p:spPr>
          <a:xfrm>
            <a:off x="4976031" y="1153287"/>
            <a:ext cx="6453969" cy="4551426"/>
          </a:xfrm>
        </p:spPr>
        <p:txBody>
          <a:bodyPr anchor="ctr">
            <a:normAutofit/>
          </a:bodyPr>
          <a:lstStyle/>
          <a:p>
            <a:endParaRPr lang="tr-TR" sz="1600" dirty="0"/>
          </a:p>
          <a:p>
            <a:endParaRPr lang="tr-TR" sz="1600" dirty="0"/>
          </a:p>
          <a:p>
            <a:r>
              <a:rPr lang="tr-TR" sz="1800" dirty="0"/>
              <a:t>Veri biliminde sürekli verinin nasıl kullanılacağı ve yeni verilerin nasıl tahmin edileceği konusu hakkında düşünürüz.</a:t>
            </a:r>
          </a:p>
          <a:p>
            <a:pPr marL="0" indent="0">
              <a:buNone/>
            </a:pPr>
            <a:endParaRPr lang="tr-TR" sz="1800" dirty="0"/>
          </a:p>
          <a:p>
            <a:r>
              <a:rPr lang="tr-TR" sz="1800" dirty="0"/>
              <a:t>Buna «</a:t>
            </a:r>
            <a:r>
              <a:rPr lang="tr-TR" sz="1800" dirty="0" err="1"/>
              <a:t>supervised</a:t>
            </a:r>
            <a:r>
              <a:rPr lang="tr-TR" sz="1800" dirty="0"/>
              <a:t> </a:t>
            </a:r>
            <a:r>
              <a:rPr lang="tr-TR" sz="1800" dirty="0" err="1"/>
              <a:t>learning</a:t>
            </a:r>
            <a:r>
              <a:rPr lang="tr-TR" sz="1800" dirty="0"/>
              <a:t>» yani denetim öğrenme diyoruz.</a:t>
            </a:r>
          </a:p>
          <a:p>
            <a:pPr marL="0" indent="0">
              <a:buNone/>
            </a:pPr>
            <a:endParaRPr lang="tr-TR" sz="1800" dirty="0"/>
          </a:p>
          <a:p>
            <a:pPr marL="0" indent="0">
              <a:buNone/>
            </a:pPr>
            <a:endParaRPr lang="tr-TR" sz="1800" dirty="0"/>
          </a:p>
          <a:p>
            <a:r>
              <a:rPr lang="tr-TR" sz="1800" dirty="0"/>
              <a:t>Bazen de verileri tahmin etmek yerine kovalara bölmek isteriz buna ise «</a:t>
            </a:r>
            <a:r>
              <a:rPr lang="tr-TR" sz="1800" dirty="0" err="1"/>
              <a:t>unsupervised</a:t>
            </a:r>
            <a:r>
              <a:rPr lang="tr-TR" sz="1800" dirty="0"/>
              <a:t> </a:t>
            </a:r>
            <a:r>
              <a:rPr lang="tr-TR" sz="1800" dirty="0" err="1"/>
              <a:t>learning</a:t>
            </a:r>
            <a:r>
              <a:rPr lang="tr-TR" sz="1800" dirty="0"/>
              <a:t>» yani denetimsiz öğrenme denir.</a:t>
            </a:r>
          </a:p>
          <a:p>
            <a:pPr marL="0" indent="0">
              <a:buNone/>
            </a:pPr>
            <a:r>
              <a:rPr lang="tr-TR" sz="1600" dirty="0"/>
              <a:t> </a:t>
            </a:r>
          </a:p>
          <a:p>
            <a:endParaRPr lang="en-US" sz="1600" dirty="0"/>
          </a:p>
        </p:txBody>
      </p:sp>
      <p:sp>
        <p:nvSpPr>
          <p:cNvPr id="41" name="Rectangle 4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624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Metin Yer Tutucusu 6">
            <a:extLst>
              <a:ext uri="{FF2B5EF4-FFF2-40B4-BE49-F238E27FC236}">
                <a16:creationId xmlns:a16="http://schemas.microsoft.com/office/drawing/2014/main" id="{1C1419C4-749F-4728-AE76-05A6B4E4E891}"/>
              </a:ext>
            </a:extLst>
          </p:cNvPr>
          <p:cNvSpPr>
            <a:spLocks noGrp="1"/>
          </p:cNvSpPr>
          <p:nvPr>
            <p:ph type="body" idx="4294967295"/>
          </p:nvPr>
        </p:nvSpPr>
        <p:spPr>
          <a:xfrm>
            <a:off x="1110344" y="4795935"/>
            <a:ext cx="10300996" cy="1642187"/>
          </a:xfrm>
        </p:spPr>
        <p:txBody>
          <a:bodyPr vert="horz" lIns="91440" tIns="45720" rIns="91440" bIns="45720" rtlCol="0" anchor="t">
            <a:normAutofit/>
          </a:bodyPr>
          <a:lstStyle/>
          <a:p>
            <a:pPr algn="ctr"/>
            <a:r>
              <a:rPr lang="tr-TR" sz="2400" dirty="0">
                <a:solidFill>
                  <a:schemeClr val="tx2">
                    <a:lumMod val="90000"/>
                    <a:lumOff val="10000"/>
                  </a:schemeClr>
                </a:solidFill>
              </a:rPr>
              <a:t>Temel olarak aralarındaki benzerlik ve farklılıklara dayanan nesneler topluluğudur.</a:t>
            </a:r>
          </a:p>
          <a:p>
            <a:pPr algn="ctr"/>
            <a:r>
              <a:rPr lang="tr-TR" sz="2400" dirty="0">
                <a:solidFill>
                  <a:schemeClr val="tx2">
                    <a:lumMod val="90000"/>
                    <a:lumOff val="10000"/>
                  </a:schemeClr>
                </a:solidFill>
              </a:rPr>
              <a:t>Birbirlerine benzer ve aynı veri noktalarının bir arada tutulması amaçlanır.</a:t>
            </a:r>
          </a:p>
          <a:p>
            <a:pPr marL="0" indent="0" algn="ctr">
              <a:buNone/>
            </a:pPr>
            <a:endParaRPr lang="tr-TR" sz="1600" dirty="0"/>
          </a:p>
          <a:p>
            <a:pPr algn="ctr"/>
            <a:endParaRPr lang="en-US" sz="1600" dirty="0">
              <a:solidFill>
                <a:schemeClr val="tx1"/>
              </a:solidFill>
            </a:endParaRPr>
          </a:p>
        </p:txBody>
      </p:sp>
      <p:pic>
        <p:nvPicPr>
          <p:cNvPr id="8" name="İçerik Yer Tutucusu 4">
            <a:extLst>
              <a:ext uri="{FF2B5EF4-FFF2-40B4-BE49-F238E27FC236}">
                <a16:creationId xmlns:a16="http://schemas.microsoft.com/office/drawing/2014/main" id="{BB9B4948-C70C-47B2-AC9A-09501F5BE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465" y="335902"/>
            <a:ext cx="10335455" cy="4030825"/>
          </a:xfrm>
          <a:prstGeom prst="rect">
            <a:avLst/>
          </a:prstGeom>
        </p:spPr>
      </p:pic>
    </p:spTree>
    <p:extLst>
      <p:ext uri="{BB962C8B-B14F-4D97-AF65-F5344CB8AC3E}">
        <p14:creationId xmlns:p14="http://schemas.microsoft.com/office/powerpoint/2010/main" val="345362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Metin Yer Tutucusu 6">
            <a:extLst>
              <a:ext uri="{FF2B5EF4-FFF2-40B4-BE49-F238E27FC236}">
                <a16:creationId xmlns:a16="http://schemas.microsoft.com/office/drawing/2014/main" id="{7B34FE59-CD94-4B50-BFBD-79330A7F260A}"/>
              </a:ext>
            </a:extLst>
          </p:cNvPr>
          <p:cNvSpPr>
            <a:spLocks noGrp="1"/>
          </p:cNvSpPr>
          <p:nvPr>
            <p:ph type="body" idx="1"/>
          </p:nvPr>
        </p:nvSpPr>
        <p:spPr>
          <a:xfrm>
            <a:off x="4832652" y="431549"/>
            <a:ext cx="3602424" cy="1041901"/>
          </a:xfrm>
        </p:spPr>
        <p:txBody>
          <a:bodyPr/>
          <a:lstStyle/>
          <a:p>
            <a:r>
              <a:rPr lang="tr-TR" dirty="0"/>
              <a:t>Farkı anlamak için</a:t>
            </a:r>
          </a:p>
        </p:txBody>
      </p:sp>
      <p:sp>
        <p:nvSpPr>
          <p:cNvPr id="5" name="İçerik Yer Tutucusu 4">
            <a:extLst>
              <a:ext uri="{FF2B5EF4-FFF2-40B4-BE49-F238E27FC236}">
                <a16:creationId xmlns:a16="http://schemas.microsoft.com/office/drawing/2014/main" id="{05F845B0-A0FD-4763-8465-7C1629D9FAEA}"/>
              </a:ext>
            </a:extLst>
          </p:cNvPr>
          <p:cNvSpPr>
            <a:spLocks noGrp="1"/>
          </p:cNvSpPr>
          <p:nvPr>
            <p:ph sz="half" idx="2"/>
          </p:nvPr>
        </p:nvSpPr>
        <p:spPr>
          <a:xfrm>
            <a:off x="1257300" y="1819072"/>
            <a:ext cx="4800600" cy="4086428"/>
          </a:xfrm>
        </p:spPr>
        <p:txBody>
          <a:bodyPr anchor="ctr">
            <a:normAutofit/>
          </a:bodyPr>
          <a:lstStyle/>
          <a:p>
            <a:r>
              <a:rPr lang="tr-TR" dirty="0"/>
              <a:t>Örneğin büyük bir pizza zincirinde teslimat sürelerinin tahmin edilmesini amaçlıyoruz. Bunun için, teslim süreleri, yolculuk mesafeleri, haftanın günü, günün saati, çalışanlar ve geçmişte birkaç teslimat için satış hacmi olan bir veri seti verilir. Bu verilerden, gelecekteki teslimat süreleri hakkında tahminler yapabiliriz. Bu, denetimli öğrenmenin güzel bir örneğidir.</a:t>
            </a:r>
            <a:endParaRPr lang="tr-TR" sz="1600" dirty="0"/>
          </a:p>
        </p:txBody>
      </p:sp>
      <p:sp>
        <p:nvSpPr>
          <p:cNvPr id="9" name="İçerik Yer Tutucusu 8">
            <a:extLst>
              <a:ext uri="{FF2B5EF4-FFF2-40B4-BE49-F238E27FC236}">
                <a16:creationId xmlns:a16="http://schemas.microsoft.com/office/drawing/2014/main" id="{0AB932A4-E460-4B2C-8348-661106DF4A9D}"/>
              </a:ext>
            </a:extLst>
          </p:cNvPr>
          <p:cNvSpPr>
            <a:spLocks noGrp="1"/>
          </p:cNvSpPr>
          <p:nvPr>
            <p:ph sz="quarter" idx="4"/>
          </p:nvPr>
        </p:nvSpPr>
        <p:spPr>
          <a:xfrm>
            <a:off x="6633864" y="1819072"/>
            <a:ext cx="4800600" cy="4086428"/>
          </a:xfrm>
        </p:spPr>
        <p:txBody>
          <a:bodyPr>
            <a:normAutofit/>
          </a:bodyPr>
          <a:lstStyle/>
          <a:p>
            <a:r>
              <a:rPr lang="tr-TR" dirty="0"/>
              <a:t>Denetimsiz örneğe ise pizza zincirinin müşterileri tiplerine göre kampanya uygulamak isteniyor.  Müşterilerini 4 gruba ayırmak istiyor: büyük aileler, küçük aileler, bekarlar ve üniversite öğrencileri. Önceden sipariş verisi veriliyor  Ve her müşteriyi dört kovadan birine ayırma işlemi uygulanıyor . Bir, öngörülerde bulunmadığımız için “denetimsiz öğrenme” </a:t>
            </a:r>
            <a:r>
              <a:rPr lang="tr-TR" dirty="0" err="1"/>
              <a:t>nin</a:t>
            </a:r>
            <a:r>
              <a:rPr lang="tr-TR" dirty="0"/>
              <a:t> olarak ifade ediliyor.</a:t>
            </a:r>
          </a:p>
        </p:txBody>
      </p:sp>
    </p:spTree>
    <p:extLst>
      <p:ext uri="{BB962C8B-B14F-4D97-AF65-F5344CB8AC3E}">
        <p14:creationId xmlns:p14="http://schemas.microsoft.com/office/powerpoint/2010/main" val="130058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50" name="Rectangle 40">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42">
            <a:extLst>
              <a:ext uri="{FF2B5EF4-FFF2-40B4-BE49-F238E27FC236}">
                <a16:creationId xmlns:a16="http://schemas.microsoft.com/office/drawing/2014/main" id="{BCF39A7A-89EA-4D7E-870A-3C099F599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668" y="160867"/>
            <a:ext cx="10950700" cy="65362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6">
            <a:extLst>
              <a:ext uri="{FF2B5EF4-FFF2-40B4-BE49-F238E27FC236}">
                <a16:creationId xmlns:a16="http://schemas.microsoft.com/office/drawing/2014/main" id="{7B1200C0-8D6D-42B6-ADB7-E4795C0D0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9872"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solidFill>
          <a:ln w="0">
            <a:noFill/>
            <a:prstDash val="solid"/>
            <a:round/>
            <a:headEnd/>
            <a:tailEnd/>
          </a:ln>
        </p:spPr>
      </p:sp>
      <p:sp>
        <p:nvSpPr>
          <p:cNvPr id="47" name="Freeform 6">
            <a:extLst>
              <a:ext uri="{FF2B5EF4-FFF2-40B4-BE49-F238E27FC236}">
                <a16:creationId xmlns:a16="http://schemas.microsoft.com/office/drawing/2014/main" id="{1AD880E1-1BBB-4E9C-ABD0-632428BB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4" name="Resim 3">
            <a:extLst>
              <a:ext uri="{FF2B5EF4-FFF2-40B4-BE49-F238E27FC236}">
                <a16:creationId xmlns:a16="http://schemas.microsoft.com/office/drawing/2014/main" id="{0F45AF18-2E4A-42DB-9738-B4275E750154}"/>
              </a:ext>
            </a:extLst>
          </p:cNvPr>
          <p:cNvPicPr>
            <a:picLocks noChangeAspect="1"/>
          </p:cNvPicPr>
          <p:nvPr/>
        </p:nvPicPr>
        <p:blipFill>
          <a:blip r:embed="rId2"/>
          <a:stretch>
            <a:fillRect/>
          </a:stretch>
        </p:blipFill>
        <p:spPr>
          <a:xfrm>
            <a:off x="2583379" y="804333"/>
            <a:ext cx="7472359" cy="5249332"/>
          </a:xfrm>
          <a:prstGeom prst="rect">
            <a:avLst/>
          </a:prstGeom>
        </p:spPr>
      </p:pic>
      <p:sp>
        <p:nvSpPr>
          <p:cNvPr id="49" name="Rectangle 48">
            <a:extLst>
              <a:ext uri="{FF2B5EF4-FFF2-40B4-BE49-F238E27FC236}">
                <a16:creationId xmlns:a16="http://schemas.microsoft.com/office/drawing/2014/main" id="{3FE92B7D-47AE-4A59-8B04-31731220B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rgbClr val="0096B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50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52C8678-FB85-424E-BB6C-C8E2C22773AE}"/>
              </a:ext>
            </a:extLst>
          </p:cNvPr>
          <p:cNvPicPr>
            <a:picLocks noChangeAspect="1"/>
          </p:cNvPicPr>
          <p:nvPr/>
        </p:nvPicPr>
        <p:blipFill rotWithShape="1">
          <a:blip r:embed="rId2">
            <a:extLst>
              <a:ext uri="{28A0092B-C50C-407E-A947-70E740481C1C}">
                <a14:useLocalDpi xmlns:a14="http://schemas.microsoft.com/office/drawing/2010/main" val="0"/>
              </a:ext>
            </a:extLst>
          </a:blip>
          <a:srcRect l="27028" r="1044" b="2"/>
          <a:stretch/>
        </p:blipFill>
        <p:spPr>
          <a:xfrm>
            <a:off x="7091464" y="1883617"/>
            <a:ext cx="4543940" cy="4216727"/>
          </a:xfrm>
          <a:prstGeom prst="rect">
            <a:avLst/>
          </a:prstGeom>
        </p:spPr>
      </p:pic>
      <p:sp>
        <p:nvSpPr>
          <p:cNvPr id="27" name="Freeform 8">
            <a:extLst>
              <a:ext uri="{FF2B5EF4-FFF2-40B4-BE49-F238E27FC236}">
                <a16:creationId xmlns:a16="http://schemas.microsoft.com/office/drawing/2014/main" id="{47F8A8B8-9430-4684-AA47-456455FF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9528486 w 12192000"/>
              <a:gd name="connsiteY5" fmla="*/ 2197353 h 6858000"/>
              <a:gd name="connsiteX6" fmla="*/ 9491031 w 12192000"/>
              <a:gd name="connsiteY6" fmla="*/ 2200864 h 6858000"/>
              <a:gd name="connsiteX7" fmla="*/ 9454747 w 12192000"/>
              <a:gd name="connsiteY7" fmla="*/ 2210228 h 6858000"/>
              <a:gd name="connsiteX8" fmla="*/ 9419633 w 12192000"/>
              <a:gd name="connsiteY8" fmla="*/ 2224273 h 6858000"/>
              <a:gd name="connsiteX9" fmla="*/ 9383349 w 12192000"/>
              <a:gd name="connsiteY9" fmla="*/ 2241830 h 6858000"/>
              <a:gd name="connsiteX10" fmla="*/ 9349405 w 12192000"/>
              <a:gd name="connsiteY10" fmla="*/ 2261728 h 6858000"/>
              <a:gd name="connsiteX11" fmla="*/ 9314292 w 12192000"/>
              <a:gd name="connsiteY11" fmla="*/ 2282796 h 6858000"/>
              <a:gd name="connsiteX12" fmla="*/ 9279178 w 12192000"/>
              <a:gd name="connsiteY12" fmla="*/ 2301524 h 6858000"/>
              <a:gd name="connsiteX13" fmla="*/ 9244064 w 12192000"/>
              <a:gd name="connsiteY13" fmla="*/ 2320251 h 6858000"/>
              <a:gd name="connsiteX14" fmla="*/ 9208950 w 12192000"/>
              <a:gd name="connsiteY14" fmla="*/ 2334296 h 6858000"/>
              <a:gd name="connsiteX15" fmla="*/ 9172666 w 12192000"/>
              <a:gd name="connsiteY15" fmla="*/ 2343660 h 6858000"/>
              <a:gd name="connsiteX16" fmla="*/ 9136382 w 12192000"/>
              <a:gd name="connsiteY16" fmla="*/ 2348342 h 6858000"/>
              <a:gd name="connsiteX17" fmla="*/ 9097757 w 12192000"/>
              <a:gd name="connsiteY17" fmla="*/ 2348342 h 6858000"/>
              <a:gd name="connsiteX18" fmla="*/ 9057961 w 12192000"/>
              <a:gd name="connsiteY18" fmla="*/ 2346001 h 6858000"/>
              <a:gd name="connsiteX19" fmla="*/ 9018166 w 12192000"/>
              <a:gd name="connsiteY19" fmla="*/ 2341319 h 6858000"/>
              <a:gd name="connsiteX20" fmla="*/ 8978370 w 12192000"/>
              <a:gd name="connsiteY20" fmla="*/ 2335467 h 6858000"/>
              <a:gd name="connsiteX21" fmla="*/ 8938575 w 12192000"/>
              <a:gd name="connsiteY21" fmla="*/ 2330785 h 6858000"/>
              <a:gd name="connsiteX22" fmla="*/ 8898779 w 12192000"/>
              <a:gd name="connsiteY22" fmla="*/ 2327274 h 6858000"/>
              <a:gd name="connsiteX23" fmla="*/ 8861324 w 12192000"/>
              <a:gd name="connsiteY23" fmla="*/ 2328444 h 6858000"/>
              <a:gd name="connsiteX24" fmla="*/ 8825040 w 12192000"/>
              <a:gd name="connsiteY24" fmla="*/ 2333126 h 6858000"/>
              <a:gd name="connsiteX25" fmla="*/ 8789926 w 12192000"/>
              <a:gd name="connsiteY25" fmla="*/ 2343660 h 6858000"/>
              <a:gd name="connsiteX26" fmla="*/ 8760665 w 12192000"/>
              <a:gd name="connsiteY26" fmla="*/ 2358876 h 6858000"/>
              <a:gd name="connsiteX27" fmla="*/ 8732574 w 12192000"/>
              <a:gd name="connsiteY27" fmla="*/ 2378774 h 6858000"/>
              <a:gd name="connsiteX28" fmla="*/ 8707994 w 12192000"/>
              <a:gd name="connsiteY28" fmla="*/ 2402183 h 6858000"/>
              <a:gd name="connsiteX29" fmla="*/ 8683415 w 12192000"/>
              <a:gd name="connsiteY29" fmla="*/ 2429103 h 6858000"/>
              <a:gd name="connsiteX30" fmla="*/ 8661176 w 12192000"/>
              <a:gd name="connsiteY30" fmla="*/ 2457194 h 6858000"/>
              <a:gd name="connsiteX31" fmla="*/ 8638937 w 12192000"/>
              <a:gd name="connsiteY31" fmla="*/ 2486456 h 6858000"/>
              <a:gd name="connsiteX32" fmla="*/ 8616699 w 12192000"/>
              <a:gd name="connsiteY32" fmla="*/ 2515717 h 6858000"/>
              <a:gd name="connsiteX33" fmla="*/ 8594460 w 12192000"/>
              <a:gd name="connsiteY33" fmla="*/ 2543808 h 6858000"/>
              <a:gd name="connsiteX34" fmla="*/ 8571051 w 12192000"/>
              <a:gd name="connsiteY34" fmla="*/ 2570729 h 6858000"/>
              <a:gd name="connsiteX35" fmla="*/ 8544130 w 12192000"/>
              <a:gd name="connsiteY35" fmla="*/ 2594138 h 6858000"/>
              <a:gd name="connsiteX36" fmla="*/ 8518380 w 12192000"/>
              <a:gd name="connsiteY36" fmla="*/ 2615206 h 6858000"/>
              <a:gd name="connsiteX37" fmla="*/ 8489119 w 12192000"/>
              <a:gd name="connsiteY37" fmla="*/ 2631593 h 6858000"/>
              <a:gd name="connsiteX38" fmla="*/ 8457516 w 12192000"/>
              <a:gd name="connsiteY38" fmla="*/ 2645638 h 6858000"/>
              <a:gd name="connsiteX39" fmla="*/ 8423573 w 12192000"/>
              <a:gd name="connsiteY39" fmla="*/ 2657343 h 6858000"/>
              <a:gd name="connsiteX40" fmla="*/ 8388459 w 12192000"/>
              <a:gd name="connsiteY40" fmla="*/ 2667877 h 6858000"/>
              <a:gd name="connsiteX41" fmla="*/ 8353346 w 12192000"/>
              <a:gd name="connsiteY41" fmla="*/ 2677241 h 6858000"/>
              <a:gd name="connsiteX42" fmla="*/ 8317062 w 12192000"/>
              <a:gd name="connsiteY42" fmla="*/ 2686604 h 6858000"/>
              <a:gd name="connsiteX43" fmla="*/ 8283118 w 12192000"/>
              <a:gd name="connsiteY43" fmla="*/ 2697138 h 6858000"/>
              <a:gd name="connsiteX44" fmla="*/ 8249175 w 12192000"/>
              <a:gd name="connsiteY44" fmla="*/ 2708843 h 6858000"/>
              <a:gd name="connsiteX45" fmla="*/ 8217573 w 12192000"/>
              <a:gd name="connsiteY45" fmla="*/ 2722888 h 6858000"/>
              <a:gd name="connsiteX46" fmla="*/ 8189482 w 12192000"/>
              <a:gd name="connsiteY46" fmla="*/ 2740445 h 6858000"/>
              <a:gd name="connsiteX47" fmla="*/ 8163732 w 12192000"/>
              <a:gd name="connsiteY47" fmla="*/ 2761514 h 6858000"/>
              <a:gd name="connsiteX48" fmla="*/ 8142663 w 12192000"/>
              <a:gd name="connsiteY48" fmla="*/ 2787264 h 6858000"/>
              <a:gd name="connsiteX49" fmla="*/ 8125106 w 12192000"/>
              <a:gd name="connsiteY49" fmla="*/ 2815355 h 6858000"/>
              <a:gd name="connsiteX50" fmla="*/ 8111061 w 12192000"/>
              <a:gd name="connsiteY50" fmla="*/ 2846957 h 6858000"/>
              <a:gd name="connsiteX51" fmla="*/ 8099356 w 12192000"/>
              <a:gd name="connsiteY51" fmla="*/ 2880900 h 6858000"/>
              <a:gd name="connsiteX52" fmla="*/ 8088822 w 12192000"/>
              <a:gd name="connsiteY52" fmla="*/ 2914844 h 6858000"/>
              <a:gd name="connsiteX53" fmla="*/ 8079459 w 12192000"/>
              <a:gd name="connsiteY53" fmla="*/ 2951128 h 6858000"/>
              <a:gd name="connsiteX54" fmla="*/ 8070095 w 12192000"/>
              <a:gd name="connsiteY54" fmla="*/ 2986242 h 6858000"/>
              <a:gd name="connsiteX55" fmla="*/ 8059561 w 12192000"/>
              <a:gd name="connsiteY55" fmla="*/ 3021355 h 6858000"/>
              <a:gd name="connsiteX56" fmla="*/ 8047856 w 12192000"/>
              <a:gd name="connsiteY56" fmla="*/ 3055299 h 6858000"/>
              <a:gd name="connsiteX57" fmla="*/ 8033811 w 12192000"/>
              <a:gd name="connsiteY57" fmla="*/ 3086901 h 6858000"/>
              <a:gd name="connsiteX58" fmla="*/ 8017424 w 12192000"/>
              <a:gd name="connsiteY58" fmla="*/ 3116162 h 6858000"/>
              <a:gd name="connsiteX59" fmla="*/ 7996356 w 12192000"/>
              <a:gd name="connsiteY59" fmla="*/ 3141913 h 6858000"/>
              <a:gd name="connsiteX60" fmla="*/ 7972947 w 12192000"/>
              <a:gd name="connsiteY60" fmla="*/ 3168833 h 6858000"/>
              <a:gd name="connsiteX61" fmla="*/ 7946026 w 12192000"/>
              <a:gd name="connsiteY61" fmla="*/ 3192242 h 6858000"/>
              <a:gd name="connsiteX62" fmla="*/ 7916765 w 12192000"/>
              <a:gd name="connsiteY62" fmla="*/ 3214481 h 6858000"/>
              <a:gd name="connsiteX63" fmla="*/ 7887503 w 12192000"/>
              <a:gd name="connsiteY63" fmla="*/ 3236720 h 6858000"/>
              <a:gd name="connsiteX64" fmla="*/ 7858242 w 12192000"/>
              <a:gd name="connsiteY64" fmla="*/ 3258958 h 6858000"/>
              <a:gd name="connsiteX65" fmla="*/ 7830151 w 12192000"/>
              <a:gd name="connsiteY65" fmla="*/ 3281197 h 6858000"/>
              <a:gd name="connsiteX66" fmla="*/ 7803230 w 12192000"/>
              <a:gd name="connsiteY66" fmla="*/ 3305777 h 6858000"/>
              <a:gd name="connsiteX67" fmla="*/ 7779821 w 12192000"/>
              <a:gd name="connsiteY67" fmla="*/ 3330356 h 6858000"/>
              <a:gd name="connsiteX68" fmla="*/ 7759923 w 12192000"/>
              <a:gd name="connsiteY68" fmla="*/ 3358447 h 6858000"/>
              <a:gd name="connsiteX69" fmla="*/ 7744708 w 12192000"/>
              <a:gd name="connsiteY69" fmla="*/ 3387709 h 6858000"/>
              <a:gd name="connsiteX70" fmla="*/ 7734173 w 12192000"/>
              <a:gd name="connsiteY70" fmla="*/ 3422822 h 6858000"/>
              <a:gd name="connsiteX71" fmla="*/ 7729492 w 12192000"/>
              <a:gd name="connsiteY71" fmla="*/ 3459107 h 6858000"/>
              <a:gd name="connsiteX72" fmla="*/ 7728321 w 12192000"/>
              <a:gd name="connsiteY72" fmla="*/ 3496561 h 6858000"/>
              <a:gd name="connsiteX73" fmla="*/ 7731832 w 12192000"/>
              <a:gd name="connsiteY73" fmla="*/ 3536357 h 6858000"/>
              <a:gd name="connsiteX74" fmla="*/ 7736514 w 12192000"/>
              <a:gd name="connsiteY74" fmla="*/ 3576152 h 6858000"/>
              <a:gd name="connsiteX75" fmla="*/ 7742367 w 12192000"/>
              <a:gd name="connsiteY75" fmla="*/ 3615948 h 6858000"/>
              <a:gd name="connsiteX76" fmla="*/ 7747048 w 12192000"/>
              <a:gd name="connsiteY76" fmla="*/ 3655744 h 6858000"/>
              <a:gd name="connsiteX77" fmla="*/ 7749389 w 12192000"/>
              <a:gd name="connsiteY77" fmla="*/ 3695539 h 6858000"/>
              <a:gd name="connsiteX78" fmla="*/ 7749389 w 12192000"/>
              <a:gd name="connsiteY78" fmla="*/ 3734164 h 6858000"/>
              <a:gd name="connsiteX79" fmla="*/ 7744708 w 12192000"/>
              <a:gd name="connsiteY79" fmla="*/ 3770449 h 6858000"/>
              <a:gd name="connsiteX80" fmla="*/ 7735344 w 12192000"/>
              <a:gd name="connsiteY80" fmla="*/ 3806733 h 6858000"/>
              <a:gd name="connsiteX81" fmla="*/ 7721298 w 12192000"/>
              <a:gd name="connsiteY81" fmla="*/ 3840676 h 6858000"/>
              <a:gd name="connsiteX82" fmla="*/ 7703741 w 12192000"/>
              <a:gd name="connsiteY82" fmla="*/ 3875790 h 6858000"/>
              <a:gd name="connsiteX83" fmla="*/ 7683844 w 12192000"/>
              <a:gd name="connsiteY83" fmla="*/ 3910903 h 6858000"/>
              <a:gd name="connsiteX84" fmla="*/ 7662775 w 12192000"/>
              <a:gd name="connsiteY84" fmla="*/ 3946017 h 6858000"/>
              <a:gd name="connsiteX85" fmla="*/ 7642878 w 12192000"/>
              <a:gd name="connsiteY85" fmla="*/ 3979961 h 6858000"/>
              <a:gd name="connsiteX86" fmla="*/ 7625321 w 12192000"/>
              <a:gd name="connsiteY86" fmla="*/ 4016245 h 6858000"/>
              <a:gd name="connsiteX87" fmla="*/ 7611275 w 12192000"/>
              <a:gd name="connsiteY87" fmla="*/ 4051358 h 6858000"/>
              <a:gd name="connsiteX88" fmla="*/ 7601912 w 12192000"/>
              <a:gd name="connsiteY88" fmla="*/ 4087643 h 6858000"/>
              <a:gd name="connsiteX89" fmla="*/ 7598400 w 12192000"/>
              <a:gd name="connsiteY89" fmla="*/ 4125097 h 6858000"/>
              <a:gd name="connsiteX90" fmla="*/ 7601912 w 12192000"/>
              <a:gd name="connsiteY90" fmla="*/ 4162552 h 6858000"/>
              <a:gd name="connsiteX91" fmla="*/ 7611275 w 12192000"/>
              <a:gd name="connsiteY91" fmla="*/ 4198836 h 6858000"/>
              <a:gd name="connsiteX92" fmla="*/ 7625321 w 12192000"/>
              <a:gd name="connsiteY92" fmla="*/ 4233950 h 6858000"/>
              <a:gd name="connsiteX93" fmla="*/ 7642878 w 12192000"/>
              <a:gd name="connsiteY93" fmla="*/ 4270234 h 6858000"/>
              <a:gd name="connsiteX94" fmla="*/ 7662775 w 12192000"/>
              <a:gd name="connsiteY94" fmla="*/ 4304177 h 6858000"/>
              <a:gd name="connsiteX95" fmla="*/ 7683844 w 12192000"/>
              <a:gd name="connsiteY95" fmla="*/ 4339291 h 6858000"/>
              <a:gd name="connsiteX96" fmla="*/ 7703741 w 12192000"/>
              <a:gd name="connsiteY96" fmla="*/ 4374405 h 6858000"/>
              <a:gd name="connsiteX97" fmla="*/ 7721298 w 12192000"/>
              <a:gd name="connsiteY97" fmla="*/ 4409519 h 6858000"/>
              <a:gd name="connsiteX98" fmla="*/ 7735344 w 12192000"/>
              <a:gd name="connsiteY98" fmla="*/ 4443462 h 6858000"/>
              <a:gd name="connsiteX99" fmla="*/ 7744708 w 12192000"/>
              <a:gd name="connsiteY99" fmla="*/ 4479746 h 6858000"/>
              <a:gd name="connsiteX100" fmla="*/ 7749389 w 12192000"/>
              <a:gd name="connsiteY100" fmla="*/ 4516030 h 6858000"/>
              <a:gd name="connsiteX101" fmla="*/ 7749389 w 12192000"/>
              <a:gd name="connsiteY101" fmla="*/ 4554655 h 6858000"/>
              <a:gd name="connsiteX102" fmla="*/ 7747048 w 12192000"/>
              <a:gd name="connsiteY102" fmla="*/ 4594451 h 6858000"/>
              <a:gd name="connsiteX103" fmla="*/ 7742367 w 12192000"/>
              <a:gd name="connsiteY103" fmla="*/ 4634247 h 6858000"/>
              <a:gd name="connsiteX104" fmla="*/ 7736514 w 12192000"/>
              <a:gd name="connsiteY104" fmla="*/ 4674042 h 6858000"/>
              <a:gd name="connsiteX105" fmla="*/ 7731832 w 12192000"/>
              <a:gd name="connsiteY105" fmla="*/ 4713838 h 6858000"/>
              <a:gd name="connsiteX106" fmla="*/ 7728321 w 12192000"/>
              <a:gd name="connsiteY106" fmla="*/ 4753633 h 6858000"/>
              <a:gd name="connsiteX107" fmla="*/ 7729492 w 12192000"/>
              <a:gd name="connsiteY107" fmla="*/ 4791088 h 6858000"/>
              <a:gd name="connsiteX108" fmla="*/ 7734173 w 12192000"/>
              <a:gd name="connsiteY108" fmla="*/ 4827372 h 6858000"/>
              <a:gd name="connsiteX109" fmla="*/ 7744708 w 12192000"/>
              <a:gd name="connsiteY109" fmla="*/ 4862486 h 6858000"/>
              <a:gd name="connsiteX110" fmla="*/ 7759923 w 12192000"/>
              <a:gd name="connsiteY110" fmla="*/ 4891747 h 6858000"/>
              <a:gd name="connsiteX111" fmla="*/ 7779821 w 12192000"/>
              <a:gd name="connsiteY111" fmla="*/ 4919838 h 6858000"/>
              <a:gd name="connsiteX112" fmla="*/ 7803230 w 12192000"/>
              <a:gd name="connsiteY112" fmla="*/ 4944418 h 6858000"/>
              <a:gd name="connsiteX113" fmla="*/ 7830151 w 12192000"/>
              <a:gd name="connsiteY113" fmla="*/ 4968998 h 6858000"/>
              <a:gd name="connsiteX114" fmla="*/ 7858242 w 12192000"/>
              <a:gd name="connsiteY114" fmla="*/ 4991236 h 6858000"/>
              <a:gd name="connsiteX115" fmla="*/ 7887503 w 12192000"/>
              <a:gd name="connsiteY115" fmla="*/ 5013475 h 6858000"/>
              <a:gd name="connsiteX116" fmla="*/ 7916765 w 12192000"/>
              <a:gd name="connsiteY116" fmla="*/ 5035714 h 6858000"/>
              <a:gd name="connsiteX117" fmla="*/ 7946026 w 12192000"/>
              <a:gd name="connsiteY117" fmla="*/ 5057952 h 6858000"/>
              <a:gd name="connsiteX118" fmla="*/ 7972947 w 12192000"/>
              <a:gd name="connsiteY118" fmla="*/ 5081362 h 6858000"/>
              <a:gd name="connsiteX119" fmla="*/ 7996356 w 12192000"/>
              <a:gd name="connsiteY119" fmla="*/ 5108282 h 6858000"/>
              <a:gd name="connsiteX120" fmla="*/ 8017424 w 12192000"/>
              <a:gd name="connsiteY120" fmla="*/ 5134032 h 6858000"/>
              <a:gd name="connsiteX121" fmla="*/ 8033811 w 12192000"/>
              <a:gd name="connsiteY121" fmla="*/ 5163294 h 6858000"/>
              <a:gd name="connsiteX122" fmla="*/ 8047856 w 12192000"/>
              <a:gd name="connsiteY122" fmla="*/ 5194896 h 6858000"/>
              <a:gd name="connsiteX123" fmla="*/ 8059561 w 12192000"/>
              <a:gd name="connsiteY123" fmla="*/ 5228839 h 6858000"/>
              <a:gd name="connsiteX124" fmla="*/ 8070095 w 12192000"/>
              <a:gd name="connsiteY124" fmla="*/ 5263953 h 6858000"/>
              <a:gd name="connsiteX125" fmla="*/ 8079459 w 12192000"/>
              <a:gd name="connsiteY125" fmla="*/ 5299067 h 6858000"/>
              <a:gd name="connsiteX126" fmla="*/ 8088822 w 12192000"/>
              <a:gd name="connsiteY126" fmla="*/ 5335351 h 6858000"/>
              <a:gd name="connsiteX127" fmla="*/ 8099356 w 12192000"/>
              <a:gd name="connsiteY127" fmla="*/ 5369294 h 6858000"/>
              <a:gd name="connsiteX128" fmla="*/ 8111061 w 12192000"/>
              <a:gd name="connsiteY128" fmla="*/ 5403238 h 6858000"/>
              <a:gd name="connsiteX129" fmla="*/ 8125106 w 12192000"/>
              <a:gd name="connsiteY129" fmla="*/ 5434840 h 6858000"/>
              <a:gd name="connsiteX130" fmla="*/ 8142663 w 12192000"/>
              <a:gd name="connsiteY130" fmla="*/ 5462931 h 6858000"/>
              <a:gd name="connsiteX131" fmla="*/ 8163732 w 12192000"/>
              <a:gd name="connsiteY131" fmla="*/ 5488681 h 6858000"/>
              <a:gd name="connsiteX132" fmla="*/ 8189482 w 12192000"/>
              <a:gd name="connsiteY132" fmla="*/ 5509749 h 6858000"/>
              <a:gd name="connsiteX133" fmla="*/ 8217573 w 12192000"/>
              <a:gd name="connsiteY133" fmla="*/ 5527306 h 6858000"/>
              <a:gd name="connsiteX134" fmla="*/ 8249175 w 12192000"/>
              <a:gd name="connsiteY134" fmla="*/ 5541352 h 6858000"/>
              <a:gd name="connsiteX135" fmla="*/ 8283118 w 12192000"/>
              <a:gd name="connsiteY135" fmla="*/ 5553056 h 6858000"/>
              <a:gd name="connsiteX136" fmla="*/ 8317062 w 12192000"/>
              <a:gd name="connsiteY136" fmla="*/ 5563590 h 6858000"/>
              <a:gd name="connsiteX137" fmla="*/ 8353346 w 12192000"/>
              <a:gd name="connsiteY137" fmla="*/ 5572954 h 6858000"/>
              <a:gd name="connsiteX138" fmla="*/ 8388459 w 12192000"/>
              <a:gd name="connsiteY138" fmla="*/ 5582318 h 6858000"/>
              <a:gd name="connsiteX139" fmla="*/ 8423573 w 12192000"/>
              <a:gd name="connsiteY139" fmla="*/ 5592852 h 6858000"/>
              <a:gd name="connsiteX140" fmla="*/ 8457516 w 12192000"/>
              <a:gd name="connsiteY140" fmla="*/ 5604556 h 6858000"/>
              <a:gd name="connsiteX141" fmla="*/ 8489119 w 12192000"/>
              <a:gd name="connsiteY141" fmla="*/ 5618602 h 6858000"/>
              <a:gd name="connsiteX142" fmla="*/ 8518380 w 12192000"/>
              <a:gd name="connsiteY142" fmla="*/ 5634988 h 6858000"/>
              <a:gd name="connsiteX143" fmla="*/ 8544130 w 12192000"/>
              <a:gd name="connsiteY143" fmla="*/ 5656057 h 6858000"/>
              <a:gd name="connsiteX144" fmla="*/ 8571051 w 12192000"/>
              <a:gd name="connsiteY144" fmla="*/ 5679466 h 6858000"/>
              <a:gd name="connsiteX145" fmla="*/ 8594460 w 12192000"/>
              <a:gd name="connsiteY145" fmla="*/ 5706386 h 6858000"/>
              <a:gd name="connsiteX146" fmla="*/ 8616699 w 12192000"/>
              <a:gd name="connsiteY146" fmla="*/ 5734477 h 6858000"/>
              <a:gd name="connsiteX147" fmla="*/ 8638937 w 12192000"/>
              <a:gd name="connsiteY147" fmla="*/ 5763739 h 6858000"/>
              <a:gd name="connsiteX148" fmla="*/ 8661176 w 12192000"/>
              <a:gd name="connsiteY148" fmla="*/ 5793000 h 6858000"/>
              <a:gd name="connsiteX149" fmla="*/ 8683415 w 12192000"/>
              <a:gd name="connsiteY149" fmla="*/ 5821091 h 6858000"/>
              <a:gd name="connsiteX150" fmla="*/ 8707994 w 12192000"/>
              <a:gd name="connsiteY150" fmla="*/ 5848012 h 6858000"/>
              <a:gd name="connsiteX151" fmla="*/ 8732574 w 12192000"/>
              <a:gd name="connsiteY151" fmla="*/ 5871421 h 6858000"/>
              <a:gd name="connsiteX152" fmla="*/ 8760665 w 12192000"/>
              <a:gd name="connsiteY152" fmla="*/ 5891319 h 6858000"/>
              <a:gd name="connsiteX153" fmla="*/ 8789926 w 12192000"/>
              <a:gd name="connsiteY153" fmla="*/ 5906535 h 6858000"/>
              <a:gd name="connsiteX154" fmla="*/ 8825040 w 12192000"/>
              <a:gd name="connsiteY154" fmla="*/ 5917069 h 6858000"/>
              <a:gd name="connsiteX155" fmla="*/ 8861324 w 12192000"/>
              <a:gd name="connsiteY155" fmla="*/ 5921751 h 6858000"/>
              <a:gd name="connsiteX156" fmla="*/ 8898779 w 12192000"/>
              <a:gd name="connsiteY156" fmla="*/ 5922921 h 6858000"/>
              <a:gd name="connsiteX157" fmla="*/ 8938575 w 12192000"/>
              <a:gd name="connsiteY157" fmla="*/ 5919410 h 6858000"/>
              <a:gd name="connsiteX158" fmla="*/ 8978370 w 12192000"/>
              <a:gd name="connsiteY158" fmla="*/ 5914728 h 6858000"/>
              <a:gd name="connsiteX159" fmla="*/ 9018166 w 12192000"/>
              <a:gd name="connsiteY159" fmla="*/ 5908876 h 6858000"/>
              <a:gd name="connsiteX160" fmla="*/ 9057961 w 12192000"/>
              <a:gd name="connsiteY160" fmla="*/ 5904194 h 6858000"/>
              <a:gd name="connsiteX161" fmla="*/ 9097757 w 12192000"/>
              <a:gd name="connsiteY161" fmla="*/ 5901853 h 6858000"/>
              <a:gd name="connsiteX162" fmla="*/ 9136382 w 12192000"/>
              <a:gd name="connsiteY162" fmla="*/ 5901853 h 6858000"/>
              <a:gd name="connsiteX163" fmla="*/ 9172666 w 12192000"/>
              <a:gd name="connsiteY163" fmla="*/ 5906535 h 6858000"/>
              <a:gd name="connsiteX164" fmla="*/ 9208950 w 12192000"/>
              <a:gd name="connsiteY164" fmla="*/ 5915898 h 6858000"/>
              <a:gd name="connsiteX165" fmla="*/ 9244064 w 12192000"/>
              <a:gd name="connsiteY165" fmla="*/ 5929944 h 6858000"/>
              <a:gd name="connsiteX166" fmla="*/ 9279178 w 12192000"/>
              <a:gd name="connsiteY166" fmla="*/ 5948671 h 6858000"/>
              <a:gd name="connsiteX167" fmla="*/ 9314292 w 12192000"/>
              <a:gd name="connsiteY167" fmla="*/ 5967398 h 6858000"/>
              <a:gd name="connsiteX168" fmla="*/ 9349405 w 12192000"/>
              <a:gd name="connsiteY168" fmla="*/ 5988467 h 6858000"/>
              <a:gd name="connsiteX169" fmla="*/ 9383349 w 12192000"/>
              <a:gd name="connsiteY169" fmla="*/ 6008364 h 6858000"/>
              <a:gd name="connsiteX170" fmla="*/ 9419633 w 12192000"/>
              <a:gd name="connsiteY170" fmla="*/ 6025921 h 6858000"/>
              <a:gd name="connsiteX171" fmla="*/ 9454747 w 12192000"/>
              <a:gd name="connsiteY171" fmla="*/ 6039967 h 6858000"/>
              <a:gd name="connsiteX172" fmla="*/ 9491031 w 12192000"/>
              <a:gd name="connsiteY172" fmla="*/ 6049331 h 6858000"/>
              <a:gd name="connsiteX173" fmla="*/ 9528486 w 12192000"/>
              <a:gd name="connsiteY173" fmla="*/ 6052842 h 6858000"/>
              <a:gd name="connsiteX174" fmla="*/ 9565940 w 12192000"/>
              <a:gd name="connsiteY174" fmla="*/ 6049331 h 6858000"/>
              <a:gd name="connsiteX175" fmla="*/ 9602224 w 12192000"/>
              <a:gd name="connsiteY175" fmla="*/ 6039967 h 6858000"/>
              <a:gd name="connsiteX176" fmla="*/ 9637338 w 12192000"/>
              <a:gd name="connsiteY176" fmla="*/ 6025921 h 6858000"/>
              <a:gd name="connsiteX177" fmla="*/ 9673622 w 12192000"/>
              <a:gd name="connsiteY177" fmla="*/ 6008364 h 6858000"/>
              <a:gd name="connsiteX178" fmla="*/ 9707566 w 12192000"/>
              <a:gd name="connsiteY178" fmla="*/ 5988467 h 6858000"/>
              <a:gd name="connsiteX179" fmla="*/ 9742679 w 12192000"/>
              <a:gd name="connsiteY179" fmla="*/ 5967398 h 6858000"/>
              <a:gd name="connsiteX180" fmla="*/ 9777793 w 12192000"/>
              <a:gd name="connsiteY180" fmla="*/ 5948671 h 6858000"/>
              <a:gd name="connsiteX181" fmla="*/ 9812907 w 12192000"/>
              <a:gd name="connsiteY181" fmla="*/ 5929944 h 6858000"/>
              <a:gd name="connsiteX182" fmla="*/ 9846850 w 12192000"/>
              <a:gd name="connsiteY182" fmla="*/ 5915898 h 6858000"/>
              <a:gd name="connsiteX183" fmla="*/ 9884305 w 12192000"/>
              <a:gd name="connsiteY183" fmla="*/ 5906535 h 6858000"/>
              <a:gd name="connsiteX184" fmla="*/ 9920589 w 12192000"/>
              <a:gd name="connsiteY184" fmla="*/ 5901853 h 6858000"/>
              <a:gd name="connsiteX185" fmla="*/ 9959214 w 12192000"/>
              <a:gd name="connsiteY185" fmla="*/ 5901853 h 6858000"/>
              <a:gd name="connsiteX186" fmla="*/ 9999010 w 12192000"/>
              <a:gd name="connsiteY186" fmla="*/ 5904194 h 6858000"/>
              <a:gd name="connsiteX187" fmla="*/ 10038805 w 12192000"/>
              <a:gd name="connsiteY187" fmla="*/ 5908876 h 6858000"/>
              <a:gd name="connsiteX188" fmla="*/ 10078601 w 12192000"/>
              <a:gd name="connsiteY188" fmla="*/ 5914728 h 6858000"/>
              <a:gd name="connsiteX189" fmla="*/ 10118396 w 12192000"/>
              <a:gd name="connsiteY189" fmla="*/ 5919410 h 6858000"/>
              <a:gd name="connsiteX190" fmla="*/ 10158192 w 12192000"/>
              <a:gd name="connsiteY190" fmla="*/ 5922921 h 6858000"/>
              <a:gd name="connsiteX191" fmla="*/ 10195647 w 12192000"/>
              <a:gd name="connsiteY191" fmla="*/ 5921751 h 6858000"/>
              <a:gd name="connsiteX192" fmla="*/ 10231931 w 12192000"/>
              <a:gd name="connsiteY192" fmla="*/ 5917069 h 6858000"/>
              <a:gd name="connsiteX193" fmla="*/ 10267044 w 12192000"/>
              <a:gd name="connsiteY193" fmla="*/ 5906535 h 6858000"/>
              <a:gd name="connsiteX194" fmla="*/ 10296306 w 12192000"/>
              <a:gd name="connsiteY194" fmla="*/ 5891319 h 6858000"/>
              <a:gd name="connsiteX195" fmla="*/ 10324397 w 12192000"/>
              <a:gd name="connsiteY195" fmla="*/ 5871421 h 6858000"/>
              <a:gd name="connsiteX196" fmla="*/ 10348977 w 12192000"/>
              <a:gd name="connsiteY196" fmla="*/ 5848012 h 6858000"/>
              <a:gd name="connsiteX197" fmla="*/ 10373556 w 12192000"/>
              <a:gd name="connsiteY197" fmla="*/ 5821091 h 6858000"/>
              <a:gd name="connsiteX198" fmla="*/ 10395795 w 12192000"/>
              <a:gd name="connsiteY198" fmla="*/ 5793000 h 6858000"/>
              <a:gd name="connsiteX199" fmla="*/ 10418034 w 12192000"/>
              <a:gd name="connsiteY199" fmla="*/ 5763739 h 6858000"/>
              <a:gd name="connsiteX200" fmla="*/ 10440272 w 12192000"/>
              <a:gd name="connsiteY200" fmla="*/ 5734477 h 6858000"/>
              <a:gd name="connsiteX201" fmla="*/ 10462511 w 12192000"/>
              <a:gd name="connsiteY201" fmla="*/ 5706386 h 6858000"/>
              <a:gd name="connsiteX202" fmla="*/ 10485920 w 12192000"/>
              <a:gd name="connsiteY202" fmla="*/ 5679466 h 6858000"/>
              <a:gd name="connsiteX203" fmla="*/ 10512841 w 12192000"/>
              <a:gd name="connsiteY203" fmla="*/ 5656057 h 6858000"/>
              <a:gd name="connsiteX204" fmla="*/ 10538591 w 12192000"/>
              <a:gd name="connsiteY204" fmla="*/ 5634988 h 6858000"/>
              <a:gd name="connsiteX205" fmla="*/ 10567852 w 12192000"/>
              <a:gd name="connsiteY205" fmla="*/ 5618602 h 6858000"/>
              <a:gd name="connsiteX206" fmla="*/ 10599455 w 12192000"/>
              <a:gd name="connsiteY206" fmla="*/ 5604556 h 6858000"/>
              <a:gd name="connsiteX207" fmla="*/ 10633398 w 12192000"/>
              <a:gd name="connsiteY207" fmla="*/ 5592852 h 6858000"/>
              <a:gd name="connsiteX208" fmla="*/ 10668512 w 12192000"/>
              <a:gd name="connsiteY208" fmla="*/ 5582318 h 6858000"/>
              <a:gd name="connsiteX209" fmla="*/ 10703626 w 12192000"/>
              <a:gd name="connsiteY209" fmla="*/ 5572954 h 6858000"/>
              <a:gd name="connsiteX210" fmla="*/ 10739910 w 12192000"/>
              <a:gd name="connsiteY210" fmla="*/ 5563590 h 6858000"/>
              <a:gd name="connsiteX211" fmla="*/ 10773853 w 12192000"/>
              <a:gd name="connsiteY211" fmla="*/ 5553056 h 6858000"/>
              <a:gd name="connsiteX212" fmla="*/ 10807796 w 12192000"/>
              <a:gd name="connsiteY212" fmla="*/ 5541352 h 6858000"/>
              <a:gd name="connsiteX213" fmla="*/ 10839399 w 12192000"/>
              <a:gd name="connsiteY213" fmla="*/ 5527306 h 6858000"/>
              <a:gd name="connsiteX214" fmla="*/ 10867490 w 12192000"/>
              <a:gd name="connsiteY214" fmla="*/ 5509749 h 6858000"/>
              <a:gd name="connsiteX215" fmla="*/ 10893240 w 12192000"/>
              <a:gd name="connsiteY215" fmla="*/ 5488681 h 6858000"/>
              <a:gd name="connsiteX216" fmla="*/ 10914308 w 12192000"/>
              <a:gd name="connsiteY216" fmla="*/ 5462931 h 6858000"/>
              <a:gd name="connsiteX217" fmla="*/ 10931865 w 12192000"/>
              <a:gd name="connsiteY217" fmla="*/ 5434840 h 6858000"/>
              <a:gd name="connsiteX218" fmla="*/ 10945910 w 12192000"/>
              <a:gd name="connsiteY218" fmla="*/ 5403238 h 6858000"/>
              <a:gd name="connsiteX219" fmla="*/ 10957615 w 12192000"/>
              <a:gd name="connsiteY219" fmla="*/ 5369294 h 6858000"/>
              <a:gd name="connsiteX220" fmla="*/ 10968149 w 12192000"/>
              <a:gd name="connsiteY220" fmla="*/ 5335351 h 6858000"/>
              <a:gd name="connsiteX221" fmla="*/ 10977513 w 12192000"/>
              <a:gd name="connsiteY221" fmla="*/ 5299067 h 6858000"/>
              <a:gd name="connsiteX222" fmla="*/ 10986876 w 12192000"/>
              <a:gd name="connsiteY222" fmla="*/ 5263953 h 6858000"/>
              <a:gd name="connsiteX223" fmla="*/ 10997410 w 12192000"/>
              <a:gd name="connsiteY223" fmla="*/ 5228839 h 6858000"/>
              <a:gd name="connsiteX224" fmla="*/ 11009115 w 12192000"/>
              <a:gd name="connsiteY224" fmla="*/ 5194896 h 6858000"/>
              <a:gd name="connsiteX225" fmla="*/ 11023160 w 12192000"/>
              <a:gd name="connsiteY225" fmla="*/ 5163294 h 6858000"/>
              <a:gd name="connsiteX226" fmla="*/ 11039547 w 12192000"/>
              <a:gd name="connsiteY226" fmla="*/ 5134032 h 6858000"/>
              <a:gd name="connsiteX227" fmla="*/ 11060615 w 12192000"/>
              <a:gd name="connsiteY227" fmla="*/ 5108282 h 6858000"/>
              <a:gd name="connsiteX228" fmla="*/ 11084024 w 12192000"/>
              <a:gd name="connsiteY228" fmla="*/ 5081362 h 6858000"/>
              <a:gd name="connsiteX229" fmla="*/ 11110945 w 12192000"/>
              <a:gd name="connsiteY229" fmla="*/ 5057952 h 6858000"/>
              <a:gd name="connsiteX230" fmla="*/ 11139036 w 12192000"/>
              <a:gd name="connsiteY230" fmla="*/ 5035714 h 6858000"/>
              <a:gd name="connsiteX231" fmla="*/ 11169468 w 12192000"/>
              <a:gd name="connsiteY231" fmla="*/ 5013475 h 6858000"/>
              <a:gd name="connsiteX232" fmla="*/ 11198729 w 12192000"/>
              <a:gd name="connsiteY232" fmla="*/ 4991236 h 6858000"/>
              <a:gd name="connsiteX233" fmla="*/ 11226820 w 12192000"/>
              <a:gd name="connsiteY233" fmla="*/ 4968998 h 6858000"/>
              <a:gd name="connsiteX234" fmla="*/ 11253741 w 12192000"/>
              <a:gd name="connsiteY234" fmla="*/ 4944418 h 6858000"/>
              <a:gd name="connsiteX235" fmla="*/ 11277150 w 12192000"/>
              <a:gd name="connsiteY235" fmla="*/ 4919838 h 6858000"/>
              <a:gd name="connsiteX236" fmla="*/ 11297048 w 12192000"/>
              <a:gd name="connsiteY236" fmla="*/ 4891747 h 6858000"/>
              <a:gd name="connsiteX237" fmla="*/ 11312264 w 12192000"/>
              <a:gd name="connsiteY237" fmla="*/ 4862486 h 6858000"/>
              <a:gd name="connsiteX238" fmla="*/ 11322798 w 12192000"/>
              <a:gd name="connsiteY238" fmla="*/ 4827372 h 6858000"/>
              <a:gd name="connsiteX239" fmla="*/ 11327480 w 12192000"/>
              <a:gd name="connsiteY239" fmla="*/ 4791088 h 6858000"/>
              <a:gd name="connsiteX240" fmla="*/ 11328650 w 12192000"/>
              <a:gd name="connsiteY240" fmla="*/ 4753633 h 6858000"/>
              <a:gd name="connsiteX241" fmla="*/ 11325139 w 12192000"/>
              <a:gd name="connsiteY241" fmla="*/ 4713838 h 6858000"/>
              <a:gd name="connsiteX242" fmla="*/ 11320457 w 12192000"/>
              <a:gd name="connsiteY242" fmla="*/ 4674042 h 6858000"/>
              <a:gd name="connsiteX243" fmla="*/ 11314605 w 12192000"/>
              <a:gd name="connsiteY243" fmla="*/ 4634247 h 6858000"/>
              <a:gd name="connsiteX244" fmla="*/ 11309923 w 12192000"/>
              <a:gd name="connsiteY244" fmla="*/ 4594451 h 6858000"/>
              <a:gd name="connsiteX245" fmla="*/ 11307582 w 12192000"/>
              <a:gd name="connsiteY245" fmla="*/ 4554655 h 6858000"/>
              <a:gd name="connsiteX246" fmla="*/ 11307582 w 12192000"/>
              <a:gd name="connsiteY246" fmla="*/ 4516030 h 6858000"/>
              <a:gd name="connsiteX247" fmla="*/ 11312264 w 12192000"/>
              <a:gd name="connsiteY247" fmla="*/ 4479746 h 6858000"/>
              <a:gd name="connsiteX248" fmla="*/ 11321628 w 12192000"/>
              <a:gd name="connsiteY248" fmla="*/ 4443462 h 6858000"/>
              <a:gd name="connsiteX249" fmla="*/ 11335673 w 12192000"/>
              <a:gd name="connsiteY249" fmla="*/ 4409519 h 6858000"/>
              <a:gd name="connsiteX250" fmla="*/ 11354400 w 12192000"/>
              <a:gd name="connsiteY250" fmla="*/ 4374405 h 6858000"/>
              <a:gd name="connsiteX251" fmla="*/ 11373128 w 12192000"/>
              <a:gd name="connsiteY251" fmla="*/ 4339291 h 6858000"/>
              <a:gd name="connsiteX252" fmla="*/ 11394196 w 12192000"/>
              <a:gd name="connsiteY252" fmla="*/ 4304177 h 6858000"/>
              <a:gd name="connsiteX253" fmla="*/ 11414094 w 12192000"/>
              <a:gd name="connsiteY253" fmla="*/ 4270234 h 6858000"/>
              <a:gd name="connsiteX254" fmla="*/ 11431650 w 12192000"/>
              <a:gd name="connsiteY254" fmla="*/ 4233950 h 6858000"/>
              <a:gd name="connsiteX255" fmla="*/ 11445696 w 12192000"/>
              <a:gd name="connsiteY255" fmla="*/ 4198836 h 6858000"/>
              <a:gd name="connsiteX256" fmla="*/ 11455060 w 12192000"/>
              <a:gd name="connsiteY256" fmla="*/ 4162552 h 6858000"/>
              <a:gd name="connsiteX257" fmla="*/ 11458571 w 12192000"/>
              <a:gd name="connsiteY257" fmla="*/ 4125097 h 6858000"/>
              <a:gd name="connsiteX258" fmla="*/ 11455060 w 12192000"/>
              <a:gd name="connsiteY258" fmla="*/ 4087643 h 6858000"/>
              <a:gd name="connsiteX259" fmla="*/ 11445696 w 12192000"/>
              <a:gd name="connsiteY259" fmla="*/ 4051358 h 6858000"/>
              <a:gd name="connsiteX260" fmla="*/ 11431650 w 12192000"/>
              <a:gd name="connsiteY260" fmla="*/ 4016245 h 6858000"/>
              <a:gd name="connsiteX261" fmla="*/ 11414094 w 12192000"/>
              <a:gd name="connsiteY261" fmla="*/ 3979961 h 6858000"/>
              <a:gd name="connsiteX262" fmla="*/ 11394196 w 12192000"/>
              <a:gd name="connsiteY262" fmla="*/ 3946017 h 6858000"/>
              <a:gd name="connsiteX263" fmla="*/ 11373128 w 12192000"/>
              <a:gd name="connsiteY263" fmla="*/ 3910903 h 6858000"/>
              <a:gd name="connsiteX264" fmla="*/ 11354400 w 12192000"/>
              <a:gd name="connsiteY264" fmla="*/ 3875790 h 6858000"/>
              <a:gd name="connsiteX265" fmla="*/ 11335673 w 12192000"/>
              <a:gd name="connsiteY265" fmla="*/ 3840676 h 6858000"/>
              <a:gd name="connsiteX266" fmla="*/ 11321628 w 12192000"/>
              <a:gd name="connsiteY266" fmla="*/ 3806733 h 6858000"/>
              <a:gd name="connsiteX267" fmla="*/ 11312264 w 12192000"/>
              <a:gd name="connsiteY267" fmla="*/ 3770449 h 6858000"/>
              <a:gd name="connsiteX268" fmla="*/ 11307582 w 12192000"/>
              <a:gd name="connsiteY268" fmla="*/ 3734164 h 6858000"/>
              <a:gd name="connsiteX269" fmla="*/ 11307582 w 12192000"/>
              <a:gd name="connsiteY269" fmla="*/ 3695539 h 6858000"/>
              <a:gd name="connsiteX270" fmla="*/ 11309923 w 12192000"/>
              <a:gd name="connsiteY270" fmla="*/ 3655744 h 6858000"/>
              <a:gd name="connsiteX271" fmla="*/ 11314605 w 12192000"/>
              <a:gd name="connsiteY271" fmla="*/ 3615948 h 6858000"/>
              <a:gd name="connsiteX272" fmla="*/ 11320457 w 12192000"/>
              <a:gd name="connsiteY272" fmla="*/ 3576152 h 6858000"/>
              <a:gd name="connsiteX273" fmla="*/ 11325139 w 12192000"/>
              <a:gd name="connsiteY273" fmla="*/ 3536357 h 6858000"/>
              <a:gd name="connsiteX274" fmla="*/ 11328650 w 12192000"/>
              <a:gd name="connsiteY274" fmla="*/ 3496561 h 6858000"/>
              <a:gd name="connsiteX275" fmla="*/ 11327480 w 12192000"/>
              <a:gd name="connsiteY275" fmla="*/ 3459107 h 6858000"/>
              <a:gd name="connsiteX276" fmla="*/ 11322798 w 12192000"/>
              <a:gd name="connsiteY276" fmla="*/ 3422822 h 6858000"/>
              <a:gd name="connsiteX277" fmla="*/ 11312264 w 12192000"/>
              <a:gd name="connsiteY277" fmla="*/ 3387709 h 6858000"/>
              <a:gd name="connsiteX278" fmla="*/ 11297048 w 12192000"/>
              <a:gd name="connsiteY278" fmla="*/ 3358447 h 6858000"/>
              <a:gd name="connsiteX279" fmla="*/ 11277150 w 12192000"/>
              <a:gd name="connsiteY279" fmla="*/ 3330356 h 6858000"/>
              <a:gd name="connsiteX280" fmla="*/ 11253741 w 12192000"/>
              <a:gd name="connsiteY280" fmla="*/ 3305777 h 6858000"/>
              <a:gd name="connsiteX281" fmla="*/ 11226820 w 12192000"/>
              <a:gd name="connsiteY281" fmla="*/ 3281197 h 6858000"/>
              <a:gd name="connsiteX282" fmla="*/ 11198729 w 12192000"/>
              <a:gd name="connsiteY282" fmla="*/ 3258958 h 6858000"/>
              <a:gd name="connsiteX283" fmla="*/ 11169468 w 12192000"/>
              <a:gd name="connsiteY283" fmla="*/ 3236720 h 6858000"/>
              <a:gd name="connsiteX284" fmla="*/ 11139036 w 12192000"/>
              <a:gd name="connsiteY284" fmla="*/ 3214481 h 6858000"/>
              <a:gd name="connsiteX285" fmla="*/ 11110945 w 12192000"/>
              <a:gd name="connsiteY285" fmla="*/ 3192242 h 6858000"/>
              <a:gd name="connsiteX286" fmla="*/ 11084024 w 12192000"/>
              <a:gd name="connsiteY286" fmla="*/ 3168833 h 6858000"/>
              <a:gd name="connsiteX287" fmla="*/ 11060615 w 12192000"/>
              <a:gd name="connsiteY287" fmla="*/ 3141913 h 6858000"/>
              <a:gd name="connsiteX288" fmla="*/ 11039547 w 12192000"/>
              <a:gd name="connsiteY288" fmla="*/ 3116162 h 6858000"/>
              <a:gd name="connsiteX289" fmla="*/ 11023160 w 12192000"/>
              <a:gd name="connsiteY289" fmla="*/ 3086901 h 6858000"/>
              <a:gd name="connsiteX290" fmla="*/ 11009115 w 12192000"/>
              <a:gd name="connsiteY290" fmla="*/ 3055299 h 6858000"/>
              <a:gd name="connsiteX291" fmla="*/ 10997410 w 12192000"/>
              <a:gd name="connsiteY291" fmla="*/ 3021355 h 6858000"/>
              <a:gd name="connsiteX292" fmla="*/ 10986876 w 12192000"/>
              <a:gd name="connsiteY292" fmla="*/ 2986242 h 6858000"/>
              <a:gd name="connsiteX293" fmla="*/ 10977513 w 12192000"/>
              <a:gd name="connsiteY293" fmla="*/ 2951128 h 6858000"/>
              <a:gd name="connsiteX294" fmla="*/ 10968149 w 12192000"/>
              <a:gd name="connsiteY294" fmla="*/ 2914844 h 6858000"/>
              <a:gd name="connsiteX295" fmla="*/ 10957615 w 12192000"/>
              <a:gd name="connsiteY295" fmla="*/ 2880900 h 6858000"/>
              <a:gd name="connsiteX296" fmla="*/ 10945910 w 12192000"/>
              <a:gd name="connsiteY296" fmla="*/ 2846957 h 6858000"/>
              <a:gd name="connsiteX297" fmla="*/ 10931865 w 12192000"/>
              <a:gd name="connsiteY297" fmla="*/ 2815355 h 6858000"/>
              <a:gd name="connsiteX298" fmla="*/ 10914308 w 12192000"/>
              <a:gd name="connsiteY298" fmla="*/ 2787264 h 6858000"/>
              <a:gd name="connsiteX299" fmla="*/ 10893240 w 12192000"/>
              <a:gd name="connsiteY299" fmla="*/ 2761514 h 6858000"/>
              <a:gd name="connsiteX300" fmla="*/ 10867490 w 12192000"/>
              <a:gd name="connsiteY300" fmla="*/ 2740445 h 6858000"/>
              <a:gd name="connsiteX301" fmla="*/ 10839399 w 12192000"/>
              <a:gd name="connsiteY301" fmla="*/ 2722888 h 6858000"/>
              <a:gd name="connsiteX302" fmla="*/ 10807796 w 12192000"/>
              <a:gd name="connsiteY302" fmla="*/ 2708843 h 6858000"/>
              <a:gd name="connsiteX303" fmla="*/ 10773853 w 12192000"/>
              <a:gd name="connsiteY303" fmla="*/ 2697138 h 6858000"/>
              <a:gd name="connsiteX304" fmla="*/ 10739910 w 12192000"/>
              <a:gd name="connsiteY304" fmla="*/ 2686604 h 6858000"/>
              <a:gd name="connsiteX305" fmla="*/ 10703626 w 12192000"/>
              <a:gd name="connsiteY305" fmla="*/ 2677241 h 6858000"/>
              <a:gd name="connsiteX306" fmla="*/ 10668512 w 12192000"/>
              <a:gd name="connsiteY306" fmla="*/ 2667877 h 6858000"/>
              <a:gd name="connsiteX307" fmla="*/ 10633398 w 12192000"/>
              <a:gd name="connsiteY307" fmla="*/ 2657343 h 6858000"/>
              <a:gd name="connsiteX308" fmla="*/ 10599455 w 12192000"/>
              <a:gd name="connsiteY308" fmla="*/ 2645638 h 6858000"/>
              <a:gd name="connsiteX309" fmla="*/ 10567852 w 12192000"/>
              <a:gd name="connsiteY309" fmla="*/ 2631593 h 6858000"/>
              <a:gd name="connsiteX310" fmla="*/ 10538591 w 12192000"/>
              <a:gd name="connsiteY310" fmla="*/ 2615206 h 6858000"/>
              <a:gd name="connsiteX311" fmla="*/ 10512841 w 12192000"/>
              <a:gd name="connsiteY311" fmla="*/ 2594138 h 6858000"/>
              <a:gd name="connsiteX312" fmla="*/ 10485920 w 12192000"/>
              <a:gd name="connsiteY312" fmla="*/ 2570729 h 6858000"/>
              <a:gd name="connsiteX313" fmla="*/ 10462511 w 12192000"/>
              <a:gd name="connsiteY313" fmla="*/ 2543808 h 6858000"/>
              <a:gd name="connsiteX314" fmla="*/ 10440272 w 12192000"/>
              <a:gd name="connsiteY314" fmla="*/ 2515717 h 6858000"/>
              <a:gd name="connsiteX315" fmla="*/ 10418034 w 12192000"/>
              <a:gd name="connsiteY315" fmla="*/ 2486456 h 6858000"/>
              <a:gd name="connsiteX316" fmla="*/ 10395795 w 12192000"/>
              <a:gd name="connsiteY316" fmla="*/ 2457194 h 6858000"/>
              <a:gd name="connsiteX317" fmla="*/ 10373556 w 12192000"/>
              <a:gd name="connsiteY317" fmla="*/ 2429103 h 6858000"/>
              <a:gd name="connsiteX318" fmla="*/ 10348977 w 12192000"/>
              <a:gd name="connsiteY318" fmla="*/ 2402183 h 6858000"/>
              <a:gd name="connsiteX319" fmla="*/ 10324397 w 12192000"/>
              <a:gd name="connsiteY319" fmla="*/ 2378774 h 6858000"/>
              <a:gd name="connsiteX320" fmla="*/ 10296306 w 12192000"/>
              <a:gd name="connsiteY320" fmla="*/ 2358876 h 6858000"/>
              <a:gd name="connsiteX321" fmla="*/ 10267044 w 12192000"/>
              <a:gd name="connsiteY321" fmla="*/ 2343660 h 6858000"/>
              <a:gd name="connsiteX322" fmla="*/ 10231931 w 12192000"/>
              <a:gd name="connsiteY322" fmla="*/ 2333126 h 6858000"/>
              <a:gd name="connsiteX323" fmla="*/ 10195647 w 12192000"/>
              <a:gd name="connsiteY323" fmla="*/ 2328444 h 6858000"/>
              <a:gd name="connsiteX324" fmla="*/ 10158192 w 12192000"/>
              <a:gd name="connsiteY324" fmla="*/ 2327274 h 6858000"/>
              <a:gd name="connsiteX325" fmla="*/ 10118396 w 12192000"/>
              <a:gd name="connsiteY325" fmla="*/ 2330785 h 6858000"/>
              <a:gd name="connsiteX326" fmla="*/ 10078601 w 12192000"/>
              <a:gd name="connsiteY326" fmla="*/ 2335467 h 6858000"/>
              <a:gd name="connsiteX327" fmla="*/ 10038805 w 12192000"/>
              <a:gd name="connsiteY327" fmla="*/ 2341319 h 6858000"/>
              <a:gd name="connsiteX328" fmla="*/ 9999010 w 12192000"/>
              <a:gd name="connsiteY328" fmla="*/ 2346001 h 6858000"/>
              <a:gd name="connsiteX329" fmla="*/ 9959214 w 12192000"/>
              <a:gd name="connsiteY329" fmla="*/ 2348342 h 6858000"/>
              <a:gd name="connsiteX330" fmla="*/ 9920589 w 12192000"/>
              <a:gd name="connsiteY330" fmla="*/ 2348342 h 6858000"/>
              <a:gd name="connsiteX331" fmla="*/ 9884305 w 12192000"/>
              <a:gd name="connsiteY331" fmla="*/ 2343660 h 6858000"/>
              <a:gd name="connsiteX332" fmla="*/ 9846850 w 12192000"/>
              <a:gd name="connsiteY332" fmla="*/ 2334296 h 6858000"/>
              <a:gd name="connsiteX333" fmla="*/ 9812907 w 12192000"/>
              <a:gd name="connsiteY333" fmla="*/ 2320251 h 6858000"/>
              <a:gd name="connsiteX334" fmla="*/ 9777793 w 12192000"/>
              <a:gd name="connsiteY334" fmla="*/ 2301524 h 6858000"/>
              <a:gd name="connsiteX335" fmla="*/ 9742679 w 12192000"/>
              <a:gd name="connsiteY335" fmla="*/ 2282796 h 6858000"/>
              <a:gd name="connsiteX336" fmla="*/ 9707566 w 12192000"/>
              <a:gd name="connsiteY336" fmla="*/ 2261728 h 6858000"/>
              <a:gd name="connsiteX337" fmla="*/ 9673622 w 12192000"/>
              <a:gd name="connsiteY337" fmla="*/ 2241830 h 6858000"/>
              <a:gd name="connsiteX338" fmla="*/ 9637338 w 12192000"/>
              <a:gd name="connsiteY338" fmla="*/ 2224273 h 6858000"/>
              <a:gd name="connsiteX339" fmla="*/ 9602224 w 12192000"/>
              <a:gd name="connsiteY339" fmla="*/ 2210228 h 6858000"/>
              <a:gd name="connsiteX340" fmla="*/ 9565940 w 12192000"/>
              <a:gd name="connsiteY340" fmla="*/ 2200864 h 6858000"/>
              <a:gd name="connsiteX341" fmla="*/ 9528486 w 12192000"/>
              <a:gd name="connsiteY341" fmla="*/ 21973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2000" h="6858000">
                <a:moveTo>
                  <a:pt x="0" y="0"/>
                </a:moveTo>
                <a:lnTo>
                  <a:pt x="12192000" y="0"/>
                </a:lnTo>
                <a:lnTo>
                  <a:pt x="12192000" y="6858000"/>
                </a:lnTo>
                <a:lnTo>
                  <a:pt x="0" y="6858000"/>
                </a:lnTo>
                <a:lnTo>
                  <a:pt x="0" y="0"/>
                </a:lnTo>
                <a:close/>
                <a:moveTo>
                  <a:pt x="9528486" y="2197353"/>
                </a:moveTo>
                <a:lnTo>
                  <a:pt x="9491031" y="2200864"/>
                </a:lnTo>
                <a:lnTo>
                  <a:pt x="9454747" y="2210228"/>
                </a:lnTo>
                <a:lnTo>
                  <a:pt x="9419633" y="2224273"/>
                </a:lnTo>
                <a:lnTo>
                  <a:pt x="9383349" y="2241830"/>
                </a:lnTo>
                <a:lnTo>
                  <a:pt x="9349405" y="2261728"/>
                </a:lnTo>
                <a:lnTo>
                  <a:pt x="9314292" y="2282796"/>
                </a:lnTo>
                <a:lnTo>
                  <a:pt x="9279178" y="2301524"/>
                </a:lnTo>
                <a:lnTo>
                  <a:pt x="9244064" y="2320251"/>
                </a:lnTo>
                <a:lnTo>
                  <a:pt x="9208950" y="2334296"/>
                </a:lnTo>
                <a:lnTo>
                  <a:pt x="9172666" y="2343660"/>
                </a:lnTo>
                <a:lnTo>
                  <a:pt x="9136382" y="2348342"/>
                </a:lnTo>
                <a:lnTo>
                  <a:pt x="9097757" y="2348342"/>
                </a:lnTo>
                <a:lnTo>
                  <a:pt x="9057961" y="2346001"/>
                </a:lnTo>
                <a:lnTo>
                  <a:pt x="9018166" y="2341319"/>
                </a:lnTo>
                <a:lnTo>
                  <a:pt x="8978370" y="2335467"/>
                </a:lnTo>
                <a:lnTo>
                  <a:pt x="8938575" y="2330785"/>
                </a:lnTo>
                <a:lnTo>
                  <a:pt x="8898779" y="2327274"/>
                </a:lnTo>
                <a:lnTo>
                  <a:pt x="8861324" y="2328444"/>
                </a:lnTo>
                <a:lnTo>
                  <a:pt x="8825040" y="2333126"/>
                </a:lnTo>
                <a:lnTo>
                  <a:pt x="8789926" y="2343660"/>
                </a:lnTo>
                <a:lnTo>
                  <a:pt x="8760665" y="2358876"/>
                </a:lnTo>
                <a:lnTo>
                  <a:pt x="8732574" y="2378774"/>
                </a:lnTo>
                <a:lnTo>
                  <a:pt x="8707994" y="2402183"/>
                </a:lnTo>
                <a:lnTo>
                  <a:pt x="8683415" y="2429103"/>
                </a:lnTo>
                <a:lnTo>
                  <a:pt x="8661176" y="2457194"/>
                </a:lnTo>
                <a:lnTo>
                  <a:pt x="8638937" y="2486456"/>
                </a:lnTo>
                <a:lnTo>
                  <a:pt x="8616699" y="2515717"/>
                </a:lnTo>
                <a:lnTo>
                  <a:pt x="8594460" y="2543808"/>
                </a:lnTo>
                <a:lnTo>
                  <a:pt x="8571051" y="2570729"/>
                </a:lnTo>
                <a:lnTo>
                  <a:pt x="8544130" y="2594138"/>
                </a:lnTo>
                <a:lnTo>
                  <a:pt x="8518380" y="2615206"/>
                </a:lnTo>
                <a:lnTo>
                  <a:pt x="8489119" y="2631593"/>
                </a:lnTo>
                <a:lnTo>
                  <a:pt x="8457516" y="2645638"/>
                </a:lnTo>
                <a:lnTo>
                  <a:pt x="8423573" y="2657343"/>
                </a:lnTo>
                <a:lnTo>
                  <a:pt x="8388459" y="2667877"/>
                </a:lnTo>
                <a:lnTo>
                  <a:pt x="8353346" y="2677241"/>
                </a:lnTo>
                <a:lnTo>
                  <a:pt x="8317062" y="2686604"/>
                </a:lnTo>
                <a:lnTo>
                  <a:pt x="8283118" y="2697138"/>
                </a:lnTo>
                <a:lnTo>
                  <a:pt x="8249175" y="2708843"/>
                </a:lnTo>
                <a:lnTo>
                  <a:pt x="8217573" y="2722888"/>
                </a:lnTo>
                <a:lnTo>
                  <a:pt x="8189482" y="2740445"/>
                </a:lnTo>
                <a:lnTo>
                  <a:pt x="8163732" y="2761514"/>
                </a:lnTo>
                <a:lnTo>
                  <a:pt x="8142663" y="2787264"/>
                </a:lnTo>
                <a:lnTo>
                  <a:pt x="8125106" y="2815355"/>
                </a:lnTo>
                <a:lnTo>
                  <a:pt x="8111061" y="2846957"/>
                </a:lnTo>
                <a:lnTo>
                  <a:pt x="8099356" y="2880900"/>
                </a:lnTo>
                <a:lnTo>
                  <a:pt x="8088822" y="2914844"/>
                </a:lnTo>
                <a:lnTo>
                  <a:pt x="8079459" y="2951128"/>
                </a:lnTo>
                <a:lnTo>
                  <a:pt x="8070095" y="2986242"/>
                </a:lnTo>
                <a:lnTo>
                  <a:pt x="8059561" y="3021355"/>
                </a:lnTo>
                <a:lnTo>
                  <a:pt x="8047856" y="3055299"/>
                </a:lnTo>
                <a:lnTo>
                  <a:pt x="8033811" y="3086901"/>
                </a:lnTo>
                <a:lnTo>
                  <a:pt x="8017424" y="3116162"/>
                </a:lnTo>
                <a:lnTo>
                  <a:pt x="7996356" y="3141913"/>
                </a:lnTo>
                <a:lnTo>
                  <a:pt x="7972947" y="3168833"/>
                </a:lnTo>
                <a:lnTo>
                  <a:pt x="7946026" y="3192242"/>
                </a:lnTo>
                <a:lnTo>
                  <a:pt x="7916765" y="3214481"/>
                </a:lnTo>
                <a:lnTo>
                  <a:pt x="7887503" y="3236720"/>
                </a:lnTo>
                <a:lnTo>
                  <a:pt x="7858242" y="3258958"/>
                </a:lnTo>
                <a:lnTo>
                  <a:pt x="7830151" y="3281197"/>
                </a:lnTo>
                <a:lnTo>
                  <a:pt x="7803230" y="3305777"/>
                </a:lnTo>
                <a:lnTo>
                  <a:pt x="7779821" y="3330356"/>
                </a:lnTo>
                <a:lnTo>
                  <a:pt x="7759923" y="3358447"/>
                </a:lnTo>
                <a:lnTo>
                  <a:pt x="7744708" y="3387709"/>
                </a:lnTo>
                <a:lnTo>
                  <a:pt x="7734173" y="3422822"/>
                </a:lnTo>
                <a:lnTo>
                  <a:pt x="7729492" y="3459107"/>
                </a:lnTo>
                <a:lnTo>
                  <a:pt x="7728321" y="3496561"/>
                </a:lnTo>
                <a:lnTo>
                  <a:pt x="7731832" y="3536357"/>
                </a:lnTo>
                <a:lnTo>
                  <a:pt x="7736514" y="3576152"/>
                </a:lnTo>
                <a:lnTo>
                  <a:pt x="7742367" y="3615948"/>
                </a:lnTo>
                <a:lnTo>
                  <a:pt x="7747048" y="3655744"/>
                </a:lnTo>
                <a:lnTo>
                  <a:pt x="7749389" y="3695539"/>
                </a:lnTo>
                <a:lnTo>
                  <a:pt x="7749389" y="3734164"/>
                </a:lnTo>
                <a:lnTo>
                  <a:pt x="7744708" y="3770449"/>
                </a:lnTo>
                <a:lnTo>
                  <a:pt x="7735344" y="3806733"/>
                </a:lnTo>
                <a:lnTo>
                  <a:pt x="7721298" y="3840676"/>
                </a:lnTo>
                <a:lnTo>
                  <a:pt x="7703741" y="3875790"/>
                </a:lnTo>
                <a:lnTo>
                  <a:pt x="7683844" y="3910903"/>
                </a:lnTo>
                <a:lnTo>
                  <a:pt x="7662775" y="3946017"/>
                </a:lnTo>
                <a:lnTo>
                  <a:pt x="7642878" y="3979961"/>
                </a:lnTo>
                <a:lnTo>
                  <a:pt x="7625321" y="4016245"/>
                </a:lnTo>
                <a:lnTo>
                  <a:pt x="7611275" y="4051358"/>
                </a:lnTo>
                <a:lnTo>
                  <a:pt x="7601912" y="4087643"/>
                </a:lnTo>
                <a:lnTo>
                  <a:pt x="7598400" y="4125097"/>
                </a:lnTo>
                <a:lnTo>
                  <a:pt x="7601912" y="4162552"/>
                </a:lnTo>
                <a:lnTo>
                  <a:pt x="7611275" y="4198836"/>
                </a:lnTo>
                <a:lnTo>
                  <a:pt x="7625321" y="4233950"/>
                </a:lnTo>
                <a:lnTo>
                  <a:pt x="7642878" y="4270234"/>
                </a:lnTo>
                <a:lnTo>
                  <a:pt x="7662775" y="4304177"/>
                </a:lnTo>
                <a:lnTo>
                  <a:pt x="7683844" y="4339291"/>
                </a:lnTo>
                <a:lnTo>
                  <a:pt x="7703741" y="4374405"/>
                </a:lnTo>
                <a:lnTo>
                  <a:pt x="7721298" y="4409519"/>
                </a:lnTo>
                <a:lnTo>
                  <a:pt x="7735344" y="4443462"/>
                </a:lnTo>
                <a:lnTo>
                  <a:pt x="7744708" y="4479746"/>
                </a:lnTo>
                <a:lnTo>
                  <a:pt x="7749389" y="4516030"/>
                </a:lnTo>
                <a:lnTo>
                  <a:pt x="7749389" y="4554655"/>
                </a:lnTo>
                <a:lnTo>
                  <a:pt x="7747048" y="4594451"/>
                </a:lnTo>
                <a:lnTo>
                  <a:pt x="7742367" y="4634247"/>
                </a:lnTo>
                <a:lnTo>
                  <a:pt x="7736514" y="4674042"/>
                </a:lnTo>
                <a:lnTo>
                  <a:pt x="7731832" y="4713838"/>
                </a:lnTo>
                <a:lnTo>
                  <a:pt x="7728321" y="4753633"/>
                </a:lnTo>
                <a:lnTo>
                  <a:pt x="7729492" y="4791088"/>
                </a:lnTo>
                <a:lnTo>
                  <a:pt x="7734173" y="4827372"/>
                </a:lnTo>
                <a:lnTo>
                  <a:pt x="7744708" y="4862486"/>
                </a:lnTo>
                <a:lnTo>
                  <a:pt x="7759923" y="4891747"/>
                </a:lnTo>
                <a:lnTo>
                  <a:pt x="7779821" y="4919838"/>
                </a:lnTo>
                <a:lnTo>
                  <a:pt x="7803230" y="4944418"/>
                </a:lnTo>
                <a:lnTo>
                  <a:pt x="7830151" y="4968998"/>
                </a:lnTo>
                <a:lnTo>
                  <a:pt x="7858242" y="4991236"/>
                </a:lnTo>
                <a:lnTo>
                  <a:pt x="7887503" y="5013475"/>
                </a:lnTo>
                <a:lnTo>
                  <a:pt x="7916765" y="5035714"/>
                </a:lnTo>
                <a:lnTo>
                  <a:pt x="7946026" y="5057952"/>
                </a:lnTo>
                <a:lnTo>
                  <a:pt x="7972947" y="5081362"/>
                </a:lnTo>
                <a:lnTo>
                  <a:pt x="7996356" y="5108282"/>
                </a:lnTo>
                <a:lnTo>
                  <a:pt x="8017424" y="5134032"/>
                </a:lnTo>
                <a:lnTo>
                  <a:pt x="8033811" y="5163294"/>
                </a:lnTo>
                <a:lnTo>
                  <a:pt x="8047856" y="5194896"/>
                </a:lnTo>
                <a:lnTo>
                  <a:pt x="8059561" y="5228839"/>
                </a:lnTo>
                <a:lnTo>
                  <a:pt x="8070095" y="5263953"/>
                </a:lnTo>
                <a:lnTo>
                  <a:pt x="8079459" y="5299067"/>
                </a:lnTo>
                <a:lnTo>
                  <a:pt x="8088822" y="5335351"/>
                </a:lnTo>
                <a:lnTo>
                  <a:pt x="8099356" y="5369294"/>
                </a:lnTo>
                <a:lnTo>
                  <a:pt x="8111061" y="5403238"/>
                </a:lnTo>
                <a:lnTo>
                  <a:pt x="8125106" y="5434840"/>
                </a:lnTo>
                <a:lnTo>
                  <a:pt x="8142663" y="5462931"/>
                </a:lnTo>
                <a:lnTo>
                  <a:pt x="8163732" y="5488681"/>
                </a:lnTo>
                <a:lnTo>
                  <a:pt x="8189482" y="5509749"/>
                </a:lnTo>
                <a:lnTo>
                  <a:pt x="8217573" y="5527306"/>
                </a:lnTo>
                <a:lnTo>
                  <a:pt x="8249175" y="5541352"/>
                </a:lnTo>
                <a:lnTo>
                  <a:pt x="8283118" y="5553056"/>
                </a:lnTo>
                <a:lnTo>
                  <a:pt x="8317062" y="5563590"/>
                </a:lnTo>
                <a:lnTo>
                  <a:pt x="8353346" y="5572954"/>
                </a:lnTo>
                <a:lnTo>
                  <a:pt x="8388459" y="5582318"/>
                </a:lnTo>
                <a:lnTo>
                  <a:pt x="8423573" y="5592852"/>
                </a:lnTo>
                <a:lnTo>
                  <a:pt x="8457516" y="5604556"/>
                </a:lnTo>
                <a:lnTo>
                  <a:pt x="8489119" y="5618602"/>
                </a:lnTo>
                <a:lnTo>
                  <a:pt x="8518380" y="5634988"/>
                </a:lnTo>
                <a:lnTo>
                  <a:pt x="8544130" y="5656057"/>
                </a:lnTo>
                <a:lnTo>
                  <a:pt x="8571051" y="5679466"/>
                </a:lnTo>
                <a:lnTo>
                  <a:pt x="8594460" y="5706386"/>
                </a:lnTo>
                <a:lnTo>
                  <a:pt x="8616699" y="5734477"/>
                </a:lnTo>
                <a:lnTo>
                  <a:pt x="8638937" y="5763739"/>
                </a:lnTo>
                <a:lnTo>
                  <a:pt x="8661176" y="5793000"/>
                </a:lnTo>
                <a:lnTo>
                  <a:pt x="8683415" y="5821091"/>
                </a:lnTo>
                <a:lnTo>
                  <a:pt x="8707994" y="5848012"/>
                </a:lnTo>
                <a:lnTo>
                  <a:pt x="8732574" y="5871421"/>
                </a:lnTo>
                <a:lnTo>
                  <a:pt x="8760665" y="5891319"/>
                </a:lnTo>
                <a:lnTo>
                  <a:pt x="8789926" y="5906535"/>
                </a:lnTo>
                <a:lnTo>
                  <a:pt x="8825040" y="5917069"/>
                </a:lnTo>
                <a:lnTo>
                  <a:pt x="8861324" y="5921751"/>
                </a:lnTo>
                <a:lnTo>
                  <a:pt x="8898779" y="5922921"/>
                </a:lnTo>
                <a:lnTo>
                  <a:pt x="8938575" y="5919410"/>
                </a:lnTo>
                <a:lnTo>
                  <a:pt x="8978370" y="5914728"/>
                </a:lnTo>
                <a:lnTo>
                  <a:pt x="9018166" y="5908876"/>
                </a:lnTo>
                <a:lnTo>
                  <a:pt x="9057961" y="5904194"/>
                </a:lnTo>
                <a:lnTo>
                  <a:pt x="9097757" y="5901853"/>
                </a:lnTo>
                <a:lnTo>
                  <a:pt x="9136382" y="5901853"/>
                </a:lnTo>
                <a:lnTo>
                  <a:pt x="9172666" y="5906535"/>
                </a:lnTo>
                <a:lnTo>
                  <a:pt x="9208950" y="5915898"/>
                </a:lnTo>
                <a:lnTo>
                  <a:pt x="9244064" y="5929944"/>
                </a:lnTo>
                <a:lnTo>
                  <a:pt x="9279178" y="5948671"/>
                </a:lnTo>
                <a:lnTo>
                  <a:pt x="9314292" y="5967398"/>
                </a:lnTo>
                <a:lnTo>
                  <a:pt x="9349405" y="5988467"/>
                </a:lnTo>
                <a:lnTo>
                  <a:pt x="9383349" y="6008364"/>
                </a:lnTo>
                <a:lnTo>
                  <a:pt x="9419633" y="6025921"/>
                </a:lnTo>
                <a:lnTo>
                  <a:pt x="9454747" y="6039967"/>
                </a:lnTo>
                <a:lnTo>
                  <a:pt x="9491031" y="6049331"/>
                </a:lnTo>
                <a:lnTo>
                  <a:pt x="9528486" y="6052842"/>
                </a:lnTo>
                <a:lnTo>
                  <a:pt x="9565940" y="6049331"/>
                </a:lnTo>
                <a:lnTo>
                  <a:pt x="9602224" y="6039967"/>
                </a:lnTo>
                <a:lnTo>
                  <a:pt x="9637338" y="6025921"/>
                </a:lnTo>
                <a:lnTo>
                  <a:pt x="9673622" y="6008364"/>
                </a:lnTo>
                <a:lnTo>
                  <a:pt x="9707566" y="5988467"/>
                </a:lnTo>
                <a:lnTo>
                  <a:pt x="9742679" y="5967398"/>
                </a:lnTo>
                <a:lnTo>
                  <a:pt x="9777793" y="5948671"/>
                </a:lnTo>
                <a:lnTo>
                  <a:pt x="9812907" y="5929944"/>
                </a:lnTo>
                <a:lnTo>
                  <a:pt x="9846850" y="5915898"/>
                </a:lnTo>
                <a:lnTo>
                  <a:pt x="9884305" y="5906535"/>
                </a:lnTo>
                <a:lnTo>
                  <a:pt x="9920589" y="5901853"/>
                </a:lnTo>
                <a:lnTo>
                  <a:pt x="9959214" y="5901853"/>
                </a:lnTo>
                <a:lnTo>
                  <a:pt x="9999010" y="5904194"/>
                </a:lnTo>
                <a:lnTo>
                  <a:pt x="10038805" y="5908876"/>
                </a:lnTo>
                <a:lnTo>
                  <a:pt x="10078601" y="5914728"/>
                </a:lnTo>
                <a:lnTo>
                  <a:pt x="10118396" y="5919410"/>
                </a:lnTo>
                <a:lnTo>
                  <a:pt x="10158192" y="5922921"/>
                </a:lnTo>
                <a:lnTo>
                  <a:pt x="10195647" y="5921751"/>
                </a:lnTo>
                <a:lnTo>
                  <a:pt x="10231931" y="5917069"/>
                </a:lnTo>
                <a:lnTo>
                  <a:pt x="10267044" y="5906535"/>
                </a:lnTo>
                <a:lnTo>
                  <a:pt x="10296306" y="5891319"/>
                </a:lnTo>
                <a:lnTo>
                  <a:pt x="10324397" y="5871421"/>
                </a:lnTo>
                <a:lnTo>
                  <a:pt x="10348977" y="5848012"/>
                </a:lnTo>
                <a:lnTo>
                  <a:pt x="10373556" y="5821091"/>
                </a:lnTo>
                <a:lnTo>
                  <a:pt x="10395795" y="5793000"/>
                </a:lnTo>
                <a:lnTo>
                  <a:pt x="10418034" y="5763739"/>
                </a:lnTo>
                <a:lnTo>
                  <a:pt x="10440272" y="5734477"/>
                </a:lnTo>
                <a:lnTo>
                  <a:pt x="10462511" y="5706386"/>
                </a:lnTo>
                <a:lnTo>
                  <a:pt x="10485920" y="5679466"/>
                </a:lnTo>
                <a:lnTo>
                  <a:pt x="10512841" y="5656057"/>
                </a:lnTo>
                <a:lnTo>
                  <a:pt x="10538591" y="5634988"/>
                </a:lnTo>
                <a:lnTo>
                  <a:pt x="10567852" y="5618602"/>
                </a:lnTo>
                <a:lnTo>
                  <a:pt x="10599455" y="5604556"/>
                </a:lnTo>
                <a:lnTo>
                  <a:pt x="10633398" y="5592852"/>
                </a:lnTo>
                <a:lnTo>
                  <a:pt x="10668512" y="5582318"/>
                </a:lnTo>
                <a:lnTo>
                  <a:pt x="10703626" y="5572954"/>
                </a:lnTo>
                <a:lnTo>
                  <a:pt x="10739910" y="5563590"/>
                </a:lnTo>
                <a:lnTo>
                  <a:pt x="10773853" y="5553056"/>
                </a:lnTo>
                <a:lnTo>
                  <a:pt x="10807796" y="5541352"/>
                </a:lnTo>
                <a:lnTo>
                  <a:pt x="10839399" y="5527306"/>
                </a:lnTo>
                <a:lnTo>
                  <a:pt x="10867490" y="5509749"/>
                </a:lnTo>
                <a:lnTo>
                  <a:pt x="10893240" y="5488681"/>
                </a:lnTo>
                <a:lnTo>
                  <a:pt x="10914308" y="5462931"/>
                </a:lnTo>
                <a:lnTo>
                  <a:pt x="10931865" y="5434840"/>
                </a:lnTo>
                <a:lnTo>
                  <a:pt x="10945910" y="5403238"/>
                </a:lnTo>
                <a:lnTo>
                  <a:pt x="10957615" y="5369294"/>
                </a:lnTo>
                <a:lnTo>
                  <a:pt x="10968149" y="5335351"/>
                </a:lnTo>
                <a:lnTo>
                  <a:pt x="10977513" y="5299067"/>
                </a:lnTo>
                <a:lnTo>
                  <a:pt x="10986876" y="5263953"/>
                </a:lnTo>
                <a:lnTo>
                  <a:pt x="10997410" y="5228839"/>
                </a:lnTo>
                <a:lnTo>
                  <a:pt x="11009115" y="5194896"/>
                </a:lnTo>
                <a:lnTo>
                  <a:pt x="11023160" y="5163294"/>
                </a:lnTo>
                <a:lnTo>
                  <a:pt x="11039547" y="5134032"/>
                </a:lnTo>
                <a:lnTo>
                  <a:pt x="11060615" y="5108282"/>
                </a:lnTo>
                <a:lnTo>
                  <a:pt x="11084024" y="5081362"/>
                </a:lnTo>
                <a:lnTo>
                  <a:pt x="11110945" y="5057952"/>
                </a:lnTo>
                <a:lnTo>
                  <a:pt x="11139036" y="5035714"/>
                </a:lnTo>
                <a:lnTo>
                  <a:pt x="11169468" y="5013475"/>
                </a:lnTo>
                <a:lnTo>
                  <a:pt x="11198729" y="4991236"/>
                </a:lnTo>
                <a:lnTo>
                  <a:pt x="11226820" y="4968998"/>
                </a:lnTo>
                <a:lnTo>
                  <a:pt x="11253741" y="4944418"/>
                </a:lnTo>
                <a:lnTo>
                  <a:pt x="11277150" y="4919838"/>
                </a:lnTo>
                <a:lnTo>
                  <a:pt x="11297048" y="4891747"/>
                </a:lnTo>
                <a:lnTo>
                  <a:pt x="11312264" y="4862486"/>
                </a:lnTo>
                <a:lnTo>
                  <a:pt x="11322798" y="4827372"/>
                </a:lnTo>
                <a:lnTo>
                  <a:pt x="11327480" y="4791088"/>
                </a:lnTo>
                <a:lnTo>
                  <a:pt x="11328650" y="4753633"/>
                </a:lnTo>
                <a:lnTo>
                  <a:pt x="11325139" y="4713838"/>
                </a:lnTo>
                <a:lnTo>
                  <a:pt x="11320457" y="4674042"/>
                </a:lnTo>
                <a:lnTo>
                  <a:pt x="11314605" y="4634247"/>
                </a:lnTo>
                <a:lnTo>
                  <a:pt x="11309923" y="4594451"/>
                </a:lnTo>
                <a:lnTo>
                  <a:pt x="11307582" y="4554655"/>
                </a:lnTo>
                <a:lnTo>
                  <a:pt x="11307582" y="4516030"/>
                </a:lnTo>
                <a:lnTo>
                  <a:pt x="11312264" y="4479746"/>
                </a:lnTo>
                <a:lnTo>
                  <a:pt x="11321628" y="4443462"/>
                </a:lnTo>
                <a:lnTo>
                  <a:pt x="11335673" y="4409519"/>
                </a:lnTo>
                <a:lnTo>
                  <a:pt x="11354400" y="4374405"/>
                </a:lnTo>
                <a:lnTo>
                  <a:pt x="11373128" y="4339291"/>
                </a:lnTo>
                <a:lnTo>
                  <a:pt x="11394196" y="4304177"/>
                </a:lnTo>
                <a:lnTo>
                  <a:pt x="11414094" y="4270234"/>
                </a:lnTo>
                <a:lnTo>
                  <a:pt x="11431650" y="4233950"/>
                </a:lnTo>
                <a:lnTo>
                  <a:pt x="11445696" y="4198836"/>
                </a:lnTo>
                <a:lnTo>
                  <a:pt x="11455060" y="4162552"/>
                </a:lnTo>
                <a:lnTo>
                  <a:pt x="11458571" y="4125097"/>
                </a:lnTo>
                <a:lnTo>
                  <a:pt x="11455060" y="4087643"/>
                </a:lnTo>
                <a:lnTo>
                  <a:pt x="11445696" y="4051358"/>
                </a:lnTo>
                <a:lnTo>
                  <a:pt x="11431650" y="4016245"/>
                </a:lnTo>
                <a:lnTo>
                  <a:pt x="11414094" y="3979961"/>
                </a:lnTo>
                <a:lnTo>
                  <a:pt x="11394196" y="3946017"/>
                </a:lnTo>
                <a:lnTo>
                  <a:pt x="11373128" y="3910903"/>
                </a:lnTo>
                <a:lnTo>
                  <a:pt x="11354400" y="3875790"/>
                </a:lnTo>
                <a:lnTo>
                  <a:pt x="11335673" y="3840676"/>
                </a:lnTo>
                <a:lnTo>
                  <a:pt x="11321628" y="3806733"/>
                </a:lnTo>
                <a:lnTo>
                  <a:pt x="11312264" y="3770449"/>
                </a:lnTo>
                <a:lnTo>
                  <a:pt x="11307582" y="3734164"/>
                </a:lnTo>
                <a:lnTo>
                  <a:pt x="11307582" y="3695539"/>
                </a:lnTo>
                <a:lnTo>
                  <a:pt x="11309923" y="3655744"/>
                </a:lnTo>
                <a:lnTo>
                  <a:pt x="11314605" y="3615948"/>
                </a:lnTo>
                <a:lnTo>
                  <a:pt x="11320457" y="3576152"/>
                </a:lnTo>
                <a:lnTo>
                  <a:pt x="11325139" y="3536357"/>
                </a:lnTo>
                <a:lnTo>
                  <a:pt x="11328650" y="3496561"/>
                </a:lnTo>
                <a:lnTo>
                  <a:pt x="11327480" y="3459107"/>
                </a:lnTo>
                <a:lnTo>
                  <a:pt x="11322798" y="3422822"/>
                </a:lnTo>
                <a:lnTo>
                  <a:pt x="11312264" y="3387709"/>
                </a:lnTo>
                <a:lnTo>
                  <a:pt x="11297048" y="3358447"/>
                </a:lnTo>
                <a:lnTo>
                  <a:pt x="11277150" y="3330356"/>
                </a:lnTo>
                <a:lnTo>
                  <a:pt x="11253741" y="3305777"/>
                </a:lnTo>
                <a:lnTo>
                  <a:pt x="11226820" y="3281197"/>
                </a:lnTo>
                <a:lnTo>
                  <a:pt x="11198729" y="3258958"/>
                </a:lnTo>
                <a:lnTo>
                  <a:pt x="11169468" y="3236720"/>
                </a:lnTo>
                <a:lnTo>
                  <a:pt x="11139036" y="3214481"/>
                </a:lnTo>
                <a:lnTo>
                  <a:pt x="11110945" y="3192242"/>
                </a:lnTo>
                <a:lnTo>
                  <a:pt x="11084024" y="3168833"/>
                </a:lnTo>
                <a:lnTo>
                  <a:pt x="11060615" y="3141913"/>
                </a:lnTo>
                <a:lnTo>
                  <a:pt x="11039547" y="3116162"/>
                </a:lnTo>
                <a:lnTo>
                  <a:pt x="11023160" y="3086901"/>
                </a:lnTo>
                <a:lnTo>
                  <a:pt x="11009115" y="3055299"/>
                </a:lnTo>
                <a:lnTo>
                  <a:pt x="10997410" y="3021355"/>
                </a:lnTo>
                <a:lnTo>
                  <a:pt x="10986876" y="2986242"/>
                </a:lnTo>
                <a:lnTo>
                  <a:pt x="10977513" y="2951128"/>
                </a:lnTo>
                <a:lnTo>
                  <a:pt x="10968149" y="2914844"/>
                </a:lnTo>
                <a:lnTo>
                  <a:pt x="10957615" y="2880900"/>
                </a:lnTo>
                <a:lnTo>
                  <a:pt x="10945910" y="2846957"/>
                </a:lnTo>
                <a:lnTo>
                  <a:pt x="10931865" y="2815355"/>
                </a:lnTo>
                <a:lnTo>
                  <a:pt x="10914308" y="2787264"/>
                </a:lnTo>
                <a:lnTo>
                  <a:pt x="10893240" y="2761514"/>
                </a:lnTo>
                <a:lnTo>
                  <a:pt x="10867490" y="2740445"/>
                </a:lnTo>
                <a:lnTo>
                  <a:pt x="10839399" y="2722888"/>
                </a:lnTo>
                <a:lnTo>
                  <a:pt x="10807796" y="2708843"/>
                </a:lnTo>
                <a:lnTo>
                  <a:pt x="10773853" y="2697138"/>
                </a:lnTo>
                <a:lnTo>
                  <a:pt x="10739910" y="2686604"/>
                </a:lnTo>
                <a:lnTo>
                  <a:pt x="10703626" y="2677241"/>
                </a:lnTo>
                <a:lnTo>
                  <a:pt x="10668512" y="2667877"/>
                </a:lnTo>
                <a:lnTo>
                  <a:pt x="10633398" y="2657343"/>
                </a:lnTo>
                <a:lnTo>
                  <a:pt x="10599455" y="2645638"/>
                </a:lnTo>
                <a:lnTo>
                  <a:pt x="10567852" y="2631593"/>
                </a:lnTo>
                <a:lnTo>
                  <a:pt x="10538591" y="2615206"/>
                </a:lnTo>
                <a:lnTo>
                  <a:pt x="10512841" y="2594138"/>
                </a:lnTo>
                <a:lnTo>
                  <a:pt x="10485920" y="2570729"/>
                </a:lnTo>
                <a:lnTo>
                  <a:pt x="10462511" y="2543808"/>
                </a:lnTo>
                <a:lnTo>
                  <a:pt x="10440272" y="2515717"/>
                </a:lnTo>
                <a:lnTo>
                  <a:pt x="10418034" y="2486456"/>
                </a:lnTo>
                <a:lnTo>
                  <a:pt x="10395795" y="2457194"/>
                </a:lnTo>
                <a:lnTo>
                  <a:pt x="10373556" y="2429103"/>
                </a:lnTo>
                <a:lnTo>
                  <a:pt x="10348977" y="2402183"/>
                </a:lnTo>
                <a:lnTo>
                  <a:pt x="10324397" y="2378774"/>
                </a:lnTo>
                <a:lnTo>
                  <a:pt x="10296306" y="2358876"/>
                </a:lnTo>
                <a:lnTo>
                  <a:pt x="10267044" y="2343660"/>
                </a:lnTo>
                <a:lnTo>
                  <a:pt x="10231931" y="2333126"/>
                </a:lnTo>
                <a:lnTo>
                  <a:pt x="10195647" y="2328444"/>
                </a:lnTo>
                <a:lnTo>
                  <a:pt x="10158192" y="2327274"/>
                </a:lnTo>
                <a:lnTo>
                  <a:pt x="10118396" y="2330785"/>
                </a:lnTo>
                <a:lnTo>
                  <a:pt x="10078601" y="2335467"/>
                </a:lnTo>
                <a:lnTo>
                  <a:pt x="10038805" y="2341319"/>
                </a:lnTo>
                <a:lnTo>
                  <a:pt x="9999010" y="2346001"/>
                </a:lnTo>
                <a:lnTo>
                  <a:pt x="9959214" y="2348342"/>
                </a:lnTo>
                <a:lnTo>
                  <a:pt x="9920589" y="2348342"/>
                </a:lnTo>
                <a:lnTo>
                  <a:pt x="9884305" y="2343660"/>
                </a:lnTo>
                <a:lnTo>
                  <a:pt x="9846850" y="2334296"/>
                </a:lnTo>
                <a:lnTo>
                  <a:pt x="9812907" y="2320251"/>
                </a:lnTo>
                <a:lnTo>
                  <a:pt x="9777793" y="2301524"/>
                </a:lnTo>
                <a:lnTo>
                  <a:pt x="9742679" y="2282796"/>
                </a:lnTo>
                <a:lnTo>
                  <a:pt x="9707566" y="2261728"/>
                </a:lnTo>
                <a:lnTo>
                  <a:pt x="9673622" y="2241830"/>
                </a:lnTo>
                <a:lnTo>
                  <a:pt x="9637338" y="2224273"/>
                </a:lnTo>
                <a:lnTo>
                  <a:pt x="9602224" y="2210228"/>
                </a:lnTo>
                <a:lnTo>
                  <a:pt x="9565940" y="2200864"/>
                </a:lnTo>
                <a:lnTo>
                  <a:pt x="9528486" y="2197353"/>
                </a:lnTo>
                <a:close/>
              </a:path>
            </a:pathLst>
          </a:custGeom>
          <a:solidFill>
            <a:schemeClr val="bg2"/>
          </a:solidFill>
          <a:ln w="101600">
            <a:noFill/>
            <a:prstDash val="solid"/>
            <a:round/>
            <a:headEnd/>
            <a:tailEnd/>
          </a:ln>
        </p:spPr>
      </p:sp>
      <p:sp>
        <p:nvSpPr>
          <p:cNvPr id="29"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İçerik Yer Tutucusu 2">
            <a:extLst>
              <a:ext uri="{FF2B5EF4-FFF2-40B4-BE49-F238E27FC236}">
                <a16:creationId xmlns:a16="http://schemas.microsoft.com/office/drawing/2014/main" id="{CA0A3067-109D-48A3-B72C-7923ADF204E0}"/>
              </a:ext>
            </a:extLst>
          </p:cNvPr>
          <p:cNvSpPr>
            <a:spLocks noGrp="1"/>
          </p:cNvSpPr>
          <p:nvPr>
            <p:ph idx="1"/>
          </p:nvPr>
        </p:nvSpPr>
        <p:spPr>
          <a:xfrm>
            <a:off x="1251678" y="2286001"/>
            <a:ext cx="6015897" cy="3593591"/>
          </a:xfrm>
        </p:spPr>
        <p:txBody>
          <a:bodyPr>
            <a:normAutofit/>
          </a:bodyPr>
          <a:lstStyle/>
          <a:p>
            <a:r>
              <a:rPr lang="tr-TR" dirty="0"/>
              <a:t>Kümeleme denetimsiz öğrenmenin en sık kullanılan yöntemlerinden biridir.</a:t>
            </a:r>
          </a:p>
          <a:p>
            <a:pPr marL="0" indent="0">
              <a:buNone/>
            </a:pPr>
            <a:r>
              <a:rPr lang="tr-TR" dirty="0"/>
              <a:t>	</a:t>
            </a:r>
          </a:p>
          <a:p>
            <a:r>
              <a:rPr lang="tr-TR" dirty="0"/>
              <a:t>Biz en yaygın kümeleme 	biçimlerinden K-</a:t>
            </a:r>
            <a:r>
              <a:rPr lang="tr-TR" dirty="0" err="1"/>
              <a:t>means</a:t>
            </a:r>
            <a:r>
              <a:rPr lang="tr-TR" dirty="0"/>
              <a:t> ve </a:t>
            </a:r>
            <a:r>
              <a:rPr lang="tr-TR" dirty="0" err="1"/>
              <a:t>hierarchical</a:t>
            </a:r>
            <a:r>
              <a:rPr lang="tr-TR" dirty="0"/>
              <a:t>  inceleyeceğiz.</a:t>
            </a:r>
          </a:p>
          <a:p>
            <a:endParaRPr lang="tr-TR" dirty="0"/>
          </a:p>
          <a:p>
            <a:r>
              <a:rPr lang="tr-TR" dirty="0"/>
              <a:t>Clustering</a:t>
            </a:r>
          </a:p>
          <a:p>
            <a:pPr lvl="1"/>
            <a:r>
              <a:rPr lang="tr-TR" dirty="0"/>
              <a:t>K-</a:t>
            </a:r>
            <a:r>
              <a:rPr lang="tr-TR" dirty="0" err="1"/>
              <a:t>Means</a:t>
            </a:r>
            <a:endParaRPr lang="tr-TR" dirty="0"/>
          </a:p>
          <a:p>
            <a:pPr lvl="1"/>
            <a:r>
              <a:rPr lang="tr-TR" dirty="0" err="1"/>
              <a:t>Hierarchical</a:t>
            </a:r>
            <a:endParaRPr lang="tr-TR" dirty="0"/>
          </a:p>
          <a:p>
            <a:pPr marL="0" indent="0">
              <a:buNone/>
            </a:pPr>
            <a:endParaRPr lang="tr-TR" dirty="0"/>
          </a:p>
        </p:txBody>
      </p:sp>
      <p:sp>
        <p:nvSpPr>
          <p:cNvPr id="31" name="Rectangle 30">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414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0BD181D-D905-48E9-999A-5E5DA37E4B15}"/>
              </a:ext>
            </a:extLst>
          </p:cNvPr>
          <p:cNvSpPr>
            <a:spLocks noGrp="1"/>
          </p:cNvSpPr>
          <p:nvPr>
            <p:ph type="title"/>
          </p:nvPr>
        </p:nvSpPr>
        <p:spPr>
          <a:xfrm>
            <a:off x="1251678" y="111797"/>
            <a:ext cx="10178322" cy="643982"/>
          </a:xfrm>
        </p:spPr>
        <p:txBody>
          <a:bodyPr>
            <a:normAutofit fontScale="90000"/>
          </a:bodyPr>
          <a:lstStyle/>
          <a:p>
            <a:r>
              <a:rPr lang="tr-TR" dirty="0"/>
              <a:t>				K-</a:t>
            </a:r>
            <a:r>
              <a:rPr lang="tr-TR" dirty="0" err="1"/>
              <a:t>Means</a:t>
            </a:r>
            <a:endParaRPr lang="tr-TR" dirty="0"/>
          </a:p>
        </p:txBody>
      </p:sp>
      <p:sp>
        <p:nvSpPr>
          <p:cNvPr id="3" name="İçerik Yer Tutucusu 2">
            <a:extLst>
              <a:ext uri="{FF2B5EF4-FFF2-40B4-BE49-F238E27FC236}">
                <a16:creationId xmlns:a16="http://schemas.microsoft.com/office/drawing/2014/main" id="{97B5EABA-769B-4080-A63C-75E7822FD8B9}"/>
              </a:ext>
            </a:extLst>
          </p:cNvPr>
          <p:cNvSpPr>
            <a:spLocks noGrp="1"/>
          </p:cNvSpPr>
          <p:nvPr>
            <p:ph idx="1"/>
          </p:nvPr>
        </p:nvSpPr>
        <p:spPr>
          <a:xfrm>
            <a:off x="1251678" y="895739"/>
            <a:ext cx="10178322" cy="5738326"/>
          </a:xfrm>
        </p:spPr>
        <p:txBody>
          <a:bodyPr>
            <a:normAutofit/>
          </a:bodyPr>
          <a:lstStyle/>
          <a:p>
            <a:pPr marL="0" indent="0">
              <a:buNone/>
            </a:pPr>
            <a:r>
              <a:rPr lang="tr-TR" dirty="0"/>
              <a:t>NEDİR ?</a:t>
            </a:r>
          </a:p>
          <a:p>
            <a:pPr marL="0" indent="0">
              <a:buNone/>
            </a:pPr>
            <a:endParaRPr lang="tr-TR" dirty="0"/>
          </a:p>
          <a:p>
            <a:r>
              <a:rPr lang="tr-TR" dirty="0"/>
              <a:t>Belirli bir veri kümesi için kümelenmiş grupların bir ‘k’ değişkeni ile temsil edilmesidir.</a:t>
            </a:r>
          </a:p>
          <a:p>
            <a:pPr marL="0" indent="0">
              <a:buNone/>
            </a:pPr>
            <a:endParaRPr lang="tr-TR" dirty="0"/>
          </a:p>
          <a:p>
            <a:pPr marL="0" indent="0">
              <a:buNone/>
            </a:pPr>
            <a:r>
              <a:rPr lang="tr-TR" dirty="0"/>
              <a:t>NASIL ÇALIŞIR ?</a:t>
            </a:r>
          </a:p>
          <a:p>
            <a:pPr marL="0" indent="0">
              <a:buNone/>
            </a:pPr>
            <a:endParaRPr lang="tr-TR" dirty="0"/>
          </a:p>
          <a:p>
            <a:r>
              <a:rPr lang="tr-TR" dirty="0"/>
              <a:t>Her bir küme için bir merkez noktası tanımlanır.</a:t>
            </a:r>
          </a:p>
          <a:p>
            <a:r>
              <a:rPr lang="tr-TR" dirty="0"/>
              <a:t>Merkez noktalar rastgele belirlenir.</a:t>
            </a:r>
          </a:p>
          <a:p>
            <a:r>
              <a:rPr lang="tr-TR" dirty="0"/>
              <a:t>Bundan sonra kümede ki her veri en yakın merkeze atanır.</a:t>
            </a:r>
          </a:p>
          <a:p>
            <a:r>
              <a:rPr lang="tr-TR" dirty="0"/>
              <a:t>Burada ki asıl hüner merkez noktaların birbirinden uzaklaştırılması ve böylece farklılıkların azaltılmasıdır.</a:t>
            </a:r>
          </a:p>
          <a:p>
            <a:r>
              <a:rPr lang="tr-TR" dirty="0"/>
              <a:t>Kısaca şöyle anlatılabiliriz merkez veriler birbirine en uzak diğer veriler merkeze en yakın noktalar seçilir. </a:t>
            </a:r>
          </a:p>
          <a:p>
            <a:endParaRPr lang="tr-TR" dirty="0"/>
          </a:p>
          <a:p>
            <a:endParaRPr lang="tr-TR" dirty="0"/>
          </a:p>
          <a:p>
            <a:endParaRPr lang="tr-TR" dirty="0"/>
          </a:p>
        </p:txBody>
      </p:sp>
    </p:spTree>
    <p:extLst>
      <p:ext uri="{BB962C8B-B14F-4D97-AF65-F5344CB8AC3E}">
        <p14:creationId xmlns:p14="http://schemas.microsoft.com/office/powerpoint/2010/main" val="39502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8" name="Rectangle 41">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43">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3">
            <a:extLst>
              <a:ext uri="{FF2B5EF4-FFF2-40B4-BE49-F238E27FC236}">
                <a16:creationId xmlns:a16="http://schemas.microsoft.com/office/drawing/2014/main" id="{8BA2E968-D8CF-477B-8596-48B56FE91D5D}"/>
              </a:ext>
            </a:extLst>
          </p:cNvPr>
          <p:cNvPicPr>
            <a:picLocks/>
          </p:cNvPicPr>
          <p:nvPr/>
        </p:nvPicPr>
        <p:blipFill>
          <a:blip r:embed="rId2"/>
          <a:srcRect/>
          <a:stretch>
            <a:fillRect/>
          </a:stretch>
        </p:blipFill>
        <p:spPr>
          <a:xfrm>
            <a:off x="643467" y="939883"/>
            <a:ext cx="10905066" cy="4334762"/>
          </a:xfrm>
          <a:prstGeom prst="rect">
            <a:avLst/>
          </a:prstGeom>
          <a:noFill/>
        </p:spPr>
      </p:pic>
      <p:sp>
        <p:nvSpPr>
          <p:cNvPr id="41" name="Freeform: Shape 45">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11135023"/>
      </p:ext>
    </p:extLst>
  </p:cSld>
  <p:clrMapOvr>
    <a:masterClrMapping/>
  </p:clrMapOvr>
</p:sld>
</file>

<file path=ppt/theme/theme1.xml><?xml version="1.0" encoding="utf-8"?>
<a:theme xmlns:a="http://schemas.openxmlformats.org/drawingml/2006/main" name="Rozet">
  <a:themeElements>
    <a:clrScheme name="Rozet">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Geniş ekran</PresentationFormat>
  <Paragraphs>150</Paragraphs>
  <Slides>28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Gill Sans MT</vt:lpstr>
      <vt:lpstr>Impact</vt:lpstr>
      <vt:lpstr>Rozet</vt:lpstr>
      <vt:lpstr>Clusterıng</vt:lpstr>
      <vt:lpstr>Clusterıng (Kümeleme/bölütleme) konularına   hoşgeldiniz</vt:lpstr>
      <vt:lpstr>Nedir ?</vt:lpstr>
      <vt:lpstr>PowerPoint Sunusu</vt:lpstr>
      <vt:lpstr>PowerPoint Sunusu</vt:lpstr>
      <vt:lpstr>PowerPoint Sunusu</vt:lpstr>
      <vt:lpstr>PowerPoint Sunusu</vt:lpstr>
      <vt:lpstr>    K-Means</vt:lpstr>
      <vt:lpstr>PowerPoint Sunusu</vt:lpstr>
      <vt:lpstr>K-means başlangıç nokta tuzağı</vt:lpstr>
      <vt:lpstr>K-means++</vt:lpstr>
      <vt:lpstr>Nasıl uygulanır?</vt:lpstr>
      <vt:lpstr>PowerPoint Sunusu</vt:lpstr>
      <vt:lpstr>Wcss  (wıthın   cluster  sums of squares)</vt:lpstr>
      <vt:lpstr>PowerPoint Sunusu</vt:lpstr>
      <vt:lpstr>  HİYARARŞİK kümeleme </vt:lpstr>
      <vt:lpstr>PowerPoint Sunusu</vt:lpstr>
      <vt:lpstr>PowerPoint Sunusu</vt:lpstr>
      <vt:lpstr>PowerPoint Sunusu</vt:lpstr>
      <vt:lpstr>   Dendogram </vt:lpstr>
      <vt:lpstr>PowerPoint Sunusu</vt:lpstr>
      <vt:lpstr>PowerPoint Sunusu</vt:lpstr>
      <vt:lpstr>K-means kümeleme algoritnasının nasıl işlediğine bakalım</vt:lpstr>
      <vt:lpstr>PowerPoint Sunusu</vt:lpstr>
      <vt:lpstr>   sonuçlar</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Clusterıng</dc:title>
  <dc:creator>melik k</dc:creator>
  <cp:lastModifiedBy>melik k</cp:lastModifiedBy>
  <cp:revision>1</cp:revision>
  <dcterms:created xsi:type="dcterms:W3CDTF">2018-12-21T07:24:53Z</dcterms:created>
  <dcterms:modified xsi:type="dcterms:W3CDTF">2018-12-21T07:25:22Z</dcterms:modified>
</cp:coreProperties>
</file>