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8977-9874-48FE-8972-1BFE1D0C8E7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E28-4086-4ABA-94A0-17C8C636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3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8977-9874-48FE-8972-1BFE1D0C8E7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E28-4086-4ABA-94A0-17C8C636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1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8977-9874-48FE-8972-1BFE1D0C8E7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E28-4086-4ABA-94A0-17C8C636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3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8977-9874-48FE-8972-1BFE1D0C8E7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E28-4086-4ABA-94A0-17C8C636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5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8977-9874-48FE-8972-1BFE1D0C8E7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E28-4086-4ABA-94A0-17C8C636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8977-9874-48FE-8972-1BFE1D0C8E7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E28-4086-4ABA-94A0-17C8C636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7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8977-9874-48FE-8972-1BFE1D0C8E7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E28-4086-4ABA-94A0-17C8C636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4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8977-9874-48FE-8972-1BFE1D0C8E7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E28-4086-4ABA-94A0-17C8C636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8977-9874-48FE-8972-1BFE1D0C8E7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E28-4086-4ABA-94A0-17C8C636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8977-9874-48FE-8972-1BFE1D0C8E7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E28-4086-4ABA-94A0-17C8C636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5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8977-9874-48FE-8972-1BFE1D0C8E7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0E28-4086-4ABA-94A0-17C8C636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1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8977-9874-48FE-8972-1BFE1D0C8E7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20E28-4086-4ABA-94A0-17C8C636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7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515" y="380142"/>
            <a:ext cx="7030948" cy="1013343"/>
          </a:xfrm>
        </p:spPr>
        <p:txBody>
          <a:bodyPr/>
          <a:lstStyle/>
          <a:p>
            <a:r>
              <a:rPr lang="en-US" dirty="0" smtClean="0"/>
              <a:t>Cultch mass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631" y="1793786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400" dirty="0" smtClean="0"/>
              <a:t>16 reefs (4 in each density quartile)</a:t>
            </a:r>
          </a:p>
          <a:p>
            <a:pPr algn="l"/>
            <a:r>
              <a:rPr lang="en-US" sz="6400" dirty="0" smtClean="0"/>
              <a:t>4 samples at each bar = 64 total samples</a:t>
            </a:r>
          </a:p>
          <a:p>
            <a:pPr algn="l"/>
            <a:r>
              <a:rPr lang="en-US" sz="6400" dirty="0" smtClean="0"/>
              <a:t>Concerns:  </a:t>
            </a:r>
          </a:p>
          <a:p>
            <a:pPr algn="l"/>
            <a:r>
              <a:rPr lang="en-US" sz="6400" dirty="0" smtClean="0"/>
              <a:t>-Delay between density/mass measurements (oyster growth, mortality, recruitment, harvest over the ~9 months between these two sample types)</a:t>
            </a:r>
          </a:p>
          <a:p>
            <a:pPr algn="l"/>
            <a:r>
              <a:rPr lang="en-US" sz="6400" dirty="0" smtClean="0"/>
              <a:t>-Gear bias between transect (density) and quadrat (mass) measurements</a:t>
            </a:r>
          </a:p>
          <a:p>
            <a:pPr algn="l"/>
            <a:r>
              <a:rPr lang="en-US" sz="6400" dirty="0" smtClean="0"/>
              <a:t>-Given </a:t>
            </a:r>
            <a:r>
              <a:rPr lang="en-US" sz="6400" dirty="0" err="1" smtClean="0"/>
              <a:t>intrareef</a:t>
            </a:r>
            <a:r>
              <a:rPr lang="en-US" sz="6400" dirty="0" smtClean="0"/>
              <a:t> density variation, random quadrats sometimes on a very different density location than transects on same reef. Grouping reefs into density categories based on transect data may not be appropriate.</a:t>
            </a:r>
          </a:p>
          <a:p>
            <a:pPr algn="l"/>
            <a:r>
              <a:rPr lang="en-US" sz="6400" dirty="0" smtClean="0"/>
              <a:t>-Smaller </a:t>
            </a:r>
            <a:r>
              <a:rPr lang="en-US" sz="6400" dirty="0" err="1" smtClean="0"/>
              <a:t>seive</a:t>
            </a:r>
            <a:r>
              <a:rPr lang="en-US" sz="6400" dirty="0" smtClean="0"/>
              <a:t> size (5cm) still allows many large shells to pass through (see pic)</a:t>
            </a:r>
          </a:p>
          <a:p>
            <a:pPr algn="l"/>
            <a:r>
              <a:rPr lang="en-US" sz="6400" dirty="0" smtClean="0"/>
              <a:t>-These concerns likely prohibit any meaningful density-cultch analysis</a:t>
            </a:r>
          </a:p>
          <a:p>
            <a:pPr algn="l"/>
            <a:r>
              <a:rPr lang="en-US" sz="6400" dirty="0" smtClean="0"/>
              <a:t>-If proceeding with analysis, </a:t>
            </a:r>
            <a:r>
              <a:rPr lang="en-US" sz="6400" dirty="0" err="1" smtClean="0"/>
              <a:t>glm</a:t>
            </a:r>
            <a:endParaRPr lang="en-US" sz="6400" dirty="0" smtClean="0"/>
          </a:p>
          <a:p>
            <a:pPr algn="l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924" y="3996647"/>
            <a:ext cx="4597114" cy="25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8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Most interesting result in my opinion:  </a:t>
            </a:r>
            <a:br>
              <a:rPr lang="en-US" sz="1800" dirty="0" smtClean="0"/>
            </a:br>
            <a:r>
              <a:rPr lang="en-US" sz="1800" dirty="0" smtClean="0"/>
              <a:t>More total reef in area closed to harvest (t-test, P&lt;0.05) , but variable (red circle)</a:t>
            </a:r>
            <a:endParaRPr lang="en-US" sz="1800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760216"/>
              </p:ext>
            </p:extLst>
          </p:nvPr>
        </p:nvGraphicFramePr>
        <p:xfrm>
          <a:off x="2568538" y="1505012"/>
          <a:ext cx="7140541" cy="476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3" imgW="4981559" imgH="3324083" progId="AcroExch.Document.DC">
                  <p:embed/>
                </p:oleObj>
              </mc:Choice>
              <mc:Fallback>
                <p:oleObj name="Acrobat Document" r:id="rId3" imgW="4981559" imgH="332408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8538" y="1505012"/>
                        <a:ext cx="7140541" cy="4764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7325474" y="1602769"/>
            <a:ext cx="2558265" cy="237333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2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83071"/>
              </p:ext>
            </p:extLst>
          </p:nvPr>
        </p:nvGraphicFramePr>
        <p:xfrm>
          <a:off x="2211591" y="1498293"/>
          <a:ext cx="7768817" cy="518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Acrobat Document" r:id="rId3" imgW="4981559" imgH="3324083" progId="AcroExch.Document.DC">
                  <p:embed/>
                </p:oleObj>
              </mc:Choice>
              <mc:Fallback>
                <p:oleObj name="Acrobat Document" r:id="rId3" imgW="4981559" imgH="332408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1591" y="1498293"/>
                        <a:ext cx="7768817" cy="518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Raw cultch mass data (same density used for 4 cultch mass samples on each reef)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720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995447"/>
              </p:ext>
            </p:extLst>
          </p:nvPr>
        </p:nvGraphicFramePr>
        <p:xfrm>
          <a:off x="2092631" y="1520328"/>
          <a:ext cx="7380402" cy="4924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Acrobat Document" r:id="rId3" imgW="4981559" imgH="3324083" progId="AcroExch.Document.DC">
                  <p:embed/>
                </p:oleObj>
              </mc:Choice>
              <mc:Fallback>
                <p:oleObj name="Acrobat Document" r:id="rId3" imgW="4981559" imgH="332408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2631" y="1520328"/>
                        <a:ext cx="7380402" cy="4924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38200" y="5175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Sum of all cultch mass samples per reef, comparing 4 vs 2 samples, showing quartiles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005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Sum of all cultch mass samples per reef, comparing 4 vs 2 samples, showing strata </a:t>
            </a:r>
            <a:endParaRPr lang="en-US" sz="2400" dirty="0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357848"/>
              </p:ext>
            </p:extLst>
          </p:nvPr>
        </p:nvGraphicFramePr>
        <p:xfrm>
          <a:off x="2544896" y="1422385"/>
          <a:ext cx="7109284" cy="4743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Acrobat Document" r:id="rId3" imgW="4981559" imgH="3324083" progId="AcroExch.Document.DC">
                  <p:embed/>
                </p:oleObj>
              </mc:Choice>
              <mc:Fallback>
                <p:oleObj name="Acrobat Document" r:id="rId3" imgW="4981559" imgH="332408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4896" y="1422385"/>
                        <a:ext cx="7109284" cy="4743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14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624736"/>
              </p:ext>
            </p:extLst>
          </p:nvPr>
        </p:nvGraphicFramePr>
        <p:xfrm>
          <a:off x="1618752" y="946724"/>
          <a:ext cx="8439647" cy="563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Acrobat Document" r:id="rId3" imgW="4981559" imgH="3324083" progId="AcroExch.Document.DC">
                  <p:embed/>
                </p:oleObj>
              </mc:Choice>
              <mc:Fallback>
                <p:oleObj name="Acrobat Document" r:id="rId3" imgW="4981559" imgH="332408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8752" y="946724"/>
                        <a:ext cx="8439647" cy="5631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Small vs Large Cultch comparison, showing density quartile</a:t>
            </a:r>
          </a:p>
          <a:p>
            <a:r>
              <a:rPr lang="en-US" sz="2400" dirty="0" smtClean="0"/>
              <a:t>Low and High Density reefs (quartile 1 and 4) appear to show best relationship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11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548946"/>
              </p:ext>
            </p:extLst>
          </p:nvPr>
        </p:nvGraphicFramePr>
        <p:xfrm>
          <a:off x="610518" y="517525"/>
          <a:ext cx="10895682" cy="7269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Acrobat Document" r:id="rId3" imgW="4981559" imgH="3324083" progId="AcroExch.Document.DC">
                  <p:embed/>
                </p:oleObj>
              </mc:Choice>
              <mc:Fallback>
                <p:oleObj name="Acrobat Document" r:id="rId3" imgW="4981559" imgH="332408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518" y="517525"/>
                        <a:ext cx="10895682" cy="7269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Small vs Large Cultch comparison, showing density quartile</a:t>
            </a:r>
          </a:p>
          <a:p>
            <a:r>
              <a:rPr lang="en-US" sz="2400" dirty="0" smtClean="0"/>
              <a:t>Low and High Density reefs (quartile 1 and 4) appear to show best relationship</a:t>
            </a:r>
          </a:p>
          <a:p>
            <a:r>
              <a:rPr lang="en-US" sz="2400" dirty="0" smtClean="0"/>
              <a:t>(* indicates linear model P&lt;0.05)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305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748432"/>
              </p:ext>
            </p:extLst>
          </p:nvPr>
        </p:nvGraphicFramePr>
        <p:xfrm>
          <a:off x="1453090" y="903383"/>
          <a:ext cx="8338172" cy="5563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Acrobat Document" r:id="rId3" imgW="4981559" imgH="3324083" progId="AcroExch.Document.DC">
                  <p:embed/>
                </p:oleObj>
              </mc:Choice>
              <mc:Fallback>
                <p:oleObj name="Acrobat Document" r:id="rId3" imgW="4981559" imgH="332408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3090" y="903383"/>
                        <a:ext cx="8338172" cy="5563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Small vs Large Cultch comparison, showing harvest strata</a:t>
            </a:r>
          </a:p>
          <a:p>
            <a:r>
              <a:rPr lang="en-US" sz="2400" dirty="0" smtClean="0"/>
              <a:t>Poor relationship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26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257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Adobe Acrobat Document</vt:lpstr>
      <vt:lpstr>Cultch mass summary</vt:lpstr>
      <vt:lpstr>Most interesting result in my opinion:   More total reef in area closed to harvest (t-test, P&lt;0.05) , but variable (red circle)</vt:lpstr>
      <vt:lpstr>Raw cultch mass data (same density used for 4 cultch mass samples on each reef)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Cultch mass summary</dc:title>
  <dc:creator>Beck,Steven L</dc:creator>
  <cp:lastModifiedBy>Beck,Steven L</cp:lastModifiedBy>
  <cp:revision>6</cp:revision>
  <dcterms:created xsi:type="dcterms:W3CDTF">2019-10-11T18:10:31Z</dcterms:created>
  <dcterms:modified xsi:type="dcterms:W3CDTF">2019-10-11T19:26:30Z</dcterms:modified>
</cp:coreProperties>
</file>