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25" r:id="rId1"/>
  </p:sldMasterIdLst>
  <p:notesMasterIdLst>
    <p:notesMasterId r:id="rId28"/>
  </p:notesMasterIdLst>
  <p:sldIdLst>
    <p:sldId id="256" r:id="rId2"/>
    <p:sldId id="259" r:id="rId3"/>
    <p:sldId id="262" r:id="rId4"/>
    <p:sldId id="257" r:id="rId5"/>
    <p:sldId id="263" r:id="rId6"/>
    <p:sldId id="264" r:id="rId7"/>
    <p:sldId id="260" r:id="rId8"/>
    <p:sldId id="265" r:id="rId9"/>
    <p:sldId id="266" r:id="rId10"/>
    <p:sldId id="267" r:id="rId11"/>
    <p:sldId id="258" r:id="rId12"/>
    <p:sldId id="268" r:id="rId13"/>
    <p:sldId id="279" r:id="rId14"/>
    <p:sldId id="278" r:id="rId15"/>
    <p:sldId id="269" r:id="rId16"/>
    <p:sldId id="282" r:id="rId17"/>
    <p:sldId id="275" r:id="rId18"/>
    <p:sldId id="281" r:id="rId19"/>
    <p:sldId id="270" r:id="rId20"/>
    <p:sldId id="271" r:id="rId21"/>
    <p:sldId id="272" r:id="rId22"/>
    <p:sldId id="274" r:id="rId23"/>
    <p:sldId id="273" r:id="rId24"/>
    <p:sldId id="280" r:id="rId25"/>
    <p:sldId id="261"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549" autoAdjust="0"/>
  </p:normalViewPr>
  <p:slideViewPr>
    <p:cSldViewPr snapToGrid="0">
      <p:cViewPr varScale="1">
        <p:scale>
          <a:sx n="95" d="100"/>
          <a:sy n="95" d="100"/>
        </p:scale>
        <p:origin x="11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3575D-AA80-4CD5-9756-201C7B6A7499}" type="datetimeFigureOut">
              <a:rPr lang="en-US" smtClean="0"/>
              <a:t>05/14/2021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7749A-A925-45FF-8A84-288B6D7F7563}" type="slidenum">
              <a:rPr lang="en-US" smtClean="0"/>
              <a:t>‹#›</a:t>
            </a:fld>
            <a:endParaRPr lang="en-US"/>
          </a:p>
        </p:txBody>
      </p:sp>
    </p:spTree>
    <p:extLst>
      <p:ext uri="{BB962C8B-B14F-4D97-AF65-F5344CB8AC3E}">
        <p14:creationId xmlns:p14="http://schemas.microsoft.com/office/powerpoint/2010/main" val="2077993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tidesandcurrents.noaa.gov/"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earthexplorer.usgs.gov/" TargetMode="External"/><Relationship Id="rId4" Type="http://schemas.openxmlformats.org/officeDocument/2006/relationships/hyperlink" Target="http://www.wunderground.co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Rudolf_E._K%C3%A1lm%C3%A1n" TargetMode="External"/><Relationship Id="rId3" Type="http://schemas.openxmlformats.org/officeDocument/2006/relationships/hyperlink" Target="https://en.wikipedia.org/wiki/Statistics" TargetMode="External"/><Relationship Id="rId7" Type="http://schemas.openxmlformats.org/officeDocument/2006/relationships/hyperlink" Target="https://en.wikipedia.org/wiki/Joint_probability_distribu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Statistical_noise" TargetMode="External"/><Relationship Id="rId5" Type="http://schemas.openxmlformats.org/officeDocument/2006/relationships/hyperlink" Target="https://en.wikipedia.org/wiki/Algorithm" TargetMode="External"/><Relationship Id="rId4" Type="http://schemas.openxmlformats.org/officeDocument/2006/relationships/hyperlink" Target="https://en.wikipedia.org/wiki/Control_theory"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usgs.gov/centers/whcmsc/science/digital-shoreline-analysis-system-dsas?qt-science_center_objects=0#qt-science_center_object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3</a:t>
            </a:fld>
            <a:endParaRPr lang="en-US"/>
          </a:p>
        </p:txBody>
      </p:sp>
    </p:spTree>
    <p:extLst>
      <p:ext uri="{BB962C8B-B14F-4D97-AF65-F5344CB8AC3E}">
        <p14:creationId xmlns:p14="http://schemas.microsoft.com/office/powerpoint/2010/main" val="2368238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Table of metadata for each aerial image used in this analysis including date, median river discharge, observed weather, and additional imagery metadata. River discharge information is calculated by data from </a:t>
            </a:r>
            <a:r>
              <a:rPr lang="en-US" sz="1800" u="none" strike="noStrike"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https://tidesandcurrents.noaa.gov/</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Cedar Key, Florida Station 8727520, and observed weather provided by </a:t>
            </a:r>
            <a:r>
              <a:rPr lang="en-US" sz="1800" u="none" strike="noStrike"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4"/>
              </a:rPr>
              <a:t>www.wunderground.com</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Imagery metadata are provided by USGS Earth Explorer, </a:t>
            </a:r>
            <a:r>
              <a:rPr lang="en-US" sz="1800" u="none" strike="noStrike"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5"/>
              </a:rPr>
              <a:t>https://earthexplorer.usgs.gov/</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16</a:t>
            </a:fld>
            <a:endParaRPr lang="en-US"/>
          </a:p>
        </p:txBody>
      </p:sp>
    </p:spTree>
    <p:extLst>
      <p:ext uri="{BB962C8B-B14F-4D97-AF65-F5344CB8AC3E}">
        <p14:creationId xmlns:p14="http://schemas.microsoft.com/office/powerpoint/2010/main" val="3955519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200" dirty="0">
                <a:effectLst/>
                <a:latin typeface="Arial" panose="020B0604020202020204" pitchFamily="34" charset="0"/>
                <a:ea typeface="Calibri" panose="020F0502020204030204" pitchFamily="34" charset="0"/>
              </a:rPr>
              <a:t>(1) 100 m buffer around the merged shoreline shapefile</a:t>
            </a:r>
          </a:p>
          <a:p>
            <a:pPr marL="0" marR="0" indent="457200">
              <a:lnSpc>
                <a:spcPct val="200000"/>
              </a:lnSpc>
              <a:spcBef>
                <a:spcPts val="0"/>
              </a:spcBef>
              <a:spcAft>
                <a:spcPts val="0"/>
              </a:spcAft>
            </a:pPr>
            <a:r>
              <a:rPr lang="en-US" sz="1200" dirty="0">
                <a:effectLst/>
                <a:latin typeface="Arial" panose="020B0604020202020204" pitchFamily="34" charset="0"/>
                <a:ea typeface="Calibri" panose="020F0502020204030204" pitchFamily="34" charset="0"/>
              </a:rPr>
              <a:t>(2) the east side of the buffer was used as the baseline (transects from the baseline were cast from east to west)</a:t>
            </a:r>
          </a:p>
          <a:p>
            <a:pPr marL="0" marR="0" indent="457200">
              <a:lnSpc>
                <a:spcPct val="200000"/>
              </a:lnSpc>
              <a:spcBef>
                <a:spcPts val="0"/>
              </a:spcBef>
              <a:spcAft>
                <a:spcPts val="0"/>
              </a:spcAft>
            </a:pPr>
            <a:r>
              <a:rPr lang="en-US" sz="1200" dirty="0">
                <a:effectLst/>
                <a:latin typeface="Arial" panose="020B0604020202020204" pitchFamily="34" charset="0"/>
                <a:ea typeface="Calibri" panose="020F0502020204030204" pitchFamily="34" charset="0"/>
              </a:rPr>
              <a:t>(3) transects were spaced at 20-m intervals; the minimum transect spacing allowed by DSAS based on the small size of the study site</a:t>
            </a:r>
          </a:p>
          <a:p>
            <a:pPr marL="0" marR="0" indent="457200">
              <a:lnSpc>
                <a:spcPct val="200000"/>
              </a:lnSpc>
              <a:spcBef>
                <a:spcPts val="0"/>
              </a:spcBef>
              <a:spcAft>
                <a:spcPts val="0"/>
              </a:spcAft>
            </a:pPr>
            <a:r>
              <a:rPr lang="en-US" sz="1200" dirty="0">
                <a:effectLst/>
                <a:latin typeface="Arial" panose="020B0604020202020204" pitchFamily="34" charset="0"/>
                <a:ea typeface="Calibri" panose="020F0502020204030204" pitchFamily="34" charset="0"/>
              </a:rPr>
              <a:t>(4) 2000-m search for suitable shorelines was done adjacent to the transect; search distance looked for shorelines 2000 meters away from the baseline</a:t>
            </a:r>
          </a:p>
          <a:p>
            <a:pPr marL="0" marR="0" indent="457200">
              <a:lnSpc>
                <a:spcPct val="200000"/>
              </a:lnSpc>
              <a:spcBef>
                <a:spcPts val="0"/>
              </a:spcBef>
              <a:spcAft>
                <a:spcPts val="0"/>
              </a:spcAft>
            </a:pPr>
            <a:r>
              <a:rPr lang="en-US" sz="1200" dirty="0">
                <a:effectLst/>
                <a:latin typeface="Arial" panose="020B0604020202020204" pitchFamily="34" charset="0"/>
                <a:ea typeface="Calibri" panose="020F0502020204030204" pitchFamily="34" charset="0"/>
              </a:rPr>
              <a:t>(5) a smoothing distance of 500-m was specified; a smoothing distance is a user-specified smoothing value that can facilitate an orthogonal transect intersect by preventing transects from intersecting with one another when there is a curve in the baseline, and the larger the smoothing distance, the more likely to produce uniform transect orientations, which is recommended for smaller shorelines</a:t>
            </a: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17</a:t>
            </a:fld>
            <a:endParaRPr lang="en-US"/>
          </a:p>
        </p:txBody>
      </p:sp>
    </p:spTree>
    <p:extLst>
      <p:ext uri="{BB962C8B-B14F-4D97-AF65-F5344CB8AC3E}">
        <p14:creationId xmlns:p14="http://schemas.microsoft.com/office/powerpoint/2010/main" val="2859023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Calibri" panose="020F0502020204030204" pitchFamily="34" charset="0"/>
              </a:rPr>
              <a:t>A LRR of shoreline change can be found by fitting a least-squares regression line to all points for every shoreline in a transect. The parameters for the regression were found by minimizing the sum of squares between observed and expected points and the key regression parameter of interest was the slop which equals the rate of change estimated by the LRR. The LRR calculation can be used regardless of accuracy or trends (“Digital Shoreline Analysis System (DSAS) Version 5.0 User Guide.”). This method may be susceptible to outlier effects and tends to underestimate the rate of change compared to other statistics used by DSAS (e.g., End Point Rate (EPR)).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Calibri" panose="020F0502020204030204" pitchFamily="34" charset="0"/>
              </a:rPr>
              <a:t>In contrast to LRR, NSM calculations only require baseline position shoreline and the last shoreline position to (two shorelines) interpret shoreline shape change. The NSM measures the distance between the oldest shoreline (e.g., 2019) and the youngest shoreline (e.g., 1994) for each casted transect measured in meters. The NSM estimate provides information on the magnitude (area) and direction of shoreline change (whether erosion or accretion is occurring) and by default a measure of uncertainty associated with the NSM estimates (90% confidence intervals).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Calibri" panose="020F0502020204030204" pitchFamily="34" charset="0"/>
              </a:rPr>
              <a:t>Version 5.0 of DSAS (v5.0) has a tool in development that takes observed rates of shoreline change and predicts future shoreline change, assuming a similar rate of change as observed, for periods 10 or 20 years into the future. These predictions are made using Kalman filter (Kalman, 1960) to join shoreline positions with model-derived positions to predict a future shoreline position (Long and Plant 2012). The Kalman filter methodology is initialized with the linear regression rate calculated by DSAS. Using the linear regression I used the DSAS extension to estimate the shoreline position and rate of every 10th of a year (</a:t>
            </a:r>
            <a:r>
              <a:rPr lang="en-US" sz="1800" dirty="0" err="1">
                <a:effectLst/>
                <a:latin typeface="Arial" panose="020B0604020202020204" pitchFamily="34" charset="0"/>
                <a:ea typeface="Calibri" panose="020F0502020204030204" pitchFamily="34" charset="0"/>
              </a:rPr>
              <a:t>e.g</a:t>
            </a:r>
            <a:r>
              <a:rPr lang="en-US" sz="1800" dirty="0">
                <a:effectLst/>
                <a:latin typeface="Arial" panose="020B0604020202020204" pitchFamily="34" charset="0"/>
                <a:ea typeface="Calibri" panose="020F0502020204030204" pitchFamily="34" charset="0"/>
              </a:rPr>
              <a:t>, year 10 and year 20). The DSAS extension also estimates the positional uncertainty at each time step. It also estimates the positional uncertainty at each time step. Critically, this methodology assumes that the linear rate of regression from the shoreline positions analyzed will be a reasonable approximation for the position of future shorelines.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Calibri" panose="020F0502020204030204" pitchFamily="34" charset="0"/>
              </a:rPr>
              <a:t>	</a:t>
            </a:r>
            <a:r>
              <a:rPr lang="en-US" sz="2800" b="0" i="0" dirty="0">
                <a:solidFill>
                  <a:srgbClr val="202122"/>
                </a:solidFill>
                <a:effectLst/>
                <a:latin typeface="Arial" panose="020B0604020202020204" pitchFamily="34" charset="0"/>
              </a:rPr>
              <a:t>In </a:t>
            </a:r>
            <a:r>
              <a:rPr lang="en-US" sz="2800" b="0" i="0" u="none" strike="noStrike" dirty="0">
                <a:solidFill>
                  <a:srgbClr val="0645AD"/>
                </a:solidFill>
                <a:effectLst/>
                <a:latin typeface="Arial" panose="020B0604020202020204" pitchFamily="34" charset="0"/>
                <a:hlinkClick r:id="rId3" tooltip="Algorithm"/>
              </a:rPr>
              <a:t>statistics</a:t>
            </a:r>
            <a:r>
              <a:rPr lang="en-US" sz="2800" b="0" i="0" dirty="0">
                <a:solidFill>
                  <a:srgbClr val="202122"/>
                </a:solidFill>
                <a:effectLst/>
                <a:latin typeface="Arial" panose="020B0604020202020204" pitchFamily="34" charset="0"/>
              </a:rPr>
              <a:t> and </a:t>
            </a:r>
            <a:r>
              <a:rPr lang="en-US" sz="2800" b="0" i="0" u="none" strike="noStrike" dirty="0">
                <a:solidFill>
                  <a:srgbClr val="0645AD"/>
                </a:solidFill>
                <a:effectLst/>
                <a:latin typeface="Arial" panose="020B0604020202020204" pitchFamily="34" charset="0"/>
                <a:hlinkClick r:id="rId4"/>
              </a:rPr>
              <a:t>control theory</a:t>
            </a:r>
            <a:r>
              <a:rPr lang="en-US" sz="2800" b="0" i="0" dirty="0">
                <a:solidFill>
                  <a:srgbClr val="202122"/>
                </a:solidFill>
                <a:effectLst/>
                <a:latin typeface="Arial" panose="020B0604020202020204" pitchFamily="34" charset="0"/>
              </a:rPr>
              <a:t>, </a:t>
            </a:r>
            <a:r>
              <a:rPr lang="en-US" sz="2800" b="1" i="0" dirty="0">
                <a:solidFill>
                  <a:srgbClr val="202122"/>
                </a:solidFill>
                <a:effectLst/>
                <a:latin typeface="Arial" panose="020B0604020202020204" pitchFamily="34" charset="0"/>
              </a:rPr>
              <a:t>Kalman filtering</a:t>
            </a:r>
            <a:r>
              <a:rPr lang="en-US" sz="2800" b="0" i="0" dirty="0">
                <a:solidFill>
                  <a:srgbClr val="202122"/>
                </a:solidFill>
                <a:effectLst/>
                <a:latin typeface="Arial" panose="020B0604020202020204" pitchFamily="34" charset="0"/>
              </a:rPr>
              <a:t>, also known as </a:t>
            </a:r>
            <a:r>
              <a:rPr lang="en-US" sz="2800" b="1" i="0" dirty="0">
                <a:solidFill>
                  <a:srgbClr val="202122"/>
                </a:solidFill>
                <a:effectLst/>
                <a:latin typeface="Arial" panose="020B0604020202020204" pitchFamily="34" charset="0"/>
              </a:rPr>
              <a:t>linear quadratic estimation</a:t>
            </a:r>
            <a:r>
              <a:rPr lang="en-US" sz="2800" b="0" i="0" dirty="0">
                <a:solidFill>
                  <a:srgbClr val="202122"/>
                </a:solidFill>
                <a:effectLst/>
                <a:latin typeface="Arial" panose="020B0604020202020204" pitchFamily="34" charset="0"/>
              </a:rPr>
              <a:t> (</a:t>
            </a:r>
            <a:r>
              <a:rPr lang="en-US" sz="2800" b="1" i="0" dirty="0">
                <a:solidFill>
                  <a:srgbClr val="202122"/>
                </a:solidFill>
                <a:effectLst/>
                <a:latin typeface="Arial" panose="020B0604020202020204" pitchFamily="34" charset="0"/>
              </a:rPr>
              <a:t>LQE</a:t>
            </a:r>
            <a:r>
              <a:rPr lang="en-US" sz="2800" b="0" i="0" dirty="0">
                <a:solidFill>
                  <a:srgbClr val="202122"/>
                </a:solidFill>
                <a:effectLst/>
                <a:latin typeface="Arial" panose="020B0604020202020204" pitchFamily="34" charset="0"/>
              </a:rPr>
              <a:t>), is an </a:t>
            </a:r>
            <a:r>
              <a:rPr lang="en-US" sz="2800" b="0" i="0" u="none" strike="noStrike" dirty="0">
                <a:solidFill>
                  <a:srgbClr val="0645AD"/>
                </a:solidFill>
                <a:effectLst/>
                <a:latin typeface="Arial" panose="020B0604020202020204" pitchFamily="34" charset="0"/>
                <a:hlinkClick r:id="rId5"/>
              </a:rPr>
              <a:t>algorithm</a:t>
            </a:r>
            <a:r>
              <a:rPr lang="en-US" sz="2800" b="0" i="0" dirty="0">
                <a:solidFill>
                  <a:srgbClr val="202122"/>
                </a:solidFill>
                <a:effectLst/>
                <a:latin typeface="Arial" panose="020B0604020202020204" pitchFamily="34" charset="0"/>
              </a:rPr>
              <a:t> that uses a series of measurements observed over time, containing </a:t>
            </a:r>
            <a:r>
              <a:rPr lang="en-US" sz="2800" b="0" i="0" u="none" strike="noStrike" dirty="0">
                <a:solidFill>
                  <a:srgbClr val="0645AD"/>
                </a:solidFill>
                <a:effectLst/>
                <a:latin typeface="Arial" panose="020B0604020202020204" pitchFamily="34" charset="0"/>
                <a:hlinkClick r:id="rId6" tooltip="Statistical noise"/>
              </a:rPr>
              <a:t>statistical noise</a:t>
            </a:r>
            <a:r>
              <a:rPr lang="en-US" sz="2800" b="0" i="0" dirty="0">
                <a:solidFill>
                  <a:srgbClr val="202122"/>
                </a:solidFill>
                <a:effectLst/>
                <a:latin typeface="Arial" panose="020B0604020202020204" pitchFamily="34" charset="0"/>
              </a:rPr>
              <a:t> and other inaccuracies, and produces estimates of unknown variables that tend to be more accurate than those based on a single measurement alone, by estimating a </a:t>
            </a:r>
            <a:r>
              <a:rPr lang="en-US" sz="2800" b="0" i="0" u="none" strike="noStrike" dirty="0">
                <a:solidFill>
                  <a:srgbClr val="0645AD"/>
                </a:solidFill>
                <a:effectLst/>
                <a:latin typeface="Arial" panose="020B0604020202020204" pitchFamily="34" charset="0"/>
                <a:hlinkClick r:id="rId7" tooltip="Joint probability distribution"/>
              </a:rPr>
              <a:t>joint probability distribution</a:t>
            </a:r>
            <a:r>
              <a:rPr lang="en-US" sz="2800" b="0" i="0" dirty="0">
                <a:solidFill>
                  <a:srgbClr val="202122"/>
                </a:solidFill>
                <a:effectLst/>
                <a:latin typeface="Arial" panose="020B0604020202020204" pitchFamily="34" charset="0"/>
              </a:rPr>
              <a:t> over the variables for each timeframe. The filter is named after </a:t>
            </a:r>
            <a:r>
              <a:rPr lang="en-US" sz="2800" b="0" i="0" u="none" strike="noStrike" dirty="0">
                <a:solidFill>
                  <a:srgbClr val="0645AD"/>
                </a:solidFill>
                <a:effectLst/>
                <a:latin typeface="Arial" panose="020B0604020202020204" pitchFamily="34" charset="0"/>
                <a:hlinkClick r:id="rId8" tooltip="Rudolf E. Kálmán"/>
              </a:rPr>
              <a:t>Rudolf E. </a:t>
            </a:r>
            <a:r>
              <a:rPr lang="en-US" sz="2800" b="0" i="0" u="none" strike="noStrike" dirty="0" err="1">
                <a:solidFill>
                  <a:srgbClr val="0645AD"/>
                </a:solidFill>
                <a:effectLst/>
                <a:latin typeface="Arial" panose="020B0604020202020204" pitchFamily="34" charset="0"/>
                <a:hlinkClick r:id="rId8" tooltip="Rudolf E. Kálmán"/>
              </a:rPr>
              <a:t>Kálmán</a:t>
            </a:r>
            <a:r>
              <a:rPr lang="en-US" sz="2800" b="0" i="0" dirty="0">
                <a:solidFill>
                  <a:srgbClr val="202122"/>
                </a:solidFill>
                <a:effectLst/>
                <a:latin typeface="Arial" panose="020B0604020202020204" pitchFamily="34" charset="0"/>
              </a:rPr>
              <a:t>, one of the primary developers of its theory.</a:t>
            </a:r>
            <a:endParaRPr lang="en-US" sz="1800" dirty="0">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18</a:t>
            </a:fld>
            <a:endParaRPr lang="en-US"/>
          </a:p>
        </p:txBody>
      </p:sp>
    </p:spTree>
    <p:extLst>
      <p:ext uri="{BB962C8B-B14F-4D97-AF65-F5344CB8AC3E}">
        <p14:creationId xmlns:p14="http://schemas.microsoft.com/office/powerpoint/2010/main" val="3297570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3-7.  Results of DSAS model results for the years 1994 to 2007. The transects (n= 82) display where shoreline erosion and accretion have been modeled. The shorelines (green) include digitized shorelines for the years 1994 to 2007 in this figure. A) Linear Regression Rates model (m/yr) displaying transects with legend colors corresponding to Figure 3-8, A. B) Net Shoreline model (meters) displaying transects with legend colors corresponding to Figure 3-8, B.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3-8.  Figure of the DSAS statistics for the years 1994 to 2007. The total amount of transects calculated by DSAS is 82. Results are displayed in the percentage of transects in each bin where erosion is negative x-values and accretion is positive x-values.  A) LRR model results with bar colors corresponding to Figure 3-7, A, B) NSM model results with bar colors corresponding to Figure 3-7, B.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Calibri" panose="020F0502020204030204" pitchFamily="34" charset="0"/>
              </a:rPr>
              <a:t>Overall, both models suggest that between 1994 and 2007, Deer Island changed in the area due to erosional processes, with the highest erosion rates near the north and south end of the shoreline. Both models also suggest that the most frequently calculated rate/distance is the rates/distance with intermediate erosion.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19</a:t>
            </a:fld>
            <a:endParaRPr lang="en-US"/>
          </a:p>
        </p:txBody>
      </p:sp>
    </p:spTree>
    <p:extLst>
      <p:ext uri="{BB962C8B-B14F-4D97-AF65-F5344CB8AC3E}">
        <p14:creationId xmlns:p14="http://schemas.microsoft.com/office/powerpoint/2010/main" val="3624706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3-9.  Results of DSAS model results for the years 2010 to 2019. The transects (n= 82) display where shoreline erosion and accretion have been modeled. The shorelines (green) include digitized shorelines for the years 2010 to 2019 in this figure. A) Linear Regression Rates model (m/yr) displaying transects with legend colors corresponding to Figure 3-10, A. B) Net Shoreline model (meters) displaying transects with legend colors corresponding to Figure 3-10, 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3-10.  Figure of the DSAS statistics for the years 2010 to 2019. The total amount of transects calculated by DSAS is 82. Results are displayed in the percentage of transects in each bin where erosion are negative x-values and accretion are positive x-values.  A) LRR model results with bar colors corresponding to Figure 3-9, A, B) NSM model results with bar colors corresponding to Figure 3-9, 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Calibri" panose="020F0502020204030204" pitchFamily="34" charset="0"/>
              </a:rPr>
              <a:t>Overall, both methods suggest that between 2010 and 2019, Deer Island mostly changed around the area due to erosional processes with some accretional instances. Both methods also suggest that the most frequently calculated rate/distance is the rates/distance that reflect mild erosion and mild accretion.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20</a:t>
            </a:fld>
            <a:endParaRPr lang="en-US"/>
          </a:p>
        </p:txBody>
      </p:sp>
    </p:spTree>
    <p:extLst>
      <p:ext uri="{BB962C8B-B14F-4D97-AF65-F5344CB8AC3E}">
        <p14:creationId xmlns:p14="http://schemas.microsoft.com/office/powerpoint/2010/main" val="3375465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3-11 Results of DSAS model results for years 1994 to 2019. The transects (n= 82) display where shoreline erosion and accretion have been modeled. The shorelines (green) include digitized shorelines for the years 1994 to 2019 in this figure. A) Linear Regression Rates model (m/yr) displaying transects with legend colors corresponding to Figure 3-12, A. B) Net Shoreline model (meters) displaying transects with legend colors corresponding to Figure 3-12, 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3-12.  Figure of the DSAS statistics for the years 1994 to 2019. The total amount of transects calculated by DSAS is 82. Results are displayed in the percentage of transects in each bin where erosion is negative x-values and accretion is positive x-values.  A) LRR model results with bar colors corresponding to Figure 3-11, A, B) NSM model results with bar colors corresponding to Figure 3-11, B.</a:t>
            </a: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21</a:t>
            </a:fld>
            <a:endParaRPr lang="en-US"/>
          </a:p>
        </p:txBody>
      </p:sp>
    </p:spTree>
    <p:extLst>
      <p:ext uri="{BB962C8B-B14F-4D97-AF65-F5344CB8AC3E}">
        <p14:creationId xmlns:p14="http://schemas.microsoft.com/office/powerpoint/2010/main" val="3740870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3-13.  DSAS shoreline prediction forecast. Modeled Shorelines are located on the west side of each panel. A) Shoreline forecast for a 10-year prediction (thick black line) and its uncertainty (yellow shaded region) overlayed aerial imagery (2019) to display the predicted shoreline loss in comparison to the latest imagery selected. B) Shoreline forecast for a 20-year prediction (thick black line) and its uncertainty (yellow shaded region)  overlayed aerial imagery (2019) to display the predicted shoreline loss in comparison to the latest imagery selected.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Calibri" panose="020F0502020204030204" pitchFamily="34" charset="0"/>
              </a:rPr>
              <a:t>The 10-year prediction (Figure 3-13, A) demonstrates the potential of uniformity of erosion, particularly in the center and south end of Deer Island. The north end of Deer Island has an area south of the shoreline bulge that is projected to be eroded by the 10-year prediction. The 20-year prediction (Figure 3-13, B) is very similar to the 10-year prediction model, but with more drastic erosion in the north and south. A summary of the 10- and 20- year shoreline predictions suggest that erosion may occur on the north and south ends of the western shoreline of Deer Island, with some accretion located around the center of the island.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23</a:t>
            </a:fld>
            <a:endParaRPr lang="en-US"/>
          </a:p>
        </p:txBody>
      </p:sp>
    </p:spTree>
    <p:extLst>
      <p:ext uri="{BB962C8B-B14F-4D97-AF65-F5344CB8AC3E}">
        <p14:creationId xmlns:p14="http://schemas.microsoft.com/office/powerpoint/2010/main" val="2524630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24</a:t>
            </a:fld>
            <a:endParaRPr lang="en-US"/>
          </a:p>
        </p:txBody>
      </p:sp>
    </p:spTree>
    <p:extLst>
      <p:ext uri="{BB962C8B-B14F-4D97-AF65-F5344CB8AC3E}">
        <p14:creationId xmlns:p14="http://schemas.microsoft.com/office/powerpoint/2010/main" val="2723243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Extensive details on the MySQL import process are provided in the project management library (Moreno et al., 2020, MYSQL workflow for the LCR Oyster Project). A step-by-step guide and overview are provided below (Figure 1-4):</a:t>
            </a:r>
          </a:p>
          <a:p>
            <a:r>
              <a:rPr lang="en-US" dirty="0"/>
              <a:t>1. Datasheets are standardized and include pre-populated fields, including the location and date to minimize error.</a:t>
            </a:r>
          </a:p>
          <a:p>
            <a:r>
              <a:rPr lang="en-US" dirty="0"/>
              <a:t>2. Water quality hourly sensor observations are downloaded in the field to a field laptop, while simultaneously notes are made on paper datasheets related to field weather conditions and equipment status. Water quality observations using the YSI device are also taken and recorded on the same datasheet.</a:t>
            </a:r>
          </a:p>
          <a:p>
            <a:r>
              <a:rPr lang="en-US" dirty="0"/>
              <a:t>3.A. Water quality sensor files are then uploaded into a secure University of Florida internal server. A trigger starts the Python import process into the MySQL relational database, which permanently stores raw files as an archive. The YSI measurements (recorded by hand in the filed) are manually entered into our MySQL relational database in its appropriate table. </a:t>
            </a:r>
          </a:p>
          <a:p>
            <a:r>
              <a:rPr lang="en-US" dirty="0"/>
              <a:t>3.B. QA/QC R scripts pull and process the water quality observations to check for flatlined or out of bound measurements (i.e., outside of expected range).</a:t>
            </a:r>
          </a:p>
          <a:p>
            <a:r>
              <a:rPr lang="en-US" dirty="0"/>
              <a:t>3.C. Processed data, edited scripts, and documents are then stored and updated unto GitHub. Standardized GitHub workflows are used during collaborative projects to ensure proper version control utility (Moreno et al., 2020, GitHub Workflow for the LCR Oyster Project). </a:t>
            </a: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4</a:t>
            </a:fld>
            <a:endParaRPr lang="en-US"/>
          </a:p>
        </p:txBody>
      </p:sp>
    </p:spTree>
    <p:extLst>
      <p:ext uri="{BB962C8B-B14F-4D97-AF65-F5344CB8AC3E}">
        <p14:creationId xmlns:p14="http://schemas.microsoft.com/office/powerpoint/2010/main" val="1567027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Detailed information on the dual data entry system using a structured data packet is available in the data entry documentation for the Lone Cabbage project (Moreno et al., 2020, Data Packet Structure for the LCR Oyster Project). Several of these entry processes are similar to those in the water quality workflow and will only be briefly reviewed where (Figure 1-5):</a:t>
            </a:r>
          </a:p>
          <a:p>
            <a:r>
              <a:rPr lang="en-US" dirty="0"/>
              <a:t>1. Datasheets are standardized before going in the field include pre-populated fields including the location and date to minimize error.</a:t>
            </a:r>
          </a:p>
          <a:p>
            <a:r>
              <a:rPr lang="en-US" dirty="0"/>
              <a:t>2. In the field, counts of oysters are recorded by team members on datasheets by hand. </a:t>
            </a:r>
          </a:p>
          <a:p>
            <a:r>
              <a:rPr lang="en-US" dirty="0"/>
              <a:t>3.A. In the lab, data are entered using a dual entry system. Data validation tools are used to ensure that the data entered are within range and standardized (e.g., site location, capitalization, appropriate oyster height range, etc.).</a:t>
            </a:r>
          </a:p>
          <a:p>
            <a:r>
              <a:rPr lang="en-US" dirty="0"/>
              <a:t>3.B. Standard R scripts are used to estimate oyster densities (e.g., population abundances), and power analyses are done using these data as they are entered to inform field sampling efforts within the field season.</a:t>
            </a:r>
          </a:p>
          <a:p>
            <a:r>
              <a:rPr lang="en-US" dirty="0"/>
              <a:t>3.C. Processed data, scripts, and documents are then stored in GitHub.  Standardized GitHub workflows are used during collaborative projects to ensure proper version control utility.</a:t>
            </a: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5</a:t>
            </a:fld>
            <a:endParaRPr lang="en-US"/>
          </a:p>
        </p:txBody>
      </p:sp>
    </p:spTree>
    <p:extLst>
      <p:ext uri="{BB962C8B-B14F-4D97-AF65-F5344CB8AC3E}">
        <p14:creationId xmlns:p14="http://schemas.microsoft.com/office/powerpoint/2010/main" val="140577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2-1.  </a:t>
            </a:r>
            <a:r>
              <a:rPr lang="en-US" sz="1800" dirty="0">
                <a:effectLst/>
                <a:latin typeface="Arial" panose="020B0604020202020204" pitchFamily="34" charset="0"/>
                <a:ea typeface="Calibri" panose="020F0502020204030204" pitchFamily="34" charset="0"/>
                <a:cs typeface="Times New Roman" panose="02020603050405020304" pitchFamily="18" charset="0"/>
              </a:rPr>
              <a:t>Visualization of our main project repository structure and various projects in the same repository. The visual box encompasses all of the projects, code, and text belonging to a single data collection type. Multiple projects were located in a single repository, usually discernable by separated folders. Confusion arose when projects used scripts and data from other projects without proper documentation.</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8</a:t>
            </a:fld>
            <a:endParaRPr lang="en-US"/>
          </a:p>
        </p:txBody>
      </p:sp>
    </p:spTree>
    <p:extLst>
      <p:ext uri="{BB962C8B-B14F-4D97-AF65-F5344CB8AC3E}">
        <p14:creationId xmlns:p14="http://schemas.microsoft.com/office/powerpoint/2010/main" val="2307050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2-2.  </a:t>
            </a:r>
            <a:r>
              <a:rPr lang="en-US" sz="1800" dirty="0">
                <a:effectLst/>
                <a:latin typeface="Arial" panose="020B0604020202020204" pitchFamily="34" charset="0"/>
                <a:ea typeface="Calibri" panose="020F0502020204030204" pitchFamily="34" charset="0"/>
                <a:cs typeface="Times New Roman" panose="02020603050405020304" pitchFamily="18" charset="0"/>
              </a:rPr>
              <a:t>New LCR project workflow, which describes how project repositories update to work with newly added data. A) Data are processed and cleaned via MySQL or scripts, B) Data are updated to the master data repository, reviewed, and approved by LCR project admins, C) Project repositories update their repository data by downloading the data directly from the master data repository, D) Project repositories conducting individual analysis on LCR datasets with newly downloaded data, ready for reporting and analysis.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9</a:t>
            </a:fld>
            <a:endParaRPr lang="en-US"/>
          </a:p>
        </p:txBody>
      </p:sp>
    </p:spTree>
    <p:extLst>
      <p:ext uri="{BB962C8B-B14F-4D97-AF65-F5344CB8AC3E}">
        <p14:creationId xmlns:p14="http://schemas.microsoft.com/office/powerpoint/2010/main" val="3300694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Table 2-1.  </a:t>
            </a:r>
            <a:r>
              <a:rPr lang="en-US" sz="1800" dirty="0">
                <a:effectLst/>
                <a:latin typeface="Arial" panose="020B0604020202020204" pitchFamily="34" charset="0"/>
                <a:ea typeface="Calibri" panose="020F0502020204030204" pitchFamily="34" charset="0"/>
                <a:cs typeface="Times New Roman" panose="02020603050405020304" pitchFamily="18" charset="0"/>
              </a:rPr>
              <a:t>Table of naming conventions for file types, example, and description of the example</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10</a:t>
            </a:fld>
            <a:endParaRPr lang="en-US"/>
          </a:p>
        </p:txBody>
      </p:sp>
    </p:spTree>
    <p:extLst>
      <p:ext uri="{BB962C8B-B14F-4D97-AF65-F5344CB8AC3E}">
        <p14:creationId xmlns:p14="http://schemas.microsoft.com/office/powerpoint/2010/main" val="1495903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 unstable nature of unstable sand shorelines can create a harsh environment for biota, necessitating unique adaptations to this volatile environment (Brown &amp; McLachlan, 2002). Sand shorelines accumulate sediment accretion by wave deposited particles of sand, mixed sand, quartz, or silica. </a:t>
            </a:r>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13</a:t>
            </a:fld>
            <a:endParaRPr lang="en-US"/>
          </a:p>
        </p:txBody>
      </p:sp>
    </p:spTree>
    <p:extLst>
      <p:ext uri="{BB962C8B-B14F-4D97-AF65-F5344CB8AC3E}">
        <p14:creationId xmlns:p14="http://schemas.microsoft.com/office/powerpoint/2010/main" val="2008737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3-1.  A) Map of Florida with Dixie, Franklin, and Taylor counties identified along with the Suwannee River; B) Zoomed in map of the study area with Dixie, Franklin, and Taylor counties identified along the Suwannee River; C) Projection human population data for Dixie, Franklin and Taylor counties 1990-2045 (Bureau of Economic and Business Research, 2021)</a:t>
            </a:r>
          </a:p>
          <a:p>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14</a:t>
            </a:fld>
            <a:endParaRPr lang="en-US"/>
          </a:p>
        </p:txBody>
      </p:sp>
    </p:spTree>
    <p:extLst>
      <p:ext uri="{BB962C8B-B14F-4D97-AF65-F5344CB8AC3E}">
        <p14:creationId xmlns:p14="http://schemas.microsoft.com/office/powerpoint/2010/main" val="3149115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3-4.  Example of DSAS transect casting (</a:t>
            </a:r>
            <a:r>
              <a:rPr lang="en-US" sz="1800" u="none" strike="noStrike" dirty="0">
                <a:effectLst/>
                <a:latin typeface="Arial" panose="020B0604020202020204" pitchFamily="34" charset="0"/>
                <a:ea typeface="Times New Roman" panose="02020603050405020304" pitchFamily="18" charset="0"/>
                <a:cs typeface="Times New Roman" panose="02020603050405020304" pitchFamily="18" charset="0"/>
                <a:hlinkClick r:id="rId3"/>
              </a:rPr>
              <a:t>https://www.usgs.gov/centers/whcmsc/science/digital-shoreline-analysis-system-dsas?qt-science_center_objects=0#qt-science_center_objects</a:t>
            </a:r>
            <a:r>
              <a:rPr lang="en-US" sz="1800" dirty="0">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a:p>
            <a:endParaRPr lang="en-US" dirty="0"/>
          </a:p>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3-5.  Modified DSAS components and operational workflow (“Digital Shoreline Analysis System (DSAS) Version 5.0 User Guide.”, 2021). </a:t>
            </a:r>
            <a:endParaRPr lang="en-US" dirty="0"/>
          </a:p>
        </p:txBody>
      </p:sp>
      <p:sp>
        <p:nvSpPr>
          <p:cNvPr id="4" name="Slide Number Placeholder 3"/>
          <p:cNvSpPr>
            <a:spLocks noGrp="1"/>
          </p:cNvSpPr>
          <p:nvPr>
            <p:ph type="sldNum" sz="quarter" idx="5"/>
          </p:nvPr>
        </p:nvSpPr>
        <p:spPr/>
        <p:txBody>
          <a:bodyPr/>
          <a:lstStyle/>
          <a:p>
            <a:fld id="{1577749A-A925-45FF-8A84-288B6D7F7563}" type="slidenum">
              <a:rPr lang="en-US" smtClean="0"/>
              <a:t>15</a:t>
            </a:fld>
            <a:endParaRPr lang="en-US"/>
          </a:p>
        </p:txBody>
      </p:sp>
    </p:spTree>
    <p:extLst>
      <p:ext uri="{BB962C8B-B14F-4D97-AF65-F5344CB8AC3E}">
        <p14:creationId xmlns:p14="http://schemas.microsoft.com/office/powerpoint/2010/main" val="148116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May 14,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4667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May 14,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3518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May 14,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5158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May 14,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6751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May 14,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6383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May 14,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17093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May 14,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0168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May 14,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6648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May 14,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274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May 14,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682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May 14,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0605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May 14,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273456476"/>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BF9D8-2086-45F7-8DBD-87A9B2D1C985}"/>
              </a:ext>
            </a:extLst>
          </p:cNvPr>
          <p:cNvSpPr>
            <a:spLocks noGrp="1"/>
          </p:cNvSpPr>
          <p:nvPr>
            <p:ph type="ctrTitle"/>
          </p:nvPr>
        </p:nvSpPr>
        <p:spPr>
          <a:xfrm>
            <a:off x="6469338" y="472507"/>
            <a:ext cx="5015638" cy="2393571"/>
          </a:xfrm>
        </p:spPr>
        <p:txBody>
          <a:bodyPr>
            <a:normAutofit/>
          </a:bodyPr>
          <a:lstStyle/>
          <a:p>
            <a:r>
              <a:rPr lang="en-US" sz="3200" dirty="0">
                <a:effectLst/>
                <a:latin typeface="Arial" panose="020B0604020202020204" pitchFamily="34" charset="0"/>
                <a:ea typeface="Times New Roman" panose="02020603050405020304" pitchFamily="18" charset="0"/>
                <a:cs typeface="Times New Roman" panose="02020603050405020304" pitchFamily="18" charset="0"/>
              </a:rPr>
              <a:t>Big Changes in the Big Bend: A data management and shoreline analysis study</a:t>
            </a:r>
            <a:br>
              <a:rPr lang="en-US" sz="3200" dirty="0">
                <a:effectLst/>
                <a:latin typeface="Arial" panose="020B0604020202020204" pitchFamily="34" charset="0"/>
                <a:ea typeface="Times New Roman" panose="02020603050405020304" pitchFamily="18" charset="0"/>
                <a:cs typeface="Times New Roman" panose="02020603050405020304" pitchFamily="18" charset="0"/>
              </a:rPr>
            </a:br>
            <a:endParaRPr lang="en-US" sz="3200" dirty="0"/>
          </a:p>
        </p:txBody>
      </p:sp>
      <p:sp>
        <p:nvSpPr>
          <p:cNvPr id="3" name="Subtitle 2">
            <a:extLst>
              <a:ext uri="{FF2B5EF4-FFF2-40B4-BE49-F238E27FC236}">
                <a16:creationId xmlns:a16="http://schemas.microsoft.com/office/drawing/2014/main" id="{2C926220-D30C-44F1-9344-3450D6A4120A}"/>
              </a:ext>
            </a:extLst>
          </p:cNvPr>
          <p:cNvSpPr>
            <a:spLocks noGrp="1"/>
          </p:cNvSpPr>
          <p:nvPr>
            <p:ph type="subTitle" idx="1"/>
          </p:nvPr>
        </p:nvSpPr>
        <p:spPr>
          <a:xfrm>
            <a:off x="7320046" y="2799617"/>
            <a:ext cx="3214843" cy="1341304"/>
          </a:xfrm>
        </p:spPr>
        <p:txBody>
          <a:bodyPr>
            <a:normAutofit fontScale="55000" lnSpcReduction="20000"/>
          </a:bodyPr>
          <a:lstStyle/>
          <a:p>
            <a:r>
              <a:rPr lang="en-US" dirty="0"/>
              <a:t>Melissa Moreno</a:t>
            </a:r>
          </a:p>
          <a:p>
            <a:r>
              <a:rPr lang="en-US" dirty="0"/>
              <a:t>Dr. Pine, Dr. Mossa, Dr. Adams</a:t>
            </a:r>
          </a:p>
          <a:p>
            <a:r>
              <a:rPr lang="en-US" dirty="0"/>
              <a:t>&amp; Joseph Aufmuth</a:t>
            </a:r>
          </a:p>
          <a:p>
            <a:r>
              <a:rPr lang="en-US" dirty="0"/>
              <a:t>Major: Interdisciplinary Ecology </a:t>
            </a:r>
          </a:p>
          <a:p>
            <a:endParaRPr lang="en-US" dirty="0"/>
          </a:p>
        </p:txBody>
      </p:sp>
      <p:pic>
        <p:nvPicPr>
          <p:cNvPr id="4" name="Picture 3" descr="Network connection abstract against a white background">
            <a:extLst>
              <a:ext uri="{FF2B5EF4-FFF2-40B4-BE49-F238E27FC236}">
                <a16:creationId xmlns:a16="http://schemas.microsoft.com/office/drawing/2014/main" id="{309CF8B3-54BF-4152-BC1D-D48F119B6D8C}"/>
              </a:ext>
            </a:extLst>
          </p:cNvPr>
          <p:cNvPicPr>
            <a:picLocks noChangeAspect="1"/>
          </p:cNvPicPr>
          <p:nvPr/>
        </p:nvPicPr>
        <p:blipFill rotWithShape="1">
          <a:blip r:embed="rId2"/>
          <a:srcRect r="44881" b="-1"/>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pic>
        <p:nvPicPr>
          <p:cNvPr id="57" name="Picture 8" descr="Home | The 7th UF Water Institute Symposium">
            <a:extLst>
              <a:ext uri="{FF2B5EF4-FFF2-40B4-BE49-F238E27FC236}">
                <a16:creationId xmlns:a16="http://schemas.microsoft.com/office/drawing/2014/main" id="{BE440981-8591-4A41-A875-532CBE682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935" y="4553903"/>
            <a:ext cx="3403066" cy="69418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Katie R. Hooker - Home">
            <a:extLst>
              <a:ext uri="{FF2B5EF4-FFF2-40B4-BE49-F238E27FC236}">
                <a16:creationId xmlns:a16="http://schemas.microsoft.com/office/drawing/2014/main" id="{57FD7362-7A3C-4AEA-87F9-2851CA03A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6832" y="4677691"/>
            <a:ext cx="1639659" cy="160062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A28E6F3C-8662-46A5-9227-D9A3BECC2E47}"/>
              </a:ext>
            </a:extLst>
          </p:cNvPr>
          <p:cNvPicPr>
            <a:picLocks noChangeAspect="1"/>
          </p:cNvPicPr>
          <p:nvPr/>
        </p:nvPicPr>
        <p:blipFill>
          <a:blip r:embed="rId5"/>
          <a:stretch>
            <a:fillRect/>
          </a:stretch>
        </p:blipFill>
        <p:spPr>
          <a:xfrm>
            <a:off x="5805477" y="5741049"/>
            <a:ext cx="3444940" cy="621510"/>
          </a:xfrm>
          <a:prstGeom prst="rect">
            <a:avLst/>
          </a:prstGeom>
        </p:spPr>
      </p:pic>
    </p:spTree>
    <p:extLst>
      <p:ext uri="{BB962C8B-B14F-4D97-AF65-F5344CB8AC3E}">
        <p14:creationId xmlns:p14="http://schemas.microsoft.com/office/powerpoint/2010/main" val="4223807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10B6A09-7007-455D-9B1D-90005C2D5205}"/>
              </a:ext>
            </a:extLst>
          </p:cNvPr>
          <p:cNvGraphicFramePr>
            <a:graphicFrameLocks noGrp="1"/>
          </p:cNvGraphicFramePr>
          <p:nvPr>
            <p:extLst>
              <p:ext uri="{D42A27DB-BD31-4B8C-83A1-F6EECF244321}">
                <p14:modId xmlns:p14="http://schemas.microsoft.com/office/powerpoint/2010/main" val="1830927462"/>
              </p:ext>
            </p:extLst>
          </p:nvPr>
        </p:nvGraphicFramePr>
        <p:xfrm>
          <a:off x="419878" y="386672"/>
          <a:ext cx="11196734" cy="6056105"/>
        </p:xfrm>
        <a:graphic>
          <a:graphicData uri="http://schemas.openxmlformats.org/drawingml/2006/table">
            <a:tbl>
              <a:tblPr firstRow="1" firstCol="1" bandRow="1">
                <a:tableStyleId>{5C22544A-7EE6-4342-B048-85BDC9FD1C3A}</a:tableStyleId>
              </a:tblPr>
              <a:tblGrid>
                <a:gridCol w="1556766">
                  <a:extLst>
                    <a:ext uri="{9D8B030D-6E8A-4147-A177-3AD203B41FA5}">
                      <a16:colId xmlns:a16="http://schemas.microsoft.com/office/drawing/2014/main" val="3694423057"/>
                    </a:ext>
                  </a:extLst>
                </a:gridCol>
                <a:gridCol w="3862094">
                  <a:extLst>
                    <a:ext uri="{9D8B030D-6E8A-4147-A177-3AD203B41FA5}">
                      <a16:colId xmlns:a16="http://schemas.microsoft.com/office/drawing/2014/main" val="1054469721"/>
                    </a:ext>
                  </a:extLst>
                </a:gridCol>
                <a:gridCol w="2759978">
                  <a:extLst>
                    <a:ext uri="{9D8B030D-6E8A-4147-A177-3AD203B41FA5}">
                      <a16:colId xmlns:a16="http://schemas.microsoft.com/office/drawing/2014/main" val="1299582828"/>
                    </a:ext>
                  </a:extLst>
                </a:gridCol>
                <a:gridCol w="3017896">
                  <a:extLst>
                    <a:ext uri="{9D8B030D-6E8A-4147-A177-3AD203B41FA5}">
                      <a16:colId xmlns:a16="http://schemas.microsoft.com/office/drawing/2014/main" val="569399686"/>
                    </a:ext>
                  </a:extLst>
                </a:gridCol>
              </a:tblGrid>
              <a:tr h="66609">
                <a:tc>
                  <a:txBody>
                    <a:bodyPr/>
                    <a:lstStyle/>
                    <a:p>
                      <a:pPr marL="0" marR="0">
                        <a:lnSpc>
                          <a:spcPct val="150000"/>
                        </a:lnSpc>
                        <a:spcBef>
                          <a:spcPts val="0"/>
                        </a:spcBef>
                        <a:spcAft>
                          <a:spcPts val="1000"/>
                        </a:spcAft>
                      </a:pPr>
                      <a:r>
                        <a:rPr lang="en-US" sz="1200">
                          <a:effectLst/>
                        </a:rPr>
                        <a:t>File Type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Naming Convention</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Example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Definition</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extLst>
                  <a:ext uri="{0D108BD9-81ED-4DB2-BD59-A6C34878D82A}">
                    <a16:rowId xmlns:a16="http://schemas.microsoft.com/office/drawing/2014/main" val="436896230"/>
                  </a:ext>
                </a:extLst>
              </a:tr>
              <a:tr h="155953">
                <a:tc>
                  <a:txBody>
                    <a:bodyPr/>
                    <a:lstStyle/>
                    <a:p>
                      <a:pPr marL="0" marR="0">
                        <a:lnSpc>
                          <a:spcPct val="150000"/>
                        </a:lnSpc>
                        <a:spcBef>
                          <a:spcPts val="0"/>
                        </a:spcBef>
                        <a:spcAft>
                          <a:spcPts val="1000"/>
                        </a:spcAft>
                      </a:pPr>
                      <a:r>
                        <a:rPr lang="en-US" sz="1200">
                          <a:effectLst/>
                        </a:rPr>
                        <a:t>Project Repository</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dirty="0" err="1">
                          <a:effectLst/>
                        </a:rPr>
                        <a:t>study_location_projectsummary</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dirty="0" err="1">
                          <a:effectLst/>
                        </a:rPr>
                        <a:t>bird_bb_monitoring</a:t>
                      </a:r>
                      <a:r>
                        <a:rPr lang="en-US" sz="1200" dirty="0">
                          <a:effectLst/>
                        </a:rPr>
                        <a:t> </a:t>
                      </a:r>
                    </a:p>
                    <a:p>
                      <a:pPr marL="0" marR="0">
                        <a:lnSpc>
                          <a:spcPct val="150000"/>
                        </a:lnSpc>
                        <a:spcBef>
                          <a:spcPts val="0"/>
                        </a:spcBef>
                        <a:spcAft>
                          <a:spcPts val="1000"/>
                        </a:spcAft>
                      </a:pPr>
                      <a:r>
                        <a:rPr lang="en-US" sz="1200" dirty="0">
                          <a:effectLst/>
                        </a:rPr>
                        <a:t> </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Big Bend camera and survey bird monitoring project</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extLst>
                  <a:ext uri="{0D108BD9-81ED-4DB2-BD59-A6C34878D82A}">
                    <a16:rowId xmlns:a16="http://schemas.microsoft.com/office/drawing/2014/main" val="3254390202"/>
                  </a:ext>
                </a:extLst>
              </a:tr>
              <a:tr h="2017865">
                <a:tc>
                  <a:txBody>
                    <a:bodyPr/>
                    <a:lstStyle/>
                    <a:p>
                      <a:pPr marL="0" marR="0">
                        <a:lnSpc>
                          <a:spcPct val="150000"/>
                        </a:lnSpc>
                        <a:spcBef>
                          <a:spcPts val="0"/>
                        </a:spcBef>
                        <a:spcAft>
                          <a:spcPts val="1000"/>
                        </a:spcAft>
                      </a:pPr>
                      <a:r>
                        <a:rPr lang="en-US" sz="1200" dirty="0">
                          <a:effectLst/>
                        </a:rPr>
                        <a:t>Scripts</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dirty="0">
                          <a:effectLst/>
                        </a:rPr>
                        <a:t>lowercase, no uppercase (snake case) nor all caps, all names with separate words need to include an underscore ( _ ) and no spaces, no dates in the names unless it helps with the descriptions of the content, script file names should be descriptive and concise. Scripts that have a single output should be named similarly to their file type output.</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dirty="0">
                          <a:effectLst/>
                        </a:rPr>
                        <a:t>discharge_1941_2018_quantile.R</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dirty="0">
                          <a:effectLst/>
                        </a:rPr>
                        <a:t>R script which reports quantiles from river discharge from 1941 to 2018</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extLst>
                  <a:ext uri="{0D108BD9-81ED-4DB2-BD59-A6C34878D82A}">
                    <a16:rowId xmlns:a16="http://schemas.microsoft.com/office/drawing/2014/main" val="2892311784"/>
                  </a:ext>
                </a:extLst>
              </a:tr>
              <a:tr h="905584">
                <a:tc>
                  <a:txBody>
                    <a:bodyPr/>
                    <a:lstStyle/>
                    <a:p>
                      <a:pPr marL="0" marR="0">
                        <a:lnSpc>
                          <a:spcPct val="150000"/>
                        </a:lnSpc>
                        <a:spcBef>
                          <a:spcPts val="0"/>
                        </a:spcBef>
                        <a:spcAft>
                          <a:spcPts val="1000"/>
                        </a:spcAft>
                      </a:pPr>
                      <a:r>
                        <a:rPr lang="en-US" sz="1200">
                          <a:effectLst/>
                        </a:rPr>
                        <a:t>Figures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study_location_type_summary.filetype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oys_lco8a_map_transect.tiff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dirty="0">
                          <a:effectLst/>
                        </a:rPr>
                        <a:t>oyster transect on reef element LCO8A map in a tiff image</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extLst>
                  <a:ext uri="{0D108BD9-81ED-4DB2-BD59-A6C34878D82A}">
                    <a16:rowId xmlns:a16="http://schemas.microsoft.com/office/drawing/2014/main" val="2779885701"/>
                  </a:ext>
                </a:extLst>
              </a:tr>
              <a:tr h="905584">
                <a:tc>
                  <a:txBody>
                    <a:bodyPr/>
                    <a:lstStyle/>
                    <a:p>
                      <a:pPr marL="0" marR="0">
                        <a:lnSpc>
                          <a:spcPct val="150000"/>
                        </a:lnSpc>
                        <a:spcBef>
                          <a:spcPts val="0"/>
                        </a:spcBef>
                        <a:spcAft>
                          <a:spcPts val="1000"/>
                        </a:spcAft>
                      </a:pPr>
                      <a:r>
                        <a:rPr lang="en-US" sz="1200">
                          <a:effectLst/>
                        </a:rPr>
                        <a:t>Tables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study_location_summary.filetype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wq_lcr_inshore_vs_offshore.csv</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dirty="0">
                          <a:effectLst/>
                        </a:rPr>
                        <a:t>LCR water quality inshore and offshore comparison</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extLst>
                  <a:ext uri="{0D108BD9-81ED-4DB2-BD59-A6C34878D82A}">
                    <a16:rowId xmlns:a16="http://schemas.microsoft.com/office/drawing/2014/main" val="406197305"/>
                  </a:ext>
                </a:extLst>
              </a:tr>
              <a:tr h="1276344">
                <a:tc>
                  <a:txBody>
                    <a:bodyPr/>
                    <a:lstStyle/>
                    <a:p>
                      <a:pPr marL="0" marR="0">
                        <a:lnSpc>
                          <a:spcPct val="150000"/>
                        </a:lnSpc>
                        <a:spcBef>
                          <a:spcPts val="0"/>
                        </a:spcBef>
                        <a:spcAft>
                          <a:spcPts val="1000"/>
                        </a:spcAft>
                      </a:pPr>
                      <a:r>
                        <a:rPr lang="en-US" sz="1200">
                          <a:effectLst/>
                        </a:rPr>
                        <a:t>Data</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every dataset file is required to be in lowercase, no uppercase (camelCase) nor all caps, all names with separate words need to include an underscore ( _ ) with no spaces, no dates in the names unless it helps with the descriptions of the content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a:effectLst/>
                        </a:rPr>
                        <a:t>discharge_1941_2018.csv</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tc>
                  <a:txBody>
                    <a:bodyPr/>
                    <a:lstStyle/>
                    <a:p>
                      <a:pPr marL="0" marR="0">
                        <a:lnSpc>
                          <a:spcPct val="150000"/>
                        </a:lnSpc>
                        <a:spcBef>
                          <a:spcPts val="0"/>
                        </a:spcBef>
                        <a:spcAft>
                          <a:spcPts val="1000"/>
                        </a:spcAft>
                      </a:pPr>
                      <a:r>
                        <a:rPr lang="en-US" sz="1200" dirty="0">
                          <a:effectLst/>
                        </a:rPr>
                        <a:t>River discharge data from 1941 to 2018 in a text file</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9998" marR="39998" marT="0" marB="0"/>
                </a:tc>
                <a:extLst>
                  <a:ext uri="{0D108BD9-81ED-4DB2-BD59-A6C34878D82A}">
                    <a16:rowId xmlns:a16="http://schemas.microsoft.com/office/drawing/2014/main" val="1329028730"/>
                  </a:ext>
                </a:extLst>
              </a:tr>
            </a:tbl>
          </a:graphicData>
        </a:graphic>
      </p:graphicFrame>
    </p:spTree>
    <p:extLst>
      <p:ext uri="{BB962C8B-B14F-4D97-AF65-F5344CB8AC3E}">
        <p14:creationId xmlns:p14="http://schemas.microsoft.com/office/powerpoint/2010/main" val="314113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7531-CDF9-48B4-8175-41BEB2549140}"/>
              </a:ext>
            </a:extLst>
          </p:cNvPr>
          <p:cNvSpPr>
            <a:spLocks noGrp="1"/>
          </p:cNvSpPr>
          <p:nvPr>
            <p:ph type="ctrTitle"/>
          </p:nvPr>
        </p:nvSpPr>
        <p:spPr>
          <a:xfrm>
            <a:off x="754566" y="1237786"/>
            <a:ext cx="10682868" cy="4003287"/>
          </a:xfrm>
        </p:spPr>
        <p:txBody>
          <a:bodyPr>
            <a:normAutofit fontScale="90000"/>
          </a:bodyPr>
          <a:lstStyle/>
          <a:p>
            <a:r>
              <a:rPr lang="en-US" dirty="0"/>
              <a:t>Chapter 3</a:t>
            </a:r>
            <a:br>
              <a:rPr lang="en-US" dirty="0"/>
            </a:br>
            <a:r>
              <a:rPr lang="en-US" sz="5000" dirty="0"/>
              <a:t>A DIGITAL SHORELINE ANALYSIS SYSTEM (DSAS) APPLIED ON SANDY SHORELINE CHANGES IN DEER ISLAND, FL</a:t>
            </a:r>
            <a:br>
              <a:rPr lang="en-US" sz="1800" dirty="0">
                <a:effectLst/>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858702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2460AB-1501-4A47-A019-D180409D20A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6213" y="1"/>
            <a:ext cx="9245787" cy="6857999"/>
          </a:xfrm>
          <a:prstGeom prst="rect">
            <a:avLst/>
          </a:prstGeom>
          <a:noFill/>
          <a:ln>
            <a:noFill/>
          </a:ln>
        </p:spPr>
      </p:pic>
      <p:sp>
        <p:nvSpPr>
          <p:cNvPr id="3" name="TextBox 2">
            <a:extLst>
              <a:ext uri="{FF2B5EF4-FFF2-40B4-BE49-F238E27FC236}">
                <a16:creationId xmlns:a16="http://schemas.microsoft.com/office/drawing/2014/main" id="{36C678BA-74CA-4590-B3AD-BAC1D6BE4108}"/>
              </a:ext>
            </a:extLst>
          </p:cNvPr>
          <p:cNvSpPr txBox="1"/>
          <p:nvPr/>
        </p:nvSpPr>
        <p:spPr>
          <a:xfrm>
            <a:off x="147258" y="160113"/>
            <a:ext cx="3432283" cy="1631216"/>
          </a:xfrm>
          <a:prstGeom prst="rect">
            <a:avLst/>
          </a:prstGeom>
          <a:noFill/>
        </p:spPr>
        <p:txBody>
          <a:bodyPr wrap="square">
            <a:spAutoFit/>
          </a:bodyPr>
          <a:lstStyle/>
          <a:p>
            <a:r>
              <a:rPr lang="en-US" sz="5000" spc="-100" dirty="0">
                <a:solidFill>
                  <a:srgbClr val="FFFFFF"/>
                </a:solidFill>
                <a:latin typeface="Sagona Book"/>
                <a:ea typeface="+mj-ea"/>
                <a:cs typeface="+mj-cs"/>
              </a:rPr>
              <a:t>Study</a:t>
            </a:r>
          </a:p>
          <a:p>
            <a:r>
              <a:rPr lang="en-US" sz="5000" spc="-100" dirty="0">
                <a:solidFill>
                  <a:srgbClr val="FFFFFF"/>
                </a:solidFill>
                <a:latin typeface="Sagona Book"/>
                <a:ea typeface="+mj-ea"/>
                <a:cs typeface="+mj-cs"/>
              </a:rPr>
              <a:t>Site </a:t>
            </a:r>
            <a:endParaRPr lang="en-US" dirty="0"/>
          </a:p>
        </p:txBody>
      </p:sp>
    </p:spTree>
    <p:extLst>
      <p:ext uri="{BB962C8B-B14F-4D97-AF65-F5344CB8AC3E}">
        <p14:creationId xmlns:p14="http://schemas.microsoft.com/office/powerpoint/2010/main" val="1032045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F18B-0DD2-406D-8528-865C18B33E24}"/>
              </a:ext>
            </a:extLst>
          </p:cNvPr>
          <p:cNvSpPr>
            <a:spLocks noGrp="1"/>
          </p:cNvSpPr>
          <p:nvPr>
            <p:ph type="title"/>
          </p:nvPr>
        </p:nvSpPr>
        <p:spPr>
          <a:xfrm>
            <a:off x="151287" y="95092"/>
            <a:ext cx="9639484" cy="993933"/>
          </a:xfrm>
        </p:spPr>
        <p:txBody>
          <a:bodyPr>
            <a:normAutofit fontScale="90000"/>
          </a:bodyPr>
          <a:lstStyle/>
          <a:p>
            <a:r>
              <a:rPr lang="en-US" sz="5600" spc="-100" dirty="0">
                <a:solidFill>
                  <a:srgbClr val="FFFFFF"/>
                </a:solidFill>
                <a:latin typeface="Sagona Book"/>
                <a:ea typeface="+mj-ea"/>
                <a:cs typeface="+mj-cs"/>
              </a:rPr>
              <a:t>Impacts to Study Site </a:t>
            </a:r>
            <a:br>
              <a:rPr lang="en-US" dirty="0"/>
            </a:br>
            <a:endParaRPr lang="en-US" dirty="0"/>
          </a:p>
        </p:txBody>
      </p:sp>
      <p:sp>
        <p:nvSpPr>
          <p:cNvPr id="7" name="TextBox 6">
            <a:extLst>
              <a:ext uri="{FF2B5EF4-FFF2-40B4-BE49-F238E27FC236}">
                <a16:creationId xmlns:a16="http://schemas.microsoft.com/office/drawing/2014/main" id="{264B067E-9878-4611-8FEC-3DE5E0C013DF}"/>
              </a:ext>
            </a:extLst>
          </p:cNvPr>
          <p:cNvSpPr txBox="1"/>
          <p:nvPr/>
        </p:nvSpPr>
        <p:spPr>
          <a:xfrm>
            <a:off x="151287" y="1089025"/>
            <a:ext cx="11680156" cy="5361724"/>
          </a:xfrm>
          <a:prstGeom prst="rect">
            <a:avLst/>
          </a:prstGeom>
          <a:noFill/>
        </p:spPr>
        <p:txBody>
          <a:bodyPr wrap="square">
            <a:spAutoFit/>
          </a:bodyPr>
          <a:lstStyle/>
          <a:p>
            <a:pPr marL="285750" marR="0" indent="-285750">
              <a:spcBef>
                <a:spcPts val="0"/>
              </a:spcBef>
              <a:spcAft>
                <a:spcPts val="0"/>
              </a:spcAft>
              <a:buFont typeface="Arial" panose="020B0604020202020204" pitchFamily="34" charset="0"/>
              <a:buChar char="•"/>
            </a:pPr>
            <a:r>
              <a:rPr lang="en-US" sz="2400" dirty="0">
                <a:latin typeface="Arial" panose="020B0604020202020204" pitchFamily="34" charset="0"/>
                <a:cs typeface="Times New Roman" panose="02020603050405020304" pitchFamily="18" charset="0"/>
              </a:rPr>
              <a:t>In recent decades, the rate of SLR in many regions of the world has increased, most likely due to changing. This acceleration in SLR and the observed impacts on coastal environments.</a:t>
            </a:r>
          </a:p>
          <a:p>
            <a:pPr marL="285750" marR="0" indent="-285750">
              <a:spcBef>
                <a:spcPts val="0"/>
              </a:spcBef>
              <a:spcAft>
                <a:spcPts val="0"/>
              </a:spcAft>
              <a:buFont typeface="Arial" panose="020B0604020202020204" pitchFamily="34" charset="0"/>
              <a:buChar char="•"/>
            </a:pPr>
            <a:endParaRPr lang="en-US" sz="2400" dirty="0">
              <a:latin typeface="Arial" panose="020B0604020202020204" pitchFamily="34"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400" dirty="0">
                <a:latin typeface="Arial" panose="020B0604020202020204" pitchFamily="34" charset="0"/>
                <a:cs typeface="Times New Roman" panose="02020603050405020304" pitchFamily="18" charset="0"/>
              </a:rPr>
              <a:t>Sandy shorelines are unstable.</a:t>
            </a:r>
          </a:p>
          <a:p>
            <a:pPr marL="285750" marR="0" indent="-285750">
              <a:spcBef>
                <a:spcPts val="0"/>
              </a:spcBef>
              <a:spcAft>
                <a:spcPts val="0"/>
              </a:spcAft>
              <a:buFont typeface="Arial" panose="020B0604020202020204" pitchFamily="34" charset="0"/>
              <a:buChar char="•"/>
            </a:pPr>
            <a:endParaRPr lang="en-US" sz="2400" dirty="0">
              <a:latin typeface="Arial" panose="020B0604020202020204" pitchFamily="34"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400" dirty="0">
                <a:latin typeface="Arial" panose="020B0604020202020204" pitchFamily="34" charset="0"/>
                <a:cs typeface="Times New Roman" panose="02020603050405020304" pitchFamily="18" charset="0"/>
              </a:rPr>
              <a:t>Seavey et al., (2011) documented the loss of about 66% of the offshore (most westward) intertidal oyster bars between Corrigan’s Reef and Horseshoe Beach.</a:t>
            </a:r>
          </a:p>
          <a:p>
            <a:pPr marL="285750" marR="0" indent="-285750">
              <a:spcBef>
                <a:spcPts val="0"/>
              </a:spcBef>
              <a:spcAft>
                <a:spcPts val="0"/>
              </a:spcAft>
              <a:buFont typeface="Arial" panose="020B0604020202020204" pitchFamily="34" charset="0"/>
              <a:buChar char="•"/>
            </a:pPr>
            <a:endParaRPr lang="en-US" sz="2400" dirty="0">
              <a:latin typeface="Arial" panose="020B0604020202020204" pitchFamily="34"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400" dirty="0">
                <a:latin typeface="Arial" panose="020B0604020202020204" pitchFamily="34" charset="0"/>
                <a:cs typeface="Times New Roman" panose="02020603050405020304" pitchFamily="18" charset="0"/>
              </a:rPr>
              <a:t>It has been documented that:</a:t>
            </a:r>
          </a:p>
          <a:p>
            <a:pPr marL="742950" lvl="1" indent="-285750">
              <a:buFont typeface="Arial" panose="020B0604020202020204" pitchFamily="34" charset="0"/>
              <a:buChar char="•"/>
            </a:pPr>
            <a:r>
              <a:rPr lang="en-US" sz="2400" dirty="0">
                <a:latin typeface="Arial" panose="020B0604020202020204" pitchFamily="34" charset="0"/>
                <a:cs typeface="Times New Roman" panose="02020603050405020304" pitchFamily="18" charset="0"/>
              </a:rPr>
              <a:t>shoreline changes in the west coast of Florida are commonly eroding</a:t>
            </a:r>
          </a:p>
          <a:p>
            <a:pPr marL="742950" lvl="1" indent="-285750">
              <a:buFont typeface="Arial" panose="020B0604020202020204" pitchFamily="34" charset="0"/>
              <a:buChar char="•"/>
            </a:pPr>
            <a:r>
              <a:rPr lang="en-US" sz="2400" dirty="0">
                <a:latin typeface="Arial" panose="020B0604020202020204" pitchFamily="34" charset="0"/>
                <a:cs typeface="Times New Roman" panose="02020603050405020304" pitchFamily="18" charset="0"/>
              </a:rPr>
              <a:t>storms, sea-level rise, and wave action possibly contribute to erosion</a:t>
            </a:r>
          </a:p>
          <a:p>
            <a:pPr marL="742950" lvl="1" indent="-285750">
              <a:buFont typeface="Arial" panose="020B0604020202020204" pitchFamily="34" charset="0"/>
              <a:buChar char="•"/>
            </a:pPr>
            <a:r>
              <a:rPr lang="en-US" sz="2400" dirty="0">
                <a:latin typeface="Arial" panose="020B0604020202020204" pitchFamily="34" charset="0"/>
                <a:cs typeface="Times New Roman" panose="02020603050405020304" pitchFamily="18" charset="0"/>
              </a:rPr>
              <a:t>beach nourishment may provide a way to combat erosional effects temporarily. </a:t>
            </a:r>
          </a:p>
          <a:p>
            <a:pPr marL="0" marR="0" indent="457200">
              <a:lnSpc>
                <a:spcPct val="200000"/>
              </a:lnSpc>
              <a:spcBef>
                <a:spcPts val="0"/>
              </a:spcBef>
              <a:spcAft>
                <a:spcPts val="0"/>
              </a:spcAft>
            </a:pPr>
            <a:endParaRPr lang="en-US"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284919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6672A5-D4A1-4589-B63C-EA78740A20AC}"/>
              </a:ext>
            </a:extLst>
          </p:cNvPr>
          <p:cNvSpPr txBox="1"/>
          <p:nvPr/>
        </p:nvSpPr>
        <p:spPr>
          <a:xfrm>
            <a:off x="205369" y="159010"/>
            <a:ext cx="6094140" cy="861774"/>
          </a:xfrm>
          <a:prstGeom prst="rect">
            <a:avLst/>
          </a:prstGeom>
          <a:noFill/>
        </p:spPr>
        <p:txBody>
          <a:bodyPr wrap="square">
            <a:spAutoFit/>
          </a:bodyPr>
          <a:lstStyle/>
          <a:p>
            <a:r>
              <a:rPr lang="en-US" sz="5000" spc="-100" dirty="0">
                <a:solidFill>
                  <a:srgbClr val="FFFFFF"/>
                </a:solidFill>
                <a:latin typeface="Sagona Book"/>
                <a:ea typeface="+mj-ea"/>
                <a:cs typeface="+mj-cs"/>
              </a:rPr>
              <a:t>Reason for Effort</a:t>
            </a:r>
            <a:endParaRPr lang="en-US" dirty="0"/>
          </a:p>
        </p:txBody>
      </p:sp>
      <p:pic>
        <p:nvPicPr>
          <p:cNvPr id="2" name="Picture 1">
            <a:extLst>
              <a:ext uri="{FF2B5EF4-FFF2-40B4-BE49-F238E27FC236}">
                <a16:creationId xmlns:a16="http://schemas.microsoft.com/office/drawing/2014/main" id="{FADADB05-E19A-4514-ACD6-01DC2C1805D6}"/>
              </a:ext>
            </a:extLst>
          </p:cNvPr>
          <p:cNvPicPr>
            <a:picLocks noChangeAspect="1"/>
          </p:cNvPicPr>
          <p:nvPr/>
        </p:nvPicPr>
        <p:blipFill>
          <a:blip r:embed="rId3"/>
          <a:stretch>
            <a:fillRect/>
          </a:stretch>
        </p:blipFill>
        <p:spPr>
          <a:xfrm>
            <a:off x="559163" y="1282391"/>
            <a:ext cx="4275820" cy="4275820"/>
          </a:xfrm>
          <a:prstGeom prst="rect">
            <a:avLst/>
          </a:prstGeom>
        </p:spPr>
      </p:pic>
      <p:sp>
        <p:nvSpPr>
          <p:cNvPr id="5" name="TextBox 4">
            <a:extLst>
              <a:ext uri="{FF2B5EF4-FFF2-40B4-BE49-F238E27FC236}">
                <a16:creationId xmlns:a16="http://schemas.microsoft.com/office/drawing/2014/main" id="{15FC1368-8FE2-4725-9D4C-10EFD0D83E6E}"/>
              </a:ext>
            </a:extLst>
          </p:cNvPr>
          <p:cNvSpPr txBox="1"/>
          <p:nvPr/>
        </p:nvSpPr>
        <p:spPr>
          <a:xfrm>
            <a:off x="447651" y="5558211"/>
            <a:ext cx="1291939" cy="369332"/>
          </a:xfrm>
          <a:prstGeom prst="rect">
            <a:avLst/>
          </a:prstGeom>
          <a:noFill/>
        </p:spPr>
        <p:txBody>
          <a:bodyPr wrap="square">
            <a:spAutoFit/>
          </a:bodyPr>
          <a:lstStyle/>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Figure 3-1 </a:t>
            </a:r>
            <a:endParaRPr lang="en-US" dirty="0"/>
          </a:p>
        </p:txBody>
      </p:sp>
      <p:sp>
        <p:nvSpPr>
          <p:cNvPr id="9" name="TextBox 8">
            <a:extLst>
              <a:ext uri="{FF2B5EF4-FFF2-40B4-BE49-F238E27FC236}">
                <a16:creationId xmlns:a16="http://schemas.microsoft.com/office/drawing/2014/main" id="{1C1BC475-D4EB-40FD-A4FB-34D80FF3A403}"/>
              </a:ext>
            </a:extLst>
          </p:cNvPr>
          <p:cNvSpPr txBox="1"/>
          <p:nvPr/>
        </p:nvSpPr>
        <p:spPr>
          <a:xfrm>
            <a:off x="5344222" y="1282391"/>
            <a:ext cx="6138746" cy="4647426"/>
          </a:xfrm>
          <a:prstGeom prst="rect">
            <a:avLst/>
          </a:prstGeom>
          <a:noFill/>
        </p:spPr>
        <p:txBody>
          <a:bodyPr wrap="square">
            <a:spAutoFit/>
          </a:bodyPr>
          <a:lstStyle/>
          <a:p>
            <a:pPr marL="285750" indent="-285750">
              <a:buFont typeface="Wingdings" panose="05000000000000000000" pitchFamily="2" charset="2"/>
              <a:buChar char="§"/>
            </a:pPr>
            <a:r>
              <a:rPr lang="en-US" sz="2000" dirty="0"/>
              <a:t>Residents have reported that Deer Island has changed in recent decades both in shape and area.</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Weather events have been documented to have caused damaged to nearby shorelines. </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Interest in protecting natural biodiversity in the area.</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Human populations are expected to increase in the next 20 years, possible developments along shoreline. </a:t>
            </a:r>
          </a:p>
          <a:p>
            <a:endParaRPr lang="en-US" dirty="0"/>
          </a:p>
          <a:p>
            <a:endParaRPr lang="en-US" dirty="0"/>
          </a:p>
        </p:txBody>
      </p:sp>
    </p:spTree>
    <p:extLst>
      <p:ext uri="{BB962C8B-B14F-4D97-AF65-F5344CB8AC3E}">
        <p14:creationId xmlns:p14="http://schemas.microsoft.com/office/powerpoint/2010/main" val="725365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6FD90F-52B2-4EC8-B4CF-A20E0D171CD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756" y="1795777"/>
            <a:ext cx="4666864" cy="3266445"/>
          </a:xfrm>
          <a:prstGeom prst="rect">
            <a:avLst/>
          </a:prstGeom>
          <a:noFill/>
          <a:ln>
            <a:noFill/>
          </a:ln>
        </p:spPr>
      </p:pic>
      <p:pic>
        <p:nvPicPr>
          <p:cNvPr id="3" name="Picture 2">
            <a:extLst>
              <a:ext uri="{FF2B5EF4-FFF2-40B4-BE49-F238E27FC236}">
                <a16:creationId xmlns:a16="http://schemas.microsoft.com/office/drawing/2014/main" id="{572E75C2-0BB5-4EFF-84EB-49724208F7CF}"/>
              </a:ext>
            </a:extLst>
          </p:cNvPr>
          <p:cNvPicPr/>
          <p:nvPr/>
        </p:nvPicPr>
        <p:blipFill rotWithShape="1">
          <a:blip r:embed="rId4">
            <a:extLst>
              <a:ext uri="{28A0092B-C50C-407E-A947-70E740481C1C}">
                <a14:useLocalDpi xmlns:a14="http://schemas.microsoft.com/office/drawing/2010/main" val="0"/>
              </a:ext>
            </a:extLst>
          </a:blip>
          <a:srcRect l="1831" t="326" r="3419" b="-326"/>
          <a:stretch/>
        </p:blipFill>
        <p:spPr bwMode="auto">
          <a:xfrm>
            <a:off x="5570375" y="370036"/>
            <a:ext cx="6315730" cy="611792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8681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0581298-19D6-4CD2-9B88-701FDCC8C362}"/>
              </a:ext>
            </a:extLst>
          </p:cNvPr>
          <p:cNvGraphicFramePr>
            <a:graphicFrameLocks noGrp="1"/>
          </p:cNvGraphicFramePr>
          <p:nvPr>
            <p:extLst>
              <p:ext uri="{D42A27DB-BD31-4B8C-83A1-F6EECF244321}">
                <p14:modId xmlns:p14="http://schemas.microsoft.com/office/powerpoint/2010/main" val="593930050"/>
              </p:ext>
            </p:extLst>
          </p:nvPr>
        </p:nvGraphicFramePr>
        <p:xfrm>
          <a:off x="0" y="-14766"/>
          <a:ext cx="5908431" cy="6872765"/>
        </p:xfrm>
        <a:graphic>
          <a:graphicData uri="http://schemas.openxmlformats.org/drawingml/2006/table">
            <a:tbl>
              <a:tblPr firstRow="1" firstCol="1" bandRow="1">
                <a:tableStyleId>{5C22544A-7EE6-4342-B048-85BDC9FD1C3A}</a:tableStyleId>
              </a:tblPr>
              <a:tblGrid>
                <a:gridCol w="756255">
                  <a:extLst>
                    <a:ext uri="{9D8B030D-6E8A-4147-A177-3AD203B41FA5}">
                      <a16:colId xmlns:a16="http://schemas.microsoft.com/office/drawing/2014/main" val="1305805730"/>
                    </a:ext>
                  </a:extLst>
                </a:gridCol>
                <a:gridCol w="1193136">
                  <a:extLst>
                    <a:ext uri="{9D8B030D-6E8A-4147-A177-3AD203B41FA5}">
                      <a16:colId xmlns:a16="http://schemas.microsoft.com/office/drawing/2014/main" val="1244481522"/>
                    </a:ext>
                  </a:extLst>
                </a:gridCol>
                <a:gridCol w="1138902">
                  <a:extLst>
                    <a:ext uri="{9D8B030D-6E8A-4147-A177-3AD203B41FA5}">
                      <a16:colId xmlns:a16="http://schemas.microsoft.com/office/drawing/2014/main" val="3643045639"/>
                    </a:ext>
                  </a:extLst>
                </a:gridCol>
                <a:gridCol w="2820138">
                  <a:extLst>
                    <a:ext uri="{9D8B030D-6E8A-4147-A177-3AD203B41FA5}">
                      <a16:colId xmlns:a16="http://schemas.microsoft.com/office/drawing/2014/main" val="2086523579"/>
                    </a:ext>
                  </a:extLst>
                </a:gridCol>
              </a:tblGrid>
              <a:tr h="544397">
                <a:tc>
                  <a:txBody>
                    <a:bodyPr/>
                    <a:lstStyle/>
                    <a:p>
                      <a:pPr marL="0" marR="0">
                        <a:lnSpc>
                          <a:spcPct val="150000"/>
                        </a:lnSpc>
                        <a:spcBef>
                          <a:spcPts val="0"/>
                        </a:spcBef>
                        <a:spcAft>
                          <a:spcPts val="0"/>
                        </a:spcAft>
                      </a:pPr>
                      <a:r>
                        <a:rPr lang="en-US" sz="800" dirty="0">
                          <a:effectLst/>
                        </a:rPr>
                        <a:t>Date</a:t>
                      </a:r>
                      <a:endParaRPr lang="en-US"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tc>
                  <a:txBody>
                    <a:bodyPr/>
                    <a:lstStyle/>
                    <a:p>
                      <a:pPr marL="0" marR="0">
                        <a:lnSpc>
                          <a:spcPct val="150000"/>
                        </a:lnSpc>
                        <a:spcBef>
                          <a:spcPts val="0"/>
                        </a:spcBef>
                        <a:spcAft>
                          <a:spcPts val="0"/>
                        </a:spcAft>
                      </a:pPr>
                      <a:r>
                        <a:rPr lang="en-US" sz="800">
                          <a:effectLst/>
                        </a:rPr>
                        <a:t>Median River Discharge (m^3/s)</a:t>
                      </a:r>
                    </a:p>
                    <a:p>
                      <a:pPr marL="0" marR="0">
                        <a:lnSpc>
                          <a:spcPct val="150000"/>
                        </a:lnSpc>
                        <a:spcBef>
                          <a:spcPts val="0"/>
                        </a:spcBef>
                        <a:spcAft>
                          <a:spcPts val="0"/>
                        </a:spcAft>
                      </a:pPr>
                      <a:r>
                        <a:rPr lang="en-US" sz="800">
                          <a:effectLst/>
                        </a:rPr>
                        <a:t>Station ID= 02323500</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tc>
                  <a:txBody>
                    <a:bodyPr/>
                    <a:lstStyle/>
                    <a:p>
                      <a:pPr marL="0" marR="0">
                        <a:lnSpc>
                          <a:spcPct val="150000"/>
                        </a:lnSpc>
                        <a:spcBef>
                          <a:spcPts val="0"/>
                        </a:spcBef>
                        <a:spcAft>
                          <a:spcPts val="0"/>
                        </a:spcAft>
                      </a:pPr>
                      <a:r>
                        <a:rPr lang="en-US" sz="800">
                          <a:effectLst/>
                        </a:rPr>
                        <a:t>Observed weather</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tc>
                  <a:txBody>
                    <a:bodyPr/>
                    <a:lstStyle/>
                    <a:p>
                      <a:pPr marL="0" marR="0">
                        <a:lnSpc>
                          <a:spcPct val="150000"/>
                        </a:lnSpc>
                        <a:spcBef>
                          <a:spcPts val="0"/>
                        </a:spcBef>
                        <a:spcAft>
                          <a:spcPts val="0"/>
                        </a:spcAft>
                      </a:pPr>
                      <a:r>
                        <a:rPr lang="en-US" sz="800">
                          <a:effectLst/>
                        </a:rPr>
                        <a:t>Metadata (USGS Earth Explorer)</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extLst>
                  <a:ext uri="{0D108BD9-81ED-4DB2-BD59-A6C34878D82A}">
                    <a16:rowId xmlns:a16="http://schemas.microsoft.com/office/drawing/2014/main" val="511681202"/>
                  </a:ext>
                </a:extLst>
              </a:tr>
              <a:tr h="1487756">
                <a:tc>
                  <a:txBody>
                    <a:bodyPr/>
                    <a:lstStyle/>
                    <a:p>
                      <a:pPr marL="0" marR="0">
                        <a:lnSpc>
                          <a:spcPct val="150000"/>
                        </a:lnSpc>
                        <a:spcBef>
                          <a:spcPts val="0"/>
                        </a:spcBef>
                        <a:spcAft>
                          <a:spcPts val="0"/>
                        </a:spcAft>
                      </a:pPr>
                      <a:r>
                        <a:rPr lang="en-US" sz="800">
                          <a:effectLst/>
                        </a:rPr>
                        <a:t>January 20, 1994</a:t>
                      </a:r>
                    </a:p>
                    <a:p>
                      <a:pPr marL="0" marR="0">
                        <a:lnSpc>
                          <a:spcPct val="150000"/>
                        </a:lnSpc>
                        <a:spcBef>
                          <a:spcPts val="0"/>
                        </a:spcBef>
                        <a:spcAft>
                          <a:spcPts val="0"/>
                        </a:spcAft>
                      </a:pPr>
                      <a:r>
                        <a:rPr lang="en-US" sz="800">
                          <a:effectLst/>
                        </a:rPr>
                        <a:t> </a:t>
                      </a:r>
                    </a:p>
                    <a:p>
                      <a:pPr marL="0" marR="0">
                        <a:lnSpc>
                          <a:spcPct val="150000"/>
                        </a:lnSpc>
                        <a:spcBef>
                          <a:spcPts val="0"/>
                        </a:spcBef>
                        <a:spcAft>
                          <a:spcPts val="0"/>
                        </a:spcAft>
                      </a:pPr>
                      <a:r>
                        <a:rPr lang="en-US" sz="800">
                          <a:effectLst/>
                        </a:rPr>
                        <a:t> </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tc>
                  <a:txBody>
                    <a:bodyPr/>
                    <a:lstStyle/>
                    <a:p>
                      <a:pPr marL="0" marR="0">
                        <a:lnSpc>
                          <a:spcPct val="150000"/>
                        </a:lnSpc>
                        <a:spcBef>
                          <a:spcPts val="0"/>
                        </a:spcBef>
                        <a:spcAft>
                          <a:spcPts val="0"/>
                        </a:spcAft>
                      </a:pPr>
                      <a:r>
                        <a:rPr lang="en-US" sz="800">
                          <a:effectLst/>
                        </a:rPr>
                        <a:t>Value= 274.9</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tc>
                  <a:txBody>
                    <a:bodyPr/>
                    <a:lstStyle/>
                    <a:p>
                      <a:pPr marL="0" marR="0">
                        <a:lnSpc>
                          <a:spcPct val="150000"/>
                        </a:lnSpc>
                        <a:spcBef>
                          <a:spcPts val="0"/>
                        </a:spcBef>
                        <a:spcAft>
                          <a:spcPts val="0"/>
                        </a:spcAft>
                      </a:pPr>
                      <a:r>
                        <a:rPr lang="en-US" sz="800" dirty="0">
                          <a:effectLst/>
                        </a:rPr>
                        <a:t>Avg Temp (C)- 3.41</a:t>
                      </a:r>
                      <a:br>
                        <a:rPr lang="en-US" sz="800" dirty="0">
                          <a:effectLst/>
                        </a:rPr>
                      </a:br>
                      <a:r>
                        <a:rPr lang="en-US" sz="800" dirty="0">
                          <a:effectLst/>
                        </a:rPr>
                        <a:t>Precipitation (cm)- 0.00</a:t>
                      </a:r>
                    </a:p>
                    <a:p>
                      <a:pPr marL="0" marR="0">
                        <a:lnSpc>
                          <a:spcPct val="150000"/>
                        </a:lnSpc>
                        <a:spcBef>
                          <a:spcPts val="0"/>
                        </a:spcBef>
                        <a:spcAft>
                          <a:spcPts val="0"/>
                        </a:spcAft>
                      </a:pPr>
                      <a:r>
                        <a:rPr lang="en-US" sz="800" dirty="0">
                          <a:effectLst/>
                        </a:rPr>
                        <a:t>Max Wind Speed (KPH)- 19.31</a:t>
                      </a:r>
                    </a:p>
                    <a:p>
                      <a:pPr marL="0" marR="0">
                        <a:lnSpc>
                          <a:spcPct val="150000"/>
                        </a:lnSpc>
                        <a:spcBef>
                          <a:spcPts val="0"/>
                        </a:spcBef>
                        <a:spcAft>
                          <a:spcPts val="0"/>
                        </a:spcAft>
                      </a:pPr>
                      <a:r>
                        <a:rPr lang="en-US" sz="800" dirty="0">
                          <a:effectLst/>
                        </a:rPr>
                        <a:t> </a:t>
                      </a:r>
                      <a:endParaRPr lang="en-US"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tc>
                  <a:txBody>
                    <a:bodyPr/>
                    <a:lstStyle/>
                    <a:p>
                      <a:pPr marL="0" marR="0">
                        <a:lnSpc>
                          <a:spcPct val="150000"/>
                        </a:lnSpc>
                        <a:spcBef>
                          <a:spcPts val="0"/>
                        </a:spcBef>
                        <a:spcAft>
                          <a:spcPts val="0"/>
                        </a:spcAft>
                      </a:pPr>
                      <a:r>
                        <a:rPr lang="en-US" sz="800">
                          <a:effectLst/>
                        </a:rPr>
                        <a:t>Entity ID:  DI00000000018672 (found in DOQ)</a:t>
                      </a:r>
                    </a:p>
                    <a:p>
                      <a:pPr marL="0" marR="0">
                        <a:lnSpc>
                          <a:spcPct val="150000"/>
                        </a:lnSpc>
                        <a:spcBef>
                          <a:spcPts val="0"/>
                        </a:spcBef>
                        <a:spcAft>
                          <a:spcPts val="0"/>
                        </a:spcAft>
                      </a:pPr>
                      <a:r>
                        <a:rPr lang="en-US" sz="800">
                          <a:effectLst/>
                        </a:rPr>
                        <a:t>Map Projection                  UTM</a:t>
                      </a:r>
                    </a:p>
                    <a:p>
                      <a:pPr marL="0" marR="0">
                        <a:lnSpc>
                          <a:spcPct val="150000"/>
                        </a:lnSpc>
                        <a:spcBef>
                          <a:spcPts val="0"/>
                        </a:spcBef>
                        <a:spcAft>
                          <a:spcPts val="0"/>
                        </a:spcAft>
                      </a:pPr>
                      <a:r>
                        <a:rPr lang="en-US" sz="800">
                          <a:effectLst/>
                        </a:rPr>
                        <a:t>Projection Zone                 17N</a:t>
                      </a:r>
                    </a:p>
                    <a:p>
                      <a:pPr marL="0" marR="0">
                        <a:lnSpc>
                          <a:spcPct val="150000"/>
                        </a:lnSpc>
                        <a:spcBef>
                          <a:spcPts val="0"/>
                        </a:spcBef>
                        <a:spcAft>
                          <a:spcPts val="0"/>
                        </a:spcAft>
                      </a:pPr>
                      <a:r>
                        <a:rPr lang="en-US" sz="800">
                          <a:effectLst/>
                        </a:rPr>
                        <a:t>Datum	                          NAD83</a:t>
                      </a:r>
                    </a:p>
                    <a:p>
                      <a:pPr marL="0" marR="0">
                        <a:lnSpc>
                          <a:spcPct val="150000"/>
                        </a:lnSpc>
                        <a:spcBef>
                          <a:spcPts val="0"/>
                        </a:spcBef>
                        <a:spcAft>
                          <a:spcPts val="0"/>
                        </a:spcAft>
                      </a:pPr>
                      <a:r>
                        <a:rPr lang="en-US" sz="800">
                          <a:effectLst/>
                        </a:rPr>
                        <a:t>Resolution	                          1.0</a:t>
                      </a:r>
                    </a:p>
                    <a:p>
                      <a:pPr marL="0" marR="0">
                        <a:lnSpc>
                          <a:spcPct val="150000"/>
                        </a:lnSpc>
                        <a:spcBef>
                          <a:spcPts val="0"/>
                        </a:spcBef>
                        <a:spcAft>
                          <a:spcPts val="0"/>
                        </a:spcAft>
                      </a:pPr>
                      <a:r>
                        <a:rPr lang="en-US" sz="800">
                          <a:effectLst/>
                        </a:rPr>
                        <a:t>Units	                          METER</a:t>
                      </a:r>
                    </a:p>
                    <a:p>
                      <a:pPr marL="0" marR="0">
                        <a:lnSpc>
                          <a:spcPct val="150000"/>
                        </a:lnSpc>
                        <a:spcBef>
                          <a:spcPts val="0"/>
                        </a:spcBef>
                        <a:spcAft>
                          <a:spcPts val="0"/>
                        </a:spcAft>
                      </a:pPr>
                      <a:r>
                        <a:rPr lang="en-US" sz="800">
                          <a:effectLst/>
                        </a:rPr>
                        <a:t>Number of Bands                3</a:t>
                      </a:r>
                    </a:p>
                    <a:p>
                      <a:pPr marL="0" marR="0">
                        <a:lnSpc>
                          <a:spcPct val="150000"/>
                        </a:lnSpc>
                        <a:spcBef>
                          <a:spcPts val="0"/>
                        </a:spcBef>
                        <a:spcAft>
                          <a:spcPts val="0"/>
                        </a:spcAft>
                      </a:pPr>
                      <a:r>
                        <a:rPr lang="en-US" sz="800">
                          <a:effectLst/>
                        </a:rPr>
                        <a:t>Sensor Type	        RGB</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extLst>
                  <a:ext uri="{0D108BD9-81ED-4DB2-BD59-A6C34878D82A}">
                    <a16:rowId xmlns:a16="http://schemas.microsoft.com/office/drawing/2014/main" val="4086426425"/>
                  </a:ext>
                </a:extLst>
              </a:tr>
              <a:tr h="1487756">
                <a:tc>
                  <a:txBody>
                    <a:bodyPr/>
                    <a:lstStyle/>
                    <a:p>
                      <a:pPr marL="0" marR="0">
                        <a:lnSpc>
                          <a:spcPct val="150000"/>
                        </a:lnSpc>
                        <a:spcBef>
                          <a:spcPts val="0"/>
                        </a:spcBef>
                        <a:spcAft>
                          <a:spcPts val="0"/>
                        </a:spcAft>
                      </a:pPr>
                      <a:r>
                        <a:rPr lang="en-US" sz="800">
                          <a:effectLst/>
                        </a:rPr>
                        <a:t>December 30, 1998</a:t>
                      </a:r>
                    </a:p>
                    <a:p>
                      <a:pPr marL="0" marR="0">
                        <a:lnSpc>
                          <a:spcPct val="150000"/>
                        </a:lnSpc>
                        <a:spcBef>
                          <a:spcPts val="0"/>
                        </a:spcBef>
                        <a:spcAft>
                          <a:spcPts val="0"/>
                        </a:spcAft>
                      </a:pPr>
                      <a:r>
                        <a:rPr lang="en-US" sz="800">
                          <a:effectLst/>
                        </a:rPr>
                        <a:t> </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tc>
                  <a:txBody>
                    <a:bodyPr/>
                    <a:lstStyle/>
                    <a:p>
                      <a:pPr marL="0" marR="0">
                        <a:lnSpc>
                          <a:spcPct val="150000"/>
                        </a:lnSpc>
                        <a:spcBef>
                          <a:spcPts val="0"/>
                        </a:spcBef>
                        <a:spcAft>
                          <a:spcPts val="0"/>
                        </a:spcAft>
                      </a:pPr>
                      <a:r>
                        <a:rPr lang="en-US" sz="800">
                          <a:effectLst/>
                        </a:rPr>
                        <a:t>Value= 180.37</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tc>
                  <a:txBody>
                    <a:bodyPr/>
                    <a:lstStyle/>
                    <a:p>
                      <a:pPr marL="0" marR="0">
                        <a:lnSpc>
                          <a:spcPct val="150000"/>
                        </a:lnSpc>
                        <a:spcBef>
                          <a:spcPts val="0"/>
                        </a:spcBef>
                        <a:spcAft>
                          <a:spcPts val="0"/>
                        </a:spcAft>
                      </a:pPr>
                      <a:r>
                        <a:rPr lang="en-US" sz="800">
                          <a:effectLst/>
                        </a:rPr>
                        <a:t>Avg Temp (C)- 9.30</a:t>
                      </a:r>
                      <a:br>
                        <a:rPr lang="en-US" sz="800">
                          <a:effectLst/>
                        </a:rPr>
                      </a:br>
                      <a:r>
                        <a:rPr lang="en-US" sz="800">
                          <a:effectLst/>
                        </a:rPr>
                        <a:t>Precipitation (cm)- 0.00</a:t>
                      </a:r>
                    </a:p>
                    <a:p>
                      <a:pPr marL="0" marR="0">
                        <a:lnSpc>
                          <a:spcPct val="150000"/>
                        </a:lnSpc>
                        <a:spcBef>
                          <a:spcPts val="0"/>
                        </a:spcBef>
                        <a:spcAft>
                          <a:spcPts val="0"/>
                        </a:spcAft>
                      </a:pPr>
                      <a:r>
                        <a:rPr lang="en-US" sz="800">
                          <a:effectLst/>
                        </a:rPr>
                        <a:t>Max Wind Speed (KPH)- 25.75</a:t>
                      </a:r>
                    </a:p>
                    <a:p>
                      <a:pPr marL="0" marR="0">
                        <a:lnSpc>
                          <a:spcPct val="150000"/>
                        </a:lnSpc>
                        <a:spcBef>
                          <a:spcPts val="0"/>
                        </a:spcBef>
                        <a:spcAft>
                          <a:spcPts val="0"/>
                        </a:spcAft>
                      </a:pPr>
                      <a:r>
                        <a:rPr lang="en-US" sz="800">
                          <a:effectLst/>
                        </a:rPr>
                        <a:t> </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tc>
                  <a:txBody>
                    <a:bodyPr/>
                    <a:lstStyle/>
                    <a:p>
                      <a:pPr marL="0" marR="0">
                        <a:lnSpc>
                          <a:spcPct val="150000"/>
                        </a:lnSpc>
                        <a:spcBef>
                          <a:spcPts val="0"/>
                        </a:spcBef>
                        <a:spcAft>
                          <a:spcPts val="0"/>
                        </a:spcAft>
                      </a:pPr>
                      <a:r>
                        <a:rPr lang="en-US" sz="800">
                          <a:effectLst/>
                        </a:rPr>
                        <a:t>Entity ID:  DI00000001164809 (found in DOQ)</a:t>
                      </a:r>
                    </a:p>
                    <a:p>
                      <a:pPr marL="0" marR="0">
                        <a:lnSpc>
                          <a:spcPct val="150000"/>
                        </a:lnSpc>
                        <a:spcBef>
                          <a:spcPts val="0"/>
                        </a:spcBef>
                        <a:spcAft>
                          <a:spcPts val="0"/>
                        </a:spcAft>
                      </a:pPr>
                      <a:r>
                        <a:rPr lang="en-US" sz="800">
                          <a:effectLst/>
                        </a:rPr>
                        <a:t>Map Projection                 UTM</a:t>
                      </a:r>
                    </a:p>
                    <a:p>
                      <a:pPr marL="0" marR="0">
                        <a:lnSpc>
                          <a:spcPct val="150000"/>
                        </a:lnSpc>
                        <a:spcBef>
                          <a:spcPts val="0"/>
                        </a:spcBef>
                        <a:spcAft>
                          <a:spcPts val="0"/>
                        </a:spcAft>
                      </a:pPr>
                      <a:r>
                        <a:rPr lang="en-US" sz="800">
                          <a:effectLst/>
                        </a:rPr>
                        <a:t>Projection Zone                17N</a:t>
                      </a:r>
                    </a:p>
                    <a:p>
                      <a:pPr marL="0" marR="0">
                        <a:lnSpc>
                          <a:spcPct val="150000"/>
                        </a:lnSpc>
                        <a:spcBef>
                          <a:spcPts val="0"/>
                        </a:spcBef>
                        <a:spcAft>
                          <a:spcPts val="0"/>
                        </a:spcAft>
                      </a:pPr>
                      <a:r>
                        <a:rPr lang="en-US" sz="800">
                          <a:effectLst/>
                        </a:rPr>
                        <a:t>Datum	                         NAD83</a:t>
                      </a:r>
                    </a:p>
                    <a:p>
                      <a:pPr marL="0" marR="0">
                        <a:lnSpc>
                          <a:spcPct val="150000"/>
                        </a:lnSpc>
                        <a:spcBef>
                          <a:spcPts val="0"/>
                        </a:spcBef>
                        <a:spcAft>
                          <a:spcPts val="0"/>
                        </a:spcAft>
                      </a:pPr>
                      <a:r>
                        <a:rPr lang="en-US" sz="800">
                          <a:effectLst/>
                        </a:rPr>
                        <a:t>Resolution	                         1.0</a:t>
                      </a:r>
                    </a:p>
                    <a:p>
                      <a:pPr marL="0" marR="0">
                        <a:lnSpc>
                          <a:spcPct val="150000"/>
                        </a:lnSpc>
                        <a:spcBef>
                          <a:spcPts val="0"/>
                        </a:spcBef>
                        <a:spcAft>
                          <a:spcPts val="0"/>
                        </a:spcAft>
                      </a:pPr>
                      <a:r>
                        <a:rPr lang="en-US" sz="800">
                          <a:effectLst/>
                        </a:rPr>
                        <a:t>Units	                          METER</a:t>
                      </a:r>
                    </a:p>
                    <a:p>
                      <a:pPr marL="0" marR="0">
                        <a:lnSpc>
                          <a:spcPct val="150000"/>
                        </a:lnSpc>
                        <a:spcBef>
                          <a:spcPts val="0"/>
                        </a:spcBef>
                        <a:spcAft>
                          <a:spcPts val="0"/>
                        </a:spcAft>
                      </a:pPr>
                      <a:r>
                        <a:rPr lang="en-US" sz="800">
                          <a:effectLst/>
                        </a:rPr>
                        <a:t>Number of Bands               3</a:t>
                      </a:r>
                    </a:p>
                    <a:p>
                      <a:pPr marL="0" marR="0">
                        <a:lnSpc>
                          <a:spcPct val="150000"/>
                        </a:lnSpc>
                        <a:spcBef>
                          <a:spcPts val="0"/>
                        </a:spcBef>
                        <a:spcAft>
                          <a:spcPts val="0"/>
                        </a:spcAft>
                      </a:pPr>
                      <a:r>
                        <a:rPr lang="en-US" sz="800">
                          <a:effectLst/>
                        </a:rPr>
                        <a:t>Sensor Type	         RGB</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extLst>
                  <a:ext uri="{0D108BD9-81ED-4DB2-BD59-A6C34878D82A}">
                    <a16:rowId xmlns:a16="http://schemas.microsoft.com/office/drawing/2014/main" val="237956270"/>
                  </a:ext>
                </a:extLst>
              </a:tr>
              <a:tr h="1676428">
                <a:tc>
                  <a:txBody>
                    <a:bodyPr/>
                    <a:lstStyle/>
                    <a:p>
                      <a:pPr marL="0" marR="0">
                        <a:lnSpc>
                          <a:spcPct val="150000"/>
                        </a:lnSpc>
                        <a:spcBef>
                          <a:spcPts val="0"/>
                        </a:spcBef>
                        <a:spcAft>
                          <a:spcPts val="0"/>
                        </a:spcAft>
                      </a:pPr>
                      <a:r>
                        <a:rPr lang="en-US" sz="800">
                          <a:effectLst/>
                        </a:rPr>
                        <a:t>November 02, 2007</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tc>
                  <a:txBody>
                    <a:bodyPr/>
                    <a:lstStyle/>
                    <a:p>
                      <a:pPr marL="0" marR="0">
                        <a:lnSpc>
                          <a:spcPct val="150000"/>
                        </a:lnSpc>
                        <a:spcBef>
                          <a:spcPts val="0"/>
                        </a:spcBef>
                        <a:spcAft>
                          <a:spcPts val="0"/>
                        </a:spcAft>
                      </a:pPr>
                      <a:r>
                        <a:rPr lang="en-US" sz="800">
                          <a:effectLst/>
                        </a:rPr>
                        <a:t>Value= 66.5</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tc>
                  <a:txBody>
                    <a:bodyPr/>
                    <a:lstStyle/>
                    <a:p>
                      <a:pPr marL="0" marR="0">
                        <a:lnSpc>
                          <a:spcPct val="150000"/>
                        </a:lnSpc>
                        <a:spcBef>
                          <a:spcPts val="0"/>
                        </a:spcBef>
                        <a:spcAft>
                          <a:spcPts val="0"/>
                        </a:spcAft>
                      </a:pPr>
                      <a:r>
                        <a:rPr lang="en-US" sz="800" dirty="0">
                          <a:effectLst/>
                        </a:rPr>
                        <a:t>Avg Temp (C)- 19.31</a:t>
                      </a:r>
                    </a:p>
                    <a:p>
                      <a:pPr marL="0" marR="0">
                        <a:lnSpc>
                          <a:spcPct val="150000"/>
                        </a:lnSpc>
                        <a:spcBef>
                          <a:spcPts val="0"/>
                        </a:spcBef>
                        <a:spcAft>
                          <a:spcPts val="0"/>
                        </a:spcAft>
                      </a:pPr>
                      <a:r>
                        <a:rPr lang="en-US" sz="800" dirty="0">
                          <a:effectLst/>
                        </a:rPr>
                        <a:t>Precipitation (cm)- 0.00</a:t>
                      </a:r>
                    </a:p>
                    <a:p>
                      <a:pPr marL="0" marR="0">
                        <a:lnSpc>
                          <a:spcPct val="150000"/>
                        </a:lnSpc>
                        <a:spcBef>
                          <a:spcPts val="0"/>
                        </a:spcBef>
                        <a:spcAft>
                          <a:spcPts val="0"/>
                        </a:spcAft>
                      </a:pPr>
                      <a:r>
                        <a:rPr lang="en-US" sz="800" dirty="0">
                          <a:effectLst/>
                        </a:rPr>
                        <a:t>Max Wind Speed (KPH)- 22.53</a:t>
                      </a:r>
                    </a:p>
                    <a:p>
                      <a:pPr marL="0" marR="0">
                        <a:lnSpc>
                          <a:spcPct val="150000"/>
                        </a:lnSpc>
                        <a:spcBef>
                          <a:spcPts val="0"/>
                        </a:spcBef>
                        <a:spcAft>
                          <a:spcPts val="0"/>
                        </a:spcAft>
                      </a:pPr>
                      <a:r>
                        <a:rPr lang="en-US" sz="800" dirty="0">
                          <a:effectLst/>
                        </a:rPr>
                        <a:t> </a:t>
                      </a:r>
                    </a:p>
                    <a:p>
                      <a:pPr marL="0" marR="0">
                        <a:lnSpc>
                          <a:spcPct val="150000"/>
                        </a:lnSpc>
                        <a:spcBef>
                          <a:spcPts val="0"/>
                        </a:spcBef>
                        <a:spcAft>
                          <a:spcPts val="0"/>
                        </a:spcAft>
                      </a:pPr>
                      <a:r>
                        <a:rPr lang="en-US" sz="800" dirty="0">
                          <a:effectLst/>
                        </a:rPr>
                        <a:t> </a:t>
                      </a:r>
                      <a:endParaRPr lang="en-US"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tc>
                  <a:txBody>
                    <a:bodyPr/>
                    <a:lstStyle/>
                    <a:p>
                      <a:pPr marL="0" marR="0">
                        <a:lnSpc>
                          <a:spcPct val="150000"/>
                        </a:lnSpc>
                        <a:spcBef>
                          <a:spcPts val="0"/>
                        </a:spcBef>
                        <a:spcAft>
                          <a:spcPts val="0"/>
                        </a:spcAft>
                      </a:pPr>
                      <a:r>
                        <a:rPr lang="en-US" sz="800" dirty="0">
                          <a:effectLst/>
                        </a:rPr>
                        <a:t>Entity ID:  N_2908356_NW_17_1_20071102 (found in NAIP)</a:t>
                      </a:r>
                    </a:p>
                    <a:p>
                      <a:pPr marL="0" marR="0">
                        <a:lnSpc>
                          <a:spcPct val="150000"/>
                        </a:lnSpc>
                        <a:spcBef>
                          <a:spcPts val="0"/>
                        </a:spcBef>
                        <a:spcAft>
                          <a:spcPts val="0"/>
                        </a:spcAft>
                      </a:pPr>
                      <a:r>
                        <a:rPr lang="en-US" sz="800" dirty="0">
                          <a:effectLst/>
                        </a:rPr>
                        <a:t>Map Projection                 UTM</a:t>
                      </a:r>
                    </a:p>
                    <a:p>
                      <a:pPr marL="0" marR="0">
                        <a:lnSpc>
                          <a:spcPct val="150000"/>
                        </a:lnSpc>
                        <a:spcBef>
                          <a:spcPts val="0"/>
                        </a:spcBef>
                        <a:spcAft>
                          <a:spcPts val="0"/>
                        </a:spcAft>
                      </a:pPr>
                      <a:r>
                        <a:rPr lang="en-US" sz="800" dirty="0">
                          <a:effectLst/>
                        </a:rPr>
                        <a:t>Projection Zone                17N</a:t>
                      </a:r>
                    </a:p>
                    <a:p>
                      <a:pPr marL="0" marR="0">
                        <a:lnSpc>
                          <a:spcPct val="150000"/>
                        </a:lnSpc>
                        <a:spcBef>
                          <a:spcPts val="0"/>
                        </a:spcBef>
                        <a:spcAft>
                          <a:spcPts val="0"/>
                        </a:spcAft>
                      </a:pPr>
                      <a:r>
                        <a:rPr lang="en-US" sz="800" dirty="0">
                          <a:effectLst/>
                        </a:rPr>
                        <a:t>Datum	                        NAD83</a:t>
                      </a:r>
                    </a:p>
                    <a:p>
                      <a:pPr marL="0" marR="0">
                        <a:lnSpc>
                          <a:spcPct val="150000"/>
                        </a:lnSpc>
                        <a:spcBef>
                          <a:spcPts val="0"/>
                        </a:spcBef>
                        <a:spcAft>
                          <a:spcPts val="0"/>
                        </a:spcAft>
                      </a:pPr>
                      <a:r>
                        <a:rPr lang="en-US" sz="800" dirty="0">
                          <a:effectLst/>
                        </a:rPr>
                        <a:t>Resolution	                         1.0</a:t>
                      </a:r>
                    </a:p>
                    <a:p>
                      <a:pPr marL="0" marR="0">
                        <a:lnSpc>
                          <a:spcPct val="150000"/>
                        </a:lnSpc>
                        <a:spcBef>
                          <a:spcPts val="0"/>
                        </a:spcBef>
                        <a:spcAft>
                          <a:spcPts val="0"/>
                        </a:spcAft>
                      </a:pPr>
                      <a:r>
                        <a:rPr lang="en-US" sz="800" dirty="0">
                          <a:effectLst/>
                        </a:rPr>
                        <a:t>Units	                         METER</a:t>
                      </a:r>
                    </a:p>
                    <a:p>
                      <a:pPr marL="0" marR="0">
                        <a:lnSpc>
                          <a:spcPct val="150000"/>
                        </a:lnSpc>
                        <a:spcBef>
                          <a:spcPts val="0"/>
                        </a:spcBef>
                        <a:spcAft>
                          <a:spcPts val="0"/>
                        </a:spcAft>
                      </a:pPr>
                      <a:r>
                        <a:rPr lang="en-US" sz="800" dirty="0">
                          <a:effectLst/>
                        </a:rPr>
                        <a:t>Number of Bands               3</a:t>
                      </a:r>
                    </a:p>
                    <a:p>
                      <a:pPr marL="0" marR="0">
                        <a:lnSpc>
                          <a:spcPct val="150000"/>
                        </a:lnSpc>
                        <a:spcBef>
                          <a:spcPts val="0"/>
                        </a:spcBef>
                        <a:spcAft>
                          <a:spcPts val="0"/>
                        </a:spcAft>
                      </a:pPr>
                      <a:r>
                        <a:rPr lang="en-US" sz="800" dirty="0">
                          <a:effectLst/>
                        </a:rPr>
                        <a:t>Sensor Type	       CIR</a:t>
                      </a:r>
                      <a:endParaRPr lang="en-US"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extLst>
                  <a:ext uri="{0D108BD9-81ED-4DB2-BD59-A6C34878D82A}">
                    <a16:rowId xmlns:a16="http://schemas.microsoft.com/office/drawing/2014/main" val="2745362923"/>
                  </a:ext>
                </a:extLst>
              </a:tr>
              <a:tr h="1676428">
                <a:tc>
                  <a:txBody>
                    <a:bodyPr/>
                    <a:lstStyle/>
                    <a:p>
                      <a:pPr marL="0" marR="0">
                        <a:lnSpc>
                          <a:spcPct val="150000"/>
                        </a:lnSpc>
                        <a:spcBef>
                          <a:spcPts val="0"/>
                        </a:spcBef>
                        <a:spcAft>
                          <a:spcPts val="0"/>
                        </a:spcAft>
                      </a:pPr>
                      <a:r>
                        <a:rPr lang="en-US" sz="800">
                          <a:effectLst/>
                        </a:rPr>
                        <a:t>September 19, 2010</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tc>
                  <a:txBody>
                    <a:bodyPr/>
                    <a:lstStyle/>
                    <a:p>
                      <a:pPr marL="0" marR="0">
                        <a:lnSpc>
                          <a:spcPct val="150000"/>
                        </a:lnSpc>
                        <a:spcBef>
                          <a:spcPts val="0"/>
                        </a:spcBef>
                        <a:spcAft>
                          <a:spcPts val="0"/>
                        </a:spcAft>
                      </a:pPr>
                      <a:r>
                        <a:rPr lang="en-US" sz="800" dirty="0">
                          <a:effectLst/>
                        </a:rPr>
                        <a:t>Value= 120.0</a:t>
                      </a:r>
                      <a:endParaRPr lang="en-US"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tc>
                  <a:txBody>
                    <a:bodyPr/>
                    <a:lstStyle/>
                    <a:p>
                      <a:pPr marL="0" marR="0">
                        <a:lnSpc>
                          <a:spcPct val="150000"/>
                        </a:lnSpc>
                        <a:spcBef>
                          <a:spcPts val="0"/>
                        </a:spcBef>
                        <a:spcAft>
                          <a:spcPts val="0"/>
                        </a:spcAft>
                      </a:pPr>
                      <a:r>
                        <a:rPr lang="en-US" sz="800">
                          <a:effectLst/>
                        </a:rPr>
                        <a:t>Avg Temp (C)- 25.32</a:t>
                      </a:r>
                      <a:br>
                        <a:rPr lang="en-US" sz="800">
                          <a:effectLst/>
                        </a:rPr>
                      </a:br>
                      <a:r>
                        <a:rPr lang="en-US" sz="800">
                          <a:effectLst/>
                        </a:rPr>
                        <a:t>Precipitation (cm)- 0.00</a:t>
                      </a:r>
                    </a:p>
                    <a:p>
                      <a:pPr marL="0" marR="0">
                        <a:lnSpc>
                          <a:spcPct val="150000"/>
                        </a:lnSpc>
                        <a:spcBef>
                          <a:spcPts val="0"/>
                        </a:spcBef>
                        <a:spcAft>
                          <a:spcPts val="0"/>
                        </a:spcAft>
                      </a:pPr>
                      <a:r>
                        <a:rPr lang="en-US" sz="800">
                          <a:effectLst/>
                        </a:rPr>
                        <a:t>Max Wind Speed (KPH)-24.14</a:t>
                      </a:r>
                    </a:p>
                    <a:p>
                      <a:pPr marL="0" marR="0">
                        <a:lnSpc>
                          <a:spcPct val="150000"/>
                        </a:lnSpc>
                        <a:spcBef>
                          <a:spcPts val="0"/>
                        </a:spcBef>
                        <a:spcAft>
                          <a:spcPts val="0"/>
                        </a:spcAft>
                      </a:pPr>
                      <a:r>
                        <a:rPr lang="en-US" sz="800">
                          <a:effectLst/>
                        </a:rPr>
                        <a:t> </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tc>
                  <a:txBody>
                    <a:bodyPr/>
                    <a:lstStyle/>
                    <a:p>
                      <a:pPr marL="0" marR="0">
                        <a:lnSpc>
                          <a:spcPct val="150000"/>
                        </a:lnSpc>
                        <a:spcBef>
                          <a:spcPts val="0"/>
                        </a:spcBef>
                        <a:spcAft>
                          <a:spcPts val="0"/>
                        </a:spcAft>
                      </a:pPr>
                      <a:r>
                        <a:rPr lang="en-US" sz="800" dirty="0">
                          <a:effectLst/>
                        </a:rPr>
                        <a:t>Entity ID:  M_2908356_NW_17_1_20100919 (found in NAIP)</a:t>
                      </a:r>
                    </a:p>
                    <a:p>
                      <a:pPr marL="0" marR="0">
                        <a:lnSpc>
                          <a:spcPct val="150000"/>
                        </a:lnSpc>
                        <a:spcBef>
                          <a:spcPts val="0"/>
                        </a:spcBef>
                        <a:spcAft>
                          <a:spcPts val="0"/>
                        </a:spcAft>
                      </a:pPr>
                      <a:r>
                        <a:rPr lang="en-US" sz="800" dirty="0">
                          <a:effectLst/>
                        </a:rPr>
                        <a:t>Map Projection                 UTM</a:t>
                      </a:r>
                    </a:p>
                    <a:p>
                      <a:pPr marL="0" marR="0">
                        <a:lnSpc>
                          <a:spcPct val="150000"/>
                        </a:lnSpc>
                        <a:spcBef>
                          <a:spcPts val="0"/>
                        </a:spcBef>
                        <a:spcAft>
                          <a:spcPts val="0"/>
                        </a:spcAft>
                      </a:pPr>
                      <a:r>
                        <a:rPr lang="en-US" sz="800" dirty="0">
                          <a:effectLst/>
                        </a:rPr>
                        <a:t>Projection Zone                17N</a:t>
                      </a:r>
                    </a:p>
                    <a:p>
                      <a:pPr marL="0" marR="0">
                        <a:lnSpc>
                          <a:spcPct val="150000"/>
                        </a:lnSpc>
                        <a:spcBef>
                          <a:spcPts val="0"/>
                        </a:spcBef>
                        <a:spcAft>
                          <a:spcPts val="0"/>
                        </a:spcAft>
                      </a:pPr>
                      <a:r>
                        <a:rPr lang="en-US" sz="800" dirty="0">
                          <a:effectLst/>
                        </a:rPr>
                        <a:t>Datum	                        NAD83</a:t>
                      </a:r>
                    </a:p>
                    <a:p>
                      <a:pPr marL="0" marR="0">
                        <a:lnSpc>
                          <a:spcPct val="150000"/>
                        </a:lnSpc>
                        <a:spcBef>
                          <a:spcPts val="0"/>
                        </a:spcBef>
                        <a:spcAft>
                          <a:spcPts val="0"/>
                        </a:spcAft>
                      </a:pPr>
                      <a:r>
                        <a:rPr lang="en-US" sz="800" dirty="0">
                          <a:effectLst/>
                        </a:rPr>
                        <a:t>Resolution	                         1.0</a:t>
                      </a:r>
                    </a:p>
                    <a:p>
                      <a:pPr marL="0" marR="0">
                        <a:lnSpc>
                          <a:spcPct val="150000"/>
                        </a:lnSpc>
                        <a:spcBef>
                          <a:spcPts val="0"/>
                        </a:spcBef>
                        <a:spcAft>
                          <a:spcPts val="0"/>
                        </a:spcAft>
                      </a:pPr>
                      <a:r>
                        <a:rPr lang="en-US" sz="800" dirty="0">
                          <a:effectLst/>
                        </a:rPr>
                        <a:t>Units	                        METER</a:t>
                      </a:r>
                    </a:p>
                    <a:p>
                      <a:pPr marL="0" marR="0">
                        <a:lnSpc>
                          <a:spcPct val="150000"/>
                        </a:lnSpc>
                        <a:spcBef>
                          <a:spcPts val="0"/>
                        </a:spcBef>
                        <a:spcAft>
                          <a:spcPts val="0"/>
                        </a:spcAft>
                      </a:pPr>
                      <a:r>
                        <a:rPr lang="en-US" sz="800" dirty="0">
                          <a:effectLst/>
                        </a:rPr>
                        <a:t>Number of Bands              4</a:t>
                      </a:r>
                    </a:p>
                    <a:p>
                      <a:pPr marL="0" marR="0">
                        <a:lnSpc>
                          <a:spcPct val="150000"/>
                        </a:lnSpc>
                        <a:spcBef>
                          <a:spcPts val="0"/>
                        </a:spcBef>
                        <a:spcAft>
                          <a:spcPts val="0"/>
                        </a:spcAft>
                      </a:pPr>
                      <a:r>
                        <a:rPr lang="en-US" sz="800" dirty="0">
                          <a:effectLst/>
                        </a:rPr>
                        <a:t>Sensor Type                      CNIR</a:t>
                      </a:r>
                      <a:endParaRPr lang="en-US"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5201" marR="35201" marT="0" marB="0"/>
                </a:tc>
                <a:extLst>
                  <a:ext uri="{0D108BD9-81ED-4DB2-BD59-A6C34878D82A}">
                    <a16:rowId xmlns:a16="http://schemas.microsoft.com/office/drawing/2014/main" val="1153625441"/>
                  </a:ext>
                </a:extLst>
              </a:tr>
            </a:tbl>
          </a:graphicData>
        </a:graphic>
      </p:graphicFrame>
      <p:graphicFrame>
        <p:nvGraphicFramePr>
          <p:cNvPr id="4" name="Table 3">
            <a:extLst>
              <a:ext uri="{FF2B5EF4-FFF2-40B4-BE49-F238E27FC236}">
                <a16:creationId xmlns:a16="http://schemas.microsoft.com/office/drawing/2014/main" id="{78177064-5325-4D22-ACD4-91B2CC2467C0}"/>
              </a:ext>
            </a:extLst>
          </p:cNvPr>
          <p:cNvGraphicFramePr>
            <a:graphicFrameLocks noGrp="1"/>
          </p:cNvGraphicFramePr>
          <p:nvPr>
            <p:extLst>
              <p:ext uri="{D42A27DB-BD31-4B8C-83A1-F6EECF244321}">
                <p14:modId xmlns:p14="http://schemas.microsoft.com/office/powerpoint/2010/main" val="1872518753"/>
              </p:ext>
            </p:extLst>
          </p:nvPr>
        </p:nvGraphicFramePr>
        <p:xfrm>
          <a:off x="5908431" y="-14766"/>
          <a:ext cx="6461897" cy="6872766"/>
        </p:xfrm>
        <a:graphic>
          <a:graphicData uri="http://schemas.openxmlformats.org/drawingml/2006/table">
            <a:tbl>
              <a:tblPr firstRow="1" firstCol="1" bandRow="1">
                <a:tableStyleId>{5C22544A-7EE6-4342-B048-85BDC9FD1C3A}</a:tableStyleId>
              </a:tblPr>
              <a:tblGrid>
                <a:gridCol w="919572">
                  <a:extLst>
                    <a:ext uri="{9D8B030D-6E8A-4147-A177-3AD203B41FA5}">
                      <a16:colId xmlns:a16="http://schemas.microsoft.com/office/drawing/2014/main" val="2643701804"/>
                    </a:ext>
                  </a:extLst>
                </a:gridCol>
                <a:gridCol w="1283486">
                  <a:extLst>
                    <a:ext uri="{9D8B030D-6E8A-4147-A177-3AD203B41FA5}">
                      <a16:colId xmlns:a16="http://schemas.microsoft.com/office/drawing/2014/main" val="2303802120"/>
                    </a:ext>
                  </a:extLst>
                </a:gridCol>
                <a:gridCol w="1225145">
                  <a:extLst>
                    <a:ext uri="{9D8B030D-6E8A-4147-A177-3AD203B41FA5}">
                      <a16:colId xmlns:a16="http://schemas.microsoft.com/office/drawing/2014/main" val="1338561970"/>
                    </a:ext>
                  </a:extLst>
                </a:gridCol>
                <a:gridCol w="3033694">
                  <a:extLst>
                    <a:ext uri="{9D8B030D-6E8A-4147-A177-3AD203B41FA5}">
                      <a16:colId xmlns:a16="http://schemas.microsoft.com/office/drawing/2014/main" val="2378649380"/>
                    </a:ext>
                  </a:extLst>
                </a:gridCol>
              </a:tblGrid>
              <a:tr h="535393">
                <a:tc>
                  <a:txBody>
                    <a:bodyPr/>
                    <a:lstStyle/>
                    <a:p>
                      <a:pPr marL="0" marR="0">
                        <a:lnSpc>
                          <a:spcPct val="150000"/>
                        </a:lnSpc>
                        <a:spcBef>
                          <a:spcPts val="0"/>
                        </a:spcBef>
                        <a:spcAft>
                          <a:spcPts val="0"/>
                        </a:spcAft>
                      </a:pPr>
                      <a:r>
                        <a:rPr lang="en-US" sz="800" dirty="0">
                          <a:effectLst/>
                        </a:rPr>
                        <a:t>Date</a:t>
                      </a:r>
                      <a:endParaRPr lang="en-US"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tc>
                  <a:txBody>
                    <a:bodyPr/>
                    <a:lstStyle/>
                    <a:p>
                      <a:pPr marL="0" marR="0">
                        <a:lnSpc>
                          <a:spcPct val="150000"/>
                        </a:lnSpc>
                        <a:spcBef>
                          <a:spcPts val="0"/>
                        </a:spcBef>
                        <a:spcAft>
                          <a:spcPts val="0"/>
                        </a:spcAft>
                      </a:pPr>
                      <a:r>
                        <a:rPr lang="en-US" sz="800" dirty="0">
                          <a:effectLst/>
                        </a:rPr>
                        <a:t>Median River Discharge (m^3/s)</a:t>
                      </a:r>
                    </a:p>
                    <a:p>
                      <a:pPr marL="0" marR="0">
                        <a:lnSpc>
                          <a:spcPct val="150000"/>
                        </a:lnSpc>
                        <a:spcBef>
                          <a:spcPts val="0"/>
                        </a:spcBef>
                        <a:spcAft>
                          <a:spcPts val="0"/>
                        </a:spcAft>
                      </a:pPr>
                      <a:r>
                        <a:rPr lang="en-US" sz="800" dirty="0">
                          <a:effectLst/>
                        </a:rPr>
                        <a:t>Station ID= 02323500</a:t>
                      </a:r>
                      <a:endParaRPr lang="en-US"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tc>
                  <a:txBody>
                    <a:bodyPr/>
                    <a:lstStyle/>
                    <a:p>
                      <a:pPr marL="0" marR="0">
                        <a:lnSpc>
                          <a:spcPct val="150000"/>
                        </a:lnSpc>
                        <a:spcBef>
                          <a:spcPts val="0"/>
                        </a:spcBef>
                        <a:spcAft>
                          <a:spcPts val="0"/>
                        </a:spcAft>
                      </a:pPr>
                      <a:r>
                        <a:rPr lang="en-US" sz="800">
                          <a:effectLst/>
                        </a:rPr>
                        <a:t>Observed weather</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tc>
                  <a:txBody>
                    <a:bodyPr/>
                    <a:lstStyle/>
                    <a:p>
                      <a:pPr marL="0" marR="0">
                        <a:lnSpc>
                          <a:spcPct val="150000"/>
                        </a:lnSpc>
                        <a:spcBef>
                          <a:spcPts val="0"/>
                        </a:spcBef>
                        <a:spcAft>
                          <a:spcPts val="0"/>
                        </a:spcAft>
                      </a:pPr>
                      <a:r>
                        <a:rPr lang="en-US" sz="800" dirty="0">
                          <a:effectLst/>
                        </a:rPr>
                        <a:t>Metadata (USGS Earth Explorer)</a:t>
                      </a:r>
                      <a:endParaRPr lang="en-US"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extLst>
                  <a:ext uri="{0D108BD9-81ED-4DB2-BD59-A6C34878D82A}">
                    <a16:rowId xmlns:a16="http://schemas.microsoft.com/office/drawing/2014/main" val="3604487382"/>
                  </a:ext>
                </a:extLst>
              </a:tr>
              <a:tr h="1562891">
                <a:tc>
                  <a:txBody>
                    <a:bodyPr/>
                    <a:lstStyle/>
                    <a:p>
                      <a:pPr marL="0" marR="0">
                        <a:lnSpc>
                          <a:spcPct val="150000"/>
                        </a:lnSpc>
                        <a:spcBef>
                          <a:spcPts val="0"/>
                        </a:spcBef>
                        <a:spcAft>
                          <a:spcPts val="0"/>
                        </a:spcAft>
                      </a:pPr>
                      <a:r>
                        <a:rPr lang="en-US" sz="800">
                          <a:effectLst/>
                        </a:rPr>
                        <a:t>October 13, 2013</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tc>
                  <a:txBody>
                    <a:bodyPr/>
                    <a:lstStyle/>
                    <a:p>
                      <a:pPr marL="0" marR="0">
                        <a:lnSpc>
                          <a:spcPct val="150000"/>
                        </a:lnSpc>
                        <a:spcBef>
                          <a:spcPts val="0"/>
                        </a:spcBef>
                        <a:spcAft>
                          <a:spcPts val="0"/>
                        </a:spcAft>
                      </a:pPr>
                      <a:r>
                        <a:rPr lang="en-US" sz="800" dirty="0">
                          <a:effectLst/>
                        </a:rPr>
                        <a:t>Value= 232.2</a:t>
                      </a:r>
                      <a:endParaRPr lang="en-US"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tc>
                  <a:txBody>
                    <a:bodyPr/>
                    <a:lstStyle/>
                    <a:p>
                      <a:pPr marL="0" marR="0">
                        <a:lnSpc>
                          <a:spcPct val="150000"/>
                        </a:lnSpc>
                        <a:spcBef>
                          <a:spcPts val="0"/>
                        </a:spcBef>
                        <a:spcAft>
                          <a:spcPts val="0"/>
                        </a:spcAft>
                      </a:pPr>
                      <a:r>
                        <a:rPr lang="en-US" sz="800">
                          <a:effectLst/>
                        </a:rPr>
                        <a:t>Avg Temp (C)- 22.13</a:t>
                      </a:r>
                      <a:br>
                        <a:rPr lang="en-US" sz="800">
                          <a:effectLst/>
                        </a:rPr>
                      </a:br>
                      <a:r>
                        <a:rPr lang="en-US" sz="800">
                          <a:effectLst/>
                        </a:rPr>
                        <a:t>Precipitation (cm)- 0.00</a:t>
                      </a:r>
                    </a:p>
                    <a:p>
                      <a:pPr marL="0" marR="0">
                        <a:lnSpc>
                          <a:spcPct val="150000"/>
                        </a:lnSpc>
                        <a:spcBef>
                          <a:spcPts val="0"/>
                        </a:spcBef>
                        <a:spcAft>
                          <a:spcPts val="0"/>
                        </a:spcAft>
                      </a:pPr>
                      <a:r>
                        <a:rPr lang="en-US" sz="800">
                          <a:effectLst/>
                        </a:rPr>
                        <a:t>Max Wind Speed (MPH)- 10</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tc>
                  <a:txBody>
                    <a:bodyPr/>
                    <a:lstStyle/>
                    <a:p>
                      <a:pPr marL="0" marR="0">
                        <a:lnSpc>
                          <a:spcPct val="150000"/>
                        </a:lnSpc>
                        <a:spcBef>
                          <a:spcPts val="0"/>
                        </a:spcBef>
                        <a:spcAft>
                          <a:spcPts val="0"/>
                        </a:spcAft>
                      </a:pPr>
                      <a:r>
                        <a:rPr lang="en-US" sz="800" dirty="0">
                          <a:effectLst/>
                        </a:rPr>
                        <a:t>Entity ID:  M_2908356_NW_17_1_20131013 (found in NAIP)</a:t>
                      </a:r>
                    </a:p>
                    <a:p>
                      <a:pPr marL="0" marR="0">
                        <a:lnSpc>
                          <a:spcPct val="150000"/>
                        </a:lnSpc>
                        <a:spcBef>
                          <a:spcPts val="0"/>
                        </a:spcBef>
                        <a:spcAft>
                          <a:spcPts val="0"/>
                        </a:spcAft>
                      </a:pPr>
                      <a:r>
                        <a:rPr lang="en-US" sz="800" dirty="0">
                          <a:effectLst/>
                        </a:rPr>
                        <a:t>Map Projection	          UTM</a:t>
                      </a:r>
                    </a:p>
                    <a:p>
                      <a:pPr marL="0" marR="0">
                        <a:lnSpc>
                          <a:spcPct val="150000"/>
                        </a:lnSpc>
                        <a:spcBef>
                          <a:spcPts val="0"/>
                        </a:spcBef>
                        <a:spcAft>
                          <a:spcPts val="0"/>
                        </a:spcAft>
                      </a:pPr>
                      <a:r>
                        <a:rPr lang="en-US" sz="800" dirty="0">
                          <a:effectLst/>
                        </a:rPr>
                        <a:t>Projection Zone	          17N</a:t>
                      </a:r>
                    </a:p>
                    <a:p>
                      <a:pPr marL="0" marR="0">
                        <a:lnSpc>
                          <a:spcPct val="150000"/>
                        </a:lnSpc>
                        <a:spcBef>
                          <a:spcPts val="0"/>
                        </a:spcBef>
                        <a:spcAft>
                          <a:spcPts val="0"/>
                        </a:spcAft>
                      </a:pPr>
                      <a:r>
                        <a:rPr lang="en-US" sz="800" dirty="0">
                          <a:effectLst/>
                        </a:rPr>
                        <a:t>Datum	                            NAD83</a:t>
                      </a:r>
                    </a:p>
                    <a:p>
                      <a:pPr marL="0" marR="0">
                        <a:lnSpc>
                          <a:spcPct val="150000"/>
                        </a:lnSpc>
                        <a:spcBef>
                          <a:spcPts val="0"/>
                        </a:spcBef>
                        <a:spcAft>
                          <a:spcPts val="0"/>
                        </a:spcAft>
                      </a:pPr>
                      <a:r>
                        <a:rPr lang="en-US" sz="800" dirty="0">
                          <a:effectLst/>
                        </a:rPr>
                        <a:t>Resolution	                            1.0</a:t>
                      </a:r>
                    </a:p>
                    <a:p>
                      <a:pPr marL="0" marR="0">
                        <a:lnSpc>
                          <a:spcPct val="150000"/>
                        </a:lnSpc>
                        <a:spcBef>
                          <a:spcPts val="0"/>
                        </a:spcBef>
                        <a:spcAft>
                          <a:spcPts val="0"/>
                        </a:spcAft>
                      </a:pPr>
                      <a:r>
                        <a:rPr lang="en-US" sz="800" dirty="0">
                          <a:effectLst/>
                        </a:rPr>
                        <a:t>Units	                             METER</a:t>
                      </a:r>
                    </a:p>
                    <a:p>
                      <a:pPr marL="0" marR="0">
                        <a:lnSpc>
                          <a:spcPct val="150000"/>
                        </a:lnSpc>
                        <a:spcBef>
                          <a:spcPts val="0"/>
                        </a:spcBef>
                        <a:spcAft>
                          <a:spcPts val="0"/>
                        </a:spcAft>
                      </a:pPr>
                      <a:r>
                        <a:rPr lang="en-US" sz="800" dirty="0">
                          <a:effectLst/>
                        </a:rPr>
                        <a:t>Number of Bands	            4</a:t>
                      </a:r>
                    </a:p>
                    <a:p>
                      <a:pPr marL="0" marR="0">
                        <a:lnSpc>
                          <a:spcPct val="150000"/>
                        </a:lnSpc>
                        <a:spcBef>
                          <a:spcPts val="0"/>
                        </a:spcBef>
                        <a:spcAft>
                          <a:spcPts val="0"/>
                        </a:spcAft>
                      </a:pPr>
                      <a:r>
                        <a:rPr lang="en-US" sz="800" dirty="0">
                          <a:effectLst/>
                        </a:rPr>
                        <a:t>Sensor Type	            CNIR</a:t>
                      </a:r>
                      <a:endParaRPr lang="en-US"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extLst>
                  <a:ext uri="{0D108BD9-81ED-4DB2-BD59-A6C34878D82A}">
                    <a16:rowId xmlns:a16="http://schemas.microsoft.com/office/drawing/2014/main" val="1605744044"/>
                  </a:ext>
                </a:extLst>
              </a:tr>
              <a:tr h="1562891">
                <a:tc>
                  <a:txBody>
                    <a:bodyPr/>
                    <a:lstStyle/>
                    <a:p>
                      <a:pPr marL="0" marR="0">
                        <a:lnSpc>
                          <a:spcPct val="150000"/>
                        </a:lnSpc>
                        <a:spcBef>
                          <a:spcPts val="0"/>
                        </a:spcBef>
                        <a:spcAft>
                          <a:spcPts val="0"/>
                        </a:spcAft>
                      </a:pPr>
                      <a:r>
                        <a:rPr lang="en-US" sz="800">
                          <a:effectLst/>
                        </a:rPr>
                        <a:t>November 12, 2015</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tc>
                  <a:txBody>
                    <a:bodyPr/>
                    <a:lstStyle/>
                    <a:p>
                      <a:pPr marL="0" marR="0">
                        <a:lnSpc>
                          <a:spcPct val="150000"/>
                        </a:lnSpc>
                        <a:spcBef>
                          <a:spcPts val="0"/>
                        </a:spcBef>
                        <a:spcAft>
                          <a:spcPts val="0"/>
                        </a:spcAft>
                      </a:pPr>
                      <a:r>
                        <a:rPr lang="en-US" sz="800">
                          <a:effectLst/>
                        </a:rPr>
                        <a:t>Value= 171.9</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tc>
                  <a:txBody>
                    <a:bodyPr/>
                    <a:lstStyle/>
                    <a:p>
                      <a:pPr marL="0" marR="0">
                        <a:lnSpc>
                          <a:spcPct val="150000"/>
                        </a:lnSpc>
                        <a:spcBef>
                          <a:spcPts val="0"/>
                        </a:spcBef>
                        <a:spcAft>
                          <a:spcPts val="0"/>
                        </a:spcAft>
                      </a:pPr>
                      <a:r>
                        <a:rPr lang="en-US" sz="800">
                          <a:effectLst/>
                        </a:rPr>
                        <a:t>Avg Temp (C)- 19.27</a:t>
                      </a:r>
                      <a:br>
                        <a:rPr lang="en-US" sz="800">
                          <a:effectLst/>
                        </a:rPr>
                      </a:br>
                      <a:r>
                        <a:rPr lang="en-US" sz="800">
                          <a:effectLst/>
                        </a:rPr>
                        <a:t>Precipitation (cm)- 0.00</a:t>
                      </a:r>
                    </a:p>
                    <a:p>
                      <a:pPr marL="0" marR="0">
                        <a:lnSpc>
                          <a:spcPct val="150000"/>
                        </a:lnSpc>
                        <a:spcBef>
                          <a:spcPts val="0"/>
                        </a:spcBef>
                        <a:spcAft>
                          <a:spcPts val="0"/>
                        </a:spcAft>
                      </a:pPr>
                      <a:r>
                        <a:rPr lang="en-US" sz="800">
                          <a:effectLst/>
                        </a:rPr>
                        <a:t>Max Wind Speed (KPH)- 16.09</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tc>
                  <a:txBody>
                    <a:bodyPr/>
                    <a:lstStyle/>
                    <a:p>
                      <a:pPr marL="0" marR="0">
                        <a:lnSpc>
                          <a:spcPct val="150000"/>
                        </a:lnSpc>
                        <a:spcBef>
                          <a:spcPts val="0"/>
                        </a:spcBef>
                        <a:spcAft>
                          <a:spcPts val="0"/>
                        </a:spcAft>
                      </a:pPr>
                      <a:r>
                        <a:rPr lang="en-US" sz="800">
                          <a:effectLst/>
                        </a:rPr>
                        <a:t>Entity ID:  M_2908356_NW_17_1_20151112 (found in NAIP)</a:t>
                      </a:r>
                    </a:p>
                    <a:p>
                      <a:pPr marL="0" marR="0">
                        <a:lnSpc>
                          <a:spcPct val="150000"/>
                        </a:lnSpc>
                        <a:spcBef>
                          <a:spcPts val="0"/>
                        </a:spcBef>
                        <a:spcAft>
                          <a:spcPts val="0"/>
                        </a:spcAft>
                      </a:pPr>
                      <a:r>
                        <a:rPr lang="en-US" sz="800">
                          <a:effectLst/>
                        </a:rPr>
                        <a:t>Map Projection                   UTM</a:t>
                      </a:r>
                    </a:p>
                    <a:p>
                      <a:pPr marL="0" marR="0">
                        <a:lnSpc>
                          <a:spcPct val="150000"/>
                        </a:lnSpc>
                        <a:spcBef>
                          <a:spcPts val="0"/>
                        </a:spcBef>
                        <a:spcAft>
                          <a:spcPts val="0"/>
                        </a:spcAft>
                      </a:pPr>
                      <a:r>
                        <a:rPr lang="en-US" sz="800">
                          <a:effectLst/>
                        </a:rPr>
                        <a:t>Projection Zone                  17N</a:t>
                      </a:r>
                    </a:p>
                    <a:p>
                      <a:pPr marL="0" marR="0">
                        <a:lnSpc>
                          <a:spcPct val="150000"/>
                        </a:lnSpc>
                        <a:spcBef>
                          <a:spcPts val="0"/>
                        </a:spcBef>
                        <a:spcAft>
                          <a:spcPts val="0"/>
                        </a:spcAft>
                      </a:pPr>
                      <a:r>
                        <a:rPr lang="en-US" sz="800">
                          <a:effectLst/>
                        </a:rPr>
                        <a:t>Datum	                          NAD83</a:t>
                      </a:r>
                    </a:p>
                    <a:p>
                      <a:pPr marL="0" marR="0">
                        <a:lnSpc>
                          <a:spcPct val="150000"/>
                        </a:lnSpc>
                        <a:spcBef>
                          <a:spcPts val="0"/>
                        </a:spcBef>
                        <a:spcAft>
                          <a:spcPts val="0"/>
                        </a:spcAft>
                      </a:pPr>
                      <a:r>
                        <a:rPr lang="en-US" sz="800">
                          <a:effectLst/>
                        </a:rPr>
                        <a:t>Resolution	                         1.0</a:t>
                      </a:r>
                    </a:p>
                    <a:p>
                      <a:pPr marL="0" marR="0">
                        <a:lnSpc>
                          <a:spcPct val="150000"/>
                        </a:lnSpc>
                        <a:spcBef>
                          <a:spcPts val="0"/>
                        </a:spcBef>
                        <a:spcAft>
                          <a:spcPts val="0"/>
                        </a:spcAft>
                      </a:pPr>
                      <a:r>
                        <a:rPr lang="en-US" sz="800">
                          <a:effectLst/>
                        </a:rPr>
                        <a:t>Units	                          METER</a:t>
                      </a:r>
                    </a:p>
                    <a:p>
                      <a:pPr marL="0" marR="0">
                        <a:lnSpc>
                          <a:spcPct val="150000"/>
                        </a:lnSpc>
                        <a:spcBef>
                          <a:spcPts val="0"/>
                        </a:spcBef>
                        <a:spcAft>
                          <a:spcPts val="0"/>
                        </a:spcAft>
                      </a:pPr>
                      <a:r>
                        <a:rPr lang="en-US" sz="800">
                          <a:effectLst/>
                        </a:rPr>
                        <a:t>Number of Bands	         4</a:t>
                      </a:r>
                    </a:p>
                    <a:p>
                      <a:pPr marL="0" marR="0">
                        <a:lnSpc>
                          <a:spcPct val="150000"/>
                        </a:lnSpc>
                        <a:spcBef>
                          <a:spcPts val="0"/>
                        </a:spcBef>
                        <a:spcAft>
                          <a:spcPts val="0"/>
                        </a:spcAft>
                      </a:pPr>
                      <a:r>
                        <a:rPr lang="en-US" sz="800">
                          <a:effectLst/>
                        </a:rPr>
                        <a:t>Sensor Type	         CNIR</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extLst>
                  <a:ext uri="{0D108BD9-81ED-4DB2-BD59-A6C34878D82A}">
                    <a16:rowId xmlns:a16="http://schemas.microsoft.com/office/drawing/2014/main" val="1454336255"/>
                  </a:ext>
                </a:extLst>
              </a:tr>
              <a:tr h="1562891">
                <a:tc>
                  <a:txBody>
                    <a:bodyPr/>
                    <a:lstStyle/>
                    <a:p>
                      <a:pPr marL="0" marR="0">
                        <a:lnSpc>
                          <a:spcPct val="150000"/>
                        </a:lnSpc>
                        <a:spcBef>
                          <a:spcPts val="0"/>
                        </a:spcBef>
                        <a:spcAft>
                          <a:spcPts val="0"/>
                        </a:spcAft>
                      </a:pPr>
                      <a:r>
                        <a:rPr lang="en-US" sz="800">
                          <a:effectLst/>
                        </a:rPr>
                        <a:t>October 26, 2017</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tc>
                  <a:txBody>
                    <a:bodyPr/>
                    <a:lstStyle/>
                    <a:p>
                      <a:pPr marL="0" marR="0">
                        <a:lnSpc>
                          <a:spcPct val="150000"/>
                        </a:lnSpc>
                        <a:spcBef>
                          <a:spcPts val="0"/>
                        </a:spcBef>
                        <a:spcAft>
                          <a:spcPts val="0"/>
                        </a:spcAft>
                      </a:pPr>
                      <a:r>
                        <a:rPr lang="en-US" sz="800">
                          <a:effectLst/>
                        </a:rPr>
                        <a:t>Value= 226.3</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tc>
                  <a:txBody>
                    <a:bodyPr/>
                    <a:lstStyle/>
                    <a:p>
                      <a:pPr marL="0" marR="0">
                        <a:lnSpc>
                          <a:spcPct val="150000"/>
                        </a:lnSpc>
                        <a:spcBef>
                          <a:spcPts val="0"/>
                        </a:spcBef>
                        <a:spcAft>
                          <a:spcPts val="0"/>
                        </a:spcAft>
                      </a:pPr>
                      <a:r>
                        <a:rPr lang="en-US" sz="800">
                          <a:effectLst/>
                        </a:rPr>
                        <a:t>Avg Temp (C)- 12.60</a:t>
                      </a:r>
                      <a:br>
                        <a:rPr lang="en-US" sz="800">
                          <a:effectLst/>
                        </a:rPr>
                      </a:br>
                      <a:r>
                        <a:rPr lang="en-US" sz="800">
                          <a:effectLst/>
                        </a:rPr>
                        <a:t>Precipitation (cm)- 0.00</a:t>
                      </a:r>
                    </a:p>
                    <a:p>
                      <a:pPr marL="0" marR="0">
                        <a:lnSpc>
                          <a:spcPct val="150000"/>
                        </a:lnSpc>
                        <a:spcBef>
                          <a:spcPts val="0"/>
                        </a:spcBef>
                        <a:spcAft>
                          <a:spcPts val="0"/>
                        </a:spcAft>
                      </a:pPr>
                      <a:r>
                        <a:rPr lang="en-US" sz="800">
                          <a:effectLst/>
                        </a:rPr>
                        <a:t>Max Wind Speed (KPH)- 14.48</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tc>
                  <a:txBody>
                    <a:bodyPr/>
                    <a:lstStyle/>
                    <a:p>
                      <a:pPr marL="0" marR="0">
                        <a:lnSpc>
                          <a:spcPct val="150000"/>
                        </a:lnSpc>
                        <a:spcBef>
                          <a:spcPts val="0"/>
                        </a:spcBef>
                        <a:spcAft>
                          <a:spcPts val="0"/>
                        </a:spcAft>
                      </a:pPr>
                      <a:r>
                        <a:rPr lang="en-US" sz="800">
                          <a:effectLst/>
                        </a:rPr>
                        <a:t>Entity ID:  M_2908356_NW_17_1_20171026 (found in NAIP)</a:t>
                      </a:r>
                    </a:p>
                    <a:p>
                      <a:pPr marL="0" marR="0">
                        <a:lnSpc>
                          <a:spcPct val="150000"/>
                        </a:lnSpc>
                        <a:spcBef>
                          <a:spcPts val="0"/>
                        </a:spcBef>
                        <a:spcAft>
                          <a:spcPts val="0"/>
                        </a:spcAft>
                      </a:pPr>
                      <a:r>
                        <a:rPr lang="en-US" sz="800">
                          <a:effectLst/>
                        </a:rPr>
                        <a:t>Map Projection	      UTM</a:t>
                      </a:r>
                    </a:p>
                    <a:p>
                      <a:pPr marL="0" marR="0">
                        <a:lnSpc>
                          <a:spcPct val="150000"/>
                        </a:lnSpc>
                        <a:spcBef>
                          <a:spcPts val="0"/>
                        </a:spcBef>
                        <a:spcAft>
                          <a:spcPts val="0"/>
                        </a:spcAft>
                      </a:pPr>
                      <a:r>
                        <a:rPr lang="en-US" sz="800">
                          <a:effectLst/>
                        </a:rPr>
                        <a:t>Projection Zone	      17N</a:t>
                      </a:r>
                    </a:p>
                    <a:p>
                      <a:pPr marL="0" marR="0">
                        <a:lnSpc>
                          <a:spcPct val="150000"/>
                        </a:lnSpc>
                        <a:spcBef>
                          <a:spcPts val="0"/>
                        </a:spcBef>
                        <a:spcAft>
                          <a:spcPts val="0"/>
                        </a:spcAft>
                      </a:pPr>
                      <a:r>
                        <a:rPr lang="en-US" sz="800">
                          <a:effectLst/>
                        </a:rPr>
                        <a:t>Datum	                       NAD83</a:t>
                      </a:r>
                    </a:p>
                    <a:p>
                      <a:pPr marL="0" marR="0">
                        <a:lnSpc>
                          <a:spcPct val="150000"/>
                        </a:lnSpc>
                        <a:spcBef>
                          <a:spcPts val="0"/>
                        </a:spcBef>
                        <a:spcAft>
                          <a:spcPts val="0"/>
                        </a:spcAft>
                      </a:pPr>
                      <a:r>
                        <a:rPr lang="en-US" sz="800">
                          <a:effectLst/>
                        </a:rPr>
                        <a:t>Resolution	                       1.0</a:t>
                      </a:r>
                    </a:p>
                    <a:p>
                      <a:pPr marL="0" marR="0">
                        <a:lnSpc>
                          <a:spcPct val="150000"/>
                        </a:lnSpc>
                        <a:spcBef>
                          <a:spcPts val="0"/>
                        </a:spcBef>
                        <a:spcAft>
                          <a:spcPts val="0"/>
                        </a:spcAft>
                      </a:pPr>
                      <a:r>
                        <a:rPr lang="en-US" sz="800">
                          <a:effectLst/>
                        </a:rPr>
                        <a:t>Units	                        METER</a:t>
                      </a:r>
                    </a:p>
                    <a:p>
                      <a:pPr marL="0" marR="0">
                        <a:lnSpc>
                          <a:spcPct val="150000"/>
                        </a:lnSpc>
                        <a:spcBef>
                          <a:spcPts val="0"/>
                        </a:spcBef>
                        <a:spcAft>
                          <a:spcPts val="0"/>
                        </a:spcAft>
                      </a:pPr>
                      <a:r>
                        <a:rPr lang="en-US" sz="800">
                          <a:effectLst/>
                        </a:rPr>
                        <a:t>Number of Bands	       4</a:t>
                      </a:r>
                    </a:p>
                    <a:p>
                      <a:pPr marL="0" marR="0">
                        <a:lnSpc>
                          <a:spcPct val="150000"/>
                        </a:lnSpc>
                        <a:spcBef>
                          <a:spcPts val="0"/>
                        </a:spcBef>
                        <a:spcAft>
                          <a:spcPts val="0"/>
                        </a:spcAft>
                      </a:pPr>
                      <a:r>
                        <a:rPr lang="en-US" sz="800">
                          <a:effectLst/>
                        </a:rPr>
                        <a:t>Sensor Type	       CNIR</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extLst>
                  <a:ext uri="{0D108BD9-81ED-4DB2-BD59-A6C34878D82A}">
                    <a16:rowId xmlns:a16="http://schemas.microsoft.com/office/drawing/2014/main" val="3275666731"/>
                  </a:ext>
                </a:extLst>
              </a:tr>
              <a:tr h="1648700">
                <a:tc>
                  <a:txBody>
                    <a:bodyPr/>
                    <a:lstStyle/>
                    <a:p>
                      <a:pPr marL="0" marR="0">
                        <a:lnSpc>
                          <a:spcPct val="150000"/>
                        </a:lnSpc>
                        <a:spcBef>
                          <a:spcPts val="0"/>
                        </a:spcBef>
                        <a:spcAft>
                          <a:spcPts val="0"/>
                        </a:spcAft>
                      </a:pPr>
                      <a:r>
                        <a:rPr lang="en-US" sz="800">
                          <a:effectLst/>
                        </a:rPr>
                        <a:t>November 10, 2019</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tc>
                  <a:txBody>
                    <a:bodyPr/>
                    <a:lstStyle/>
                    <a:p>
                      <a:pPr marL="0" marR="0">
                        <a:lnSpc>
                          <a:spcPct val="150000"/>
                        </a:lnSpc>
                        <a:spcBef>
                          <a:spcPts val="0"/>
                        </a:spcBef>
                        <a:spcAft>
                          <a:spcPts val="0"/>
                        </a:spcAft>
                      </a:pPr>
                      <a:r>
                        <a:rPr lang="en-US" sz="800" dirty="0">
                          <a:effectLst/>
                        </a:rPr>
                        <a:t>Value = 146.9</a:t>
                      </a:r>
                      <a:endParaRPr lang="en-US"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tc>
                  <a:txBody>
                    <a:bodyPr/>
                    <a:lstStyle/>
                    <a:p>
                      <a:pPr marL="0" marR="0">
                        <a:lnSpc>
                          <a:spcPct val="150000"/>
                        </a:lnSpc>
                        <a:spcBef>
                          <a:spcPts val="0"/>
                        </a:spcBef>
                        <a:spcAft>
                          <a:spcPts val="0"/>
                        </a:spcAft>
                      </a:pPr>
                      <a:r>
                        <a:rPr lang="en-US" sz="800">
                          <a:effectLst/>
                        </a:rPr>
                        <a:t>Avg Temp (C)- 14.12</a:t>
                      </a:r>
                      <a:br>
                        <a:rPr lang="en-US" sz="800">
                          <a:effectLst/>
                        </a:rPr>
                      </a:br>
                      <a:r>
                        <a:rPr lang="en-US" sz="800">
                          <a:effectLst/>
                        </a:rPr>
                        <a:t>Precipitation (cm)- 0.00</a:t>
                      </a:r>
                    </a:p>
                    <a:p>
                      <a:pPr marL="0" marR="0">
                        <a:lnSpc>
                          <a:spcPct val="150000"/>
                        </a:lnSpc>
                        <a:spcBef>
                          <a:spcPts val="0"/>
                        </a:spcBef>
                        <a:spcAft>
                          <a:spcPts val="0"/>
                        </a:spcAft>
                      </a:pPr>
                      <a:r>
                        <a:rPr lang="en-US" sz="800">
                          <a:effectLst/>
                        </a:rPr>
                        <a:t>Max Wind Speed (KPH)- 11.27</a:t>
                      </a:r>
                      <a:endParaRPr lang="en-US" sz="80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tc>
                  <a:txBody>
                    <a:bodyPr/>
                    <a:lstStyle/>
                    <a:p>
                      <a:pPr marL="0" marR="0">
                        <a:lnSpc>
                          <a:spcPct val="150000"/>
                        </a:lnSpc>
                        <a:spcBef>
                          <a:spcPts val="0"/>
                        </a:spcBef>
                        <a:spcAft>
                          <a:spcPts val="0"/>
                        </a:spcAft>
                      </a:pPr>
                      <a:r>
                        <a:rPr lang="en-US" sz="800" dirty="0">
                          <a:effectLst/>
                        </a:rPr>
                        <a:t>Entity ID:  M_2908356_NW_17_060_20191110 (found in NAIP)</a:t>
                      </a:r>
                    </a:p>
                    <a:p>
                      <a:pPr marL="0" marR="0">
                        <a:lnSpc>
                          <a:spcPct val="150000"/>
                        </a:lnSpc>
                        <a:spcBef>
                          <a:spcPts val="0"/>
                        </a:spcBef>
                        <a:spcAft>
                          <a:spcPts val="0"/>
                        </a:spcAft>
                      </a:pPr>
                      <a:r>
                        <a:rPr lang="en-US" sz="800" dirty="0">
                          <a:effectLst/>
                        </a:rPr>
                        <a:t>Map Projection               UTM</a:t>
                      </a:r>
                    </a:p>
                    <a:p>
                      <a:pPr marL="0" marR="0">
                        <a:lnSpc>
                          <a:spcPct val="150000"/>
                        </a:lnSpc>
                        <a:spcBef>
                          <a:spcPts val="0"/>
                        </a:spcBef>
                        <a:spcAft>
                          <a:spcPts val="0"/>
                        </a:spcAft>
                      </a:pPr>
                      <a:r>
                        <a:rPr lang="en-US" sz="800" dirty="0">
                          <a:effectLst/>
                        </a:rPr>
                        <a:t>Projection Zone               17N</a:t>
                      </a:r>
                    </a:p>
                    <a:p>
                      <a:pPr marL="0" marR="0">
                        <a:lnSpc>
                          <a:spcPct val="150000"/>
                        </a:lnSpc>
                        <a:spcBef>
                          <a:spcPts val="0"/>
                        </a:spcBef>
                        <a:spcAft>
                          <a:spcPts val="0"/>
                        </a:spcAft>
                      </a:pPr>
                      <a:r>
                        <a:rPr lang="en-US" sz="800" dirty="0">
                          <a:effectLst/>
                        </a:rPr>
                        <a:t>Datum	                      NAD83</a:t>
                      </a:r>
                    </a:p>
                    <a:p>
                      <a:pPr marL="0" marR="0">
                        <a:lnSpc>
                          <a:spcPct val="150000"/>
                        </a:lnSpc>
                        <a:spcBef>
                          <a:spcPts val="0"/>
                        </a:spcBef>
                        <a:spcAft>
                          <a:spcPts val="0"/>
                        </a:spcAft>
                      </a:pPr>
                      <a:r>
                        <a:rPr lang="en-US" sz="800" dirty="0">
                          <a:effectLst/>
                        </a:rPr>
                        <a:t>Resolution	                      0.60</a:t>
                      </a:r>
                    </a:p>
                    <a:p>
                      <a:pPr marL="0" marR="0">
                        <a:lnSpc>
                          <a:spcPct val="150000"/>
                        </a:lnSpc>
                        <a:spcBef>
                          <a:spcPts val="0"/>
                        </a:spcBef>
                        <a:spcAft>
                          <a:spcPts val="0"/>
                        </a:spcAft>
                      </a:pPr>
                      <a:r>
                        <a:rPr lang="en-US" sz="800" dirty="0">
                          <a:effectLst/>
                        </a:rPr>
                        <a:t>Units	                       METER</a:t>
                      </a:r>
                    </a:p>
                    <a:p>
                      <a:pPr marL="0" marR="0">
                        <a:lnSpc>
                          <a:spcPct val="150000"/>
                        </a:lnSpc>
                        <a:spcBef>
                          <a:spcPts val="0"/>
                        </a:spcBef>
                        <a:spcAft>
                          <a:spcPts val="0"/>
                        </a:spcAft>
                      </a:pPr>
                      <a:r>
                        <a:rPr lang="en-US" sz="800" dirty="0">
                          <a:effectLst/>
                        </a:rPr>
                        <a:t>Number of Bands             4</a:t>
                      </a:r>
                    </a:p>
                    <a:p>
                      <a:pPr marL="0" marR="0">
                        <a:lnSpc>
                          <a:spcPct val="150000"/>
                        </a:lnSpc>
                        <a:spcBef>
                          <a:spcPts val="0"/>
                        </a:spcBef>
                        <a:spcAft>
                          <a:spcPts val="0"/>
                        </a:spcAft>
                      </a:pPr>
                      <a:r>
                        <a:rPr lang="en-US" sz="800" dirty="0">
                          <a:effectLst/>
                        </a:rPr>
                        <a:t>Sensor Type	      CNIR</a:t>
                      </a:r>
                      <a:endParaRPr lang="en-US" sz="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34206" marR="34206" marT="0" marB="0"/>
                </a:tc>
                <a:extLst>
                  <a:ext uri="{0D108BD9-81ED-4DB2-BD59-A6C34878D82A}">
                    <a16:rowId xmlns:a16="http://schemas.microsoft.com/office/drawing/2014/main" val="2370124995"/>
                  </a:ext>
                </a:extLst>
              </a:tr>
            </a:tbl>
          </a:graphicData>
        </a:graphic>
      </p:graphicFrame>
    </p:spTree>
    <p:extLst>
      <p:ext uri="{BB962C8B-B14F-4D97-AF65-F5344CB8AC3E}">
        <p14:creationId xmlns:p14="http://schemas.microsoft.com/office/powerpoint/2010/main" val="327275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8AB3FE-DF8B-4C33-8CCD-757EB51B505A}"/>
              </a:ext>
            </a:extLst>
          </p:cNvPr>
          <p:cNvSpPr txBox="1"/>
          <p:nvPr/>
        </p:nvSpPr>
        <p:spPr>
          <a:xfrm>
            <a:off x="462315" y="1342494"/>
            <a:ext cx="10432426" cy="4832092"/>
          </a:xfrm>
          <a:prstGeom prst="rect">
            <a:avLst/>
          </a:prstGeom>
          <a:noFill/>
        </p:spPr>
        <p:txBody>
          <a:bodyPr wrap="square">
            <a:spAutoFit/>
          </a:bodyPr>
          <a:lstStyle/>
          <a:p>
            <a:pPr marL="457200" marR="0"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Calibri" panose="020F0502020204030204" pitchFamily="34" charset="0"/>
              </a:rPr>
              <a:t>100-m buffer around the merged shoreline shapefile</a:t>
            </a:r>
          </a:p>
          <a:p>
            <a:pPr marL="457200" marR="0" indent="-457200">
              <a:spcBef>
                <a:spcPts val="0"/>
              </a:spcBef>
              <a:spcAft>
                <a:spcPts val="0"/>
              </a:spcAft>
              <a:buFont typeface="Arial" panose="020B0604020202020204" pitchFamily="34" charset="0"/>
              <a:buChar char="•"/>
            </a:pPr>
            <a:endParaRPr lang="en-US" sz="2800" dirty="0">
              <a:effectLst/>
              <a:latin typeface="Arial" panose="020B0604020202020204" pitchFamily="34" charset="0"/>
              <a:ea typeface="Calibri" panose="020F0502020204030204" pitchFamily="34" charset="0"/>
            </a:endParaRPr>
          </a:p>
          <a:p>
            <a:pPr marL="457200" marR="0"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Calibri" panose="020F0502020204030204" pitchFamily="34" charset="0"/>
              </a:rPr>
              <a:t>the east side of the buffer was used as the baseline (transects from the baseline were cast from east to west)</a:t>
            </a:r>
          </a:p>
          <a:p>
            <a:pPr marL="457200" marR="0" indent="-457200">
              <a:spcBef>
                <a:spcPts val="0"/>
              </a:spcBef>
              <a:spcAft>
                <a:spcPts val="0"/>
              </a:spcAft>
              <a:buFont typeface="Arial" panose="020B0604020202020204" pitchFamily="34" charset="0"/>
              <a:buChar char="•"/>
            </a:pPr>
            <a:endParaRPr lang="en-US" sz="2800" dirty="0">
              <a:effectLst/>
              <a:latin typeface="Arial" panose="020B0604020202020204" pitchFamily="34" charset="0"/>
              <a:ea typeface="Calibri" panose="020F0502020204030204" pitchFamily="34" charset="0"/>
            </a:endParaRPr>
          </a:p>
          <a:p>
            <a:pPr marL="457200" marR="0"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Calibri" panose="020F0502020204030204" pitchFamily="34" charset="0"/>
              </a:rPr>
              <a:t>transects were spaced at 20-m intervals</a:t>
            </a:r>
          </a:p>
          <a:p>
            <a:pPr marL="457200" marR="0" indent="-457200">
              <a:spcBef>
                <a:spcPts val="0"/>
              </a:spcBef>
              <a:spcAft>
                <a:spcPts val="0"/>
              </a:spcAft>
              <a:buFont typeface="Arial" panose="020B0604020202020204" pitchFamily="34" charset="0"/>
              <a:buChar char="•"/>
            </a:pPr>
            <a:endParaRPr lang="en-US" sz="2800" dirty="0">
              <a:effectLst/>
              <a:latin typeface="Arial" panose="020B0604020202020204" pitchFamily="34" charset="0"/>
              <a:ea typeface="Calibri" panose="020F0502020204030204" pitchFamily="34" charset="0"/>
            </a:endParaRPr>
          </a:p>
          <a:p>
            <a:pPr marL="457200" marR="0"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Calibri" panose="020F0502020204030204" pitchFamily="34" charset="0"/>
              </a:rPr>
              <a:t>2000-m search for suitable shorelines was done adjacent to the transect </a:t>
            </a:r>
          </a:p>
          <a:p>
            <a:pPr marL="457200" marR="0" indent="-457200">
              <a:spcBef>
                <a:spcPts val="0"/>
              </a:spcBef>
              <a:spcAft>
                <a:spcPts val="0"/>
              </a:spcAft>
              <a:buFont typeface="Arial" panose="020B0604020202020204" pitchFamily="34" charset="0"/>
              <a:buChar char="•"/>
            </a:pPr>
            <a:endParaRPr lang="en-US" sz="2800" dirty="0">
              <a:effectLst/>
              <a:latin typeface="Arial" panose="020B0604020202020204" pitchFamily="34" charset="0"/>
              <a:ea typeface="Calibri" panose="020F0502020204030204" pitchFamily="34" charset="0"/>
            </a:endParaRPr>
          </a:p>
          <a:p>
            <a:pPr marL="457200" marR="0"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Calibri" panose="020F0502020204030204" pitchFamily="34" charset="0"/>
              </a:rPr>
              <a:t>smoothing distance of 500-m</a:t>
            </a:r>
          </a:p>
        </p:txBody>
      </p:sp>
      <p:sp>
        <p:nvSpPr>
          <p:cNvPr id="2" name="TextBox 1">
            <a:extLst>
              <a:ext uri="{FF2B5EF4-FFF2-40B4-BE49-F238E27FC236}">
                <a16:creationId xmlns:a16="http://schemas.microsoft.com/office/drawing/2014/main" id="{9DFFC51D-779B-4ACE-8839-0E91F4FFAFDC}"/>
              </a:ext>
            </a:extLst>
          </p:cNvPr>
          <p:cNvSpPr txBox="1"/>
          <p:nvPr/>
        </p:nvSpPr>
        <p:spPr>
          <a:xfrm>
            <a:off x="170646" y="142613"/>
            <a:ext cx="6481774" cy="1354217"/>
          </a:xfrm>
          <a:prstGeom prst="rect">
            <a:avLst/>
          </a:prstGeom>
          <a:noFill/>
        </p:spPr>
        <p:txBody>
          <a:bodyPr wrap="none" rtlCol="0">
            <a:spAutoFit/>
          </a:bodyPr>
          <a:lstStyle/>
          <a:p>
            <a:r>
              <a:rPr lang="en-US" sz="5000" dirty="0">
                <a:effectLst/>
                <a:latin typeface="+mj-lt"/>
                <a:ea typeface="Calibri" panose="020F0502020204030204" pitchFamily="34" charset="0"/>
              </a:rPr>
              <a:t>DSAS PARAMETERS</a:t>
            </a:r>
          </a:p>
          <a:p>
            <a:endParaRPr lang="en-US" sz="3200" dirty="0"/>
          </a:p>
        </p:txBody>
      </p:sp>
    </p:spTree>
    <p:extLst>
      <p:ext uri="{BB962C8B-B14F-4D97-AF65-F5344CB8AC3E}">
        <p14:creationId xmlns:p14="http://schemas.microsoft.com/office/powerpoint/2010/main" val="1448352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5A1B8C-FAAF-4233-B543-5D797F10404C}"/>
              </a:ext>
            </a:extLst>
          </p:cNvPr>
          <p:cNvSpPr txBox="1"/>
          <p:nvPr/>
        </p:nvSpPr>
        <p:spPr>
          <a:xfrm>
            <a:off x="283427" y="0"/>
            <a:ext cx="6094140" cy="861774"/>
          </a:xfrm>
          <a:prstGeom prst="rect">
            <a:avLst/>
          </a:prstGeom>
          <a:noFill/>
        </p:spPr>
        <p:txBody>
          <a:bodyPr wrap="square">
            <a:spAutoFit/>
          </a:bodyPr>
          <a:lstStyle/>
          <a:p>
            <a:r>
              <a:rPr lang="en-US" sz="5000" spc="-100" dirty="0">
                <a:solidFill>
                  <a:srgbClr val="FFFFFF"/>
                </a:solidFill>
                <a:latin typeface="Sagona Book"/>
                <a:ea typeface="+mj-ea"/>
                <a:cs typeface="+mj-cs"/>
              </a:rPr>
              <a:t>Methods</a:t>
            </a:r>
            <a:endParaRPr lang="en-US" dirty="0"/>
          </a:p>
        </p:txBody>
      </p:sp>
      <p:sp>
        <p:nvSpPr>
          <p:cNvPr id="3" name="TextBox 2">
            <a:extLst>
              <a:ext uri="{FF2B5EF4-FFF2-40B4-BE49-F238E27FC236}">
                <a16:creationId xmlns:a16="http://schemas.microsoft.com/office/drawing/2014/main" id="{EA033757-DEA9-47CA-B9CB-3497D37DFC17}"/>
              </a:ext>
            </a:extLst>
          </p:cNvPr>
          <p:cNvSpPr txBox="1"/>
          <p:nvPr/>
        </p:nvSpPr>
        <p:spPr>
          <a:xfrm>
            <a:off x="119411" y="1143414"/>
            <a:ext cx="11953177" cy="5262979"/>
          </a:xfrm>
          <a:prstGeom prst="rect">
            <a:avLst/>
          </a:prstGeom>
          <a:noFill/>
        </p:spPr>
        <p:txBody>
          <a:bodyPr wrap="square" rtlCol="0">
            <a:spAutoFit/>
          </a:bodyPr>
          <a:lstStyle/>
          <a:p>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Linear Rate of Regression</a:t>
            </a:r>
          </a:p>
          <a:p>
            <a:r>
              <a:rPr lang="en-US" sz="2400" dirty="0">
                <a:effectLst/>
                <a:latin typeface="Arial" panose="020B0604020202020204" pitchFamily="34" charset="0"/>
                <a:ea typeface="Times New Roman" panose="02020603050405020304" pitchFamily="18" charset="0"/>
                <a:cs typeface="Times New Roman" panose="02020603050405020304" pitchFamily="18" charset="0"/>
              </a:rPr>
              <a:t>A LRR of shoreline change can be found by fitting a least-squares regression line to all points for every shoreline in a transect. </a:t>
            </a:r>
          </a:p>
          <a:p>
            <a:endParaRPr lang="en-US" sz="24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2400" dirty="0">
              <a:latin typeface="Arial" panose="020B0604020202020204" pitchFamily="34" charset="0"/>
              <a:ea typeface="Times New Roman" panose="02020603050405020304" pitchFamily="18" charset="0"/>
              <a:cs typeface="Times New Roman" panose="02020603050405020304" pitchFamily="18" charset="0"/>
            </a:endParaRPr>
          </a:p>
          <a:p>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Net Shoreline Movement</a:t>
            </a:r>
          </a:p>
          <a:p>
            <a:r>
              <a:rPr lang="en-US" sz="2400" dirty="0">
                <a:effectLst/>
                <a:latin typeface="Arial" panose="020B0604020202020204" pitchFamily="34" charset="0"/>
                <a:ea typeface="Times New Roman" panose="02020603050405020304" pitchFamily="18" charset="0"/>
                <a:cs typeface="Times New Roman" panose="02020603050405020304" pitchFamily="18" charset="0"/>
              </a:rPr>
              <a:t>The NSM measures the distance between the oldest shoreline (e.g., 2019) and the youngest shoreline (e.g., 1994) for each casted transect measured in meters.</a:t>
            </a:r>
          </a:p>
          <a:p>
            <a:endParaRPr lang="en-US" sz="24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2400"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Beta Shoreline Forecasting</a:t>
            </a:r>
          </a:p>
          <a:p>
            <a:r>
              <a:rPr lang="en-US" sz="2400" dirty="0">
                <a:effectLst/>
                <a:latin typeface="Arial" panose="020B0604020202020204" pitchFamily="34" charset="0"/>
                <a:ea typeface="Times New Roman" panose="02020603050405020304" pitchFamily="18" charset="0"/>
                <a:cs typeface="Times New Roman" panose="02020603050405020304" pitchFamily="18" charset="0"/>
              </a:rPr>
              <a:t>Version 5.0 of DSAS (v5.0) has a tool in development that takes observed rates of shoreline change and predicts future shoreline change, assuming a similar rate of change as observed, for periods 10 or 20 years into the future</a:t>
            </a:r>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24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160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2296C8-7DD2-4300-8094-EEFA04DB566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480" y="1531936"/>
            <a:ext cx="2933065" cy="3794125"/>
          </a:xfrm>
          <a:prstGeom prst="rect">
            <a:avLst/>
          </a:prstGeom>
          <a:noFill/>
          <a:ln>
            <a:noFill/>
          </a:ln>
        </p:spPr>
      </p:pic>
      <p:pic>
        <p:nvPicPr>
          <p:cNvPr id="7" name="Picture 6">
            <a:extLst>
              <a:ext uri="{FF2B5EF4-FFF2-40B4-BE49-F238E27FC236}">
                <a16:creationId xmlns:a16="http://schemas.microsoft.com/office/drawing/2014/main" id="{869DB440-4BAE-44D5-9A25-532C6989550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32825" y="1526221"/>
            <a:ext cx="2938145" cy="3799840"/>
          </a:xfrm>
          <a:prstGeom prst="rect">
            <a:avLst/>
          </a:prstGeom>
          <a:noFill/>
          <a:ln>
            <a:noFill/>
          </a:ln>
        </p:spPr>
      </p:pic>
      <p:pic>
        <p:nvPicPr>
          <p:cNvPr id="8" name="Picture 7">
            <a:extLst>
              <a:ext uri="{FF2B5EF4-FFF2-40B4-BE49-F238E27FC236}">
                <a16:creationId xmlns:a16="http://schemas.microsoft.com/office/drawing/2014/main" id="{FB2E4BEA-F5A7-4B30-9390-04764B5D749D}"/>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2522" y="0"/>
            <a:ext cx="4839478" cy="6857999"/>
          </a:xfrm>
          <a:prstGeom prst="rect">
            <a:avLst/>
          </a:prstGeom>
          <a:noFill/>
          <a:ln>
            <a:noFill/>
          </a:ln>
        </p:spPr>
      </p:pic>
      <p:sp>
        <p:nvSpPr>
          <p:cNvPr id="5" name="TextBox 4">
            <a:extLst>
              <a:ext uri="{FF2B5EF4-FFF2-40B4-BE49-F238E27FC236}">
                <a16:creationId xmlns:a16="http://schemas.microsoft.com/office/drawing/2014/main" id="{2CFD0CF4-A881-47A4-8A39-900F62B75E3F}"/>
              </a:ext>
            </a:extLst>
          </p:cNvPr>
          <p:cNvSpPr txBox="1"/>
          <p:nvPr/>
        </p:nvSpPr>
        <p:spPr>
          <a:xfrm>
            <a:off x="95278" y="0"/>
            <a:ext cx="6094140" cy="861774"/>
          </a:xfrm>
          <a:prstGeom prst="rect">
            <a:avLst/>
          </a:prstGeom>
          <a:noFill/>
        </p:spPr>
        <p:txBody>
          <a:bodyPr wrap="square">
            <a:spAutoFit/>
          </a:bodyPr>
          <a:lstStyle/>
          <a:p>
            <a:r>
              <a:rPr lang="en-US" sz="5000" spc="-100" dirty="0">
                <a:solidFill>
                  <a:srgbClr val="FFFFFF"/>
                </a:solidFill>
                <a:latin typeface="Sagona Book"/>
                <a:ea typeface="+mj-ea"/>
                <a:cs typeface="+mj-cs"/>
              </a:rPr>
              <a:t>1994 to 2007</a:t>
            </a:r>
            <a:endParaRPr lang="en-US" dirty="0"/>
          </a:p>
        </p:txBody>
      </p:sp>
    </p:spTree>
    <p:extLst>
      <p:ext uri="{BB962C8B-B14F-4D97-AF65-F5344CB8AC3E}">
        <p14:creationId xmlns:p14="http://schemas.microsoft.com/office/powerpoint/2010/main" val="220513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2653-8738-4438-A7B7-E9EF4CE1AADE}"/>
              </a:ext>
            </a:extLst>
          </p:cNvPr>
          <p:cNvSpPr>
            <a:spLocks noGrp="1"/>
          </p:cNvSpPr>
          <p:nvPr>
            <p:ph type="ctrTitle"/>
          </p:nvPr>
        </p:nvSpPr>
        <p:spPr>
          <a:xfrm>
            <a:off x="949712" y="1456634"/>
            <a:ext cx="10292576" cy="3944732"/>
          </a:xfrm>
        </p:spPr>
        <p:txBody>
          <a:bodyPr>
            <a:normAutofit fontScale="90000"/>
          </a:bodyPr>
          <a:lstStyle/>
          <a:p>
            <a:r>
              <a:rPr lang="en-US" dirty="0"/>
              <a:t>Chapter 1 </a:t>
            </a:r>
            <a:br>
              <a:rPr lang="en-US" dirty="0"/>
            </a:br>
            <a:r>
              <a:rPr lang="en-US" sz="4400" dirty="0"/>
              <a:t>ESTABLISHING A PROGRESSIVE DATA MANAGEMENT WORKFLOW FOR BIOLOGICAL DATA TO INFORM ADAPTIVE MANAGEMENT DECISIONS</a:t>
            </a:r>
            <a:br>
              <a:rPr lang="en-US" dirty="0"/>
            </a:br>
            <a:endParaRPr lang="en-US" dirty="0"/>
          </a:p>
        </p:txBody>
      </p:sp>
    </p:spTree>
    <p:extLst>
      <p:ext uri="{BB962C8B-B14F-4D97-AF65-F5344CB8AC3E}">
        <p14:creationId xmlns:p14="http://schemas.microsoft.com/office/powerpoint/2010/main" val="7340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545EC9-76C8-4612-ABD9-2F9DCF7EE9D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96" y="1517650"/>
            <a:ext cx="2955290" cy="3822700"/>
          </a:xfrm>
          <a:prstGeom prst="rect">
            <a:avLst/>
          </a:prstGeom>
          <a:noFill/>
          <a:ln>
            <a:noFill/>
          </a:ln>
        </p:spPr>
      </p:pic>
      <p:pic>
        <p:nvPicPr>
          <p:cNvPr id="3" name="Picture 2">
            <a:extLst>
              <a:ext uri="{FF2B5EF4-FFF2-40B4-BE49-F238E27FC236}">
                <a16:creationId xmlns:a16="http://schemas.microsoft.com/office/drawing/2014/main" id="{6065EFB8-D510-46A6-BD6B-B641B1D4336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0270" y="1517650"/>
            <a:ext cx="2944495" cy="3808730"/>
          </a:xfrm>
          <a:prstGeom prst="rect">
            <a:avLst/>
          </a:prstGeom>
          <a:noFill/>
          <a:ln>
            <a:noFill/>
          </a:ln>
        </p:spPr>
      </p:pic>
      <p:pic>
        <p:nvPicPr>
          <p:cNvPr id="4" name="Picture 3">
            <a:extLst>
              <a:ext uri="{FF2B5EF4-FFF2-40B4-BE49-F238E27FC236}">
                <a16:creationId xmlns:a16="http://schemas.microsoft.com/office/drawing/2014/main" id="{E13626D4-5BC8-4DE3-8E7B-91AF34A4EF2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6498" y="0"/>
            <a:ext cx="4755501" cy="6858000"/>
          </a:xfrm>
          <a:prstGeom prst="rect">
            <a:avLst/>
          </a:prstGeom>
          <a:noFill/>
          <a:ln>
            <a:noFill/>
          </a:ln>
        </p:spPr>
      </p:pic>
      <p:sp>
        <p:nvSpPr>
          <p:cNvPr id="7" name="TextBox 6">
            <a:extLst>
              <a:ext uri="{FF2B5EF4-FFF2-40B4-BE49-F238E27FC236}">
                <a16:creationId xmlns:a16="http://schemas.microsoft.com/office/drawing/2014/main" id="{418253BD-B530-4D95-B0A5-22580D755F01}"/>
              </a:ext>
            </a:extLst>
          </p:cNvPr>
          <p:cNvSpPr txBox="1"/>
          <p:nvPr/>
        </p:nvSpPr>
        <p:spPr>
          <a:xfrm>
            <a:off x="115366" y="0"/>
            <a:ext cx="6094140" cy="861774"/>
          </a:xfrm>
          <a:prstGeom prst="rect">
            <a:avLst/>
          </a:prstGeom>
          <a:noFill/>
        </p:spPr>
        <p:txBody>
          <a:bodyPr wrap="square">
            <a:spAutoFit/>
          </a:bodyPr>
          <a:lstStyle/>
          <a:p>
            <a:r>
              <a:rPr lang="en-US" sz="5000" spc="-100" dirty="0">
                <a:solidFill>
                  <a:srgbClr val="FFFFFF"/>
                </a:solidFill>
                <a:latin typeface="Sagona Book"/>
                <a:ea typeface="+mj-ea"/>
                <a:cs typeface="+mj-cs"/>
              </a:rPr>
              <a:t>2010 to 2019</a:t>
            </a:r>
            <a:endParaRPr lang="en-US" dirty="0"/>
          </a:p>
        </p:txBody>
      </p:sp>
    </p:spTree>
    <p:extLst>
      <p:ext uri="{BB962C8B-B14F-4D97-AF65-F5344CB8AC3E}">
        <p14:creationId xmlns:p14="http://schemas.microsoft.com/office/powerpoint/2010/main" val="4135041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DB5F2A-E225-44E3-A9B0-DD0E5AD80A6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003" y="1528444"/>
            <a:ext cx="2938145" cy="3801110"/>
          </a:xfrm>
          <a:prstGeom prst="rect">
            <a:avLst/>
          </a:prstGeom>
          <a:noFill/>
          <a:ln>
            <a:noFill/>
          </a:ln>
        </p:spPr>
      </p:pic>
      <p:pic>
        <p:nvPicPr>
          <p:cNvPr id="3" name="Picture 2">
            <a:extLst>
              <a:ext uri="{FF2B5EF4-FFF2-40B4-BE49-F238E27FC236}">
                <a16:creationId xmlns:a16="http://schemas.microsoft.com/office/drawing/2014/main" id="{7DC95C21-BFAE-47F3-BF94-3C30713EEAC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1006" y="1528444"/>
            <a:ext cx="2938145" cy="3801110"/>
          </a:xfrm>
          <a:prstGeom prst="rect">
            <a:avLst/>
          </a:prstGeom>
          <a:noFill/>
          <a:ln>
            <a:noFill/>
          </a:ln>
        </p:spPr>
      </p:pic>
      <p:pic>
        <p:nvPicPr>
          <p:cNvPr id="4" name="Picture 3">
            <a:extLst>
              <a:ext uri="{FF2B5EF4-FFF2-40B4-BE49-F238E27FC236}">
                <a16:creationId xmlns:a16="http://schemas.microsoft.com/office/drawing/2014/main" id="{D4F9F4B2-4FEE-4E6E-B992-2486D0D9D59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87208" y="0"/>
            <a:ext cx="4904791" cy="6857999"/>
          </a:xfrm>
          <a:prstGeom prst="rect">
            <a:avLst/>
          </a:prstGeom>
          <a:noFill/>
          <a:ln>
            <a:noFill/>
          </a:ln>
        </p:spPr>
      </p:pic>
      <p:sp>
        <p:nvSpPr>
          <p:cNvPr id="5" name="TextBox 4">
            <a:extLst>
              <a:ext uri="{FF2B5EF4-FFF2-40B4-BE49-F238E27FC236}">
                <a16:creationId xmlns:a16="http://schemas.microsoft.com/office/drawing/2014/main" id="{B6300772-B1AC-4F1D-B7AD-643AF820B80C}"/>
              </a:ext>
            </a:extLst>
          </p:cNvPr>
          <p:cNvSpPr txBox="1"/>
          <p:nvPr/>
        </p:nvSpPr>
        <p:spPr>
          <a:xfrm>
            <a:off x="240415" y="76425"/>
            <a:ext cx="6094140" cy="861774"/>
          </a:xfrm>
          <a:prstGeom prst="rect">
            <a:avLst/>
          </a:prstGeom>
          <a:noFill/>
        </p:spPr>
        <p:txBody>
          <a:bodyPr wrap="square">
            <a:spAutoFit/>
          </a:bodyPr>
          <a:lstStyle/>
          <a:p>
            <a:r>
              <a:rPr lang="en-US" sz="5000" spc="-100" dirty="0">
                <a:solidFill>
                  <a:srgbClr val="FFFFFF"/>
                </a:solidFill>
                <a:latin typeface="Sagona Book"/>
                <a:ea typeface="+mj-ea"/>
                <a:cs typeface="+mj-cs"/>
              </a:rPr>
              <a:t>1994 to 2019</a:t>
            </a:r>
            <a:endParaRPr lang="en-US" dirty="0"/>
          </a:p>
        </p:txBody>
      </p:sp>
    </p:spTree>
    <p:extLst>
      <p:ext uri="{BB962C8B-B14F-4D97-AF65-F5344CB8AC3E}">
        <p14:creationId xmlns:p14="http://schemas.microsoft.com/office/powerpoint/2010/main" val="1293749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AB84004-8186-4E63-859A-C3718E9859D5}"/>
              </a:ext>
            </a:extLst>
          </p:cNvPr>
          <p:cNvGraphicFramePr>
            <a:graphicFrameLocks noGrp="1"/>
          </p:cNvGraphicFramePr>
          <p:nvPr>
            <p:extLst>
              <p:ext uri="{D42A27DB-BD31-4B8C-83A1-F6EECF244321}">
                <p14:modId xmlns:p14="http://schemas.microsoft.com/office/powerpoint/2010/main" val="4115107764"/>
              </p:ext>
            </p:extLst>
          </p:nvPr>
        </p:nvGraphicFramePr>
        <p:xfrm>
          <a:off x="497485" y="333736"/>
          <a:ext cx="4049347" cy="5150904"/>
        </p:xfrm>
        <a:graphic>
          <a:graphicData uri="http://schemas.openxmlformats.org/drawingml/2006/table">
            <a:tbl>
              <a:tblPr firstRow="1" firstCol="1" bandRow="1">
                <a:tableStyleId>{5C22544A-7EE6-4342-B048-85BDC9FD1C3A}</a:tableStyleId>
              </a:tblPr>
              <a:tblGrid>
                <a:gridCol w="3028831">
                  <a:extLst>
                    <a:ext uri="{9D8B030D-6E8A-4147-A177-3AD203B41FA5}">
                      <a16:colId xmlns:a16="http://schemas.microsoft.com/office/drawing/2014/main" val="199956198"/>
                    </a:ext>
                  </a:extLst>
                </a:gridCol>
                <a:gridCol w="1020516">
                  <a:extLst>
                    <a:ext uri="{9D8B030D-6E8A-4147-A177-3AD203B41FA5}">
                      <a16:colId xmlns:a16="http://schemas.microsoft.com/office/drawing/2014/main" val="2700512664"/>
                    </a:ext>
                  </a:extLst>
                </a:gridCol>
              </a:tblGrid>
              <a:tr h="506652">
                <a:tc>
                  <a:txBody>
                    <a:bodyPr/>
                    <a:lstStyle/>
                    <a:p>
                      <a:pPr marL="0" marR="0">
                        <a:lnSpc>
                          <a:spcPct val="150000"/>
                        </a:lnSpc>
                        <a:spcBef>
                          <a:spcPts val="0"/>
                        </a:spcBef>
                        <a:spcAft>
                          <a:spcPts val="0"/>
                        </a:spcAft>
                      </a:pPr>
                      <a:r>
                        <a:rPr lang="en-US" sz="1200" dirty="0">
                          <a:effectLst/>
                        </a:rPr>
                        <a:t>Summary Statistic</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a:effectLst/>
                        </a:rPr>
                        <a:t>Value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60317670"/>
                  </a:ext>
                </a:extLst>
              </a:tr>
              <a:tr h="245624">
                <a:tc>
                  <a:txBody>
                    <a:bodyPr/>
                    <a:lstStyle/>
                    <a:p>
                      <a:pPr marL="0" marR="0">
                        <a:lnSpc>
                          <a:spcPct val="150000"/>
                        </a:lnSpc>
                        <a:spcBef>
                          <a:spcPts val="0"/>
                        </a:spcBef>
                        <a:spcAft>
                          <a:spcPts val="0"/>
                        </a:spcAft>
                      </a:pPr>
                      <a:r>
                        <a:rPr lang="en-US" sz="1200">
                          <a:effectLst/>
                        </a:rPr>
                        <a:t>Total number of transects (counts)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a:effectLst/>
                        </a:rPr>
                        <a:t>82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5387633"/>
                  </a:ext>
                </a:extLst>
              </a:tr>
              <a:tr h="245624">
                <a:tc>
                  <a:txBody>
                    <a:bodyPr/>
                    <a:lstStyle/>
                    <a:p>
                      <a:pPr marL="0" marR="0">
                        <a:lnSpc>
                          <a:spcPct val="150000"/>
                        </a:lnSpc>
                        <a:spcBef>
                          <a:spcPts val="0"/>
                        </a:spcBef>
                        <a:spcAft>
                          <a:spcPts val="0"/>
                        </a:spcAft>
                      </a:pPr>
                      <a:r>
                        <a:rPr lang="en-US" sz="1200">
                          <a:effectLst/>
                        </a:rPr>
                        <a:t>Average distance (meters)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a:effectLst/>
                        </a:rPr>
                        <a:t>-29.1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39524301"/>
                  </a:ext>
                </a:extLst>
              </a:tr>
              <a:tr h="523108">
                <a:tc>
                  <a:txBody>
                    <a:bodyPr/>
                    <a:lstStyle/>
                    <a:p>
                      <a:pPr marL="0" marR="0">
                        <a:lnSpc>
                          <a:spcPct val="150000"/>
                        </a:lnSpc>
                        <a:spcBef>
                          <a:spcPts val="0"/>
                        </a:spcBef>
                        <a:spcAft>
                          <a:spcPts val="0"/>
                        </a:spcAft>
                      </a:pPr>
                      <a:r>
                        <a:rPr lang="en-US" sz="1200">
                          <a:effectLst/>
                        </a:rPr>
                        <a:t>Number of transects with negative distance (counts)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dirty="0">
                          <a:effectLst/>
                        </a:rPr>
                        <a:t>67</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9167665"/>
                  </a:ext>
                </a:extLst>
              </a:tr>
              <a:tr h="523108">
                <a:tc>
                  <a:txBody>
                    <a:bodyPr/>
                    <a:lstStyle/>
                    <a:p>
                      <a:pPr marL="0" marR="0">
                        <a:lnSpc>
                          <a:spcPct val="150000"/>
                        </a:lnSpc>
                        <a:spcBef>
                          <a:spcPts val="0"/>
                        </a:spcBef>
                        <a:spcAft>
                          <a:spcPts val="0"/>
                        </a:spcAft>
                      </a:pPr>
                      <a:r>
                        <a:rPr lang="en-US" sz="1200" dirty="0">
                          <a:effectLst/>
                        </a:rPr>
                        <a:t>Percent of all transects that have a negative distance</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a:effectLst/>
                        </a:rPr>
                        <a:t>81.70%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9325628"/>
                  </a:ext>
                </a:extLst>
              </a:tr>
              <a:tr h="245624">
                <a:tc>
                  <a:txBody>
                    <a:bodyPr/>
                    <a:lstStyle/>
                    <a:p>
                      <a:pPr marL="0" marR="0">
                        <a:lnSpc>
                          <a:spcPct val="150000"/>
                        </a:lnSpc>
                        <a:spcBef>
                          <a:spcPts val="0"/>
                        </a:spcBef>
                        <a:spcAft>
                          <a:spcPts val="0"/>
                        </a:spcAft>
                      </a:pPr>
                      <a:r>
                        <a:rPr lang="en-US" sz="1200">
                          <a:effectLst/>
                        </a:rPr>
                        <a:t>Maximum negative distance (meters)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dirty="0">
                          <a:effectLst/>
                        </a:rPr>
                        <a:t>-91.71</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3775392"/>
                  </a:ext>
                </a:extLst>
              </a:tr>
              <a:tr h="523108">
                <a:tc>
                  <a:txBody>
                    <a:bodyPr/>
                    <a:lstStyle/>
                    <a:p>
                      <a:pPr marL="0" marR="0">
                        <a:lnSpc>
                          <a:spcPct val="150000"/>
                        </a:lnSpc>
                        <a:spcBef>
                          <a:spcPts val="0"/>
                        </a:spcBef>
                        <a:spcAft>
                          <a:spcPts val="0"/>
                        </a:spcAft>
                      </a:pPr>
                      <a:r>
                        <a:rPr lang="en-US" sz="1200">
                          <a:effectLst/>
                        </a:rPr>
                        <a:t>Maximum negative distance (transect ID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a:effectLst/>
                        </a:rPr>
                        <a:t>12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2401215"/>
                  </a:ext>
                </a:extLst>
              </a:tr>
              <a:tr h="523108">
                <a:tc>
                  <a:txBody>
                    <a:bodyPr/>
                    <a:lstStyle/>
                    <a:p>
                      <a:pPr marL="0" marR="0">
                        <a:lnSpc>
                          <a:spcPct val="150000"/>
                        </a:lnSpc>
                        <a:spcBef>
                          <a:spcPts val="0"/>
                        </a:spcBef>
                        <a:spcAft>
                          <a:spcPts val="0"/>
                        </a:spcAft>
                      </a:pPr>
                      <a:r>
                        <a:rPr lang="en-US" sz="1200">
                          <a:effectLst/>
                        </a:rPr>
                        <a:t>Average of all negative distances (meters)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a:effectLst/>
                        </a:rPr>
                        <a:t>-36.83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7303621"/>
                  </a:ext>
                </a:extLst>
              </a:tr>
              <a:tr h="523108">
                <a:tc>
                  <a:txBody>
                    <a:bodyPr/>
                    <a:lstStyle/>
                    <a:p>
                      <a:pPr marL="0" marR="0">
                        <a:lnSpc>
                          <a:spcPct val="150000"/>
                        </a:lnSpc>
                        <a:spcBef>
                          <a:spcPts val="0"/>
                        </a:spcBef>
                        <a:spcAft>
                          <a:spcPts val="0"/>
                        </a:spcAft>
                      </a:pPr>
                      <a:r>
                        <a:rPr lang="en-US" sz="1200">
                          <a:effectLst/>
                        </a:rPr>
                        <a:t>Number of transects with a positive distance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a:effectLst/>
                        </a:rPr>
                        <a:t>15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9191633"/>
                  </a:ext>
                </a:extLst>
              </a:tr>
              <a:tr h="523108">
                <a:tc>
                  <a:txBody>
                    <a:bodyPr/>
                    <a:lstStyle/>
                    <a:p>
                      <a:pPr marL="0" marR="0">
                        <a:lnSpc>
                          <a:spcPct val="150000"/>
                        </a:lnSpc>
                        <a:spcBef>
                          <a:spcPts val="0"/>
                        </a:spcBef>
                        <a:spcAft>
                          <a:spcPts val="0"/>
                        </a:spcAft>
                      </a:pPr>
                      <a:r>
                        <a:rPr lang="en-US" sz="1200">
                          <a:effectLst/>
                        </a:rPr>
                        <a:t>Percent of all transects that have a positive distance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a:effectLst/>
                        </a:rPr>
                        <a:t>18.29%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9714724"/>
                  </a:ext>
                </a:extLst>
              </a:tr>
              <a:tr h="245624">
                <a:tc>
                  <a:txBody>
                    <a:bodyPr/>
                    <a:lstStyle/>
                    <a:p>
                      <a:pPr marL="0" marR="0">
                        <a:lnSpc>
                          <a:spcPct val="150000"/>
                        </a:lnSpc>
                        <a:spcBef>
                          <a:spcPts val="0"/>
                        </a:spcBef>
                        <a:spcAft>
                          <a:spcPts val="0"/>
                        </a:spcAft>
                      </a:pPr>
                      <a:r>
                        <a:rPr lang="en-US" sz="1200">
                          <a:effectLst/>
                        </a:rPr>
                        <a:t>Maximum positive distance (meters)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495935" algn="dec"/>
                          <a:tab pos="1828800" algn="dec"/>
                          <a:tab pos="2743200" algn="dec"/>
                        </a:tabLst>
                      </a:pPr>
                      <a:r>
                        <a:rPr lang="en-US" sz="1200">
                          <a:effectLst/>
                        </a:rPr>
                        <a:t>10.91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4806754"/>
                  </a:ext>
                </a:extLst>
              </a:tr>
              <a:tr h="523108">
                <a:tc>
                  <a:txBody>
                    <a:bodyPr/>
                    <a:lstStyle/>
                    <a:p>
                      <a:pPr marL="0" marR="0">
                        <a:lnSpc>
                          <a:spcPct val="150000"/>
                        </a:lnSpc>
                        <a:spcBef>
                          <a:spcPts val="0"/>
                        </a:spcBef>
                        <a:spcAft>
                          <a:spcPts val="0"/>
                        </a:spcAft>
                      </a:pPr>
                      <a:r>
                        <a:rPr lang="en-US" sz="1200">
                          <a:effectLst/>
                        </a:rPr>
                        <a:t>Maximum positive distance (transect ID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553085" algn="dec"/>
                          <a:tab pos="1828800" algn="dec"/>
                          <a:tab pos="2743200" algn="dec"/>
                        </a:tabLst>
                      </a:pPr>
                      <a:r>
                        <a:rPr lang="en-US" sz="1200" dirty="0">
                          <a:effectLst/>
                        </a:rPr>
                        <a:t>44</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0066133"/>
                  </a:ext>
                </a:extLst>
              </a:tr>
            </a:tbl>
          </a:graphicData>
        </a:graphic>
      </p:graphicFrame>
      <p:sp>
        <p:nvSpPr>
          <p:cNvPr id="3" name="Rectangle 1">
            <a:extLst>
              <a:ext uri="{FF2B5EF4-FFF2-40B4-BE49-F238E27FC236}">
                <a16:creationId xmlns:a16="http://schemas.microsoft.com/office/drawing/2014/main" id="{64520774-B8EE-4465-8718-0B6974A2DB65}"/>
              </a:ext>
            </a:extLst>
          </p:cNvPr>
          <p:cNvSpPr>
            <a:spLocks noChangeArrowheads="1"/>
          </p:cNvSpPr>
          <p:nvPr/>
        </p:nvSpPr>
        <p:spPr bwMode="auto">
          <a:xfrm>
            <a:off x="388429" y="5566453"/>
            <a:ext cx="3562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1pPr>
            <a:lvl2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2pPr>
            <a:lvl3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3pPr>
            <a:lvl4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4pPr>
            <a:lvl5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5pPr>
            <a:lvl6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6pPr>
            <a:lvl7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7pPr>
            <a:lvl8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8pPr>
            <a:lvl9pPr eaLnBrk="0" fontAlgn="base" hangingPunct="0">
              <a:spcBef>
                <a:spcPct val="0"/>
              </a:spcBef>
              <a:spcAft>
                <a:spcPct val="0"/>
              </a:spcAft>
              <a:tabLst>
                <a:tab pos="552450" algn="dec"/>
                <a:tab pos="1828800" algn="dec"/>
                <a:tab pos="2743200" algn="dec"/>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52450" algn="dec"/>
                <a:tab pos="1828800" algn="dec"/>
                <a:tab pos="2743200" algn="dec"/>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r>
              <a:rPr kumimoji="0" lang="en-US" altLang="en-US" sz="1200" b="0" i="0" u="none" strike="noStrike" cap="none" normalizeH="0" baseline="0" dirty="0" bmk="">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able 3-3.  Summary statistics calculated by DSAS, Distance: NSM (Net Shoreline Movement) </a:t>
            </a:r>
            <a:r>
              <a:rPr lang="en-US" sz="1200" dirty="0"/>
              <a:t>for years 1994 to 2019</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7118CBDE-0632-43EA-A306-D7A4D85F8386}"/>
              </a:ext>
            </a:extLst>
          </p:cNvPr>
          <p:cNvGraphicFramePr>
            <a:graphicFrameLocks noGrp="1"/>
          </p:cNvGraphicFramePr>
          <p:nvPr>
            <p:extLst>
              <p:ext uri="{D42A27DB-BD31-4B8C-83A1-F6EECF244321}">
                <p14:modId xmlns:p14="http://schemas.microsoft.com/office/powerpoint/2010/main" val="2340222413"/>
              </p:ext>
            </p:extLst>
          </p:nvPr>
        </p:nvGraphicFramePr>
        <p:xfrm>
          <a:off x="5366370" y="332935"/>
          <a:ext cx="6328145" cy="5136340"/>
        </p:xfrm>
        <a:graphic>
          <a:graphicData uri="http://schemas.openxmlformats.org/drawingml/2006/table">
            <a:tbl>
              <a:tblPr firstRow="1" firstCol="1" bandRow="1">
                <a:tableStyleId>{5C22544A-7EE6-4342-B048-85BDC9FD1C3A}</a:tableStyleId>
              </a:tblPr>
              <a:tblGrid>
                <a:gridCol w="4866318">
                  <a:extLst>
                    <a:ext uri="{9D8B030D-6E8A-4147-A177-3AD203B41FA5}">
                      <a16:colId xmlns:a16="http://schemas.microsoft.com/office/drawing/2014/main" val="371240690"/>
                    </a:ext>
                  </a:extLst>
                </a:gridCol>
                <a:gridCol w="1461827">
                  <a:extLst>
                    <a:ext uri="{9D8B030D-6E8A-4147-A177-3AD203B41FA5}">
                      <a16:colId xmlns:a16="http://schemas.microsoft.com/office/drawing/2014/main" val="2874990480"/>
                    </a:ext>
                  </a:extLst>
                </a:gridCol>
              </a:tblGrid>
              <a:tr h="256622">
                <a:tc>
                  <a:txBody>
                    <a:bodyPr/>
                    <a:lstStyle/>
                    <a:p>
                      <a:pPr marL="0" marR="0">
                        <a:lnSpc>
                          <a:spcPct val="150000"/>
                        </a:lnSpc>
                        <a:spcBef>
                          <a:spcPts val="0"/>
                        </a:spcBef>
                        <a:spcAft>
                          <a:spcPts val="0"/>
                        </a:spcAft>
                      </a:pPr>
                      <a:r>
                        <a:rPr lang="en-US" sz="1200" dirty="0">
                          <a:effectLst/>
                        </a:rPr>
                        <a:t>Summary Statistic</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Value</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3820024880"/>
                  </a:ext>
                </a:extLst>
              </a:tr>
              <a:tr h="256622">
                <a:tc>
                  <a:txBody>
                    <a:bodyPr/>
                    <a:lstStyle/>
                    <a:p>
                      <a:pPr marL="0" marR="0">
                        <a:lnSpc>
                          <a:spcPct val="150000"/>
                        </a:lnSpc>
                        <a:spcBef>
                          <a:spcPts val="0"/>
                        </a:spcBef>
                        <a:spcAft>
                          <a:spcPts val="0"/>
                        </a:spcAft>
                      </a:pPr>
                      <a:r>
                        <a:rPr lang="en-US" sz="1200">
                          <a:effectLst/>
                        </a:rPr>
                        <a:t>Total number of transects (counts)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82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3208211938"/>
                  </a:ext>
                </a:extLst>
              </a:tr>
              <a:tr h="256622">
                <a:tc>
                  <a:txBody>
                    <a:bodyPr/>
                    <a:lstStyle/>
                    <a:p>
                      <a:pPr marL="0" marR="0">
                        <a:lnSpc>
                          <a:spcPct val="150000"/>
                        </a:lnSpc>
                        <a:spcBef>
                          <a:spcPts val="0"/>
                        </a:spcBef>
                        <a:spcAft>
                          <a:spcPts val="0"/>
                        </a:spcAft>
                      </a:pPr>
                      <a:r>
                        <a:rPr lang="en-US" sz="1200" dirty="0">
                          <a:effectLst/>
                        </a:rPr>
                        <a:t>Average rate (m/yr)</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-0.95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1522941455"/>
                  </a:ext>
                </a:extLst>
              </a:tr>
              <a:tr h="256622">
                <a:tc>
                  <a:txBody>
                    <a:bodyPr/>
                    <a:lstStyle/>
                    <a:p>
                      <a:pPr marL="0" marR="0">
                        <a:lnSpc>
                          <a:spcPct val="150000"/>
                        </a:lnSpc>
                        <a:spcBef>
                          <a:spcPts val="0"/>
                        </a:spcBef>
                        <a:spcAft>
                          <a:spcPts val="0"/>
                        </a:spcAft>
                      </a:pPr>
                      <a:r>
                        <a:rPr lang="en-US" sz="1200">
                          <a:effectLst/>
                        </a:rPr>
                        <a:t>Average of the confidence intervals associated with rates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0.49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1411909600"/>
                  </a:ext>
                </a:extLst>
              </a:tr>
              <a:tr h="256622">
                <a:tc>
                  <a:txBody>
                    <a:bodyPr/>
                    <a:lstStyle/>
                    <a:p>
                      <a:pPr marL="0" marR="0">
                        <a:lnSpc>
                          <a:spcPct val="150000"/>
                        </a:lnSpc>
                        <a:spcBef>
                          <a:spcPts val="0"/>
                        </a:spcBef>
                        <a:spcAft>
                          <a:spcPts val="0"/>
                        </a:spcAft>
                      </a:pPr>
                      <a:r>
                        <a:rPr lang="en-US" sz="1200">
                          <a:effectLst/>
                        </a:rPr>
                        <a:t>Reduced n (number of independent transects)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900.00%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4171046855"/>
                  </a:ext>
                </a:extLst>
              </a:tr>
              <a:tr h="256622">
                <a:tc>
                  <a:txBody>
                    <a:bodyPr/>
                    <a:lstStyle/>
                    <a:p>
                      <a:pPr marL="0" marR="0">
                        <a:lnSpc>
                          <a:spcPct val="150000"/>
                        </a:lnSpc>
                        <a:spcBef>
                          <a:spcPts val="0"/>
                        </a:spcBef>
                        <a:spcAft>
                          <a:spcPts val="0"/>
                        </a:spcAft>
                      </a:pPr>
                      <a:r>
                        <a:rPr lang="en-US" sz="1200">
                          <a:effectLst/>
                        </a:rPr>
                        <a:t>Uncertainty of the average rate using reduced n</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0.17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3450674320"/>
                  </a:ext>
                </a:extLst>
              </a:tr>
              <a:tr h="256622">
                <a:tc>
                  <a:txBody>
                    <a:bodyPr/>
                    <a:lstStyle/>
                    <a:p>
                      <a:pPr marL="0" marR="0">
                        <a:lnSpc>
                          <a:spcPct val="150000"/>
                        </a:lnSpc>
                        <a:spcBef>
                          <a:spcPts val="0"/>
                        </a:spcBef>
                        <a:spcAft>
                          <a:spcPts val="0"/>
                        </a:spcAft>
                      </a:pPr>
                      <a:r>
                        <a:rPr lang="en-US" sz="1200">
                          <a:effectLst/>
                        </a:rPr>
                        <a:t>Average rate with reduced n uncertainty (m/yr)</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 -0.95 +/- 0.17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1723315206"/>
                  </a:ext>
                </a:extLst>
              </a:tr>
              <a:tr h="256622">
                <a:tc>
                  <a:txBody>
                    <a:bodyPr/>
                    <a:lstStyle/>
                    <a:p>
                      <a:pPr marL="0" marR="0">
                        <a:lnSpc>
                          <a:spcPct val="150000"/>
                        </a:lnSpc>
                        <a:spcBef>
                          <a:spcPts val="0"/>
                        </a:spcBef>
                        <a:spcAft>
                          <a:spcPts val="0"/>
                        </a:spcAft>
                      </a:pPr>
                      <a:r>
                        <a:rPr lang="en-US" sz="1200">
                          <a:effectLst/>
                        </a:rPr>
                        <a:t>Number of erosional transects (counts)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63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329209923"/>
                  </a:ext>
                </a:extLst>
              </a:tr>
              <a:tr h="256622">
                <a:tc>
                  <a:txBody>
                    <a:bodyPr/>
                    <a:lstStyle/>
                    <a:p>
                      <a:pPr marL="0" marR="0">
                        <a:lnSpc>
                          <a:spcPct val="150000"/>
                        </a:lnSpc>
                        <a:spcBef>
                          <a:spcPts val="0"/>
                        </a:spcBef>
                        <a:spcAft>
                          <a:spcPts val="0"/>
                        </a:spcAft>
                      </a:pPr>
                      <a:r>
                        <a:rPr lang="en-US" sz="1200">
                          <a:effectLst/>
                        </a:rPr>
                        <a:t>Percent of all transects that are erosional</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76.83%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2654967502"/>
                  </a:ext>
                </a:extLst>
              </a:tr>
              <a:tr h="256622">
                <a:tc>
                  <a:txBody>
                    <a:bodyPr/>
                    <a:lstStyle/>
                    <a:p>
                      <a:pPr marL="0" marR="0">
                        <a:lnSpc>
                          <a:spcPct val="150000"/>
                        </a:lnSpc>
                        <a:spcBef>
                          <a:spcPts val="0"/>
                        </a:spcBef>
                        <a:spcAft>
                          <a:spcPts val="0"/>
                        </a:spcAft>
                      </a:pPr>
                      <a:r>
                        <a:rPr lang="en-US" sz="1200">
                          <a:effectLst/>
                        </a:rPr>
                        <a:t>Percent of all transects that have statistically significant erosion</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69.51%</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3951997397"/>
                  </a:ext>
                </a:extLst>
              </a:tr>
              <a:tr h="256622">
                <a:tc>
                  <a:txBody>
                    <a:bodyPr/>
                    <a:lstStyle/>
                    <a:p>
                      <a:pPr marL="0" marR="0">
                        <a:lnSpc>
                          <a:spcPct val="150000"/>
                        </a:lnSpc>
                        <a:spcBef>
                          <a:spcPts val="0"/>
                        </a:spcBef>
                        <a:spcAft>
                          <a:spcPts val="0"/>
                        </a:spcAft>
                      </a:pPr>
                      <a:r>
                        <a:rPr lang="en-US" sz="1200">
                          <a:effectLst/>
                        </a:rPr>
                        <a:t>Maximum value erosion (m/yr)</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-3.32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3512331381"/>
                  </a:ext>
                </a:extLst>
              </a:tr>
              <a:tr h="256622">
                <a:tc>
                  <a:txBody>
                    <a:bodyPr/>
                    <a:lstStyle/>
                    <a:p>
                      <a:pPr marL="0" marR="0">
                        <a:lnSpc>
                          <a:spcPct val="150000"/>
                        </a:lnSpc>
                        <a:spcBef>
                          <a:spcPts val="0"/>
                        </a:spcBef>
                        <a:spcAft>
                          <a:spcPts val="0"/>
                        </a:spcAft>
                      </a:pPr>
                      <a:r>
                        <a:rPr lang="en-US" sz="1200">
                          <a:effectLst/>
                        </a:rPr>
                        <a:t>Maximum value erosion (transect ID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22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1570284118"/>
                  </a:ext>
                </a:extLst>
              </a:tr>
              <a:tr h="256622">
                <a:tc>
                  <a:txBody>
                    <a:bodyPr/>
                    <a:lstStyle/>
                    <a:p>
                      <a:pPr marL="0" marR="0">
                        <a:lnSpc>
                          <a:spcPct val="150000"/>
                        </a:lnSpc>
                        <a:spcBef>
                          <a:spcPts val="0"/>
                        </a:spcBef>
                        <a:spcAft>
                          <a:spcPts val="0"/>
                        </a:spcAft>
                      </a:pPr>
                      <a:r>
                        <a:rPr lang="en-US" sz="1200">
                          <a:effectLst/>
                        </a:rPr>
                        <a:t>Average of all erosional rates (m/yr)</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-1.33</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1320852285"/>
                  </a:ext>
                </a:extLst>
              </a:tr>
              <a:tr h="256622">
                <a:tc>
                  <a:txBody>
                    <a:bodyPr/>
                    <a:lstStyle/>
                    <a:p>
                      <a:pPr marL="0" marR="0">
                        <a:lnSpc>
                          <a:spcPct val="150000"/>
                        </a:lnSpc>
                        <a:spcBef>
                          <a:spcPts val="0"/>
                        </a:spcBef>
                        <a:spcAft>
                          <a:spcPts val="0"/>
                        </a:spcAft>
                      </a:pPr>
                      <a:r>
                        <a:rPr lang="en-US" sz="1200">
                          <a:effectLst/>
                        </a:rPr>
                        <a:t>Number of accretional transects (counts)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19</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3808437908"/>
                  </a:ext>
                </a:extLst>
              </a:tr>
              <a:tr h="256622">
                <a:tc>
                  <a:txBody>
                    <a:bodyPr/>
                    <a:lstStyle/>
                    <a:p>
                      <a:pPr marL="0" marR="0">
                        <a:lnSpc>
                          <a:spcPct val="150000"/>
                        </a:lnSpc>
                        <a:spcBef>
                          <a:spcPts val="0"/>
                        </a:spcBef>
                        <a:spcAft>
                          <a:spcPts val="0"/>
                        </a:spcAft>
                      </a:pPr>
                      <a:r>
                        <a:rPr lang="en-US" sz="1200">
                          <a:effectLst/>
                        </a:rPr>
                        <a:t>Percent of all transects that are accretional</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23.17%</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2321612040"/>
                  </a:ext>
                </a:extLst>
              </a:tr>
              <a:tr h="256622">
                <a:tc>
                  <a:txBody>
                    <a:bodyPr/>
                    <a:lstStyle/>
                    <a:p>
                      <a:pPr marL="0" marR="0">
                        <a:lnSpc>
                          <a:spcPct val="150000"/>
                        </a:lnSpc>
                        <a:spcBef>
                          <a:spcPts val="0"/>
                        </a:spcBef>
                        <a:spcAft>
                          <a:spcPts val="0"/>
                        </a:spcAft>
                      </a:pPr>
                      <a:r>
                        <a:rPr lang="en-US" sz="1200">
                          <a:effectLst/>
                        </a:rPr>
                        <a:t>Percent of all transects that have statistically significant accretion</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dirty="0">
                          <a:effectLst/>
                        </a:rPr>
                        <a:t>10.98%</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1853662720"/>
                  </a:ext>
                </a:extLst>
              </a:tr>
              <a:tr h="256622">
                <a:tc>
                  <a:txBody>
                    <a:bodyPr/>
                    <a:lstStyle/>
                    <a:p>
                      <a:pPr marL="0" marR="0">
                        <a:lnSpc>
                          <a:spcPct val="150000"/>
                        </a:lnSpc>
                        <a:spcBef>
                          <a:spcPts val="0"/>
                        </a:spcBef>
                        <a:spcAft>
                          <a:spcPts val="0"/>
                        </a:spcAft>
                      </a:pPr>
                      <a:r>
                        <a:rPr lang="en-US" sz="1200">
                          <a:effectLst/>
                        </a:rPr>
                        <a:t>Maximum value accretion (m/yr)</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0.62</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455551043"/>
                  </a:ext>
                </a:extLst>
              </a:tr>
              <a:tr h="256622">
                <a:tc>
                  <a:txBody>
                    <a:bodyPr/>
                    <a:lstStyle/>
                    <a:p>
                      <a:pPr marL="0" marR="0">
                        <a:lnSpc>
                          <a:spcPct val="150000"/>
                        </a:lnSpc>
                        <a:spcBef>
                          <a:spcPts val="0"/>
                        </a:spcBef>
                        <a:spcAft>
                          <a:spcPts val="0"/>
                        </a:spcAft>
                      </a:pPr>
                      <a:r>
                        <a:rPr lang="en-US" sz="1200">
                          <a:effectLst/>
                        </a:rPr>
                        <a:t>Maximum value accretion (transect ID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a:effectLst/>
                        </a:rPr>
                        <a:t>44</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3369750144"/>
                  </a:ext>
                </a:extLst>
              </a:tr>
              <a:tr h="256622">
                <a:tc>
                  <a:txBody>
                    <a:bodyPr/>
                    <a:lstStyle/>
                    <a:p>
                      <a:pPr marL="0" marR="0">
                        <a:lnSpc>
                          <a:spcPct val="150000"/>
                        </a:lnSpc>
                        <a:spcBef>
                          <a:spcPts val="0"/>
                        </a:spcBef>
                        <a:spcAft>
                          <a:spcPts val="0"/>
                        </a:spcAft>
                      </a:pPr>
                      <a:r>
                        <a:rPr lang="en-US" sz="1200">
                          <a:effectLst/>
                        </a:rPr>
                        <a:t>Average of all accretional rates (m/yr)</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tc>
                  <a:txBody>
                    <a:bodyPr/>
                    <a:lstStyle/>
                    <a:p>
                      <a:pPr marL="0" marR="0">
                        <a:lnSpc>
                          <a:spcPct val="150000"/>
                        </a:lnSpc>
                        <a:spcBef>
                          <a:spcPts val="0"/>
                        </a:spcBef>
                        <a:spcAft>
                          <a:spcPts val="0"/>
                        </a:spcAft>
                        <a:tabLst>
                          <a:tab pos="1828800" algn="dec"/>
                          <a:tab pos="2743200" algn="dec"/>
                          <a:tab pos="3657600" algn="dec"/>
                        </a:tabLst>
                      </a:pPr>
                      <a:r>
                        <a:rPr lang="en-US" sz="1200" dirty="0">
                          <a:effectLst/>
                        </a:rPr>
                        <a:t>0.31</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8146" marR="58146" marT="0" marB="0"/>
                </a:tc>
                <a:extLst>
                  <a:ext uri="{0D108BD9-81ED-4DB2-BD59-A6C34878D82A}">
                    <a16:rowId xmlns:a16="http://schemas.microsoft.com/office/drawing/2014/main" val="1124916856"/>
                  </a:ext>
                </a:extLst>
              </a:tr>
            </a:tbl>
          </a:graphicData>
        </a:graphic>
      </p:graphicFrame>
      <p:sp>
        <p:nvSpPr>
          <p:cNvPr id="6" name="TextBox 5">
            <a:extLst>
              <a:ext uri="{FF2B5EF4-FFF2-40B4-BE49-F238E27FC236}">
                <a16:creationId xmlns:a16="http://schemas.microsoft.com/office/drawing/2014/main" id="{F2C89B69-024C-40A5-9399-D9CF87069E00}"/>
              </a:ext>
            </a:extLst>
          </p:cNvPr>
          <p:cNvSpPr txBox="1"/>
          <p:nvPr/>
        </p:nvSpPr>
        <p:spPr>
          <a:xfrm>
            <a:off x="5366370" y="5557076"/>
            <a:ext cx="6094602" cy="461665"/>
          </a:xfrm>
          <a:prstGeom prst="rect">
            <a:avLst/>
          </a:prstGeom>
          <a:noFill/>
        </p:spPr>
        <p:txBody>
          <a:bodyPr wrap="square">
            <a:spAutoFit/>
          </a:bodyPr>
          <a:lstStyle>
            <a:defPPr>
              <a:defRPr lang="en-US"/>
            </a:defPPr>
            <a:lvl1pPr marL="685800" marR="0" indent="-685800">
              <a:spcBef>
                <a:spcPts val="0"/>
              </a:spcBef>
              <a:spcAft>
                <a:spcPts val="0"/>
              </a:spcAft>
              <a:defRPr sz="1200" bmk="">
                <a:latin typeface="Arial" panose="020B0604020202020204" pitchFamily="34" charset="0"/>
                <a:cs typeface="Arial" panose="020B0604020202020204" pitchFamily="34" charset="0"/>
              </a:defRPr>
            </a:lvl1pPr>
          </a:lstStyle>
          <a:p>
            <a:r>
              <a:rPr lang="en-US" dirty="0"/>
              <a:t>Table 3-4.  Summary statistics calculated by DSAS, RATE: LRR (Linear Regression Rate) for years 1994 to 2019</a:t>
            </a:r>
          </a:p>
        </p:txBody>
      </p:sp>
    </p:spTree>
    <p:extLst>
      <p:ext uri="{BB962C8B-B14F-4D97-AF65-F5344CB8AC3E}">
        <p14:creationId xmlns:p14="http://schemas.microsoft.com/office/powerpoint/2010/main" val="3564334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61AF27-8A66-46AC-8798-87E420B5431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8428" y="908316"/>
            <a:ext cx="4417367" cy="5575083"/>
          </a:xfrm>
          <a:prstGeom prst="rect">
            <a:avLst/>
          </a:prstGeom>
          <a:noFill/>
          <a:ln>
            <a:noFill/>
          </a:ln>
        </p:spPr>
      </p:pic>
      <p:pic>
        <p:nvPicPr>
          <p:cNvPr id="3" name="Picture 2">
            <a:extLst>
              <a:ext uri="{FF2B5EF4-FFF2-40B4-BE49-F238E27FC236}">
                <a16:creationId xmlns:a16="http://schemas.microsoft.com/office/drawing/2014/main" id="{E560E30D-C715-4DFF-8ABD-7B8962AC613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16205" y="908316"/>
            <a:ext cx="4417367" cy="5575083"/>
          </a:xfrm>
          <a:prstGeom prst="rect">
            <a:avLst/>
          </a:prstGeom>
          <a:noFill/>
          <a:ln>
            <a:noFill/>
          </a:ln>
        </p:spPr>
      </p:pic>
      <p:sp>
        <p:nvSpPr>
          <p:cNvPr id="4" name="TextBox 3">
            <a:extLst>
              <a:ext uri="{FF2B5EF4-FFF2-40B4-BE49-F238E27FC236}">
                <a16:creationId xmlns:a16="http://schemas.microsoft.com/office/drawing/2014/main" id="{80569D0C-EE8E-450D-83F1-1AE63088184C}"/>
              </a:ext>
            </a:extLst>
          </p:cNvPr>
          <p:cNvSpPr txBox="1"/>
          <p:nvPr/>
        </p:nvSpPr>
        <p:spPr>
          <a:xfrm>
            <a:off x="1" y="28913"/>
            <a:ext cx="12192000" cy="584775"/>
          </a:xfrm>
          <a:prstGeom prst="rect">
            <a:avLst/>
          </a:prstGeom>
          <a:noFill/>
        </p:spPr>
        <p:txBody>
          <a:bodyPr wrap="square">
            <a:spAutoFit/>
          </a:bodyPr>
          <a:lstStyle/>
          <a:p>
            <a:pPr algn="ctr"/>
            <a:r>
              <a:rPr lang="en-US" sz="3200" spc="-100" dirty="0">
                <a:solidFill>
                  <a:srgbClr val="FFFFFF"/>
                </a:solidFill>
                <a:latin typeface="Sagona Book"/>
                <a:ea typeface="+mj-ea"/>
                <a:cs typeface="+mj-cs"/>
              </a:rPr>
              <a:t>Beta Shoreline Forecasting Analysis for 10 and 20-Year Prediction</a:t>
            </a:r>
            <a:endParaRPr lang="en-US" sz="3200" dirty="0"/>
          </a:p>
        </p:txBody>
      </p:sp>
    </p:spTree>
    <p:extLst>
      <p:ext uri="{BB962C8B-B14F-4D97-AF65-F5344CB8AC3E}">
        <p14:creationId xmlns:p14="http://schemas.microsoft.com/office/powerpoint/2010/main" val="331493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A34A-D8DF-4F08-BCD6-4ACCCABFF514}"/>
              </a:ext>
            </a:extLst>
          </p:cNvPr>
          <p:cNvSpPr txBox="1">
            <a:spLocks/>
          </p:cNvSpPr>
          <p:nvPr/>
        </p:nvSpPr>
        <p:spPr>
          <a:xfrm>
            <a:off x="130989" y="26586"/>
            <a:ext cx="6911974" cy="775609"/>
          </a:xfrm>
          <a:prstGeom prst="rect">
            <a:avLst/>
          </a:prstGeom>
        </p:spPr>
        <p:txBody>
          <a:bodyPr>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r>
              <a:rPr lang="en-US" sz="5000" dirty="0"/>
              <a:t>Discussion </a:t>
            </a:r>
          </a:p>
        </p:txBody>
      </p:sp>
      <p:sp>
        <p:nvSpPr>
          <p:cNvPr id="3" name="TextBox 2">
            <a:extLst>
              <a:ext uri="{FF2B5EF4-FFF2-40B4-BE49-F238E27FC236}">
                <a16:creationId xmlns:a16="http://schemas.microsoft.com/office/drawing/2014/main" id="{FE2C9C76-6D69-4525-9D0C-FD82134357AA}"/>
              </a:ext>
            </a:extLst>
          </p:cNvPr>
          <p:cNvSpPr txBox="1"/>
          <p:nvPr/>
        </p:nvSpPr>
        <p:spPr>
          <a:xfrm>
            <a:off x="0" y="834956"/>
            <a:ext cx="11912328" cy="6093976"/>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Deer Island shoreline features have eroded over two periods of time, both 1994-2007 and 2010-2019. </a:t>
            </a:r>
          </a:p>
          <a:p>
            <a:pPr marL="285750" indent="-285750">
              <a:buFont typeface="Arial" panose="020B0604020202020204" pitchFamily="34" charset="0"/>
              <a:buChar char="•"/>
            </a:pPr>
            <a:endParaRPr lang="en-US" dirty="0">
              <a:latin typeface="Arial" panose="020B060402020202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 number of transects examined for change on Deer Island had a higher number of transects demonstrating erosional events in 1994-2007 than in 2010-2019. </a:t>
            </a:r>
          </a:p>
          <a:p>
            <a:pPr marL="742950" lvl="1" indent="-285750">
              <a:buFont typeface="Arial" panose="020B0604020202020204" pitchFamily="34" charset="0"/>
              <a:buChar char="•"/>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(1994) is taken one year after a severe winter storm (March 1993) that is known to have caused considerable changes in shoreline features</a:t>
            </a:r>
          </a:p>
          <a:p>
            <a:pPr marL="742950" lvl="1" indent="-285750">
              <a:buFont typeface="Arial" panose="020B0604020202020204" pitchFamily="34" charset="0"/>
              <a:buChar char="•"/>
            </a:pPr>
            <a:endParaRPr lang="en-US" sz="1600" dirty="0">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 observed overall net loss of Deer Island shoreline could result in loss of habitat used by wildlife resources, including shorebirds. </a:t>
            </a:r>
          </a:p>
          <a:p>
            <a:pPr marL="285750" indent="-285750">
              <a:buFont typeface="Arial" panose="020B0604020202020204" pitchFamily="34" charset="0"/>
              <a:buChar cha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It is interesting to note that although the overall shoreline experienced erosion, evidence of accretion may have occurred in the center of the Deer Island shoreline over all time periods (Table 3-3)</a:t>
            </a:r>
          </a:p>
          <a:p>
            <a:pPr marL="285750" indent="-285750">
              <a:buFont typeface="Arial" panose="020B0604020202020204" pitchFamily="34" charset="0"/>
              <a:buChar char="•"/>
            </a:pP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 source of uncertainty may arise due to the missing imagery years of 2007- 2008 and 2011- 2012. If those missing years were available for analysis, it may provide important information to assist with interpreting the true erosion differences between these two time periods.</a:t>
            </a:r>
          </a:p>
          <a:p>
            <a:pPr marL="285750" indent="-285750">
              <a:buFont typeface="Arial" panose="020B0604020202020204" pitchFamily="34" charset="0"/>
              <a:buChar char="•"/>
            </a:pPr>
            <a:endParaRPr lang="en-US" dirty="0">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Sea level rise may be the dominant feature driving changes in shoreline features along Deer Island. </a:t>
            </a:r>
          </a:p>
          <a:p>
            <a:pPr marL="285750" indent="-285750">
              <a:buFont typeface="Arial" panose="020B0604020202020204" pitchFamily="34" charset="0"/>
              <a:buChar char="•"/>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Storm and storm clusters may significantly impact barrier island morphology in this area with direct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stormwind</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and tide impacts along with changes to wave energy (e.g., low wave energy). </a:t>
            </a:r>
          </a:p>
          <a:p>
            <a:endParaRPr lang="en-US" dirty="0"/>
          </a:p>
        </p:txBody>
      </p:sp>
    </p:spTree>
    <p:extLst>
      <p:ext uri="{BB962C8B-B14F-4D97-AF65-F5344CB8AC3E}">
        <p14:creationId xmlns:p14="http://schemas.microsoft.com/office/powerpoint/2010/main" val="1106121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E19E-FA58-4488-8CD2-BA13E5A037DF}"/>
              </a:ext>
            </a:extLst>
          </p:cNvPr>
          <p:cNvSpPr>
            <a:spLocks noGrp="1"/>
          </p:cNvSpPr>
          <p:nvPr>
            <p:ph type="ctrTitle"/>
          </p:nvPr>
        </p:nvSpPr>
        <p:spPr>
          <a:xfrm>
            <a:off x="275954" y="161094"/>
            <a:ext cx="6911974" cy="775609"/>
          </a:xfrm>
        </p:spPr>
        <p:txBody>
          <a:bodyPr>
            <a:normAutofit fontScale="90000"/>
          </a:bodyPr>
          <a:lstStyle/>
          <a:p>
            <a:pPr algn="l"/>
            <a:r>
              <a:rPr lang="en-US" dirty="0"/>
              <a:t>Conclusion</a:t>
            </a:r>
          </a:p>
        </p:txBody>
      </p:sp>
      <p:sp>
        <p:nvSpPr>
          <p:cNvPr id="5" name="TextBox 4">
            <a:extLst>
              <a:ext uri="{FF2B5EF4-FFF2-40B4-BE49-F238E27FC236}">
                <a16:creationId xmlns:a16="http://schemas.microsoft.com/office/drawing/2014/main" id="{D5332062-C483-40EE-9499-C2C9ABBC66FC}"/>
              </a:ext>
            </a:extLst>
          </p:cNvPr>
          <p:cNvSpPr txBox="1"/>
          <p:nvPr/>
        </p:nvSpPr>
        <p:spPr>
          <a:xfrm>
            <a:off x="275954" y="1182029"/>
            <a:ext cx="11243256" cy="5201424"/>
          </a:xfrm>
          <a:prstGeom prst="rect">
            <a:avLst/>
          </a:prstGeom>
          <a:noFill/>
        </p:spPr>
        <p:txBody>
          <a:bodyPr wrap="square">
            <a:spAutoFit/>
          </a:bodyPr>
          <a:lstStyle/>
          <a:p>
            <a:pPr marL="285750" indent="-285750">
              <a:buFont typeface="Wingdings" panose="05000000000000000000" pitchFamily="2"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Data management workflows are imperative to every ecological project.</a:t>
            </a:r>
          </a:p>
          <a:p>
            <a:pPr marL="285750" indent="-285750">
              <a:buFont typeface="Wingdings" panose="05000000000000000000" pitchFamily="2" charset="2"/>
              <a:buChar char="§"/>
            </a:pPr>
            <a:endParaRPr lang="en-US" sz="2800" dirty="0">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Best practice is to create workflows prior to data collection. </a:t>
            </a:r>
          </a:p>
          <a:p>
            <a:pPr marL="285750" indent="-285750">
              <a:buFont typeface="Wingdings" panose="05000000000000000000" pitchFamily="2" charset="2"/>
              <a:buChar char="§"/>
            </a:pPr>
            <a:endParaRPr lang="en-US" sz="2800" dirty="0">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Also best practice to consider workflows for each employee.</a:t>
            </a:r>
          </a:p>
          <a:p>
            <a:r>
              <a:rPr lang="en-US" sz="2800" dirty="0">
                <a:effectLst/>
                <a:latin typeface="Arial" panose="020B0604020202020204" pitchFamily="34" charset="0"/>
                <a:ea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Ecological project workflows should include a way to save iterations of changing project files and data</a:t>
            </a:r>
            <a:r>
              <a:rPr lang="en-US" sz="2800" dirty="0">
                <a:latin typeface="Arial" panose="020B0604020202020204" pitchFamily="34" charset="0"/>
                <a:ea typeface="Times New Roman" panose="02020603050405020304" pitchFamily="18" charset="0"/>
                <a:cs typeface="Times New Roman" panose="02020603050405020304" pitchFamily="18" charset="0"/>
              </a:rPr>
              <a:t> using version control software.</a:t>
            </a:r>
          </a:p>
          <a:p>
            <a:pPr marL="285750" indent="-285750">
              <a:buFont typeface="Wingdings" panose="05000000000000000000" pitchFamily="2" charset="2"/>
              <a:buChar char="§"/>
            </a:pPr>
            <a:endParaRPr lang="en-US" sz="2800" dirty="0">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800" dirty="0">
                <a:latin typeface="Arial" panose="020B0604020202020204" pitchFamily="34" charset="0"/>
                <a:ea typeface="Times New Roman" panose="02020603050405020304" pitchFamily="18" charset="0"/>
                <a:cs typeface="Times New Roman" panose="02020603050405020304" pitchFamily="18" charset="0"/>
              </a:rPr>
              <a:t>Workflows and documentation allow for repeatable science.</a:t>
            </a:r>
            <a:endParaRPr lang="en-US" sz="2800" dirty="0">
              <a:latin typeface="Arial" panose="020B0604020202020204" pitchFamily="34" charset="0"/>
              <a:cs typeface="Times New Roman" panose="02020603050405020304" pitchFamily="18" charset="0"/>
            </a:endParaRPr>
          </a:p>
          <a:p>
            <a:pPr marL="285750" indent="-285750">
              <a:buFont typeface="Wingdings" panose="05000000000000000000" pitchFamily="2" charset="2"/>
              <a:buChar char="§"/>
            </a:pPr>
            <a:endParaRPr lang="en-US" sz="2400" dirty="0"/>
          </a:p>
        </p:txBody>
      </p:sp>
    </p:spTree>
    <p:extLst>
      <p:ext uri="{BB962C8B-B14F-4D97-AF65-F5344CB8AC3E}">
        <p14:creationId xmlns:p14="http://schemas.microsoft.com/office/powerpoint/2010/main" val="2551955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5F7D6D-32EC-4823-BB4D-1BC954A0D9A3}"/>
              </a:ext>
            </a:extLst>
          </p:cNvPr>
          <p:cNvSpPr txBox="1"/>
          <p:nvPr/>
        </p:nvSpPr>
        <p:spPr>
          <a:xfrm>
            <a:off x="815878" y="662418"/>
            <a:ext cx="10227262" cy="5355312"/>
          </a:xfrm>
          <a:prstGeom prst="rect">
            <a:avLst/>
          </a:prstGeom>
          <a:noFill/>
        </p:spPr>
        <p:txBody>
          <a:bodyPr wrap="square" rtlCol="0">
            <a:spAutoFit/>
          </a:bodyPr>
          <a:lstStyle/>
          <a:p>
            <a:r>
              <a:rPr lang="en-US" sz="2400" dirty="0">
                <a:latin typeface="Arial" panose="020B0604020202020204" pitchFamily="34" charset="0"/>
              </a:rPr>
              <a:t>Acknowledgments:</a:t>
            </a:r>
          </a:p>
          <a:p>
            <a:pPr algn="ctr"/>
            <a:endParaRPr lang="en-US" sz="2000" dirty="0"/>
          </a:p>
          <a:p>
            <a:pPr algn="ctr"/>
            <a:r>
              <a:rPr lang="en-US" sz="2000" dirty="0">
                <a:effectLst/>
                <a:latin typeface="Arial" panose="020B0604020202020204" pitchFamily="34" charset="0"/>
                <a:ea typeface="Calibri" panose="020F0502020204030204" pitchFamily="34" charset="0"/>
              </a:rPr>
              <a:t>Committee members for guiding me through the rigorous thesis process: Dr. William E. Pine III, Dr. Joann Mossa, Dr. Peter Adams, and Joseph Aufmuth. </a:t>
            </a:r>
          </a:p>
          <a:p>
            <a:pPr algn="ctr"/>
            <a:endParaRPr lang="en-US" sz="2000" dirty="0">
              <a:latin typeface="Arial" panose="020B0604020202020204" pitchFamily="34" charset="0"/>
              <a:ea typeface="Calibri" panose="020F0502020204030204" pitchFamily="34" charset="0"/>
            </a:endParaRPr>
          </a:p>
          <a:p>
            <a:pPr algn="ctr"/>
            <a:r>
              <a:rPr lang="en-US" sz="2000" dirty="0">
                <a:effectLst/>
                <a:latin typeface="Arial" panose="020B0604020202020204" pitchFamily="34" charset="0"/>
                <a:ea typeface="Calibri" panose="020F0502020204030204" pitchFamily="34" charset="0"/>
              </a:rPr>
              <a:t>I would like to thank the administrators in my department SNRE, K. Ramesh Reddy and Karen Bray. </a:t>
            </a:r>
          </a:p>
          <a:p>
            <a:pPr algn="ctr"/>
            <a:endParaRPr lang="en-US" sz="2000" dirty="0">
              <a:latin typeface="Arial" panose="020B0604020202020204" pitchFamily="34" charset="0"/>
              <a:ea typeface="Calibri" panose="020F0502020204030204" pitchFamily="34" charset="0"/>
            </a:endParaRPr>
          </a:p>
          <a:p>
            <a:pPr algn="ctr"/>
            <a:r>
              <a:rPr lang="en-US" sz="2000" dirty="0">
                <a:effectLst/>
                <a:latin typeface="Arial" panose="020B0604020202020204" pitchFamily="34" charset="0"/>
                <a:ea typeface="Calibri" panose="020F0502020204030204" pitchFamily="34" charset="0"/>
              </a:rPr>
              <a:t>I thank the University of Florida Academic Research and Consulting Services for teaching and encouraging me to learn more in the field of data science. </a:t>
            </a:r>
          </a:p>
          <a:p>
            <a:pPr algn="ctr"/>
            <a:endParaRPr lang="en-US" sz="2000" dirty="0">
              <a:latin typeface="Arial" panose="020B0604020202020204" pitchFamily="34" charset="0"/>
              <a:ea typeface="Calibri" panose="020F0502020204030204" pitchFamily="34" charset="0"/>
            </a:endParaRPr>
          </a:p>
          <a:p>
            <a:pPr algn="ctr"/>
            <a:r>
              <a:rPr lang="en-US" sz="2000" dirty="0">
                <a:effectLst/>
                <a:latin typeface="Arial" panose="020B0604020202020204" pitchFamily="34" charset="0"/>
                <a:ea typeface="Calibri" panose="020F0502020204030204" pitchFamily="34" charset="0"/>
              </a:rPr>
              <a:t>I also thank the National Fish and Wildlife Foundation for funding the Lone Cabbage Reef project. I also like to thank all the technicians, research coordinators, and administrators on the Lone Cabbage Reef project that collected, observed and gathered data. </a:t>
            </a:r>
          </a:p>
          <a:p>
            <a:pPr algn="ctr"/>
            <a:r>
              <a:rPr lang="en-US" sz="2000" dirty="0">
                <a:effectLst/>
                <a:latin typeface="Arial" panose="020B0604020202020204" pitchFamily="34" charset="0"/>
                <a:ea typeface="Calibri" panose="020F0502020204030204" pitchFamily="34" charset="0"/>
              </a:rPr>
              <a:t>I would also like to thank any faculty, student, or administrator that kept me motivated to continue working and learning through my program.</a:t>
            </a:r>
          </a:p>
          <a:p>
            <a:endParaRPr lang="en-US" dirty="0"/>
          </a:p>
        </p:txBody>
      </p:sp>
    </p:spTree>
    <p:extLst>
      <p:ext uri="{BB962C8B-B14F-4D97-AF65-F5344CB8AC3E}">
        <p14:creationId xmlns:p14="http://schemas.microsoft.com/office/powerpoint/2010/main" val="378286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02D523-48E5-4899-B6AA-7878CD8586B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6978" y="0"/>
            <a:ext cx="4898043" cy="6858000"/>
          </a:xfrm>
          <a:prstGeom prst="rect">
            <a:avLst/>
          </a:prstGeom>
          <a:noFill/>
          <a:ln>
            <a:noFill/>
          </a:ln>
        </p:spPr>
      </p:pic>
    </p:spTree>
    <p:extLst>
      <p:ext uri="{BB962C8B-B14F-4D97-AF65-F5344CB8AC3E}">
        <p14:creationId xmlns:p14="http://schemas.microsoft.com/office/powerpoint/2010/main" val="60812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A48F3-A710-41AF-8889-ECCF401A9F0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8741" y="0"/>
            <a:ext cx="9102055" cy="6858000"/>
          </a:xfrm>
          <a:prstGeom prst="rect">
            <a:avLst/>
          </a:prstGeom>
          <a:noFill/>
          <a:ln>
            <a:noFill/>
          </a:ln>
        </p:spPr>
      </p:pic>
    </p:spTree>
    <p:extLst>
      <p:ext uri="{BB962C8B-B14F-4D97-AF65-F5344CB8AC3E}">
        <p14:creationId xmlns:p14="http://schemas.microsoft.com/office/powerpoint/2010/main" val="8937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FBEC4C-2ADD-4B8F-9143-AA11746C281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2563" y="0"/>
            <a:ext cx="9155011" cy="6858000"/>
          </a:xfrm>
          <a:prstGeom prst="rect">
            <a:avLst/>
          </a:prstGeom>
          <a:noFill/>
          <a:ln>
            <a:noFill/>
          </a:ln>
        </p:spPr>
      </p:pic>
    </p:spTree>
    <p:extLst>
      <p:ext uri="{BB962C8B-B14F-4D97-AF65-F5344CB8AC3E}">
        <p14:creationId xmlns:p14="http://schemas.microsoft.com/office/powerpoint/2010/main" val="171419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5A28AF-79BA-4139-A1AA-A4EB9BA402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7890" y="6292"/>
            <a:ext cx="8976220" cy="6858000"/>
          </a:xfrm>
          <a:prstGeom prst="rect">
            <a:avLst/>
          </a:prstGeom>
          <a:solidFill>
            <a:schemeClr val="tx1"/>
          </a:solidFill>
          <a:ln>
            <a:noFill/>
          </a:ln>
        </p:spPr>
      </p:pic>
    </p:spTree>
    <p:extLst>
      <p:ext uri="{BB962C8B-B14F-4D97-AF65-F5344CB8AC3E}">
        <p14:creationId xmlns:p14="http://schemas.microsoft.com/office/powerpoint/2010/main" val="374720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A9EF-B5E1-4857-A015-4C53C4E001B0}"/>
              </a:ext>
            </a:extLst>
          </p:cNvPr>
          <p:cNvSpPr>
            <a:spLocks noGrp="1"/>
          </p:cNvSpPr>
          <p:nvPr>
            <p:ph type="ctrTitle"/>
          </p:nvPr>
        </p:nvSpPr>
        <p:spPr>
          <a:xfrm>
            <a:off x="2640013" y="1951672"/>
            <a:ext cx="6911974" cy="2954655"/>
          </a:xfrm>
        </p:spPr>
        <p:txBody>
          <a:bodyPr>
            <a:normAutofit fontScale="90000"/>
          </a:bodyPr>
          <a:lstStyle/>
          <a:p>
            <a:r>
              <a:rPr lang="en-US" dirty="0"/>
              <a:t>Chapter 2- </a:t>
            </a:r>
            <a:br>
              <a:rPr lang="en-US" dirty="0"/>
            </a:br>
            <a:r>
              <a:rPr lang="en-US" sz="4900" dirty="0"/>
              <a:t>TAILORING GITHUB FOR ECOLOGY </a:t>
            </a:r>
            <a:br>
              <a:rPr lang="en-US" sz="1800" dirty="0">
                <a:effectLst/>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1586987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17DA35-936B-4FE0-8011-84729AF92C23}"/>
              </a:ext>
            </a:extLst>
          </p:cNvPr>
          <p:cNvPicPr/>
          <p:nvPr/>
        </p:nvPicPr>
        <p:blipFill rotWithShape="1">
          <a:blip r:embed="rId3">
            <a:extLst>
              <a:ext uri="{28A0092B-C50C-407E-A947-70E740481C1C}">
                <a14:useLocalDpi xmlns:a14="http://schemas.microsoft.com/office/drawing/2010/main" val="0"/>
              </a:ext>
            </a:extLst>
          </a:blip>
          <a:srcRect l="20585" t="12747" r="13996" b="27230"/>
          <a:stretch/>
        </p:blipFill>
        <p:spPr bwMode="auto">
          <a:xfrm>
            <a:off x="1389776" y="0"/>
            <a:ext cx="9412447" cy="6858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6571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DF2C68-E9BC-4E40-89DF-3660DADFC3A9}"/>
              </a:ext>
            </a:extLst>
          </p:cNvPr>
          <p:cNvPicPr/>
          <p:nvPr/>
        </p:nvPicPr>
        <p:blipFill rotWithShape="1">
          <a:blip r:embed="rId3">
            <a:extLst>
              <a:ext uri="{28A0092B-C50C-407E-A947-70E740481C1C}">
                <a14:useLocalDpi xmlns:a14="http://schemas.microsoft.com/office/drawing/2010/main" val="0"/>
              </a:ext>
            </a:extLst>
          </a:blip>
          <a:srcRect l="21797" t="4031" r="13127" b="8549"/>
          <a:stretch/>
        </p:blipFill>
        <p:spPr bwMode="auto">
          <a:xfrm>
            <a:off x="3057482" y="0"/>
            <a:ext cx="6077036" cy="6858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3266131"/>
      </p:ext>
    </p:extLst>
  </p:cSld>
  <p:clrMapOvr>
    <a:masterClrMapping/>
  </p:clrMapOvr>
</p:sld>
</file>

<file path=ppt/theme/theme1.xml><?xml version="1.0" encoding="utf-8"?>
<a:theme xmlns:a="http://schemas.openxmlformats.org/drawingml/2006/main" name="Blob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5467</TotalTime>
  <Words>4486</Words>
  <Application>Microsoft Office PowerPoint</Application>
  <PresentationFormat>Widescreen</PresentationFormat>
  <Paragraphs>364</Paragraphs>
  <Slides>26</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Avenir Next LT Pro</vt:lpstr>
      <vt:lpstr>Calibri</vt:lpstr>
      <vt:lpstr>Sagona Book</vt:lpstr>
      <vt:lpstr>The Hand Extrablack</vt:lpstr>
      <vt:lpstr>Wingdings</vt:lpstr>
      <vt:lpstr>BlobVTI</vt:lpstr>
      <vt:lpstr>Big Changes in the Big Bend: A data management and shoreline analysis study </vt:lpstr>
      <vt:lpstr>Chapter 1  ESTABLISHING A PROGRESSIVE DATA MANAGEMENT WORKFLOW FOR BIOLOGICAL DATA TO INFORM ADAPTIVE MANAGEMENT DECISIONS </vt:lpstr>
      <vt:lpstr>PowerPoint Presentation</vt:lpstr>
      <vt:lpstr>PowerPoint Presentation</vt:lpstr>
      <vt:lpstr>PowerPoint Presentation</vt:lpstr>
      <vt:lpstr>PowerPoint Presentation</vt:lpstr>
      <vt:lpstr>Chapter 2-  TAILORING GITHUB FOR ECOLOGY  </vt:lpstr>
      <vt:lpstr>PowerPoint Presentation</vt:lpstr>
      <vt:lpstr>PowerPoint Presentation</vt:lpstr>
      <vt:lpstr>PowerPoint Presentation</vt:lpstr>
      <vt:lpstr>Chapter 3 A DIGITAL SHORELINE ANALYSIS SYSTEM (DSAS) APPLIED ON SANDY SHORELINE CHANGES IN DEER ISLAND, FL </vt:lpstr>
      <vt:lpstr>PowerPoint Presentation</vt:lpstr>
      <vt:lpstr>Impacts to Study Site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Moreno,Melissa M</dc:creator>
  <cp:lastModifiedBy>Moreno,Melissa M</cp:lastModifiedBy>
  <cp:revision>69</cp:revision>
  <dcterms:created xsi:type="dcterms:W3CDTF">2021-04-26T14:03:51Z</dcterms:created>
  <dcterms:modified xsi:type="dcterms:W3CDTF">2021-05-14T17:35:12Z</dcterms:modified>
</cp:coreProperties>
</file>