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5" r:id="rId1"/>
  </p:sldMasterIdLst>
  <p:notesMasterIdLst>
    <p:notesMasterId r:id="rId13"/>
  </p:notesMasterIdLst>
  <p:sldIdLst>
    <p:sldId id="256" r:id="rId2"/>
    <p:sldId id="257" r:id="rId3"/>
    <p:sldId id="264" r:id="rId4"/>
    <p:sldId id="258" r:id="rId5"/>
    <p:sldId id="259" r:id="rId6"/>
    <p:sldId id="261" r:id="rId7"/>
    <p:sldId id="262" r:id="rId8"/>
    <p:sldId id="265" r:id="rId9"/>
    <p:sldId id="266" r:id="rId10"/>
    <p:sldId id="26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Melissa M" initials="MM" lastIdx="2" clrIdx="0">
    <p:extLst>
      <p:ext uri="{19B8F6BF-5375-455C-9EA6-DF929625EA0E}">
        <p15:presenceInfo xmlns:p15="http://schemas.microsoft.com/office/powerpoint/2012/main" userId="Moreno,Meliss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210" autoAdjust="0"/>
  </p:normalViewPr>
  <p:slideViewPr>
    <p:cSldViewPr snapToGrid="0">
      <p:cViewPr varScale="1">
        <p:scale>
          <a:sx n="81" d="100"/>
          <a:sy n="81" d="100"/>
        </p:scale>
        <p:origin x="1692" y="84"/>
      </p:cViewPr>
      <p:guideLst/>
    </p:cSldViewPr>
  </p:slideViewPr>
  <p:notesTextViewPr>
    <p:cViewPr>
      <p:scale>
        <a:sx n="1" d="1"/>
        <a:sy n="1" d="1"/>
      </p:scale>
      <p:origin x="0" y="-5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08E35-F9FB-4A62-AA08-ED9AA2468A56}"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D3835-892C-4629-B092-FFF326102CFF}" type="slidenum">
              <a:rPr lang="en-US" smtClean="0"/>
              <a:t>‹#›</a:t>
            </a:fld>
            <a:endParaRPr lang="en-US"/>
          </a:p>
        </p:txBody>
      </p:sp>
    </p:spTree>
    <p:extLst>
      <p:ext uri="{BB962C8B-B14F-4D97-AF65-F5344CB8AC3E}">
        <p14:creationId xmlns:p14="http://schemas.microsoft.com/office/powerpoint/2010/main" val="172566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pii/S1352231003001286#FIG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slight differences in paths</a:t>
            </a:r>
          </a:p>
        </p:txBody>
      </p:sp>
      <p:sp>
        <p:nvSpPr>
          <p:cNvPr id="4" name="Slide Number Placeholder 3"/>
          <p:cNvSpPr>
            <a:spLocks noGrp="1"/>
          </p:cNvSpPr>
          <p:nvPr>
            <p:ph type="sldNum" sz="quarter" idx="5"/>
          </p:nvPr>
        </p:nvSpPr>
        <p:spPr/>
        <p:txBody>
          <a:bodyPr/>
          <a:lstStyle/>
          <a:p>
            <a:fld id="{C21D3835-892C-4629-B092-FFF326102CFF}" type="slidenum">
              <a:rPr lang="en-US" smtClean="0"/>
              <a:t>3</a:t>
            </a:fld>
            <a:endParaRPr lang="en-US"/>
          </a:p>
        </p:txBody>
      </p:sp>
    </p:spTree>
    <p:extLst>
      <p:ext uri="{BB962C8B-B14F-4D97-AF65-F5344CB8AC3E}">
        <p14:creationId xmlns:p14="http://schemas.microsoft.com/office/powerpoint/2010/main" val="238063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The whiskbroom motions. There is a comparison image at the top, that shows the different scanning 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Image of how the whiskbroom captures the image. </a:t>
            </a:r>
          </a:p>
          <a:p>
            <a:endParaRPr lang="en-US" dirty="0"/>
          </a:p>
        </p:txBody>
      </p:sp>
      <p:sp>
        <p:nvSpPr>
          <p:cNvPr id="4" name="Slide Number Placeholder 3"/>
          <p:cNvSpPr>
            <a:spLocks noGrp="1"/>
          </p:cNvSpPr>
          <p:nvPr>
            <p:ph type="sldNum" sz="quarter" idx="5"/>
          </p:nvPr>
        </p:nvSpPr>
        <p:spPr/>
        <p:txBody>
          <a:bodyPr/>
          <a:lstStyle/>
          <a:p>
            <a:fld id="{C21D3835-892C-4629-B092-FFF326102CFF}" type="slidenum">
              <a:rPr lang="en-US" smtClean="0"/>
              <a:t>7</a:t>
            </a:fld>
            <a:endParaRPr lang="en-US"/>
          </a:p>
        </p:txBody>
      </p:sp>
    </p:spTree>
    <p:extLst>
      <p:ext uri="{BB962C8B-B14F-4D97-AF65-F5344CB8AC3E}">
        <p14:creationId xmlns:p14="http://schemas.microsoft.com/office/powerpoint/2010/main" val="4138951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Applications of MODIS satellite data and products for monitoring air quality in the state of Texas</a:t>
            </a:r>
            <a:endParaRPr lang="en-US" dirty="0"/>
          </a:p>
          <a:p>
            <a:endParaRPr lang="en-US" dirty="0"/>
          </a:p>
          <a:p>
            <a:r>
              <a:rPr lang="en-US" dirty="0"/>
              <a:t>-T</a:t>
            </a:r>
            <a:r>
              <a:rPr lang="en-US" sz="1200" b="0" i="0" kern="1200" dirty="0">
                <a:solidFill>
                  <a:schemeClr val="tx1"/>
                </a:solidFill>
                <a:effectLst/>
                <a:latin typeface="+mn-lt"/>
                <a:ea typeface="+mn-ea"/>
                <a:cs typeface="+mn-cs"/>
              </a:rPr>
              <a:t>he Center for Space Research (CSR), in conjunction with the Monitoring Operations Division (MOD) of the Texas Commission on Environmental Quality (TCEQ), is evaluating the use of remotely sensed satellite data to assist in monitoring and predicting air quality in Texas.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Fig. 1. MODIS imagery sequence shows continental haze originates in the central US and enters Texas precipitating a health alert in over 150 counties on 13 September 2002. Geographic boundaries of these data are more evident in panels shown in </a:t>
            </a:r>
            <a:r>
              <a:rPr lang="en-US" sz="1200" b="0" i="0" u="none" strike="noStrike" kern="1200" dirty="0">
                <a:solidFill>
                  <a:schemeClr val="tx1"/>
                </a:solidFill>
                <a:effectLst/>
                <a:latin typeface="+mn-lt"/>
                <a:ea typeface="+mn-ea"/>
                <a:cs typeface="+mn-cs"/>
                <a:hlinkClick r:id="rId3"/>
              </a:rPr>
              <a:t>Figs. 2(a)–(c)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21D3835-892C-4629-B092-FFF326102CFF}" type="slidenum">
              <a:rPr lang="en-US" smtClean="0"/>
              <a:t>8</a:t>
            </a:fld>
            <a:endParaRPr lang="en-US"/>
          </a:p>
        </p:txBody>
      </p:sp>
    </p:spTree>
    <p:extLst>
      <p:ext uri="{BB962C8B-B14F-4D97-AF65-F5344CB8AC3E}">
        <p14:creationId xmlns:p14="http://schemas.microsoft.com/office/powerpoint/2010/main" val="415470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 2. (a) GOES Channel 1 in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Panel </a:t>
            </a:r>
            <a:r>
              <a:rPr lang="en-US" sz="1200" b="0" i="0" kern="1200" dirty="0">
                <a:solidFill>
                  <a:schemeClr val="tx1"/>
                </a:solidFill>
                <a:effectLst/>
                <a:latin typeface="+mn-lt"/>
                <a:ea typeface="+mn-ea"/>
                <a:cs typeface="+mn-cs"/>
              </a:rPr>
              <a:t>(1) shows no indication of mid-continental haze at 1700 UTC on 10 September 2002. However, a color composite of MODIS bands at 1720UTC (red=0.645, green=0.555, and blue=0.469 </a:t>
            </a:r>
            <a:r>
              <a:rPr lang="en-US" sz="1200" b="0" i="0" kern="1200" dirty="0" err="1">
                <a:solidFill>
                  <a:schemeClr val="tx1"/>
                </a:solidFill>
                <a:effectLst/>
                <a:latin typeface="+mn-lt"/>
                <a:ea typeface="+mn-ea"/>
                <a:cs typeface="+mn-cs"/>
              </a:rPr>
              <a:t>μm</a:t>
            </a:r>
            <a:r>
              <a:rPr lang="en-US" sz="1200" b="0" i="0" kern="1200" dirty="0">
                <a:solidFill>
                  <a:schemeClr val="tx1"/>
                </a:solidFill>
                <a:effectLst/>
                <a:latin typeface="+mn-lt"/>
                <a:ea typeface="+mn-ea"/>
                <a:cs typeface="+mn-cs"/>
              </a:rPr>
              <a:t>) in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Panel (2) reveals this pollution as a “blue” cloud over Arkansas (top right corner of scene). The MODIS MOD04 aerosol product in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Panel (3) accurately detects this pollution, i.e. lighter gray-shades denote higher aerosol optical thickness values.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 MODIS Band 12 (centered at 0.565 </a:t>
            </a:r>
            <a:r>
              <a:rPr lang="en-US" sz="1200" b="0" i="0" kern="1200" dirty="0" err="1">
                <a:solidFill>
                  <a:schemeClr val="tx1"/>
                </a:solidFill>
                <a:effectLst/>
                <a:latin typeface="+mn-lt"/>
                <a:ea typeface="+mn-ea"/>
                <a:cs typeface="+mn-cs"/>
              </a:rPr>
              <a:t>μm</a:t>
            </a:r>
            <a:r>
              <a:rPr lang="en-US" sz="1200" b="0" i="0" kern="1200" dirty="0">
                <a:solidFill>
                  <a:schemeClr val="tx1"/>
                </a:solidFill>
                <a:effectLst/>
                <a:latin typeface="+mn-lt"/>
                <a:ea typeface="+mn-ea"/>
                <a:cs typeface="+mn-cs"/>
              </a:rPr>
              <a:t>) in Panel (1) is representative of visible data collected by GOES satellites and shows no indication of mid-continental haze on 11 September 2002. </a:t>
            </a:r>
          </a:p>
          <a:p>
            <a:r>
              <a:rPr lang="en-US" sz="1200" b="0" i="0" kern="1200" dirty="0">
                <a:solidFill>
                  <a:schemeClr val="tx1"/>
                </a:solidFill>
                <a:effectLst/>
                <a:latin typeface="+mn-lt"/>
                <a:ea typeface="+mn-ea"/>
                <a:cs typeface="+mn-cs"/>
              </a:rPr>
              <a:t>However, a color composite of MODIS bands at 1625 UTC in Panel (2) reveals this pollution as a “blue” cloud.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MODIS MOD04 aerosol product (best reports for land and ocean) in Panel (3) shows the horizontal extend of the pollution and the relative concentration, with optical depths exceeding unity. Again, lighter gray-shades denote higher aerosol optical thickness values. (c) Since GOES was not available from TCEQ, MODIS Band 12 is in Panel (1), MODIS color composite for 1705 UTC in Panel (2), and MODIS aerosol analysis from NASA in Panel (3).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MODIS MOD04 aerosol product shows the continental haze continues to be advected by strong northeasterly winds into Texas, since gray-shades denote higher aerosol optical thickness values. TCEQ issues a health alert for 150 counties in Texas on 12 September 2002.</a:t>
            </a:r>
          </a:p>
          <a:p>
            <a:endParaRPr lang="en-US" sz="1200" b="0" i="0" kern="1200" dirty="0">
              <a:solidFill>
                <a:schemeClr val="tx1"/>
              </a:solidFill>
              <a:effectLst/>
              <a:latin typeface="+mn-lt"/>
              <a:ea typeface="+mn-ea"/>
              <a:cs typeface="+mn-cs"/>
            </a:endParaRPr>
          </a:p>
          <a:p>
            <a:r>
              <a:rPr lang="en-US" dirty="0"/>
              <a:t>https://www.sciencedirect.com/science/article/pii/S1352231003001286</a:t>
            </a:r>
          </a:p>
        </p:txBody>
      </p:sp>
      <p:sp>
        <p:nvSpPr>
          <p:cNvPr id="4" name="Slide Number Placeholder 3"/>
          <p:cNvSpPr>
            <a:spLocks noGrp="1"/>
          </p:cNvSpPr>
          <p:nvPr>
            <p:ph type="sldNum" sz="quarter" idx="5"/>
          </p:nvPr>
        </p:nvSpPr>
        <p:spPr/>
        <p:txBody>
          <a:bodyPr/>
          <a:lstStyle/>
          <a:p>
            <a:fld id="{C21D3835-892C-4629-B092-FFF326102CFF}" type="slidenum">
              <a:rPr lang="en-US" smtClean="0"/>
              <a:t>9</a:t>
            </a:fld>
            <a:endParaRPr lang="en-US"/>
          </a:p>
        </p:txBody>
      </p:sp>
    </p:spTree>
    <p:extLst>
      <p:ext uri="{BB962C8B-B14F-4D97-AF65-F5344CB8AC3E}">
        <p14:creationId xmlns:p14="http://schemas.microsoft.com/office/powerpoint/2010/main" val="326714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en-US" dirty="0"/>
              <a:t>Notice the dark vegetation. Nile Delta , the Nile River and much of the red Sea. Band 4 has a spatial resolution of 500 x 500 micrometers</a:t>
            </a:r>
          </a:p>
          <a:p>
            <a:pPr marL="228600" indent="-228600">
              <a:buAutoNum type="alphaLcPeriod"/>
            </a:pPr>
            <a:r>
              <a:rPr lang="en-US" dirty="0"/>
              <a:t>True color image displayed using Google Earth, show variation in color of the water in the Bahamas, 2008, light blue is shallow banks, darker blue is deeper water, can see clouds http://cimss.ssec.wisc.edu/goes/blog/archives/600</a:t>
            </a:r>
          </a:p>
          <a:p>
            <a:pPr marL="228600" indent="-228600">
              <a:buAutoNum type="alphaLcPeriod"/>
            </a:pPr>
            <a:r>
              <a:rPr lang="en-US" dirty="0"/>
              <a:t>(top) comparison technique for scanning methods</a:t>
            </a:r>
          </a:p>
        </p:txBody>
      </p:sp>
      <p:sp>
        <p:nvSpPr>
          <p:cNvPr id="4" name="Slide Number Placeholder 3"/>
          <p:cNvSpPr>
            <a:spLocks noGrp="1"/>
          </p:cNvSpPr>
          <p:nvPr>
            <p:ph type="sldNum" sz="quarter" idx="5"/>
          </p:nvPr>
        </p:nvSpPr>
        <p:spPr/>
        <p:txBody>
          <a:bodyPr/>
          <a:lstStyle/>
          <a:p>
            <a:fld id="{C21D3835-892C-4629-B092-FFF326102CFF}" type="slidenum">
              <a:rPr lang="en-US" smtClean="0"/>
              <a:t>10</a:t>
            </a:fld>
            <a:endParaRPr lang="en-US"/>
          </a:p>
        </p:txBody>
      </p:sp>
    </p:spTree>
    <p:extLst>
      <p:ext uri="{BB962C8B-B14F-4D97-AF65-F5344CB8AC3E}">
        <p14:creationId xmlns:p14="http://schemas.microsoft.com/office/powerpoint/2010/main" val="393786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F5D1760D-B304-466D-A0D2-6EFF6D4897A3}" type="datetimeFigureOut">
              <a:rPr lang="en-US" smtClean="0"/>
              <a:t>2/20/2019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2BB9172-33AA-4424-89A6-1C0B5A916BEF}"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6006958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1760D-B304-466D-A0D2-6EFF6D4897A3}"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9172-33AA-4424-89A6-1C0B5A916BEF}" type="slidenum">
              <a:rPr lang="en-US" smtClean="0"/>
              <a:t>‹#›</a:t>
            </a:fld>
            <a:endParaRPr lang="en-US"/>
          </a:p>
        </p:txBody>
      </p:sp>
    </p:spTree>
    <p:extLst>
      <p:ext uri="{BB962C8B-B14F-4D97-AF65-F5344CB8AC3E}">
        <p14:creationId xmlns:p14="http://schemas.microsoft.com/office/powerpoint/2010/main" val="83909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5D1760D-B304-466D-A0D2-6EFF6D4897A3}" type="datetimeFigureOut">
              <a:rPr lang="en-US" smtClean="0"/>
              <a:t>2/20/2019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2BB9172-33AA-4424-89A6-1C0B5A916BEF}"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4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1760D-B304-466D-A0D2-6EFF6D4897A3}"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9172-33AA-4424-89A6-1C0B5A916BEF}" type="slidenum">
              <a:rPr lang="en-US" smtClean="0"/>
              <a:t>‹#›</a:t>
            </a:fld>
            <a:endParaRPr lang="en-US"/>
          </a:p>
        </p:txBody>
      </p:sp>
    </p:spTree>
    <p:extLst>
      <p:ext uri="{BB962C8B-B14F-4D97-AF65-F5344CB8AC3E}">
        <p14:creationId xmlns:p14="http://schemas.microsoft.com/office/powerpoint/2010/main" val="173179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5D1760D-B304-466D-A0D2-6EFF6D4897A3}" type="datetimeFigureOut">
              <a:rPr lang="en-US" smtClean="0"/>
              <a:t>2/20/2019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2BB9172-33AA-4424-89A6-1C0B5A916BEF}"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4030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D1760D-B304-466D-A0D2-6EFF6D4897A3}"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9172-33AA-4424-89A6-1C0B5A916BEF}" type="slidenum">
              <a:rPr lang="en-US" smtClean="0"/>
              <a:t>‹#›</a:t>
            </a:fld>
            <a:endParaRPr lang="en-US"/>
          </a:p>
        </p:txBody>
      </p:sp>
    </p:spTree>
    <p:extLst>
      <p:ext uri="{BB962C8B-B14F-4D97-AF65-F5344CB8AC3E}">
        <p14:creationId xmlns:p14="http://schemas.microsoft.com/office/powerpoint/2010/main" val="312373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1760D-B304-466D-A0D2-6EFF6D4897A3}" type="datetimeFigureOut">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BB9172-33AA-4424-89A6-1C0B5A916BEF}" type="slidenum">
              <a:rPr lang="en-US" smtClean="0"/>
              <a:t>‹#›</a:t>
            </a:fld>
            <a:endParaRPr lang="en-US"/>
          </a:p>
        </p:txBody>
      </p:sp>
    </p:spTree>
    <p:extLst>
      <p:ext uri="{BB962C8B-B14F-4D97-AF65-F5344CB8AC3E}">
        <p14:creationId xmlns:p14="http://schemas.microsoft.com/office/powerpoint/2010/main" val="303991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D1760D-B304-466D-A0D2-6EFF6D4897A3}"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B9172-33AA-4424-89A6-1C0B5A916BEF}" type="slidenum">
              <a:rPr lang="en-US" smtClean="0"/>
              <a:t>‹#›</a:t>
            </a:fld>
            <a:endParaRPr lang="en-US"/>
          </a:p>
        </p:txBody>
      </p:sp>
    </p:spTree>
    <p:extLst>
      <p:ext uri="{BB962C8B-B14F-4D97-AF65-F5344CB8AC3E}">
        <p14:creationId xmlns:p14="http://schemas.microsoft.com/office/powerpoint/2010/main" val="123884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5D1760D-B304-466D-A0D2-6EFF6D4897A3}" type="datetimeFigureOut">
              <a:rPr lang="en-US" smtClean="0"/>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BB9172-33AA-4424-89A6-1C0B5A916BEF}" type="slidenum">
              <a:rPr lang="en-US" smtClean="0"/>
              <a:t>‹#›</a:t>
            </a:fld>
            <a:endParaRPr lang="en-US"/>
          </a:p>
        </p:txBody>
      </p:sp>
    </p:spTree>
    <p:extLst>
      <p:ext uri="{BB962C8B-B14F-4D97-AF65-F5344CB8AC3E}">
        <p14:creationId xmlns:p14="http://schemas.microsoft.com/office/powerpoint/2010/main" val="164824281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5D1760D-B304-466D-A0D2-6EFF6D4897A3}" type="datetimeFigureOut">
              <a:rPr lang="en-US" smtClean="0"/>
              <a:t>2/20/2019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2BB9172-33AA-4424-89A6-1C0B5A916BEF}" type="slidenum">
              <a:rPr lang="en-US" smtClean="0"/>
              <a:t>‹#›</a:t>
            </a:fld>
            <a:endParaRPr lang="en-US"/>
          </a:p>
        </p:txBody>
      </p:sp>
    </p:spTree>
    <p:extLst>
      <p:ext uri="{BB962C8B-B14F-4D97-AF65-F5344CB8AC3E}">
        <p14:creationId xmlns:p14="http://schemas.microsoft.com/office/powerpoint/2010/main" val="56918141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5D1760D-B304-466D-A0D2-6EFF6D4897A3}" type="datetimeFigureOut">
              <a:rPr lang="en-US" smtClean="0"/>
              <a:t>2/20/2019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2BB9172-33AA-4424-89A6-1C0B5A916BEF}" type="slidenum">
              <a:rPr lang="en-US" smtClean="0"/>
              <a:t>‹#›</a:t>
            </a:fld>
            <a:endParaRPr lang="en-US"/>
          </a:p>
        </p:txBody>
      </p:sp>
    </p:spTree>
    <p:extLst>
      <p:ext uri="{BB962C8B-B14F-4D97-AF65-F5344CB8AC3E}">
        <p14:creationId xmlns:p14="http://schemas.microsoft.com/office/powerpoint/2010/main" val="38798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5D1760D-B304-466D-A0D2-6EFF6D4897A3}" type="datetimeFigureOut">
              <a:rPr lang="en-US" smtClean="0"/>
              <a:t>2/20/2019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2BB9172-33AA-4424-89A6-1C0B5A916BEF}"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73783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8" Type="http://schemas.openxmlformats.org/officeDocument/2006/relationships/hyperlink" Target="http://cimss.ssec.wisc.edu/goes/blog/archives/600" TargetMode="External"/><Relationship Id="rId3" Type="http://schemas.openxmlformats.org/officeDocument/2006/relationships/hyperlink" Target="https://www.nasa.gov/mission_pages/terra/spacecraft/index.html" TargetMode="External"/><Relationship Id="rId7" Type="http://schemas.openxmlformats.org/officeDocument/2006/relationships/hyperlink" Target="https://en.wikipedia.org/wiki/Moderate_Resolution_Imaging_Spectroradiometer" TargetMode="External"/><Relationship Id="rId2" Type="http://schemas.openxmlformats.org/officeDocument/2006/relationships/hyperlink" Target="https://www.ssec.wisc.edu/~scottb/080205_modis_bahamas.jpg" TargetMode="External"/><Relationship Id="rId1" Type="http://schemas.openxmlformats.org/officeDocument/2006/relationships/slideLayout" Target="../slideLayouts/slideLayout7.xml"/><Relationship Id="rId6" Type="http://schemas.openxmlformats.org/officeDocument/2006/relationships/hyperlink" Target="https://lpdaac.usgs.gov/dataset_discovery/modis" TargetMode="External"/><Relationship Id="rId5" Type="http://schemas.openxmlformats.org/officeDocument/2006/relationships/hyperlink" Target="https://eos.com/modis-mcd43a4/" TargetMode="External"/><Relationship Id="rId10" Type="http://schemas.openxmlformats.org/officeDocument/2006/relationships/hyperlink" Target="https://www.sciencedirect.com/science/article/pii/S1352231003001286" TargetMode="External"/><Relationship Id="rId4" Type="http://schemas.openxmlformats.org/officeDocument/2006/relationships/hyperlink" Target="https://sos.noaa.gov/datasets/polar-orbiting-aqua-satellite-and-modis-swath/" TargetMode="External"/><Relationship Id="rId9" Type="http://schemas.openxmlformats.org/officeDocument/2006/relationships/hyperlink" Target="https://nsidc.org/data/modis/terra_aqua_differen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8A2F-DE4A-444F-B4CC-91433E8E6AD5}"/>
              </a:ext>
            </a:extLst>
          </p:cNvPr>
          <p:cNvSpPr>
            <a:spLocks noGrp="1"/>
          </p:cNvSpPr>
          <p:nvPr>
            <p:ph type="ctrTitle"/>
          </p:nvPr>
        </p:nvSpPr>
        <p:spPr>
          <a:xfrm>
            <a:off x="7920752" y="1023867"/>
            <a:ext cx="4271248" cy="3349641"/>
          </a:xfrm>
        </p:spPr>
        <p:txBody>
          <a:bodyPr>
            <a:normAutofit/>
          </a:bodyPr>
          <a:lstStyle/>
          <a:p>
            <a:r>
              <a:rPr lang="en-US" dirty="0"/>
              <a:t>	</a:t>
            </a:r>
            <a:r>
              <a:rPr lang="en-US" sz="3100" dirty="0"/>
              <a:t>Low (Medium/Moderate) Resolution Satellite Imagery (MODIS)</a:t>
            </a:r>
            <a:endParaRPr lang="en-US" dirty="0"/>
          </a:p>
        </p:txBody>
      </p:sp>
      <p:sp>
        <p:nvSpPr>
          <p:cNvPr id="3" name="Subtitle 2">
            <a:extLst>
              <a:ext uri="{FF2B5EF4-FFF2-40B4-BE49-F238E27FC236}">
                <a16:creationId xmlns:a16="http://schemas.microsoft.com/office/drawing/2014/main" id="{E9665D95-F23C-45BE-9AF2-5BA71EE2744E}"/>
              </a:ext>
            </a:extLst>
          </p:cNvPr>
          <p:cNvSpPr>
            <a:spLocks noGrp="1"/>
          </p:cNvSpPr>
          <p:nvPr>
            <p:ph type="subTitle" idx="1"/>
          </p:nvPr>
        </p:nvSpPr>
        <p:spPr/>
        <p:txBody>
          <a:bodyPr>
            <a:normAutofit/>
          </a:bodyPr>
          <a:lstStyle/>
          <a:p>
            <a:r>
              <a:rPr lang="en-US" sz="3200" dirty="0"/>
              <a:t>Mel Moreno</a:t>
            </a:r>
          </a:p>
        </p:txBody>
      </p:sp>
    </p:spTree>
    <p:extLst>
      <p:ext uri="{BB962C8B-B14F-4D97-AF65-F5344CB8AC3E}">
        <p14:creationId xmlns:p14="http://schemas.microsoft.com/office/powerpoint/2010/main" val="83179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E1E9-94C4-48F0-9907-033B2C4691CD}"/>
              </a:ext>
            </a:extLst>
          </p:cNvPr>
          <p:cNvSpPr>
            <a:spLocks noGrp="1"/>
          </p:cNvSpPr>
          <p:nvPr>
            <p:ph type="title"/>
          </p:nvPr>
        </p:nvSpPr>
        <p:spPr>
          <a:xfrm>
            <a:off x="9507400" y="457200"/>
            <a:ext cx="2198039" cy="1687924"/>
          </a:xfrm>
        </p:spPr>
        <p:txBody>
          <a:bodyPr anchor="t"/>
          <a:lstStyle/>
          <a:p>
            <a:r>
              <a:rPr lang="en-US" dirty="0"/>
              <a:t>Samples</a:t>
            </a:r>
          </a:p>
        </p:txBody>
      </p:sp>
      <p:pic>
        <p:nvPicPr>
          <p:cNvPr id="7170" name="Picture 2" descr="Image result for whiskroom satellite">
            <a:extLst>
              <a:ext uri="{FF2B5EF4-FFF2-40B4-BE49-F238E27FC236}">
                <a16:creationId xmlns:a16="http://schemas.microsoft.com/office/drawing/2014/main" id="{CEF3C0B3-F65E-4FB2-8B3C-5F2853307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815" y="310562"/>
            <a:ext cx="36099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IMG_43771">
            <a:extLst>
              <a:ext uri="{FF2B5EF4-FFF2-40B4-BE49-F238E27FC236}">
                <a16:creationId xmlns:a16="http://schemas.microsoft.com/office/drawing/2014/main" id="{5D6C5A67-D390-4EFB-8309-E203A94197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11" t="2292" r="11459"/>
          <a:stretch/>
        </p:blipFill>
        <p:spPr bwMode="auto">
          <a:xfrm>
            <a:off x="318782" y="457200"/>
            <a:ext cx="4026715" cy="60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https://www.ssec.wisc.edu/~scottb/080205_modis_bahamas.jpg">
            <a:extLst>
              <a:ext uri="{FF2B5EF4-FFF2-40B4-BE49-F238E27FC236}">
                <a16:creationId xmlns:a16="http://schemas.microsoft.com/office/drawing/2014/main" id="{F60FD834-60EE-4774-B467-E8090EE7941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030856" y="2917368"/>
            <a:ext cx="5864497" cy="359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0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98A47-9099-476F-A683-87481ECEC6BA}"/>
              </a:ext>
            </a:extLst>
          </p:cNvPr>
          <p:cNvSpPr txBox="1"/>
          <p:nvPr/>
        </p:nvSpPr>
        <p:spPr>
          <a:xfrm>
            <a:off x="2118804" y="230820"/>
            <a:ext cx="7954392" cy="7048083"/>
          </a:xfrm>
          <a:prstGeom prst="rect">
            <a:avLst/>
          </a:prstGeom>
          <a:noFill/>
        </p:spPr>
        <p:txBody>
          <a:bodyPr wrap="square" rtlCol="0">
            <a:spAutoFit/>
          </a:bodyPr>
          <a:lstStyle/>
          <a:p>
            <a:pPr algn="ctr"/>
            <a:r>
              <a:rPr lang="en-US" sz="1600" b="1" dirty="0"/>
              <a:t>Credits</a:t>
            </a:r>
          </a:p>
          <a:p>
            <a:endParaRPr lang="en-US" sz="1600" dirty="0"/>
          </a:p>
          <a:p>
            <a:r>
              <a:rPr lang="en-US" sz="1600" b="1" dirty="0"/>
              <a:t>Images</a:t>
            </a:r>
          </a:p>
          <a:p>
            <a:r>
              <a:rPr lang="en-US" sz="1600" dirty="0">
                <a:hlinkClick r:id="rId2"/>
              </a:rPr>
              <a:t>https://www.ssec.wisc.edu/~scottb/080205_modis_bahamas.jpg</a:t>
            </a:r>
            <a:endParaRPr lang="en-US" sz="1600" dirty="0"/>
          </a:p>
          <a:p>
            <a:endParaRPr lang="en-US" sz="1600" dirty="0"/>
          </a:p>
          <a:p>
            <a:r>
              <a:rPr lang="en-US" sz="1600" dirty="0">
                <a:hlinkClick r:id="rId3"/>
              </a:rPr>
              <a:t>https://www.nasa.gov/mission_pages/terra/spacecraft/index.html</a:t>
            </a:r>
            <a:endParaRPr lang="en-US" sz="1600" dirty="0"/>
          </a:p>
          <a:p>
            <a:endParaRPr lang="en-US" sz="1600" dirty="0"/>
          </a:p>
          <a:p>
            <a:r>
              <a:rPr lang="en-US" sz="1600" dirty="0">
                <a:hlinkClick r:id="rId4"/>
              </a:rPr>
              <a:t>https://sos.noaa.gov/datasets/polar-orbiting-aqua-satellite-and-modis-swath/</a:t>
            </a:r>
            <a:endParaRPr lang="en-US" sz="1600" dirty="0"/>
          </a:p>
          <a:p>
            <a:endParaRPr lang="en-US" sz="1600" dirty="0"/>
          </a:p>
          <a:p>
            <a:r>
              <a:rPr lang="en-US" sz="1600" dirty="0">
                <a:hlinkClick r:id="rId5"/>
              </a:rPr>
              <a:t>https://eos.com/modis-mcd43a4/</a:t>
            </a:r>
            <a:endParaRPr lang="en-US" sz="1600" dirty="0"/>
          </a:p>
          <a:p>
            <a:endParaRPr lang="en-US" sz="1600" dirty="0"/>
          </a:p>
          <a:p>
            <a:r>
              <a:rPr lang="en-US" sz="1600" dirty="0">
                <a:hlinkClick r:id="rId6"/>
              </a:rPr>
              <a:t>https://lpdaac.usgs.gov/dataset_discovery/modis</a:t>
            </a:r>
            <a:endParaRPr lang="en-US" sz="1600" dirty="0"/>
          </a:p>
          <a:p>
            <a:endParaRPr lang="en-US" sz="1600" dirty="0"/>
          </a:p>
          <a:p>
            <a:r>
              <a:rPr lang="en-US" sz="1600" dirty="0"/>
              <a:t>Introductory Digital Image processing- Figure 2-45</a:t>
            </a:r>
          </a:p>
          <a:p>
            <a:endParaRPr lang="en-US" sz="1600" dirty="0"/>
          </a:p>
          <a:p>
            <a:r>
              <a:rPr lang="en-US" sz="1600" b="1" dirty="0"/>
              <a:t>Resources</a:t>
            </a:r>
          </a:p>
          <a:p>
            <a:r>
              <a:rPr lang="en-US" sz="1600" dirty="0">
                <a:hlinkClick r:id="rId7"/>
              </a:rPr>
              <a:t>https://en.wikipedia.org/wiki/Moderate_Resolution_Imaging_Spectroradiometer</a:t>
            </a:r>
            <a:endParaRPr lang="en-US" sz="1600" dirty="0"/>
          </a:p>
          <a:p>
            <a:endParaRPr lang="en-US" sz="1600" dirty="0"/>
          </a:p>
          <a:p>
            <a:r>
              <a:rPr lang="en-US" sz="1600" dirty="0"/>
              <a:t>Introductory Digital Image processing, Jensen, 3</a:t>
            </a:r>
            <a:r>
              <a:rPr lang="en-US" sz="1600" baseline="30000" dirty="0"/>
              <a:t>rd</a:t>
            </a:r>
            <a:r>
              <a:rPr lang="en-US" sz="1600" dirty="0"/>
              <a:t> edition</a:t>
            </a:r>
          </a:p>
          <a:p>
            <a:endParaRPr lang="en-US" sz="1600" dirty="0"/>
          </a:p>
          <a:p>
            <a:r>
              <a:rPr lang="en-US" sz="1600" dirty="0">
                <a:hlinkClick r:id="rId8"/>
              </a:rPr>
              <a:t>http://cimss.ssec.wisc.edu/goes/blog/archives/600</a:t>
            </a:r>
            <a:endParaRPr lang="en-US" sz="1600" dirty="0"/>
          </a:p>
          <a:p>
            <a:endParaRPr lang="en-US" sz="1600" dirty="0"/>
          </a:p>
          <a:p>
            <a:r>
              <a:rPr lang="en-US" sz="1600" dirty="0">
                <a:hlinkClick r:id="rId9"/>
              </a:rPr>
              <a:t>https://nsidc.org/data/modis/terra_aqua_differences</a:t>
            </a:r>
            <a:endParaRPr lang="en-US" sz="1600" dirty="0"/>
          </a:p>
          <a:p>
            <a:endParaRPr lang="en-US" sz="1600" dirty="0"/>
          </a:p>
          <a:p>
            <a:r>
              <a:rPr lang="en-US" sz="1600" dirty="0">
                <a:hlinkClick r:id="rId10"/>
              </a:rPr>
              <a:t>https://www.sciencedirect.com/science/article/pii/S1352231003001286</a:t>
            </a:r>
            <a:endParaRPr lang="en-US" sz="1600" dirty="0"/>
          </a:p>
          <a:p>
            <a:endParaRPr lang="en-US" sz="1600" dirty="0"/>
          </a:p>
          <a:p>
            <a:endParaRPr lang="en-US" dirty="0"/>
          </a:p>
          <a:p>
            <a:endParaRPr lang="en-US" dirty="0"/>
          </a:p>
        </p:txBody>
      </p:sp>
    </p:spTree>
    <p:extLst>
      <p:ext uri="{BB962C8B-B14F-4D97-AF65-F5344CB8AC3E}">
        <p14:creationId xmlns:p14="http://schemas.microsoft.com/office/powerpoint/2010/main" val="15500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205E-2D24-44D3-970C-08B816053DBE}"/>
              </a:ext>
            </a:extLst>
          </p:cNvPr>
          <p:cNvSpPr>
            <a:spLocks noGrp="1"/>
          </p:cNvSpPr>
          <p:nvPr>
            <p:ph type="title"/>
          </p:nvPr>
        </p:nvSpPr>
        <p:spPr>
          <a:xfrm>
            <a:off x="7468782" y="418352"/>
            <a:ext cx="3227715" cy="1687924"/>
          </a:xfrm>
        </p:spPr>
        <p:txBody>
          <a:bodyPr anchor="t"/>
          <a:lstStyle/>
          <a:p>
            <a:r>
              <a:rPr lang="en-US" dirty="0"/>
              <a:t>History </a:t>
            </a:r>
          </a:p>
        </p:txBody>
      </p:sp>
      <p:sp>
        <p:nvSpPr>
          <p:cNvPr id="3" name="Content Placeholder 2">
            <a:extLst>
              <a:ext uri="{FF2B5EF4-FFF2-40B4-BE49-F238E27FC236}">
                <a16:creationId xmlns:a16="http://schemas.microsoft.com/office/drawing/2014/main" id="{015570C7-676B-43DF-B3EF-633BC0023B5D}"/>
              </a:ext>
            </a:extLst>
          </p:cNvPr>
          <p:cNvSpPr>
            <a:spLocks noGrp="1"/>
          </p:cNvSpPr>
          <p:nvPr>
            <p:ph idx="1"/>
          </p:nvPr>
        </p:nvSpPr>
        <p:spPr>
          <a:xfrm>
            <a:off x="361896" y="986698"/>
            <a:ext cx="4868026" cy="5046112"/>
          </a:xfrm>
        </p:spPr>
        <p:txBody>
          <a:bodyPr>
            <a:normAutofit/>
          </a:bodyPr>
          <a:lstStyle/>
          <a:p>
            <a:pPr lvl="1">
              <a:buFont typeface="Wingdings" panose="05000000000000000000" pitchFamily="2" charset="2"/>
              <a:buChar char="§"/>
            </a:pPr>
            <a:r>
              <a:rPr lang="en-US" dirty="0"/>
              <a:t>The EOS Terra satellite was launched on December 18, 1999, by NASA.</a:t>
            </a:r>
          </a:p>
          <a:p>
            <a:pPr lvl="1">
              <a:buFont typeface="Wingdings" panose="05000000000000000000" pitchFamily="2" charset="2"/>
              <a:buChar char="§"/>
            </a:pPr>
            <a:endParaRPr lang="en-US" dirty="0"/>
          </a:p>
          <a:p>
            <a:pPr lvl="1">
              <a:buFont typeface="Wingdings" panose="05000000000000000000" pitchFamily="2" charset="2"/>
              <a:buChar char="§"/>
            </a:pPr>
            <a:r>
              <a:rPr lang="en-US" dirty="0"/>
              <a:t>It contains 5 remote sensing instruments</a:t>
            </a:r>
          </a:p>
          <a:p>
            <a:pPr lvl="2">
              <a:buFont typeface="Wingdings" panose="05000000000000000000" pitchFamily="2" charset="2"/>
              <a:buChar char="§"/>
            </a:pPr>
            <a:r>
              <a:rPr lang="en-US" dirty="0"/>
              <a:t>MODIS, ASTER, MISR, CERES, MOPPIT</a:t>
            </a:r>
          </a:p>
          <a:p>
            <a:pPr lvl="1">
              <a:buFont typeface="Wingdings" panose="05000000000000000000" pitchFamily="2" charset="2"/>
              <a:buChar char="§"/>
            </a:pPr>
            <a:r>
              <a:rPr lang="en-US" dirty="0"/>
              <a:t>These instruments were designed to address many research topics. </a:t>
            </a:r>
          </a:p>
          <a:p>
            <a:pPr marL="320040" lvl="1" indent="0">
              <a:buNone/>
            </a:pPr>
            <a:endParaRPr lang="en-US" dirty="0"/>
          </a:p>
          <a:p>
            <a:pPr lvl="1">
              <a:buFont typeface="Wingdings" panose="05000000000000000000" pitchFamily="2" charset="2"/>
              <a:buChar char="§"/>
            </a:pPr>
            <a:r>
              <a:rPr lang="en-US" dirty="0"/>
              <a:t>It is on board the EOS Aqua satellite, which launched in May, 2002. </a:t>
            </a:r>
          </a:p>
          <a:p>
            <a:pPr lvl="1">
              <a:buFont typeface="Wingdings" panose="05000000000000000000" pitchFamily="2" charset="2"/>
              <a:buChar char="§"/>
            </a:pPr>
            <a:endParaRPr lang="en-US" dirty="0"/>
          </a:p>
          <a:p>
            <a:pPr marL="960120" lvl="3" indent="0">
              <a:buNone/>
            </a:pPr>
            <a:endParaRPr lang="en-US" dirty="0"/>
          </a:p>
          <a:p>
            <a:pPr lvl="1"/>
            <a:endParaRPr lang="en-US" dirty="0"/>
          </a:p>
          <a:p>
            <a:pPr marL="320040" lvl="1" indent="0">
              <a:buNone/>
            </a:pPr>
            <a:endParaRPr lang="en-US" dirty="0"/>
          </a:p>
        </p:txBody>
      </p:sp>
      <p:pic>
        <p:nvPicPr>
          <p:cNvPr id="2052" name="Picture 4" descr="Image result for MODIS satellite">
            <a:extLst>
              <a:ext uri="{FF2B5EF4-FFF2-40B4-BE49-F238E27FC236}">
                <a16:creationId xmlns:a16="http://schemas.microsoft.com/office/drawing/2014/main" id="{6B191BC3-8395-4EAC-A864-66868D246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625" y="1524000"/>
            <a:ext cx="6183725" cy="463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6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9CE2-C1BB-4C1F-A96F-1FDFB2F329A8}"/>
              </a:ext>
            </a:extLst>
          </p:cNvPr>
          <p:cNvSpPr>
            <a:spLocks noGrp="1"/>
          </p:cNvSpPr>
          <p:nvPr>
            <p:ph type="title"/>
          </p:nvPr>
        </p:nvSpPr>
        <p:spPr>
          <a:xfrm>
            <a:off x="3906176" y="1145393"/>
            <a:ext cx="6800294" cy="967492"/>
          </a:xfrm>
        </p:spPr>
        <p:txBody>
          <a:bodyPr>
            <a:normAutofit/>
          </a:bodyPr>
          <a:lstStyle/>
          <a:p>
            <a:r>
              <a:rPr lang="en-US" dirty="0"/>
              <a:t>Terra 		vs 		Aqua</a:t>
            </a:r>
          </a:p>
        </p:txBody>
      </p:sp>
      <p:sp>
        <p:nvSpPr>
          <p:cNvPr id="3" name="Content Placeholder 2">
            <a:extLst>
              <a:ext uri="{FF2B5EF4-FFF2-40B4-BE49-F238E27FC236}">
                <a16:creationId xmlns:a16="http://schemas.microsoft.com/office/drawing/2014/main" id="{6949625A-C054-452E-AA1F-C44634021C6B}"/>
              </a:ext>
            </a:extLst>
          </p:cNvPr>
          <p:cNvSpPr>
            <a:spLocks noGrp="1"/>
          </p:cNvSpPr>
          <p:nvPr>
            <p:ph sz="half" idx="1"/>
          </p:nvPr>
        </p:nvSpPr>
        <p:spPr>
          <a:xfrm>
            <a:off x="2933700" y="2214973"/>
            <a:ext cx="2505180" cy="1560717"/>
          </a:xfrm>
        </p:spPr>
        <p:txBody>
          <a:bodyPr>
            <a:normAutofit fontScale="77500" lnSpcReduction="20000"/>
          </a:bodyPr>
          <a:lstStyle/>
          <a:p>
            <a:r>
              <a:rPr lang="en-US" sz="1800" dirty="0"/>
              <a:t>Sun-synchronous</a:t>
            </a:r>
          </a:p>
          <a:p>
            <a:r>
              <a:rPr lang="en-US" sz="1800" dirty="0"/>
              <a:t>Near-polar circular orbit</a:t>
            </a:r>
          </a:p>
          <a:p>
            <a:r>
              <a:rPr lang="en-US" sz="1800" dirty="0"/>
              <a:t>Timed to cross the equator from N to S, descending</a:t>
            </a:r>
          </a:p>
          <a:p>
            <a:r>
              <a:rPr lang="en-US" sz="1800" dirty="0"/>
              <a:t>10:30 A.M</a:t>
            </a:r>
          </a:p>
        </p:txBody>
      </p:sp>
      <p:sp>
        <p:nvSpPr>
          <p:cNvPr id="4" name="Content Placeholder 3">
            <a:extLst>
              <a:ext uri="{FF2B5EF4-FFF2-40B4-BE49-F238E27FC236}">
                <a16:creationId xmlns:a16="http://schemas.microsoft.com/office/drawing/2014/main" id="{D3334D06-C227-4155-9A6F-BA8E9599163C}"/>
              </a:ext>
            </a:extLst>
          </p:cNvPr>
          <p:cNvSpPr>
            <a:spLocks noGrp="1"/>
          </p:cNvSpPr>
          <p:nvPr>
            <p:ph sz="half" idx="2"/>
          </p:nvPr>
        </p:nvSpPr>
        <p:spPr>
          <a:xfrm>
            <a:off x="7481607" y="2229768"/>
            <a:ext cx="4160520" cy="1560717"/>
          </a:xfrm>
        </p:spPr>
        <p:txBody>
          <a:bodyPr>
            <a:normAutofit fontScale="77500" lnSpcReduction="20000"/>
          </a:bodyPr>
          <a:lstStyle/>
          <a:p>
            <a:r>
              <a:rPr lang="en-US" sz="1800" dirty="0"/>
              <a:t>Sun-synchronous</a:t>
            </a:r>
          </a:p>
          <a:p>
            <a:r>
              <a:rPr lang="en-US" sz="1800" dirty="0"/>
              <a:t>Near-polar circular orbit from S to N, ascending</a:t>
            </a:r>
          </a:p>
          <a:p>
            <a:r>
              <a:rPr lang="en-US" sz="1800" dirty="0"/>
              <a:t>1:30 P.M</a:t>
            </a:r>
          </a:p>
          <a:p>
            <a:endParaRPr lang="en-US" dirty="0"/>
          </a:p>
        </p:txBody>
      </p:sp>
      <p:pic>
        <p:nvPicPr>
          <p:cNvPr id="8194" name="Picture 2" descr="https://nsidc.org/sites/nsidc.org/files/terra_tracks.20050215.gif">
            <a:extLst>
              <a:ext uri="{FF2B5EF4-FFF2-40B4-BE49-F238E27FC236}">
                <a16:creationId xmlns:a16="http://schemas.microsoft.com/office/drawing/2014/main" id="{75692EF4-7A51-43EF-9813-1CBD0F5E8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65" y="3611235"/>
            <a:ext cx="4989713" cy="258088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nsidc.org/sites/nsidc.org/files/aqua_tracks.20050215.gif">
            <a:extLst>
              <a:ext uri="{FF2B5EF4-FFF2-40B4-BE49-F238E27FC236}">
                <a16:creationId xmlns:a16="http://schemas.microsoft.com/office/drawing/2014/main" id="{D216D376-6330-4392-81B1-0EAE8F0A73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560" y="3611235"/>
            <a:ext cx="4989713" cy="258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95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F0E1-FF85-4595-A063-650CE0949DD3}"/>
              </a:ext>
            </a:extLst>
          </p:cNvPr>
          <p:cNvSpPr>
            <a:spLocks noGrp="1"/>
          </p:cNvSpPr>
          <p:nvPr>
            <p:ph type="title"/>
          </p:nvPr>
        </p:nvSpPr>
        <p:spPr>
          <a:xfrm>
            <a:off x="7972192" y="441414"/>
            <a:ext cx="3227715" cy="1687924"/>
          </a:xfrm>
        </p:spPr>
        <p:txBody>
          <a:bodyPr anchor="t"/>
          <a:lstStyle/>
          <a:p>
            <a:r>
              <a:rPr lang="en-US" dirty="0"/>
              <a:t>Specifications</a:t>
            </a:r>
          </a:p>
        </p:txBody>
      </p:sp>
      <p:sp>
        <p:nvSpPr>
          <p:cNvPr id="3" name="Content Placeholder 2">
            <a:extLst>
              <a:ext uri="{FF2B5EF4-FFF2-40B4-BE49-F238E27FC236}">
                <a16:creationId xmlns:a16="http://schemas.microsoft.com/office/drawing/2014/main" id="{EEBF7B09-11D0-4F30-942A-5DE19CE5CBAB}"/>
              </a:ext>
            </a:extLst>
          </p:cNvPr>
          <p:cNvSpPr>
            <a:spLocks noGrp="1"/>
          </p:cNvSpPr>
          <p:nvPr>
            <p:ph idx="1"/>
          </p:nvPr>
        </p:nvSpPr>
        <p:spPr>
          <a:xfrm>
            <a:off x="287008" y="441414"/>
            <a:ext cx="5523128" cy="5654586"/>
          </a:xfrm>
        </p:spPr>
        <p:txBody>
          <a:bodyPr/>
          <a:lstStyle/>
          <a:p>
            <a:pPr lvl="2">
              <a:buFont typeface="Wingdings" panose="05000000000000000000" pitchFamily="2" charset="2"/>
              <a:buChar char="§"/>
            </a:pPr>
            <a:r>
              <a:rPr lang="en-US" sz="1800" dirty="0"/>
              <a:t>MODIS:</a:t>
            </a:r>
          </a:p>
          <a:p>
            <a:pPr lvl="3">
              <a:buFont typeface="Wingdings" panose="05000000000000000000" pitchFamily="2" charset="2"/>
              <a:buChar char="§"/>
            </a:pPr>
            <a:r>
              <a:rPr lang="en-US" sz="1600" dirty="0"/>
              <a:t>Has 36 bands from 0.405 to 14.385 micrometers</a:t>
            </a:r>
          </a:p>
          <a:p>
            <a:pPr lvl="3">
              <a:buFont typeface="Wingdings" panose="05000000000000000000" pitchFamily="2" charset="2"/>
              <a:buChar char="§"/>
            </a:pPr>
            <a:r>
              <a:rPr lang="en-US" sz="1600" dirty="0"/>
              <a:t>Collects data at 250-m, 500-m, and 1-km spatial resolutions</a:t>
            </a:r>
          </a:p>
          <a:p>
            <a:pPr lvl="3">
              <a:buFont typeface="Wingdings" panose="05000000000000000000" pitchFamily="2" charset="2"/>
              <a:buChar char="§"/>
            </a:pPr>
            <a:r>
              <a:rPr lang="en-US" sz="1600" dirty="0"/>
              <a:t>Views the entire surface of the Earth every 1-2 days, can have 1 kilometer resolution,  making observations in 36 spectral bands of :</a:t>
            </a:r>
          </a:p>
          <a:p>
            <a:pPr lvl="4">
              <a:buFont typeface="Wingdings" panose="05000000000000000000" pitchFamily="2" charset="2"/>
              <a:buChar char="§"/>
            </a:pPr>
            <a:r>
              <a:rPr lang="en-US" sz="1600" dirty="0"/>
              <a:t>land and ocean surface temperature</a:t>
            </a:r>
          </a:p>
          <a:p>
            <a:pPr lvl="4">
              <a:buFont typeface="Wingdings" panose="05000000000000000000" pitchFamily="2" charset="2"/>
              <a:buChar char="§"/>
            </a:pPr>
            <a:r>
              <a:rPr lang="en-US" sz="1600" dirty="0"/>
              <a:t>Primary productivity</a:t>
            </a:r>
          </a:p>
          <a:p>
            <a:pPr lvl="4">
              <a:buFont typeface="Wingdings" panose="05000000000000000000" pitchFamily="2" charset="2"/>
              <a:buChar char="§"/>
            </a:pPr>
            <a:r>
              <a:rPr lang="en-US" sz="1600" dirty="0"/>
              <a:t>Land-surface cover</a:t>
            </a:r>
          </a:p>
          <a:p>
            <a:pPr lvl="4">
              <a:buFont typeface="Wingdings" panose="05000000000000000000" pitchFamily="2" charset="2"/>
              <a:buChar char="§"/>
            </a:pPr>
            <a:r>
              <a:rPr lang="en-US" sz="1600" dirty="0"/>
              <a:t>Clouds</a:t>
            </a:r>
          </a:p>
          <a:p>
            <a:pPr lvl="4">
              <a:buFont typeface="Wingdings" panose="05000000000000000000" pitchFamily="2" charset="2"/>
              <a:buChar char="§"/>
            </a:pPr>
            <a:r>
              <a:rPr lang="en-US" sz="1600" dirty="0"/>
              <a:t>Aerosols</a:t>
            </a:r>
          </a:p>
          <a:p>
            <a:pPr lvl="4">
              <a:buFont typeface="Wingdings" panose="05000000000000000000" pitchFamily="2" charset="2"/>
              <a:buChar char="§"/>
            </a:pPr>
            <a:r>
              <a:rPr lang="en-US" sz="1600" dirty="0"/>
              <a:t>Water vapor</a:t>
            </a:r>
          </a:p>
          <a:p>
            <a:pPr lvl="4">
              <a:buFont typeface="Wingdings" panose="05000000000000000000" pitchFamily="2" charset="2"/>
              <a:buChar char="§"/>
            </a:pPr>
            <a:r>
              <a:rPr lang="en-US" sz="1600" dirty="0"/>
              <a:t>Temperature profiles</a:t>
            </a:r>
          </a:p>
          <a:p>
            <a:pPr lvl="4">
              <a:buFont typeface="Wingdings" panose="05000000000000000000" pitchFamily="2" charset="2"/>
              <a:buChar char="§"/>
            </a:pPr>
            <a:r>
              <a:rPr lang="en-US" sz="1600" dirty="0"/>
              <a:t>Fire</a:t>
            </a:r>
          </a:p>
          <a:p>
            <a:endParaRPr lang="en-US" dirty="0"/>
          </a:p>
        </p:txBody>
      </p:sp>
      <p:pic>
        <p:nvPicPr>
          <p:cNvPr id="3074" name="Picture 2" descr="Image result for MODIS satellite">
            <a:extLst>
              <a:ext uri="{FF2B5EF4-FFF2-40B4-BE49-F238E27FC236}">
                <a16:creationId xmlns:a16="http://schemas.microsoft.com/office/drawing/2014/main" id="{AAADF1F5-2F71-4092-9FB1-0E8592955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05" r="16955"/>
          <a:stretch/>
        </p:blipFill>
        <p:spPr bwMode="auto">
          <a:xfrm>
            <a:off x="6181144" y="1935125"/>
            <a:ext cx="5174976" cy="416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4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7CBA-0A84-4DF9-BE4E-F1F3F0FA5362}"/>
              </a:ext>
            </a:extLst>
          </p:cNvPr>
          <p:cNvSpPr>
            <a:spLocks noGrp="1"/>
          </p:cNvSpPr>
          <p:nvPr>
            <p:ph type="title"/>
          </p:nvPr>
        </p:nvSpPr>
        <p:spPr>
          <a:xfrm>
            <a:off x="8476488" y="234367"/>
            <a:ext cx="3227715" cy="1687924"/>
          </a:xfrm>
        </p:spPr>
        <p:txBody>
          <a:bodyPr anchor="t"/>
          <a:lstStyle/>
          <a:p>
            <a:r>
              <a:rPr lang="en-US" dirty="0"/>
              <a:t>Specifications</a:t>
            </a:r>
            <a:br>
              <a:rPr lang="en-US" dirty="0"/>
            </a:br>
            <a:r>
              <a:rPr lang="en-US" dirty="0" err="1"/>
              <a:t>cont</a:t>
            </a:r>
            <a:r>
              <a:rPr lang="en-US" dirty="0"/>
              <a:t>…</a:t>
            </a:r>
          </a:p>
        </p:txBody>
      </p:sp>
      <p:sp>
        <p:nvSpPr>
          <p:cNvPr id="3" name="Content Placeholder 2">
            <a:extLst>
              <a:ext uri="{FF2B5EF4-FFF2-40B4-BE49-F238E27FC236}">
                <a16:creationId xmlns:a16="http://schemas.microsoft.com/office/drawing/2014/main" id="{8DD05A41-BE36-4688-ADAD-3B677A551955}"/>
              </a:ext>
            </a:extLst>
          </p:cNvPr>
          <p:cNvSpPr>
            <a:spLocks noGrp="1"/>
          </p:cNvSpPr>
          <p:nvPr>
            <p:ph idx="1"/>
          </p:nvPr>
        </p:nvSpPr>
        <p:spPr>
          <a:xfrm>
            <a:off x="409925" y="4441183"/>
            <a:ext cx="7838336" cy="629175"/>
          </a:xfrm>
        </p:spPr>
        <p:txBody>
          <a:bodyPr>
            <a:normAutofit/>
          </a:bodyPr>
          <a:lstStyle/>
          <a:p>
            <a:pPr marL="0" indent="0">
              <a:buNone/>
            </a:pPr>
            <a:r>
              <a:rPr lang="en-US" sz="1200" dirty="0"/>
              <a:t>Figure 1- Information provided by Wikipedia, https://en.wikipedia.org/wiki/Moderate_Resolution_Imaging_Spectroradiometer</a:t>
            </a:r>
          </a:p>
        </p:txBody>
      </p:sp>
      <p:pic>
        <p:nvPicPr>
          <p:cNvPr id="5" name="Picture 4">
            <a:extLst>
              <a:ext uri="{FF2B5EF4-FFF2-40B4-BE49-F238E27FC236}">
                <a16:creationId xmlns:a16="http://schemas.microsoft.com/office/drawing/2014/main" id="{1BBEF4A9-1E83-4027-8130-AB49615E8F57}"/>
              </a:ext>
            </a:extLst>
          </p:cNvPr>
          <p:cNvPicPr>
            <a:picLocks noChangeAspect="1"/>
          </p:cNvPicPr>
          <p:nvPr/>
        </p:nvPicPr>
        <p:blipFill>
          <a:blip r:embed="rId2"/>
          <a:stretch>
            <a:fillRect/>
          </a:stretch>
        </p:blipFill>
        <p:spPr>
          <a:xfrm>
            <a:off x="409926" y="234367"/>
            <a:ext cx="7586410" cy="3983070"/>
          </a:xfrm>
          <a:prstGeom prst="rect">
            <a:avLst/>
          </a:prstGeom>
        </p:spPr>
      </p:pic>
      <p:pic>
        <p:nvPicPr>
          <p:cNvPr id="4100" name="Picture 4" descr="3: Concept of MODIS scan (on Aqua satellite). From [43].Â ">
            <a:extLst>
              <a:ext uri="{FF2B5EF4-FFF2-40B4-BE49-F238E27FC236}">
                <a16:creationId xmlns:a16="http://schemas.microsoft.com/office/drawing/2014/main" id="{183A5A35-B17A-46C4-8B5E-1B1E5C9F8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5520" y="1772566"/>
            <a:ext cx="3458683" cy="435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6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F670-61F1-4C40-B772-0D89C1DE425B}"/>
              </a:ext>
            </a:extLst>
          </p:cNvPr>
          <p:cNvSpPr>
            <a:spLocks noGrp="1"/>
          </p:cNvSpPr>
          <p:nvPr>
            <p:ph type="title"/>
          </p:nvPr>
        </p:nvSpPr>
        <p:spPr>
          <a:xfrm>
            <a:off x="8308708" y="441414"/>
            <a:ext cx="3227715" cy="1687924"/>
          </a:xfrm>
        </p:spPr>
        <p:txBody>
          <a:bodyPr anchor="t"/>
          <a:lstStyle/>
          <a:p>
            <a:r>
              <a:rPr lang="en-US" dirty="0"/>
              <a:t>Applications</a:t>
            </a:r>
          </a:p>
        </p:txBody>
      </p:sp>
      <p:sp>
        <p:nvSpPr>
          <p:cNvPr id="3" name="Content Placeholder 2">
            <a:extLst>
              <a:ext uri="{FF2B5EF4-FFF2-40B4-BE49-F238E27FC236}">
                <a16:creationId xmlns:a16="http://schemas.microsoft.com/office/drawing/2014/main" id="{FAA0325B-0F9C-4D68-BC08-7BF002575FC7}"/>
              </a:ext>
            </a:extLst>
          </p:cNvPr>
          <p:cNvSpPr>
            <a:spLocks noGrp="1"/>
          </p:cNvSpPr>
          <p:nvPr>
            <p:ph idx="1"/>
          </p:nvPr>
        </p:nvSpPr>
        <p:spPr>
          <a:xfrm>
            <a:off x="487730" y="441414"/>
            <a:ext cx="7597040" cy="6295288"/>
          </a:xfrm>
        </p:spPr>
        <p:txBody>
          <a:bodyPr>
            <a:noAutofit/>
          </a:bodyPr>
          <a:lstStyle/>
          <a:p>
            <a:r>
              <a:rPr lang="en-US" sz="1700" dirty="0"/>
              <a:t>MODIS has high temporal resolution data are useful to track changes in the landscape over time. </a:t>
            </a:r>
          </a:p>
          <a:p>
            <a:pPr lvl="1"/>
            <a:r>
              <a:rPr lang="en-US" sz="1700" dirty="0"/>
              <a:t>monitoring of vegetation health by means of time-series analyses with vegetation indices</a:t>
            </a:r>
          </a:p>
          <a:p>
            <a:pPr lvl="1"/>
            <a:r>
              <a:rPr lang="en-US" sz="1700" dirty="0"/>
              <a:t>long term land cover changes (e.g. to monitor deforestation rates)</a:t>
            </a:r>
          </a:p>
          <a:p>
            <a:pPr lvl="1"/>
            <a:r>
              <a:rPr lang="en-US" sz="1700" dirty="0"/>
              <a:t>water inundation from pluvial, riverine, or sea level rise flooding in coastal areas</a:t>
            </a:r>
          </a:p>
          <a:p>
            <a:pPr lvl="1"/>
            <a:r>
              <a:rPr lang="en-US" sz="1700" dirty="0"/>
              <a:t>change of water levels of major lakes </a:t>
            </a:r>
          </a:p>
          <a:p>
            <a:pPr lvl="1"/>
            <a:r>
              <a:rPr lang="en-US" sz="1700" dirty="0"/>
              <a:t>the detection and mapping of wildland fires in the United States.</a:t>
            </a:r>
            <a:endParaRPr lang="en-US" sz="1700" baseline="30000" dirty="0"/>
          </a:p>
          <a:p>
            <a:r>
              <a:rPr lang="en-US" sz="1700" dirty="0"/>
              <a:t>Provides long-term observations to derive enhanced knowledge of global dynamics and processes occurring on the surface of the Earth and it n the low atmosphere.</a:t>
            </a:r>
          </a:p>
          <a:p>
            <a:r>
              <a:rPr lang="en-US" sz="1700" dirty="0"/>
              <a:t>Modis is in a 705-km Sun- synchronous orbit.</a:t>
            </a:r>
          </a:p>
          <a:p>
            <a:r>
              <a:rPr lang="en-US" sz="1700" dirty="0"/>
              <a:t>Modis obtains a high radiometric resolution image of daylight-reflected solar radiation and day/night thermal emission over all regions of the Earth.</a:t>
            </a:r>
          </a:p>
        </p:txBody>
      </p:sp>
      <p:pic>
        <p:nvPicPr>
          <p:cNvPr id="5" name="Picture 2" descr="Image result for MODIS satellite">
            <a:extLst>
              <a:ext uri="{FF2B5EF4-FFF2-40B4-BE49-F238E27FC236}">
                <a16:creationId xmlns:a16="http://schemas.microsoft.com/office/drawing/2014/main" id="{4F638877-5B83-4D56-8984-39F21E8CC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728" y="2586180"/>
            <a:ext cx="3562695" cy="356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8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8192-EB7A-46DB-86AD-F6052AA46E72}"/>
              </a:ext>
            </a:extLst>
          </p:cNvPr>
          <p:cNvSpPr>
            <a:spLocks noGrp="1"/>
          </p:cNvSpPr>
          <p:nvPr>
            <p:ph type="title"/>
          </p:nvPr>
        </p:nvSpPr>
        <p:spPr>
          <a:xfrm>
            <a:off x="8486860" y="450745"/>
            <a:ext cx="3227715" cy="1566464"/>
          </a:xfrm>
        </p:spPr>
        <p:txBody>
          <a:bodyPr anchor="t"/>
          <a:lstStyle/>
          <a:p>
            <a:r>
              <a:rPr lang="en-US" dirty="0"/>
              <a:t>Applications </a:t>
            </a:r>
            <a:r>
              <a:rPr lang="en-US" dirty="0" err="1"/>
              <a:t>cont</a:t>
            </a:r>
            <a:r>
              <a:rPr lang="en-US" dirty="0"/>
              <a:t>…</a:t>
            </a:r>
          </a:p>
        </p:txBody>
      </p:sp>
      <p:sp>
        <p:nvSpPr>
          <p:cNvPr id="3" name="Content Placeholder 2">
            <a:extLst>
              <a:ext uri="{FF2B5EF4-FFF2-40B4-BE49-F238E27FC236}">
                <a16:creationId xmlns:a16="http://schemas.microsoft.com/office/drawing/2014/main" id="{9DC93C0E-671C-4998-AF31-43AEC74836C0}"/>
              </a:ext>
            </a:extLst>
          </p:cNvPr>
          <p:cNvSpPr>
            <a:spLocks noGrp="1"/>
          </p:cNvSpPr>
          <p:nvPr>
            <p:ph idx="1"/>
          </p:nvPr>
        </p:nvSpPr>
        <p:spPr>
          <a:xfrm>
            <a:off x="571687" y="604503"/>
            <a:ext cx="3941657" cy="5648993"/>
          </a:xfrm>
        </p:spPr>
        <p:txBody>
          <a:bodyPr/>
          <a:lstStyle/>
          <a:p>
            <a:r>
              <a:rPr lang="en-US" dirty="0"/>
              <a:t>Modis is a whiskbroom scanning imaging radiometer consisting of a cross-track scan mirror, collecting optics, and asset of linear detector arras with spectral interference filters located in four focal planes. </a:t>
            </a:r>
          </a:p>
          <a:p>
            <a:pPr marL="0" indent="0">
              <a:buNone/>
            </a:pPr>
            <a:endParaRPr lang="en-US" dirty="0"/>
          </a:p>
          <a:p>
            <a:r>
              <a:rPr lang="en-US" dirty="0"/>
              <a:t>Healthy vegetation absorbs much of the green radiant flux, meaning that the vegetated areas are in dark tones. </a:t>
            </a:r>
          </a:p>
          <a:p>
            <a:endParaRPr lang="en-US" dirty="0"/>
          </a:p>
        </p:txBody>
      </p:sp>
      <p:pic>
        <p:nvPicPr>
          <p:cNvPr id="5" name="Picture 4">
            <a:extLst>
              <a:ext uri="{FF2B5EF4-FFF2-40B4-BE49-F238E27FC236}">
                <a16:creationId xmlns:a16="http://schemas.microsoft.com/office/drawing/2014/main" id="{711DD03D-F388-4231-8FBF-99DF17E5E65F}"/>
              </a:ext>
            </a:extLst>
          </p:cNvPr>
          <p:cNvPicPr>
            <a:picLocks noChangeAspect="1"/>
          </p:cNvPicPr>
          <p:nvPr/>
        </p:nvPicPr>
        <p:blipFill>
          <a:blip r:embed="rId3"/>
          <a:stretch>
            <a:fillRect/>
          </a:stretch>
        </p:blipFill>
        <p:spPr>
          <a:xfrm>
            <a:off x="4616553" y="2116068"/>
            <a:ext cx="6612573" cy="3806550"/>
          </a:xfrm>
          <a:prstGeom prst="rect">
            <a:avLst/>
          </a:prstGeom>
        </p:spPr>
      </p:pic>
    </p:spTree>
    <p:extLst>
      <p:ext uri="{BB962C8B-B14F-4D97-AF65-F5344CB8AC3E}">
        <p14:creationId xmlns:p14="http://schemas.microsoft.com/office/powerpoint/2010/main" val="32001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23A5-C4A3-4A09-A633-5D5C95BAF2DE}"/>
              </a:ext>
            </a:extLst>
          </p:cNvPr>
          <p:cNvSpPr>
            <a:spLocks noGrp="1"/>
          </p:cNvSpPr>
          <p:nvPr>
            <p:ph type="title"/>
          </p:nvPr>
        </p:nvSpPr>
        <p:spPr>
          <a:xfrm>
            <a:off x="7617649" y="239533"/>
            <a:ext cx="4393869" cy="1687924"/>
          </a:xfrm>
        </p:spPr>
        <p:txBody>
          <a:bodyPr anchor="t"/>
          <a:lstStyle/>
          <a:p>
            <a:r>
              <a:rPr lang="en-US" dirty="0"/>
              <a:t>Applications </a:t>
            </a:r>
            <a:r>
              <a:rPr lang="en-US" dirty="0" err="1"/>
              <a:t>contd</a:t>
            </a:r>
            <a:r>
              <a:rPr lang="en-US" dirty="0"/>
              <a:t>…</a:t>
            </a:r>
          </a:p>
        </p:txBody>
      </p:sp>
      <p:sp>
        <p:nvSpPr>
          <p:cNvPr id="3" name="Content Placeholder 2">
            <a:extLst>
              <a:ext uri="{FF2B5EF4-FFF2-40B4-BE49-F238E27FC236}">
                <a16:creationId xmlns:a16="http://schemas.microsoft.com/office/drawing/2014/main" id="{929765C6-AC81-44C5-A53E-410B54579DDB}"/>
              </a:ext>
            </a:extLst>
          </p:cNvPr>
          <p:cNvSpPr>
            <a:spLocks noGrp="1"/>
          </p:cNvSpPr>
          <p:nvPr>
            <p:ph idx="1"/>
          </p:nvPr>
        </p:nvSpPr>
        <p:spPr>
          <a:xfrm>
            <a:off x="487730" y="893490"/>
            <a:ext cx="5473683" cy="5202510"/>
          </a:xfrm>
        </p:spPr>
        <p:txBody>
          <a:bodyPr/>
          <a:lstStyle/>
          <a:p>
            <a:r>
              <a:rPr lang="en-US" dirty="0"/>
              <a:t>CSR plus monitoring from MOD are using MODIS to detect and track migration of pollutants in TX.</a:t>
            </a:r>
          </a:p>
          <a:p>
            <a:pPr lvl="1"/>
            <a:r>
              <a:rPr lang="en-US" dirty="0"/>
              <a:t>Measuring continental haze</a:t>
            </a:r>
          </a:p>
          <a:p>
            <a:pPr lvl="1"/>
            <a:r>
              <a:rPr lang="en-US" dirty="0"/>
              <a:t>Gradients of pollution</a:t>
            </a:r>
          </a:p>
          <a:p>
            <a:pPr lvl="1"/>
            <a:r>
              <a:rPr lang="en-US" dirty="0"/>
              <a:t>Application on 150 counties</a:t>
            </a:r>
          </a:p>
          <a:p>
            <a:pPr lvl="1"/>
            <a:r>
              <a:rPr lang="en-US" dirty="0"/>
              <a:t>Ground-base observations, ground truthing </a:t>
            </a:r>
          </a:p>
        </p:txBody>
      </p:sp>
      <p:pic>
        <p:nvPicPr>
          <p:cNvPr id="1026" name="Picture 2" descr="https://ars.els-cdn.com/content/image/1-s2.0-S1352231003001286-gr1.gif">
            <a:extLst>
              <a:ext uri="{FF2B5EF4-FFF2-40B4-BE49-F238E27FC236}">
                <a16:creationId xmlns:a16="http://schemas.microsoft.com/office/drawing/2014/main" id="{BB9D89E0-26FD-4DC3-B5EA-494CF3DD4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489" y="893490"/>
            <a:ext cx="4952009" cy="543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6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ars.els-cdn.com/content/image/1-s2.0-S1352231003001286-gr2.gif">
            <a:extLst>
              <a:ext uri="{FF2B5EF4-FFF2-40B4-BE49-F238E27FC236}">
                <a16:creationId xmlns:a16="http://schemas.microsoft.com/office/drawing/2014/main" id="{F515D2BA-F73B-4E68-B8EF-9373C8B5D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56" y="251176"/>
            <a:ext cx="6434755" cy="64997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9190364B-B15C-4B45-8BBD-CF4FC830CA2A}"/>
              </a:ext>
            </a:extLst>
          </p:cNvPr>
          <p:cNvSpPr>
            <a:spLocks noGrp="1" noChangeArrowheads="1"/>
          </p:cNvSpPr>
          <p:nvPr>
            <p:ph type="body" sz="half" idx="2"/>
          </p:nvPr>
        </p:nvSpPr>
        <p:spPr bwMode="auto">
          <a:xfrm>
            <a:off x="7009767" y="590010"/>
            <a:ext cx="4972436"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cs typeface="Arial" panose="020B0604020202020204" pitchFamily="34" charset="0"/>
              </a:rPr>
              <a:t>CSR believes the use of MODIS imagery and aerosol data products satisfies success criteria . Clearly the results of this case study demonstrate that the use of EOS data or products:</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cs typeface="Arial" panose="020B0604020202020204" pitchFamily="34" charset="0"/>
              </a:rPr>
              <a:t>•</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05050"/>
                </a:solidFill>
                <a:effectLst/>
                <a:cs typeface="Arial" panose="020B0604020202020204" pitchFamily="34" charset="0"/>
              </a:rPr>
              <a:t>improves dramatically the manual detection of pollution compared to use of existing GOES data routinely available at TCEQ,</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cs typeface="Arial" panose="020B0604020202020204" pitchFamily="34" charset="0"/>
              </a:rPr>
              <a:t>•</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05050"/>
                </a:solidFill>
                <a:effectLst/>
                <a:cs typeface="Arial" panose="020B0604020202020204" pitchFamily="34" charset="0"/>
              </a:rPr>
              <a:t>enhances the ability to exploit existing (surface-based) data routinely available at TCEQ,</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cs typeface="Arial" panose="020B0604020202020204" pitchFamily="34" charset="0"/>
              </a:rPr>
              <a:t>•</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05050"/>
                </a:solidFill>
                <a:effectLst/>
                <a:cs typeface="Arial" panose="020B0604020202020204" pitchFamily="34" charset="0"/>
              </a:rPr>
              <a:t>extends the period in which an air pollution event or residuals of an event can be monitored by TCEQ personnel, and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cs typeface="Arial" panose="020B0604020202020204" pitchFamily="34" charset="0"/>
              </a:rPr>
              <a:t>•</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05050"/>
                </a:solidFill>
                <a:effectLst/>
                <a:cs typeface="Arial" panose="020B0604020202020204" pitchFamily="34" charset="0"/>
              </a:rPr>
              <a:t>provides increased knowledge into the severity (based upon optical thickness values which qualitatively reflect variations in pollution concentration) and the extent (based upon aerial coverage) of a pollution event.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07780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153</TotalTime>
  <Words>827</Words>
  <Application>Microsoft Office PowerPoint</Application>
  <PresentationFormat>Widescreen</PresentationFormat>
  <Paragraphs>123</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Corbel</vt:lpstr>
      <vt:lpstr>Wingdings</vt:lpstr>
      <vt:lpstr>Feathered</vt:lpstr>
      <vt:lpstr> Low (Medium/Moderate) Resolution Satellite Imagery (MODIS)</vt:lpstr>
      <vt:lpstr>History </vt:lpstr>
      <vt:lpstr>Terra   vs   Aqua</vt:lpstr>
      <vt:lpstr>Specifications</vt:lpstr>
      <vt:lpstr>Specifications cont…</vt:lpstr>
      <vt:lpstr>Applications</vt:lpstr>
      <vt:lpstr>Applications cont…</vt:lpstr>
      <vt:lpstr>Applications contd…</vt:lpstr>
      <vt:lpstr>PowerPoint Presentation</vt:lpstr>
      <vt:lpstr>Samples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(Medium/Moderate) Resolution Satellite Imagery (MODIS): History, Specifications, Samples &amp; Application Examples</dc:title>
  <dc:creator>Moreno,Melissa M</dc:creator>
  <cp:lastModifiedBy>Moreno,Melissa M</cp:lastModifiedBy>
  <cp:revision>29</cp:revision>
  <dcterms:created xsi:type="dcterms:W3CDTF">2019-02-19T23:32:00Z</dcterms:created>
  <dcterms:modified xsi:type="dcterms:W3CDTF">2019-02-21T01:20:26Z</dcterms:modified>
</cp:coreProperties>
</file>