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Lst>
  <p:sldSz cx="43891200" cy="32918400"/>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reno,Melissa M" initials="MM" lastIdx="1" clrIdx="0">
    <p:extLst>
      <p:ext uri="{19B8F6BF-5375-455C-9EA6-DF929625EA0E}">
        <p15:presenceInfo xmlns:p15="http://schemas.microsoft.com/office/powerpoint/2012/main" userId="Moreno,Melissa M" providerId="None"/>
      </p:ext>
    </p:extLst>
  </p:cmAuthor>
  <p:cmAuthor id="2" name="Windows User" initials="WU" lastIdx="6" clrIdx="1">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008" autoAdjust="0"/>
    <p:restoredTop sz="94660"/>
  </p:normalViewPr>
  <p:slideViewPr>
    <p:cSldViewPr snapToGrid="0">
      <p:cViewPr varScale="1">
        <p:scale>
          <a:sx n="19" d="100"/>
          <a:sy n="19" d="100"/>
        </p:scale>
        <p:origin x="13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5290752" y="11456371"/>
            <a:ext cx="33309696" cy="7900416"/>
          </a:xfrm>
          <a:solidFill>
            <a:srgbClr val="FFFFFF"/>
          </a:solidFill>
          <a:ln w="38100">
            <a:solidFill>
              <a:srgbClr val="404040"/>
            </a:solidFill>
          </a:ln>
        </p:spPr>
        <p:txBody>
          <a:bodyPr lIns="274320" rIns="274320" anchor="ctr" anchorCtr="1">
            <a:normAutofit/>
          </a:bodyPr>
          <a:lstStyle>
            <a:lvl1pPr algn="ctr">
              <a:defRPr sz="16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9702703" y="20892211"/>
            <a:ext cx="24485803" cy="5951491"/>
          </a:xfrm>
          <a:noFill/>
        </p:spPr>
        <p:txBody>
          <a:bodyPr>
            <a:normAutofit/>
          </a:bodyPr>
          <a:lstStyle>
            <a:lvl1pPr marL="0" indent="0" algn="ctr">
              <a:buNone/>
              <a:defRPr sz="9120">
                <a:solidFill>
                  <a:schemeClr val="tx1">
                    <a:lumMod val="75000"/>
                    <a:lumOff val="25000"/>
                  </a:schemeClr>
                </a:solidFill>
              </a:defRPr>
            </a:lvl1pPr>
            <a:lvl2pPr marL="2194560" indent="0" algn="ctr">
              <a:buNone/>
              <a:defRPr sz="912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73F18F6-195B-462E-B790-24C6E26F9CE1}" type="datetimeFigureOut">
              <a:rPr lang="en-US" smtClean="0"/>
              <a:t>3/29/2019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30186820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3F18F6-195B-462E-B790-24C6E26F9CE1}" type="datetimeFigureOut">
              <a:rPr lang="en-US" smtClean="0"/>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25166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151203" y="4498848"/>
            <a:ext cx="5059037" cy="239207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09021" y="4498848"/>
            <a:ext cx="22637635" cy="2392070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3F18F6-195B-462E-B790-24C6E26F9CE1}" type="datetimeFigureOut">
              <a:rPr lang="en-US" smtClean="0"/>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360825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3F18F6-195B-462E-B790-24C6E26F9CE1}" type="datetimeFigureOut">
              <a:rPr lang="en-US" smtClean="0"/>
              <a:t>3/29/2019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917882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5310835" y="11456371"/>
            <a:ext cx="33313421" cy="7900416"/>
          </a:xfrm>
          <a:solidFill>
            <a:srgbClr val="FFFFFF"/>
          </a:solidFill>
          <a:ln w="38100">
            <a:solidFill>
              <a:srgbClr val="404040"/>
            </a:solidFill>
          </a:ln>
        </p:spPr>
        <p:txBody>
          <a:bodyPr lIns="274320" rIns="274320" anchor="ctr" anchorCtr="1">
            <a:normAutofit/>
          </a:bodyPr>
          <a:lstStyle>
            <a:lvl1pPr>
              <a:defRPr sz="16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9702703" y="20891832"/>
            <a:ext cx="24485803" cy="6072394"/>
          </a:xfrm>
        </p:spPr>
        <p:txBody>
          <a:bodyPr anchor="t" anchorCtr="1">
            <a:normAutofit/>
          </a:bodyPr>
          <a:lstStyle>
            <a:lvl1pPr marL="0" indent="0">
              <a:buNone/>
              <a:defRPr sz="9120">
                <a:solidFill>
                  <a:schemeClr val="tx1"/>
                </a:solidFill>
              </a:defRPr>
            </a:lvl1pPr>
            <a:lvl2pPr marL="2194560" indent="0">
              <a:buNone/>
              <a:defRPr sz="912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273F18F6-195B-462E-B790-24C6E26F9CE1}" type="datetimeFigureOut">
              <a:rPr lang="en-US" smtClean="0"/>
              <a:t>3/29/2019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282254936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290750" y="12662611"/>
            <a:ext cx="15782510" cy="148895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817938" y="12662611"/>
            <a:ext cx="15794477" cy="148895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73F18F6-195B-462E-B790-24C6E26F9CE1}" type="datetimeFigureOut">
              <a:rPr lang="en-US" smtClean="0"/>
              <a:t>3/29/2019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296312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90747" y="11104485"/>
            <a:ext cx="15782515" cy="3379618"/>
          </a:xfrm>
        </p:spPr>
        <p:txBody>
          <a:bodyPr anchor="b" anchorCtr="1">
            <a:normAutofit/>
          </a:bodyPr>
          <a:lstStyle>
            <a:lvl1pPr marL="0" indent="0" algn="ctr">
              <a:buNone/>
              <a:defRPr sz="9120" b="0" cap="all" spc="480" baseline="0">
                <a:solidFill>
                  <a:schemeClr val="accent2">
                    <a:lumMod val="75000"/>
                  </a:schemeClr>
                </a:solidFill>
              </a:defRPr>
            </a:lvl1pPr>
            <a:lvl2pPr marL="2194560" indent="0">
              <a:buNone/>
              <a:defRPr sz="912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5290747" y="15087600"/>
            <a:ext cx="15782515" cy="12464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22817938" y="15087600"/>
            <a:ext cx="15794477" cy="12464525"/>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22817938" y="11104485"/>
            <a:ext cx="15794477" cy="3379618"/>
          </a:xfrm>
        </p:spPr>
        <p:txBody>
          <a:bodyPr anchor="b" anchorCtr="1">
            <a:normAutofit/>
          </a:bodyPr>
          <a:lstStyle>
            <a:lvl1pPr marL="0" indent="0" algn="ctr">
              <a:buNone/>
              <a:defRPr sz="9120" b="0" cap="all" spc="480" baseline="0">
                <a:solidFill>
                  <a:schemeClr val="accent2">
                    <a:lumMod val="75000"/>
                  </a:schemeClr>
                </a:solidFill>
              </a:defRPr>
            </a:lvl1pPr>
            <a:lvl2pPr marL="2194560" indent="0">
              <a:buNone/>
              <a:defRPr sz="912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7" name="Date Placeholder 6"/>
          <p:cNvSpPr>
            <a:spLocks noGrp="1"/>
          </p:cNvSpPr>
          <p:nvPr>
            <p:ph type="dt" sz="half" idx="10"/>
          </p:nvPr>
        </p:nvSpPr>
        <p:spPr/>
        <p:txBody>
          <a:bodyPr/>
          <a:lstStyle/>
          <a:p>
            <a:fld id="{273F18F6-195B-462E-B790-24C6E26F9CE1}" type="datetimeFigureOut">
              <a:rPr lang="en-US" smtClean="0"/>
              <a:t>3/29/2019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77190-71E4-46FB-AFA6-2A3A83FDB2A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06784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3F18F6-195B-462E-B790-24C6E26F9CE1}" type="datetimeFigureOut">
              <a:rPr lang="en-US" smtClean="0"/>
              <a:t>3/29/2019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1770824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F18F6-195B-462E-B790-24C6E26F9CE1}" type="datetimeFigureOut">
              <a:rPr lang="en-US" smtClean="0"/>
              <a:t>3/29/2019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4131995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21945600" cy="3291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3075375" y="10770381"/>
            <a:ext cx="15794851" cy="5479186"/>
          </a:xfrm>
          <a:solidFill>
            <a:srgbClr val="FFFFFF"/>
          </a:solidFill>
          <a:ln>
            <a:solidFill>
              <a:srgbClr val="404040"/>
            </a:solidFill>
          </a:ln>
        </p:spPr>
        <p:txBody>
          <a:bodyPr anchor="ctr" anchorCtr="1">
            <a:normAutofit/>
          </a:bodyPr>
          <a:lstStyle>
            <a:lvl1pPr>
              <a:defRPr sz="1008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24249888" y="3862426"/>
            <a:ext cx="17337024" cy="25193549"/>
          </a:xfrm>
        </p:spPr>
        <p:txBody>
          <a:bodyPr>
            <a:normAutofit/>
          </a:bodyPr>
          <a:lstStyle>
            <a:lvl1pPr>
              <a:defRPr sz="9120">
                <a:solidFill>
                  <a:schemeClr val="tx1"/>
                </a:solidFill>
              </a:defRPr>
            </a:lvl1pPr>
            <a:lvl2pPr>
              <a:defRPr sz="7680">
                <a:solidFill>
                  <a:schemeClr val="tx1"/>
                </a:solidFill>
              </a:defRPr>
            </a:lvl2pPr>
            <a:lvl3pPr>
              <a:defRPr sz="7680">
                <a:solidFill>
                  <a:schemeClr val="tx1"/>
                </a:solidFill>
              </a:defRPr>
            </a:lvl3pPr>
            <a:lvl4pPr>
              <a:defRPr sz="7680">
                <a:solidFill>
                  <a:schemeClr val="tx1"/>
                </a:solidFill>
              </a:defRPr>
            </a:lvl4pPr>
            <a:lvl5pPr>
              <a:defRPr sz="7680">
                <a:solidFill>
                  <a:schemeClr val="tx1"/>
                </a:solidFill>
              </a:defRPr>
            </a:lvl5pPr>
            <a:lvl6pPr>
              <a:defRPr sz="7680"/>
            </a:lvl6pPr>
            <a:lvl7pPr>
              <a:defRPr sz="7680"/>
            </a:lvl7pPr>
            <a:lvl8pPr>
              <a:defRPr sz="7680"/>
            </a:lvl8pPr>
            <a:lvl9pPr>
              <a:defRPr sz="76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142232" y="17039606"/>
            <a:ext cx="13661136" cy="10531373"/>
          </a:xfrm>
        </p:spPr>
        <p:txBody>
          <a:bodyPr anchor="t" anchorCtr="1">
            <a:normAutofit/>
          </a:bodyPr>
          <a:lstStyle>
            <a:lvl1pPr marL="0" indent="0" algn="ctr">
              <a:buNone/>
              <a:defRPr sz="7200">
                <a:solidFill>
                  <a:srgbClr val="FFFFFF"/>
                </a:solidFill>
              </a:defRPr>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9" name="Date Placeholder 8"/>
          <p:cNvSpPr>
            <a:spLocks noGrp="1"/>
          </p:cNvSpPr>
          <p:nvPr>
            <p:ph type="dt" sz="half" idx="10"/>
          </p:nvPr>
        </p:nvSpPr>
        <p:spPr/>
        <p:txBody>
          <a:bodyPr/>
          <a:lstStyle/>
          <a:p>
            <a:fld id="{273F18F6-195B-462E-B790-24C6E26F9CE1}" type="datetimeFigureOut">
              <a:rPr lang="en-US" smtClean="0"/>
              <a:t>3/29/2019</a:t>
            </a:fld>
            <a:endParaRPr lang="en-US"/>
          </a:p>
        </p:txBody>
      </p:sp>
      <p:sp>
        <p:nvSpPr>
          <p:cNvPr id="10" name="Footer Placeholder 9"/>
          <p:cNvSpPr>
            <a:spLocks noGrp="1"/>
          </p:cNvSpPr>
          <p:nvPr>
            <p:ph type="ftr" sz="quarter" idx="11"/>
          </p:nvPr>
        </p:nvSpPr>
        <p:spPr>
          <a:xfrm>
            <a:off x="3075375" y="29933798"/>
            <a:ext cx="18270710" cy="1536192"/>
          </a:xfrm>
        </p:spPr>
        <p:txBody>
          <a:bodyPr>
            <a:normAutofit/>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1642663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7" y="0"/>
            <a:ext cx="21945595" cy="3291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3072384" y="10770374"/>
            <a:ext cx="15800832" cy="5486400"/>
          </a:xfrm>
          <a:solidFill>
            <a:srgbClr val="FFFFFF"/>
          </a:solidFill>
          <a:ln>
            <a:solidFill>
              <a:srgbClr val="262626"/>
            </a:solidFill>
          </a:ln>
        </p:spPr>
        <p:txBody>
          <a:bodyPr anchor="ctr" anchorCtr="1">
            <a:noAutofit/>
          </a:bodyPr>
          <a:lstStyle>
            <a:lvl1pPr>
              <a:defRPr sz="1008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1945603" y="-202426"/>
            <a:ext cx="21967550" cy="32918400"/>
          </a:xfrm>
          <a:solidFill>
            <a:schemeClr val="bg1">
              <a:lumMod val="75000"/>
            </a:schemeClr>
          </a:solidFill>
        </p:spPr>
        <p:txBody>
          <a:bodyPr anchor="t"/>
          <a:lstStyle>
            <a:lvl1pPr marL="0" indent="0">
              <a:buNone/>
              <a:defRPr sz="15360">
                <a:solidFill>
                  <a:schemeClr val="bg1">
                    <a:lumMod val="85000"/>
                    <a:lumOff val="15000"/>
                  </a:schemeClr>
                </a:solidFill>
              </a:defRPr>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4142232" y="17039613"/>
            <a:ext cx="13661136" cy="10531378"/>
          </a:xfrm>
        </p:spPr>
        <p:txBody>
          <a:bodyPr anchor="t" anchorCtr="1">
            <a:normAutofit/>
          </a:bodyPr>
          <a:lstStyle>
            <a:lvl1pPr marL="0" indent="0" algn="ctr">
              <a:buNone/>
              <a:defRPr sz="7200">
                <a:solidFill>
                  <a:srgbClr val="FFFFFF"/>
                </a:solidFill>
              </a:defRPr>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73F18F6-195B-462E-B790-24C6E26F9CE1}" type="datetimeFigureOut">
              <a:rPr lang="en-US" smtClean="0"/>
              <a:t>3/29/2019</a:t>
            </a:fld>
            <a:endParaRPr lang="en-US"/>
          </a:p>
        </p:txBody>
      </p:sp>
      <p:sp>
        <p:nvSpPr>
          <p:cNvPr id="9" name="Footer Placeholder 8"/>
          <p:cNvSpPr>
            <a:spLocks noGrp="1"/>
          </p:cNvSpPr>
          <p:nvPr>
            <p:ph type="ftr" sz="quarter" idx="11"/>
          </p:nvPr>
        </p:nvSpPr>
        <p:spPr>
          <a:xfrm>
            <a:off x="3072384" y="29933798"/>
            <a:ext cx="18258739" cy="1536192"/>
          </a:xfrm>
        </p:spPr>
        <p:txBody>
          <a:bodyPr>
            <a:normAutofit/>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485190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5000"/>
            <a:lum/>
            <a:extLst>
              <a:ext uri="{BEBA8EAE-BF5A-486C-A8C5-ECC9F3942E4B}">
                <a14:imgProps xmlns:a14="http://schemas.microsoft.com/office/drawing/2010/main">
                  <a14:imgLayer r:embed="rId14">
                    <a14:imgEffect>
                      <a14:brightnessContrast contrast="-30000"/>
                    </a14:imgEffect>
                  </a14:imgLayer>
                </a14:imgProps>
              </a:ext>
            </a:extLst>
          </a:blip>
          <a:srcRect/>
          <a:stretch>
            <a:fillRect l="-12000" r="-1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7709018" y="4630522"/>
            <a:ext cx="28501224" cy="5705856"/>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709018" y="12662619"/>
            <a:ext cx="28501224" cy="1488951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8698926" y="29946317"/>
            <a:ext cx="9913488" cy="1555046"/>
          </a:xfrm>
          <a:prstGeom prst="rect">
            <a:avLst/>
          </a:prstGeom>
        </p:spPr>
        <p:txBody>
          <a:bodyPr vert="horz" lIns="91440" tIns="45720" rIns="91440" bIns="45720" rtlCol="0" anchor="ctr"/>
          <a:lstStyle>
            <a:lvl1pPr algn="r">
              <a:defRPr sz="4800">
                <a:solidFill>
                  <a:schemeClr val="tx1">
                    <a:alpha val="70000"/>
                  </a:schemeClr>
                </a:solidFill>
              </a:defRPr>
            </a:lvl1pPr>
          </a:lstStyle>
          <a:p>
            <a:fld id="{273F18F6-195B-462E-B790-24C6E26F9CE1}" type="datetimeFigureOut">
              <a:rPr lang="en-US" smtClean="0"/>
              <a:t>3/29/2019</a:t>
            </a:fld>
            <a:endParaRPr lang="en-US"/>
          </a:p>
        </p:txBody>
      </p:sp>
      <p:sp>
        <p:nvSpPr>
          <p:cNvPr id="5" name="Footer Placeholder 4"/>
          <p:cNvSpPr>
            <a:spLocks noGrp="1"/>
          </p:cNvSpPr>
          <p:nvPr>
            <p:ph type="ftr" sz="quarter" idx="3"/>
          </p:nvPr>
        </p:nvSpPr>
        <p:spPr>
          <a:xfrm>
            <a:off x="5290747" y="29933798"/>
            <a:ext cx="21871987" cy="1536192"/>
          </a:xfrm>
          <a:prstGeom prst="rect">
            <a:avLst/>
          </a:prstGeom>
        </p:spPr>
        <p:txBody>
          <a:bodyPr vert="horz" lIns="91440" tIns="45720" rIns="91440" bIns="45720" rtlCol="0" anchor="ctr"/>
          <a:lstStyle>
            <a:lvl1pPr algn="l">
              <a:defRPr sz="48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39552538" y="29846016"/>
            <a:ext cx="1755648" cy="1755648"/>
          </a:xfrm>
          <a:prstGeom prst="ellipse">
            <a:avLst/>
          </a:prstGeom>
          <a:solidFill>
            <a:srgbClr val="1D1D1D">
              <a:alpha val="69804"/>
            </a:srgbClr>
          </a:solidFill>
        </p:spPr>
        <p:txBody>
          <a:bodyPr vert="horz" lIns="18288" tIns="45720" rIns="18288" bIns="45720" rtlCol="0" anchor="ctr">
            <a:noAutofit/>
          </a:bodyPr>
          <a:lstStyle>
            <a:lvl1pPr algn="ctr">
              <a:defRPr sz="5280" spc="0" baseline="0">
                <a:solidFill>
                  <a:srgbClr val="FFFFFF"/>
                </a:solidFill>
              </a:defRPr>
            </a:lvl1pPr>
          </a:lstStyle>
          <a:p>
            <a:fld id="{AB377190-71E4-46FB-AFA6-2A3A83FDB2AE}" type="slidenum">
              <a:rPr lang="en-US" smtClean="0"/>
              <a:t>‹#›</a:t>
            </a:fld>
            <a:endParaRPr lang="en-US"/>
          </a:p>
        </p:txBody>
      </p:sp>
    </p:spTree>
    <p:extLst>
      <p:ext uri="{BB962C8B-B14F-4D97-AF65-F5344CB8AC3E}">
        <p14:creationId xmlns:p14="http://schemas.microsoft.com/office/powerpoint/2010/main" val="419172391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4389120" rtl="0" eaLnBrk="1" latinLnBrk="0" hangingPunct="1">
        <a:lnSpc>
          <a:spcPct val="90000"/>
        </a:lnSpc>
        <a:spcBef>
          <a:spcPct val="0"/>
        </a:spcBef>
        <a:buNone/>
        <a:defRPr sz="12480" kern="1200" cap="all" spc="960" baseline="0">
          <a:solidFill>
            <a:srgbClr val="262626"/>
          </a:solidFill>
          <a:latin typeface="+mj-lt"/>
          <a:ea typeface="+mj-ea"/>
          <a:cs typeface="+mj-cs"/>
        </a:defRPr>
      </a:lvl1pPr>
    </p:titleStyle>
    <p:bodyStyle>
      <a:lvl1pPr marL="1097280" indent="-1097280" algn="l" defTabSz="4389120" rtl="0" eaLnBrk="1" latinLnBrk="0" hangingPunct="1">
        <a:lnSpc>
          <a:spcPct val="100000"/>
        </a:lnSpc>
        <a:spcBef>
          <a:spcPts val="4800"/>
        </a:spcBef>
        <a:buClr>
          <a:schemeClr val="accent2"/>
        </a:buClr>
        <a:buFont typeface="Arial" panose="020B0604020202020204" pitchFamily="34" charset="0"/>
        <a:buChar char="•"/>
        <a:defRPr sz="8640" kern="1200">
          <a:solidFill>
            <a:schemeClr val="tx1">
              <a:lumMod val="85000"/>
              <a:lumOff val="15000"/>
            </a:schemeClr>
          </a:solidFill>
          <a:latin typeface="+mn-lt"/>
          <a:ea typeface="+mn-ea"/>
          <a:cs typeface="+mn-cs"/>
        </a:defRPr>
      </a:lvl1pPr>
      <a:lvl2pPr marL="219456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lumMod val="85000"/>
              <a:lumOff val="15000"/>
            </a:schemeClr>
          </a:solidFill>
          <a:latin typeface="+mn-lt"/>
          <a:ea typeface="+mn-ea"/>
          <a:cs typeface="+mn-cs"/>
        </a:defRPr>
      </a:lvl2pPr>
      <a:lvl3pPr marL="329184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lumMod val="85000"/>
              <a:lumOff val="15000"/>
            </a:schemeClr>
          </a:solidFill>
          <a:latin typeface="+mn-lt"/>
          <a:ea typeface="+mn-ea"/>
          <a:cs typeface="+mn-cs"/>
        </a:defRPr>
      </a:lvl3pPr>
      <a:lvl4pPr marL="438912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lumMod val="85000"/>
              <a:lumOff val="15000"/>
            </a:schemeClr>
          </a:solidFill>
          <a:latin typeface="+mn-lt"/>
          <a:ea typeface="+mn-ea"/>
          <a:cs typeface="+mn-cs"/>
        </a:defRPr>
      </a:lvl4pPr>
      <a:lvl5pPr marL="548640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lumMod val="85000"/>
              <a:lumOff val="15000"/>
            </a:schemeClr>
          </a:solidFill>
          <a:latin typeface="+mn-lt"/>
          <a:ea typeface="+mn-ea"/>
          <a:cs typeface="+mn-cs"/>
        </a:defRPr>
      </a:lvl5pPr>
      <a:lvl6pPr marL="630936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solidFill>
          <a:latin typeface="+mn-lt"/>
          <a:ea typeface="+mn-ea"/>
          <a:cs typeface="+mn-cs"/>
        </a:defRPr>
      </a:lvl6pPr>
      <a:lvl7pPr marL="713232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solidFill>
          <a:latin typeface="+mn-lt"/>
          <a:ea typeface="+mn-ea"/>
          <a:cs typeface="+mn-cs"/>
        </a:defRPr>
      </a:lvl7pPr>
      <a:lvl8pPr marL="795528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baseline="0">
          <a:solidFill>
            <a:schemeClr val="tx1"/>
          </a:solidFill>
          <a:latin typeface="+mn-lt"/>
          <a:ea typeface="+mn-ea"/>
          <a:cs typeface="+mn-cs"/>
        </a:defRPr>
      </a:lvl8pPr>
      <a:lvl9pPr marL="877824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baseline="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F2530A7E-427A-4DF8-8CCF-678193A68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176" y="21762404"/>
            <a:ext cx="7833852" cy="2863858"/>
          </a:xfrm>
          <a:prstGeom prst="rect">
            <a:avLst/>
          </a:prstGeom>
          <a:solidFill>
            <a:schemeClr val="tx1">
              <a:alpha val="70000"/>
            </a:schemeClr>
          </a:solidFill>
          <a:ln>
            <a:solidFill>
              <a:schemeClr val="bg1"/>
            </a:solidFill>
          </a:ln>
        </p:spPr>
      </p:pic>
      <p:pic>
        <p:nvPicPr>
          <p:cNvPr id="8" name="Picture 7" descr="A close up of a sign&#10;&#10;Description automatically generated">
            <a:extLst>
              <a:ext uri="{FF2B5EF4-FFF2-40B4-BE49-F238E27FC236}">
                <a16:creationId xmlns:a16="http://schemas.microsoft.com/office/drawing/2014/main" id="{CF761014-10AE-41C7-AEB4-06191013D3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1930" y="25823697"/>
            <a:ext cx="5073201" cy="4952412"/>
          </a:xfrm>
          <a:prstGeom prst="rect">
            <a:avLst/>
          </a:prstGeom>
        </p:spPr>
      </p:pic>
      <p:sp>
        <p:nvSpPr>
          <p:cNvPr id="29" name="TextBox 28">
            <a:extLst>
              <a:ext uri="{FF2B5EF4-FFF2-40B4-BE49-F238E27FC236}">
                <a16:creationId xmlns:a16="http://schemas.microsoft.com/office/drawing/2014/main" id="{1940000C-8F8E-46C3-B1E3-382C8FAFC52E}"/>
              </a:ext>
            </a:extLst>
          </p:cNvPr>
          <p:cNvSpPr txBox="1"/>
          <p:nvPr/>
        </p:nvSpPr>
        <p:spPr>
          <a:xfrm>
            <a:off x="12009077" y="13671880"/>
            <a:ext cx="19865836" cy="3416320"/>
          </a:xfrm>
          <a:prstGeom prst="rect">
            <a:avLst/>
          </a:prstGeom>
          <a:noFill/>
          <a:ln>
            <a:solidFill>
              <a:schemeClr val="bg1"/>
            </a:solidFill>
          </a:ln>
        </p:spPr>
        <p:txBody>
          <a:bodyPr wrap="square" rtlCol="0">
            <a:spAutoFit/>
          </a:bodyPr>
          <a:lstStyle/>
          <a:p>
            <a:pPr algn="ctr"/>
            <a:r>
              <a:rPr lang="en-US" sz="10800" b="1" dirty="0">
                <a:ln>
                  <a:solidFill>
                    <a:schemeClr val="bg1"/>
                  </a:solidFill>
                </a:ln>
                <a:latin typeface="Arial" panose="020B0604020202020204" pitchFamily="34" charset="0"/>
                <a:cs typeface="Arial" panose="020B0604020202020204" pitchFamily="34" charset="0"/>
              </a:rPr>
              <a:t>Big Changes in the Big Bend:</a:t>
            </a:r>
          </a:p>
          <a:p>
            <a:pPr algn="ctr"/>
            <a:r>
              <a:rPr lang="en-US" sz="10800" b="1" dirty="0" smtClean="0">
                <a:ln>
                  <a:solidFill>
                    <a:schemeClr val="bg1"/>
                  </a:solidFill>
                </a:ln>
                <a:latin typeface="Arial" panose="020B0604020202020204" pitchFamily="34" charset="0"/>
                <a:cs typeface="Arial" panose="020B0604020202020204" pitchFamily="34" charset="0"/>
              </a:rPr>
              <a:t>A Data Management Story</a:t>
            </a:r>
            <a:endParaRPr lang="en-US" sz="10800" b="1" dirty="0">
              <a:ln>
                <a:solidFill>
                  <a:schemeClr val="bg1"/>
                </a:solidFill>
              </a:ln>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1940000C-8F8E-46C3-B1E3-382C8FAFC52E}"/>
              </a:ext>
            </a:extLst>
          </p:cNvPr>
          <p:cNvSpPr txBox="1"/>
          <p:nvPr/>
        </p:nvSpPr>
        <p:spPr>
          <a:xfrm>
            <a:off x="6824440" y="203275"/>
            <a:ext cx="29618609" cy="13018949"/>
          </a:xfrm>
          <a:prstGeom prst="rect">
            <a:avLst/>
          </a:prstGeom>
          <a:solidFill>
            <a:schemeClr val="tx1">
              <a:alpha val="50000"/>
            </a:schemeClr>
          </a:solidFill>
          <a:ln>
            <a:solidFill>
              <a:schemeClr val="bg1"/>
            </a:solidFill>
          </a:ln>
        </p:spPr>
        <p:txBody>
          <a:bodyPr wrap="square" rtlCol="0">
            <a:spAutoFit/>
          </a:bodyPr>
          <a:lstStyle/>
          <a:p>
            <a:r>
              <a:rPr lang="en-US" sz="12000" b="1" dirty="0">
                <a:solidFill>
                  <a:schemeClr val="bg1"/>
                </a:solidFill>
                <a:latin typeface="Arial" panose="020B0604020202020204" pitchFamily="34" charset="0"/>
                <a:cs typeface="Arial" panose="020B0604020202020204" pitchFamily="34" charset="0"/>
              </a:rPr>
              <a:t>Managing and analyzing large biological datasets requires a great deal of design and planning prior to data collection.  Overall these efforts improve data accuracy and accelerate learning through improved workflow from data collection through analyses.</a:t>
            </a:r>
          </a:p>
        </p:txBody>
      </p:sp>
      <p:sp>
        <p:nvSpPr>
          <p:cNvPr id="3" name="TextBox 2"/>
          <p:cNvSpPr txBox="1"/>
          <p:nvPr/>
        </p:nvSpPr>
        <p:spPr>
          <a:xfrm>
            <a:off x="-107530" y="0"/>
            <a:ext cx="6319800" cy="329184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3000" b="1" dirty="0">
                <a:latin typeface="Arial" panose="020B0604020202020204" pitchFamily="34" charset="0"/>
                <a:cs typeface="Arial" panose="020B0604020202020204" pitchFamily="34" charset="0"/>
              </a:rPr>
              <a:t>Project overview:</a:t>
            </a:r>
          </a:p>
          <a:p>
            <a:r>
              <a:rPr lang="en-US" sz="3000" dirty="0">
                <a:latin typeface="Arial" panose="020B0604020202020204" pitchFamily="34" charset="0"/>
                <a:cs typeface="Arial" panose="020B0604020202020204" pitchFamily="34" charset="0"/>
              </a:rPr>
              <a:t>The Lone Cabbage Reef (LCR) restoration project is a large restoration effort in the eastern Gulf of Mexico funded by NFWF-GEBF. The project’s primary goal is to restore historic oyster reefs to promote resilience to sea level rise and fluctuations in river discharge. This project generates data from multiple sources including continuous autonomous water quality data from sensors and observations of oyster populations from field biologists. These data are generated at different time frequencies with sensor data obtained at hourly time intervals from multiple spatial locations and biological data collected at discrete time intervals from multiple spatial locations. </a:t>
            </a:r>
          </a:p>
          <a:p>
            <a:endParaRPr lang="en-US" sz="3000" b="1" dirty="0">
              <a:latin typeface="Arial" panose="020B0604020202020204" pitchFamily="34" charset="0"/>
              <a:cs typeface="Arial" panose="020B0604020202020204" pitchFamily="34" charset="0"/>
            </a:endParaRPr>
          </a:p>
          <a:p>
            <a:endParaRPr lang="en-US" sz="3000" b="1" dirty="0">
              <a:latin typeface="Arial" panose="020B0604020202020204" pitchFamily="34" charset="0"/>
              <a:cs typeface="Arial" panose="020B0604020202020204" pitchFamily="34" charset="0"/>
            </a:endParaRPr>
          </a:p>
          <a:p>
            <a:r>
              <a:rPr lang="en-US" sz="3000" b="1" dirty="0">
                <a:latin typeface="Arial" panose="020B0604020202020204" pitchFamily="34" charset="0"/>
                <a:cs typeface="Arial" panose="020B0604020202020204" pitchFamily="34" charset="0"/>
              </a:rPr>
              <a:t>Introduction:</a:t>
            </a:r>
          </a:p>
          <a:p>
            <a:r>
              <a:rPr lang="en-US" sz="3000" dirty="0">
                <a:latin typeface="Arial" panose="020B0604020202020204" pitchFamily="34" charset="0"/>
                <a:cs typeface="Arial" panose="020B0604020202020204" pitchFamily="34" charset="0"/>
              </a:rPr>
              <a:t>“Living data” are defined as data which are continuously collected.  These data are a critical component of the adaptive management process to inform decision making as practiced by the LCR project.  These decisions can be small such as shifting the location of an autonomous sensor, to larger changes including restoration practices or revamping of sampling programs because of low statistical power. Living data are challenging with from a data  management perspective because the data (by design) continuously change as new data are collected. </a:t>
            </a:r>
          </a:p>
          <a:p>
            <a:endParaRPr lang="en-US" sz="3000" dirty="0">
              <a:latin typeface="Arial" panose="020B0604020202020204" pitchFamily="34" charset="0"/>
              <a:cs typeface="Arial" panose="020B0604020202020204" pitchFamily="34" charset="0"/>
            </a:endParaRPr>
          </a:p>
          <a:p>
            <a:endParaRPr lang="en-US" sz="3000" dirty="0">
              <a:latin typeface="Arial" panose="020B0604020202020204" pitchFamily="34" charset="0"/>
              <a:cs typeface="Arial" panose="020B0604020202020204" pitchFamily="34" charset="0"/>
            </a:endParaRPr>
          </a:p>
          <a:p>
            <a:r>
              <a:rPr lang="en-US" sz="3000" b="1" dirty="0">
                <a:latin typeface="Arial" panose="020B0604020202020204" pitchFamily="34" charset="0"/>
                <a:cs typeface="Arial" panose="020B0604020202020204" pitchFamily="34" charset="0"/>
              </a:rPr>
              <a:t>Objectives:</a:t>
            </a:r>
          </a:p>
          <a:p>
            <a:pPr marL="457200" indent="-457200">
              <a:buFont typeface="Wingdings" panose="05000000000000000000" pitchFamily="2" charset="2"/>
              <a:buChar char="q"/>
            </a:pPr>
            <a:r>
              <a:rPr lang="en-US" sz="3000" dirty="0">
                <a:latin typeface="Arial" panose="020B0604020202020204" pitchFamily="34" charset="0"/>
                <a:cs typeface="Arial" panose="020B0604020202020204" pitchFamily="34" charset="0"/>
              </a:rPr>
              <a:t>Develop and implement a data management workflow, which starts at the data collection point and ends at the visualization/ interpretation of collected data from different data streams. </a:t>
            </a:r>
          </a:p>
          <a:p>
            <a:pPr marL="457200" indent="-457200">
              <a:buFont typeface="Wingdings" panose="05000000000000000000" pitchFamily="2" charset="2"/>
              <a:buChar char="q"/>
            </a:pPr>
            <a:r>
              <a:rPr lang="en-US" sz="3000" dirty="0">
                <a:latin typeface="Arial" panose="020B0604020202020204" pitchFamily="34" charset="0"/>
                <a:cs typeface="Arial" panose="020B0604020202020204" pitchFamily="34" charset="0"/>
              </a:rPr>
              <a:t>I will document how these data are recorded, data quality assurance/quality control procedures, data checking (anomalous values), data visualization, and data releases for analyses using multiple software tools. </a:t>
            </a:r>
          </a:p>
          <a:p>
            <a:endParaRPr lang="en-US" sz="3000" dirty="0" smtClean="0">
              <a:latin typeface="Arial" panose="020B0604020202020204" pitchFamily="34" charset="0"/>
              <a:cs typeface="Arial" panose="020B0604020202020204" pitchFamily="34" charset="0"/>
            </a:endParaRPr>
          </a:p>
          <a:p>
            <a:endParaRPr lang="en-US" sz="3000" dirty="0">
              <a:latin typeface="Arial" panose="020B0604020202020204" pitchFamily="34" charset="0"/>
              <a:cs typeface="Arial" panose="020B0604020202020204" pitchFamily="34" charset="0"/>
            </a:endParaRPr>
          </a:p>
          <a:p>
            <a:r>
              <a:rPr lang="en-US" sz="3000" b="1" dirty="0">
                <a:latin typeface="Arial" panose="020B0604020202020204" pitchFamily="34" charset="0"/>
                <a:cs typeface="Arial" panose="020B0604020202020204" pitchFamily="34" charset="0"/>
              </a:rPr>
              <a:t>Implementing a modern data workflow:</a:t>
            </a:r>
          </a:p>
          <a:p>
            <a:r>
              <a:rPr lang="en-US" sz="3000" dirty="0">
                <a:latin typeface="Arial" panose="020B0604020202020204" pitchFamily="34" charset="0"/>
                <a:cs typeface="Arial" panose="020B0604020202020204" pitchFamily="34" charset="0"/>
              </a:rPr>
              <a:t>Creating and automating a data workflow for living data is an emerging skill for natural resource professionals. More than ever, data management is recognized as a core skill for biologists and ecologists (Hampton et al. 2017). </a:t>
            </a:r>
          </a:p>
          <a:p>
            <a:endParaRPr lang="en-US" sz="3000" dirty="0">
              <a:latin typeface="Arial" panose="020B0604020202020204" pitchFamily="34" charset="0"/>
              <a:cs typeface="Arial" panose="020B0604020202020204" pitchFamily="34" charset="0"/>
            </a:endParaRPr>
          </a:p>
        </p:txBody>
      </p:sp>
      <p:sp>
        <p:nvSpPr>
          <p:cNvPr id="5" name="TextBox 4"/>
          <p:cNvSpPr txBox="1"/>
          <p:nvPr/>
        </p:nvSpPr>
        <p:spPr>
          <a:xfrm>
            <a:off x="37329116" y="0"/>
            <a:ext cx="6562084" cy="329184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50" b="1" dirty="0">
                <a:latin typeface="Arial" panose="020B0604020202020204" pitchFamily="34" charset="0"/>
                <a:cs typeface="Arial" panose="020B0604020202020204" pitchFamily="34" charset="0"/>
              </a:rPr>
              <a:t>Changes in the Big Bend: A Data Management </a:t>
            </a:r>
            <a:r>
              <a:rPr lang="en-US" sz="2450" b="1" dirty="0" smtClean="0">
                <a:latin typeface="Arial" panose="020B0604020202020204" pitchFamily="34" charset="0"/>
                <a:cs typeface="Arial" panose="020B0604020202020204" pitchFamily="34" charset="0"/>
              </a:rPr>
              <a:t>Story</a:t>
            </a:r>
          </a:p>
          <a:p>
            <a:endParaRPr lang="en-US" sz="2450" b="1" dirty="0">
              <a:latin typeface="Arial" panose="020B0604020202020204" pitchFamily="34" charset="0"/>
              <a:cs typeface="Arial" panose="020B0604020202020204" pitchFamily="34" charset="0"/>
            </a:endParaRPr>
          </a:p>
          <a:p>
            <a:endParaRPr lang="en-US" sz="2450" b="1" dirty="0" smtClean="0">
              <a:latin typeface="Arial" panose="020B0604020202020204" pitchFamily="34" charset="0"/>
              <a:cs typeface="Arial" panose="020B0604020202020204" pitchFamily="34" charset="0"/>
            </a:endParaRPr>
          </a:p>
          <a:p>
            <a:endParaRPr lang="en-US" sz="2450" b="1" dirty="0">
              <a:latin typeface="Arial" panose="020B0604020202020204" pitchFamily="34" charset="0"/>
              <a:cs typeface="Arial" panose="020B0604020202020204" pitchFamily="34" charset="0"/>
            </a:endParaRPr>
          </a:p>
          <a:p>
            <a:endParaRPr lang="en-US" sz="2450" b="1" dirty="0" smtClean="0">
              <a:latin typeface="Arial" panose="020B0604020202020204" pitchFamily="34" charset="0"/>
              <a:cs typeface="Arial" panose="020B0604020202020204" pitchFamily="34" charset="0"/>
            </a:endParaRPr>
          </a:p>
          <a:p>
            <a:endParaRPr lang="en-US" sz="2450" b="1"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Figure1- USGS Data Management Guidelines</a:t>
            </a:r>
            <a:endParaRPr lang="en-US" dirty="0">
              <a:latin typeface="Arial" panose="020B0604020202020204" pitchFamily="34" charset="0"/>
              <a:cs typeface="Arial" panose="020B0604020202020204" pitchFamily="34" charset="0"/>
            </a:endParaRPr>
          </a:p>
          <a:p>
            <a:endParaRPr lang="en-US" sz="2450" b="1" dirty="0" smtClean="0">
              <a:latin typeface="Arial" panose="020B0604020202020204" pitchFamily="34" charset="0"/>
              <a:cs typeface="Arial" panose="020B0604020202020204" pitchFamily="34" charset="0"/>
            </a:endParaRPr>
          </a:p>
          <a:p>
            <a:r>
              <a:rPr lang="en-US" sz="2450" b="1" dirty="0" smtClean="0">
                <a:latin typeface="Arial" panose="020B0604020202020204" pitchFamily="34" charset="0"/>
                <a:cs typeface="Arial" panose="020B0604020202020204" pitchFamily="34" charset="0"/>
              </a:rPr>
              <a:t>Data </a:t>
            </a:r>
            <a:r>
              <a:rPr lang="en-US" sz="2450" b="1" dirty="0">
                <a:latin typeface="Arial" panose="020B0604020202020204" pitchFamily="34" charset="0"/>
                <a:cs typeface="Arial" panose="020B0604020202020204" pitchFamily="34" charset="0"/>
              </a:rPr>
              <a:t>Collection: </a:t>
            </a:r>
          </a:p>
          <a:p>
            <a:r>
              <a:rPr lang="en-US" sz="2450" dirty="0">
                <a:latin typeface="Arial" panose="020B0604020202020204" pitchFamily="34" charset="0"/>
                <a:cs typeface="Arial" panose="020B0604020202020204" pitchFamily="34" charset="0"/>
              </a:rPr>
              <a:t>One goal of a data management plan is to minimize errors in data collected. Often, the first step in the data collection process is transcribing an observation in the field to paper or electronic data sheets for analyses back in the lab. This simple effort of recording the data in the field is the first opportunity to introduce errors in the data collection process. In the LCR project we try to reduce these errors by pre-defining abbreviations for site, gear, and other information before going in the field.  We also pre-populate datasheets when possible.</a:t>
            </a:r>
          </a:p>
          <a:p>
            <a:endParaRPr lang="en-US" sz="2450" b="1" dirty="0">
              <a:latin typeface="Arial" panose="020B0604020202020204" pitchFamily="34" charset="0"/>
              <a:cs typeface="Arial" panose="020B0604020202020204" pitchFamily="34" charset="0"/>
            </a:endParaRPr>
          </a:p>
          <a:p>
            <a:r>
              <a:rPr lang="en-US" sz="2450" b="1" dirty="0">
                <a:latin typeface="Arial" panose="020B0604020202020204" pitchFamily="34" charset="0"/>
                <a:cs typeface="Arial" panose="020B0604020202020204" pitchFamily="34" charset="0"/>
              </a:rPr>
              <a:t>QA/QC during data entry:</a:t>
            </a:r>
          </a:p>
          <a:p>
            <a:r>
              <a:rPr lang="en-US" sz="2450" b="1" i="1" dirty="0">
                <a:latin typeface="Arial" panose="020B0604020202020204" pitchFamily="34" charset="0"/>
                <a:cs typeface="Arial" panose="020B0604020202020204" pitchFamily="34" charset="0"/>
              </a:rPr>
              <a:t>Paper data sheets to electronic records</a:t>
            </a:r>
          </a:p>
          <a:p>
            <a:r>
              <a:rPr lang="en-US" sz="2450" dirty="0">
                <a:latin typeface="Arial" panose="020B0604020202020204" pitchFamily="34" charset="0"/>
                <a:cs typeface="Arial" panose="020B0604020202020204" pitchFamily="34" charset="0"/>
              </a:rPr>
              <a:t>The process of transferring data from paper datasheets to electronic form is a common source of potential errors. </a:t>
            </a:r>
          </a:p>
          <a:p>
            <a:endParaRPr lang="en-US" sz="2450" dirty="0">
              <a:latin typeface="Arial" panose="020B0604020202020204" pitchFamily="34" charset="0"/>
              <a:cs typeface="Arial" panose="020B0604020202020204" pitchFamily="34" charset="0"/>
            </a:endParaRPr>
          </a:p>
          <a:p>
            <a:r>
              <a:rPr lang="en-US" sz="2450" b="1" i="1" dirty="0">
                <a:latin typeface="Arial" panose="020B0604020202020204" pitchFamily="34" charset="0"/>
                <a:cs typeface="Arial" panose="020B0604020202020204" pitchFamily="34" charset="0"/>
              </a:rPr>
              <a:t>Transfer electronic records from sensor to database</a:t>
            </a:r>
          </a:p>
          <a:p>
            <a:r>
              <a:rPr lang="en-US" sz="2450" dirty="0">
                <a:latin typeface="Arial" panose="020B0604020202020204" pitchFamily="34" charset="0"/>
                <a:cs typeface="Arial" panose="020B0604020202020204" pitchFamily="34" charset="0"/>
              </a:rPr>
              <a:t>When individually collected sensor data files are transported back to the lab these files must be checked for errors and the data amended to an existing database to provide a continuous record of the water quality observations of interest.  In our project this is done by: </a:t>
            </a:r>
          </a:p>
          <a:p>
            <a:endParaRPr lang="en-US" sz="2450" dirty="0">
              <a:latin typeface="Arial" panose="020B0604020202020204" pitchFamily="34" charset="0"/>
              <a:cs typeface="Arial" panose="020B0604020202020204" pitchFamily="34" charset="0"/>
            </a:endParaRPr>
          </a:p>
          <a:p>
            <a:r>
              <a:rPr lang="en-US" sz="2450" b="1" i="1" dirty="0">
                <a:latin typeface="Arial" panose="020B0604020202020204" pitchFamily="34" charset="0"/>
                <a:cs typeface="Arial" panose="020B0604020202020204" pitchFamily="34" charset="0"/>
              </a:rPr>
              <a:t>Step 1. </a:t>
            </a:r>
            <a:r>
              <a:rPr lang="en-US" sz="2450" dirty="0">
                <a:latin typeface="Arial" panose="020B0604020202020204" pitchFamily="34" charset="0"/>
                <a:cs typeface="Arial" panose="020B0604020202020204" pitchFamily="34" charset="0"/>
              </a:rPr>
              <a:t>Automated data import using custom Python code for initial QA/QC and storing in </a:t>
            </a:r>
            <a:r>
              <a:rPr lang="en-US" sz="2450" dirty="0" err="1">
                <a:latin typeface="Arial" panose="020B0604020202020204" pitchFamily="34" charset="0"/>
                <a:cs typeface="Arial" panose="020B0604020202020204" pitchFamily="34" charset="0"/>
              </a:rPr>
              <a:t>mySQL</a:t>
            </a:r>
            <a:r>
              <a:rPr lang="en-US" sz="2450" dirty="0">
                <a:latin typeface="Arial" panose="020B0604020202020204" pitchFamily="34" charset="0"/>
                <a:cs typeface="Arial" panose="020B0604020202020204" pitchFamily="34" charset="0"/>
              </a:rPr>
              <a:t> database for storage.</a:t>
            </a:r>
          </a:p>
          <a:p>
            <a:endParaRPr lang="en-US" sz="2450" dirty="0">
              <a:latin typeface="Arial" panose="020B0604020202020204" pitchFamily="34" charset="0"/>
              <a:cs typeface="Arial" panose="020B0604020202020204" pitchFamily="34" charset="0"/>
            </a:endParaRPr>
          </a:p>
          <a:p>
            <a:r>
              <a:rPr lang="en-US" sz="2450" b="1" i="1" dirty="0">
                <a:latin typeface="Arial" panose="020B0604020202020204" pitchFamily="34" charset="0"/>
                <a:cs typeface="Arial" panose="020B0604020202020204" pitchFamily="34" charset="0"/>
              </a:rPr>
              <a:t>Step 2. </a:t>
            </a:r>
            <a:r>
              <a:rPr lang="en-US" sz="2450" dirty="0">
                <a:latin typeface="Arial" panose="020B0604020202020204" pitchFamily="34" charset="0"/>
                <a:cs typeface="Arial" panose="020B0604020202020204" pitchFamily="34" charset="0"/>
              </a:rPr>
              <a:t>Create a series of checks to ensure data integrity.</a:t>
            </a:r>
          </a:p>
          <a:p>
            <a:endParaRPr lang="en-US" sz="2450" b="1" dirty="0">
              <a:latin typeface="Arial" panose="020B0604020202020204" pitchFamily="34" charset="0"/>
              <a:cs typeface="Arial" panose="020B0604020202020204" pitchFamily="34" charset="0"/>
            </a:endParaRPr>
          </a:p>
          <a:p>
            <a:r>
              <a:rPr lang="en-US" sz="2450" b="1" i="1" dirty="0">
                <a:latin typeface="Arial" panose="020B0604020202020204" pitchFamily="34" charset="0"/>
                <a:cs typeface="Arial" panose="020B0604020202020204" pitchFamily="34" charset="0"/>
              </a:rPr>
              <a:t>Step 3</a:t>
            </a:r>
            <a:r>
              <a:rPr lang="en-US" sz="2450" b="1" dirty="0">
                <a:latin typeface="Arial" panose="020B0604020202020204" pitchFamily="34" charset="0"/>
                <a:cs typeface="Arial" panose="020B0604020202020204" pitchFamily="34" charset="0"/>
              </a:rPr>
              <a:t>.</a:t>
            </a:r>
            <a:r>
              <a:rPr lang="en-US" sz="2450" dirty="0">
                <a:latin typeface="Arial" panose="020B0604020202020204" pitchFamily="34" charset="0"/>
                <a:cs typeface="Arial" panose="020B0604020202020204" pitchFamily="34" charset="0"/>
              </a:rPr>
              <a:t> Visualization and summary </a:t>
            </a:r>
            <a:r>
              <a:rPr lang="en-US" sz="2450" dirty="0" smtClean="0">
                <a:latin typeface="Arial" panose="020B0604020202020204" pitchFamily="34" charset="0"/>
                <a:cs typeface="Arial" panose="020B0604020202020204" pitchFamily="34" charset="0"/>
              </a:rPr>
              <a:t>tables</a:t>
            </a:r>
          </a:p>
          <a:p>
            <a:endParaRPr lang="en-US" sz="2450" dirty="0">
              <a:latin typeface="Arial" panose="020B0604020202020204" pitchFamily="34" charset="0"/>
              <a:cs typeface="Arial" panose="020B0604020202020204" pitchFamily="34" charset="0"/>
            </a:endParaRPr>
          </a:p>
          <a:p>
            <a:endParaRPr lang="en-US" sz="2450" dirty="0" smtClean="0">
              <a:latin typeface="Arial" panose="020B0604020202020204" pitchFamily="34" charset="0"/>
              <a:cs typeface="Arial" panose="020B0604020202020204" pitchFamily="34" charset="0"/>
            </a:endParaRPr>
          </a:p>
          <a:p>
            <a:endParaRPr lang="en-US" sz="2450" dirty="0">
              <a:latin typeface="Arial" panose="020B0604020202020204" pitchFamily="34" charset="0"/>
              <a:cs typeface="Arial" panose="020B0604020202020204" pitchFamily="34" charset="0"/>
            </a:endParaRPr>
          </a:p>
          <a:p>
            <a:endParaRPr lang="en-US" sz="2450" dirty="0" smtClean="0">
              <a:latin typeface="Arial" panose="020B0604020202020204" pitchFamily="34" charset="0"/>
              <a:cs typeface="Arial" panose="020B0604020202020204" pitchFamily="34" charset="0"/>
            </a:endParaRPr>
          </a:p>
          <a:p>
            <a:endParaRPr lang="en-US" sz="2450" dirty="0">
              <a:latin typeface="Arial" panose="020B0604020202020204" pitchFamily="34" charset="0"/>
              <a:cs typeface="Arial" panose="020B0604020202020204" pitchFamily="34" charset="0"/>
            </a:endParaRPr>
          </a:p>
          <a:p>
            <a:endParaRPr lang="en-US" sz="2450" dirty="0" smtClean="0">
              <a:latin typeface="Arial" panose="020B0604020202020204" pitchFamily="34" charset="0"/>
              <a:cs typeface="Arial" panose="020B0604020202020204" pitchFamily="34" charset="0"/>
            </a:endParaRPr>
          </a:p>
          <a:p>
            <a:endParaRPr lang="en-US" sz="2450" dirty="0" smtClean="0">
              <a:latin typeface="Arial" panose="020B0604020202020204" pitchFamily="34" charset="0"/>
              <a:cs typeface="Arial" panose="020B0604020202020204" pitchFamily="34" charset="0"/>
            </a:endParaRPr>
          </a:p>
          <a:p>
            <a:endParaRPr lang="en-US" sz="2450" dirty="0">
              <a:latin typeface="Arial" panose="020B0604020202020204" pitchFamily="34" charset="0"/>
              <a:cs typeface="Arial" panose="020B0604020202020204" pitchFamily="34" charset="0"/>
            </a:endParaRPr>
          </a:p>
          <a:p>
            <a:endParaRPr lang="en-US" sz="2450" dirty="0" smtClean="0">
              <a:latin typeface="Arial" panose="020B0604020202020204" pitchFamily="34" charset="0"/>
              <a:cs typeface="Arial" panose="020B0604020202020204" pitchFamily="34" charset="0"/>
            </a:endParaRPr>
          </a:p>
          <a:p>
            <a:endParaRPr lang="en-US" sz="2450" dirty="0" smtClean="0">
              <a:latin typeface="Arial" panose="020B0604020202020204" pitchFamily="34" charset="0"/>
              <a:cs typeface="Arial" panose="020B0604020202020204" pitchFamily="34" charset="0"/>
            </a:endParaRPr>
          </a:p>
          <a:p>
            <a:endParaRPr lang="en-US" sz="2450" dirty="0">
              <a:latin typeface="Arial" panose="020B0604020202020204" pitchFamily="34" charset="0"/>
              <a:cs typeface="Arial" panose="020B0604020202020204" pitchFamily="34" charset="0"/>
            </a:endParaRPr>
          </a:p>
          <a:p>
            <a:endParaRPr lang="en-US" sz="2450" dirty="0" smtClean="0">
              <a:latin typeface="Arial" panose="020B0604020202020204" pitchFamily="34" charset="0"/>
              <a:cs typeface="Arial" panose="020B0604020202020204" pitchFamily="34" charset="0"/>
            </a:endParaRPr>
          </a:p>
          <a:p>
            <a:endParaRPr lang="en-US" sz="2450"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Figure 2- Shiny App for continuous water quality monitoring data. </a:t>
            </a:r>
          </a:p>
          <a:p>
            <a:endParaRPr lang="en-US" sz="2450" dirty="0" smtClean="0">
              <a:latin typeface="Arial" panose="020B0604020202020204" pitchFamily="34" charset="0"/>
              <a:cs typeface="Arial" panose="020B0604020202020204" pitchFamily="34" charset="0"/>
            </a:endParaRPr>
          </a:p>
          <a:p>
            <a:r>
              <a:rPr lang="en-US" sz="2450" b="1" dirty="0" smtClean="0">
                <a:latin typeface="Arial" panose="020B0604020202020204" pitchFamily="34" charset="0"/>
                <a:cs typeface="Arial" panose="020B0604020202020204" pitchFamily="34" charset="0"/>
              </a:rPr>
              <a:t>Version </a:t>
            </a:r>
            <a:r>
              <a:rPr lang="en-US" sz="2450" b="1" dirty="0">
                <a:latin typeface="Arial" panose="020B0604020202020204" pitchFamily="34" charset="0"/>
                <a:cs typeface="Arial" panose="020B0604020202020204" pitchFamily="34" charset="0"/>
              </a:rPr>
              <a:t>control of data and code:</a:t>
            </a:r>
          </a:p>
          <a:p>
            <a:r>
              <a:rPr lang="en-US" sz="2450" dirty="0">
                <a:latin typeface="Arial" panose="020B0604020202020204" pitchFamily="34" charset="0"/>
                <a:cs typeface="Arial" panose="020B0604020202020204" pitchFamily="34" charset="0"/>
              </a:rPr>
              <a:t>Version control is “a tool for managing changes to a set of files” (Huang and Gonzalez.  Using version control reduces the likelihood of overwriting data or code and makes sharing of both easier across team members</a:t>
            </a:r>
            <a:r>
              <a:rPr lang="en-US" sz="2450" dirty="0" smtClean="0">
                <a:latin typeface="Arial" panose="020B0604020202020204" pitchFamily="34" charset="0"/>
                <a:cs typeface="Arial" panose="020B0604020202020204" pitchFamily="34" charset="0"/>
              </a:rPr>
              <a:t>.</a:t>
            </a:r>
          </a:p>
          <a:p>
            <a:endParaRPr lang="en-US" sz="2450" dirty="0">
              <a:latin typeface="Arial" panose="020B0604020202020204" pitchFamily="34" charset="0"/>
              <a:cs typeface="Arial" panose="020B0604020202020204" pitchFamily="34" charset="0"/>
            </a:endParaRPr>
          </a:p>
          <a:p>
            <a:r>
              <a:rPr lang="en-US" sz="2450" b="1" dirty="0">
                <a:latin typeface="Arial" panose="020B0604020202020204" pitchFamily="34" charset="0"/>
                <a:cs typeface="Arial" panose="020B0604020202020204" pitchFamily="34" charset="0"/>
              </a:rPr>
              <a:t>Decision making:</a:t>
            </a:r>
          </a:p>
          <a:p>
            <a:r>
              <a:rPr lang="en-US" sz="2450" dirty="0">
                <a:latin typeface="Arial" panose="020B0604020202020204" pitchFamily="34" charset="0"/>
                <a:cs typeface="Arial" panose="020B0604020202020204" pitchFamily="34" charset="0"/>
              </a:rPr>
              <a:t>This information will be useful for (1) increasing efficiency in the LCR project. By establishing a data workflow at the beginning of the LCR restoration project we can adapt the restoration effort over the 8 years of the project to more rapidly understand how changes in freshwater discharge and substrate impact salinity and oyster populations.  By continuously processing and analyzing these data, the LCR project can inform other proposed conservation efforts in Apalachicola and elsewhere in Florida. This will improve the likelihood of other restoration projects having the desired outcomes.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9037" y="22379152"/>
            <a:ext cx="6874061" cy="8936279"/>
          </a:xfrm>
          <a:prstGeom prst="rect">
            <a:avLst/>
          </a:prstGeom>
        </p:spPr>
      </p:pic>
      <p:pic>
        <p:nvPicPr>
          <p:cNvPr id="1026"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32442" y="25646335"/>
            <a:ext cx="3847330" cy="5129774"/>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1028" name="Picture 4" descr="Image result for snre logo u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0119" y="21762404"/>
            <a:ext cx="7781925" cy="1920556"/>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7">
            <a:extLst>
              <a:ext uri="{28A0092B-C50C-407E-A947-70E740481C1C}">
                <a14:useLocalDpi xmlns:a14="http://schemas.microsoft.com/office/drawing/2010/main" val="0"/>
              </a:ext>
            </a:extLst>
          </a:blip>
          <a:srcRect l="25211" r="2218"/>
          <a:stretch/>
        </p:blipFill>
        <p:spPr>
          <a:xfrm>
            <a:off x="37631078" y="17905017"/>
            <a:ext cx="5956234" cy="5127978"/>
          </a:xfrm>
          <a:prstGeom prst="rect">
            <a:avLst/>
          </a:prstGeom>
        </p:spPr>
      </p:pic>
      <p:pic>
        <p:nvPicPr>
          <p:cNvPr id="9" name="Picture 8"/>
          <p:cNvPicPr>
            <a:picLocks noChangeAspect="1"/>
          </p:cNvPicPr>
          <p:nvPr/>
        </p:nvPicPr>
        <p:blipFill rotWithShape="1">
          <a:blip r:embed="rId8">
            <a:extLst>
              <a:ext uri="{28A0092B-C50C-407E-A947-70E740481C1C}">
                <a14:useLocalDpi xmlns:a14="http://schemas.microsoft.com/office/drawing/2010/main" val="0"/>
              </a:ext>
            </a:extLst>
          </a:blip>
          <a:srcRect l="3924" t="12205" r="4161" b="8410"/>
          <a:stretch/>
        </p:blipFill>
        <p:spPr>
          <a:xfrm>
            <a:off x="37885268" y="895350"/>
            <a:ext cx="5963115" cy="1752600"/>
          </a:xfrm>
          <a:prstGeom prst="rect">
            <a:avLst/>
          </a:prstGeom>
        </p:spPr>
      </p:pic>
      <p:sp>
        <p:nvSpPr>
          <p:cNvPr id="13" name="TextBox 12">
            <a:extLst>
              <a:ext uri="{FF2B5EF4-FFF2-40B4-BE49-F238E27FC236}">
                <a16:creationId xmlns:a16="http://schemas.microsoft.com/office/drawing/2014/main" id="{1940000C-8F8E-46C3-B1E3-382C8FAFC52E}"/>
              </a:ext>
            </a:extLst>
          </p:cNvPr>
          <p:cNvSpPr txBox="1"/>
          <p:nvPr/>
        </p:nvSpPr>
        <p:spPr>
          <a:xfrm>
            <a:off x="13232348" y="17504435"/>
            <a:ext cx="17419293" cy="1246495"/>
          </a:xfrm>
          <a:prstGeom prst="rect">
            <a:avLst/>
          </a:prstGeom>
          <a:noFill/>
          <a:ln>
            <a:solidFill>
              <a:schemeClr val="bg1"/>
            </a:solidFill>
          </a:ln>
        </p:spPr>
        <p:txBody>
          <a:bodyPr wrap="square" rtlCol="0">
            <a:spAutoFit/>
          </a:bodyPr>
          <a:lstStyle/>
          <a:p>
            <a:pPr algn="ctr"/>
            <a:r>
              <a:rPr lang="en-US" sz="7500" b="1" dirty="0" smtClean="0">
                <a:ln>
                  <a:solidFill>
                    <a:schemeClr val="bg1"/>
                  </a:solidFill>
                </a:ln>
                <a:latin typeface="Arial" panose="020B0604020202020204" pitchFamily="34" charset="0"/>
                <a:cs typeface="Arial" panose="020B0604020202020204" pitchFamily="34" charset="0"/>
              </a:rPr>
              <a:t>Authors: Melissa Moreno, Dr. </a:t>
            </a:r>
            <a:r>
              <a:rPr lang="en-US" sz="7500" b="1" dirty="0" smtClean="0">
                <a:ln>
                  <a:solidFill>
                    <a:schemeClr val="bg1"/>
                  </a:solidFill>
                </a:ln>
                <a:latin typeface="Arial" panose="020B0604020202020204" pitchFamily="34" charset="0"/>
                <a:cs typeface="Arial" panose="020B0604020202020204" pitchFamily="34" charset="0"/>
              </a:rPr>
              <a:t>Bill Pine</a:t>
            </a:r>
            <a:endParaRPr lang="en-US" sz="7500" b="1" dirty="0">
              <a:ln>
                <a:solidFill>
                  <a:schemeClr val="bg1"/>
                </a:solidFill>
              </a:ln>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1940000C-8F8E-46C3-B1E3-382C8FAFC52E}"/>
              </a:ext>
            </a:extLst>
          </p:cNvPr>
          <p:cNvSpPr txBox="1"/>
          <p:nvPr/>
        </p:nvSpPr>
        <p:spPr>
          <a:xfrm>
            <a:off x="16864717" y="19167165"/>
            <a:ext cx="10154554" cy="1754326"/>
          </a:xfrm>
          <a:prstGeom prst="rect">
            <a:avLst/>
          </a:prstGeom>
          <a:noFill/>
          <a:ln>
            <a:solidFill>
              <a:schemeClr val="bg1"/>
            </a:solidFill>
          </a:ln>
        </p:spPr>
        <p:txBody>
          <a:bodyPr wrap="square" rtlCol="0">
            <a:spAutoFit/>
          </a:bodyPr>
          <a:lstStyle/>
          <a:p>
            <a:pPr algn="ctr"/>
            <a:r>
              <a:rPr lang="en-US" sz="5400" b="1" dirty="0" smtClean="0">
                <a:ln>
                  <a:solidFill>
                    <a:schemeClr val="bg1"/>
                  </a:solidFill>
                </a:ln>
                <a:latin typeface="Arial" panose="020B0604020202020204" pitchFamily="34" charset="0"/>
                <a:cs typeface="Arial" panose="020B0604020202020204" pitchFamily="34" charset="0"/>
              </a:rPr>
              <a:t>University of Florida</a:t>
            </a:r>
          </a:p>
          <a:p>
            <a:pPr algn="ctr"/>
            <a:r>
              <a:rPr lang="en-US" sz="5400" b="1" dirty="0" smtClean="0">
                <a:ln>
                  <a:solidFill>
                    <a:schemeClr val="bg1"/>
                  </a:solidFill>
                </a:ln>
                <a:latin typeface="Arial" panose="020B0604020202020204" pitchFamily="34" charset="0"/>
                <a:cs typeface="Arial" panose="020B0604020202020204" pitchFamily="34" charset="0"/>
              </a:rPr>
              <a:t>Departments : WEC, S.N.R.E</a:t>
            </a:r>
            <a:endParaRPr lang="en-US" sz="5400" b="1" dirty="0">
              <a:ln>
                <a:solidFill>
                  <a:schemeClr val="bg1"/>
                </a:solidFill>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017912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1313</TotalTime>
  <Words>784</Words>
  <Application>Microsoft Office PowerPoint</Application>
  <PresentationFormat>Custom</PresentationFormat>
  <Paragraphs>66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Gill Sans MT</vt:lpstr>
      <vt:lpstr>Wingdings</vt:lpstr>
      <vt:lpstr>Parcel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Moreno,Melissa M</dc:creator>
  <cp:lastModifiedBy>Moreno,Melissa M</cp:lastModifiedBy>
  <cp:revision>56</cp:revision>
  <cp:lastPrinted>2019-03-29T14:18:38Z</cp:lastPrinted>
  <dcterms:created xsi:type="dcterms:W3CDTF">2019-03-17T22:21:30Z</dcterms:created>
  <dcterms:modified xsi:type="dcterms:W3CDTF">2019-03-29T14:20:35Z</dcterms:modified>
</cp:coreProperties>
</file>