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no,Melissa M" initials="MM" lastIdx="1" clrIdx="0">
    <p:extLst>
      <p:ext uri="{19B8F6BF-5375-455C-9EA6-DF929625EA0E}">
        <p15:presenceInfo xmlns:p15="http://schemas.microsoft.com/office/powerpoint/2012/main" userId="Moreno,Melissa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60"/>
  </p:normalViewPr>
  <p:slideViewPr>
    <p:cSldViewPr snapToGrid="0">
      <p:cViewPr>
        <p:scale>
          <a:sx n="35" d="100"/>
          <a:sy n="35" d="100"/>
        </p:scale>
        <p:origin x="822" y="-20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0186820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516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60825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9178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8225493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90750" y="12662611"/>
            <a:ext cx="15782510" cy="148895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17938" y="12662611"/>
            <a:ext cx="15794477" cy="148895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73F18F6-195B-462E-B790-24C6E26F9CE1}" type="datetimeFigureOut">
              <a:rPr lang="en-US" smtClean="0"/>
              <a:t>3/27/2019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96312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678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F18F6-195B-462E-B790-24C6E26F9CE1}"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77082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18F6-195B-462E-B790-24C6E26F9CE1}"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13199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9" name="Date Placeholder 8"/>
          <p:cNvSpPr>
            <a:spLocks noGrp="1"/>
          </p:cNvSpPr>
          <p:nvPr>
            <p:ph type="dt" sz="half" idx="10"/>
          </p:nvPr>
        </p:nvSpPr>
        <p:spPr/>
        <p:txBody>
          <a:bodyPr/>
          <a:lstStyle/>
          <a:p>
            <a:fld id="{273F18F6-195B-462E-B790-24C6E26F9CE1}" type="datetimeFigureOut">
              <a:rPr lang="en-US" smtClean="0"/>
              <a:t>3/27/2019</a:t>
            </a:fld>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64266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7" y="0"/>
            <a:ext cx="21945595"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45603" y="-202426"/>
            <a:ext cx="21967550" cy="32918400"/>
          </a:xfrm>
          <a:solidFill>
            <a:schemeClr val="bg1">
              <a:lumMod val="75000"/>
            </a:schemeClr>
          </a:solidFill>
        </p:spPr>
        <p:txBody>
          <a:bodyPr anchor="t"/>
          <a:lstStyle>
            <a:lvl1pPr marL="0" indent="0">
              <a:buNone/>
              <a:defRPr sz="15360">
                <a:solidFill>
                  <a:schemeClr val="bg1">
                    <a:lumMod val="85000"/>
                    <a:lumOff val="15000"/>
                  </a:schemeClr>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3F18F6-195B-462E-B790-24C6E26F9CE1}" type="datetimeFigureOut">
              <a:rPr lang="en-US" smtClean="0"/>
              <a:t>3/27/2019</a:t>
            </a:fld>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8519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709018" y="4630522"/>
            <a:ext cx="28501224"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fld id="{273F18F6-195B-462E-B790-24C6E26F9CE1}" type="datetimeFigureOut">
              <a:rPr lang="en-US" smtClean="0"/>
              <a:t>3/27/2019</a:t>
            </a:fld>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AB377190-71E4-46FB-AFA6-2A3A83FDB2AE}" type="slidenum">
              <a:rPr lang="en-US" smtClean="0"/>
              <a:t>‹#›</a:t>
            </a:fld>
            <a:endParaRPr lang="en-US"/>
          </a:p>
        </p:txBody>
      </p:sp>
    </p:spTree>
    <p:extLst>
      <p:ext uri="{BB962C8B-B14F-4D97-AF65-F5344CB8AC3E}">
        <p14:creationId xmlns:p14="http://schemas.microsoft.com/office/powerpoint/2010/main" val="41917239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89120" rtl="0" eaLnBrk="1" latinLnBrk="0" hangingPunct="1">
        <a:lnSpc>
          <a:spcPct val="90000"/>
        </a:lnSpc>
        <a:spcBef>
          <a:spcPct val="0"/>
        </a:spcBef>
        <a:buNone/>
        <a:defRPr sz="12480" kern="1200" cap="all" spc="960" baseline="0">
          <a:solidFill>
            <a:srgbClr val="262626"/>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extLst>
              <a:ext uri="{BEBA8EAE-BF5A-486C-A8C5-ECC9F3942E4B}">
                <a14:imgProps xmlns:a14="http://schemas.microsoft.com/office/drawing/2010/main">
                  <a14:imgLayer r:embed="rId3">
                    <a14:imgEffect>
                      <a14:brightnessContrast contrast="-30000"/>
                    </a14:imgEffect>
                  </a14:imgLayer>
                </a14:imgProps>
              </a:ext>
            </a:extLst>
          </a:blip>
          <a:srcRect/>
          <a:stretch>
            <a:fillRect l="-12000" r="-12000"/>
          </a:stretch>
        </a:blip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F2530A7E-427A-4DF8-8CCF-678193A68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1161" y="29047493"/>
            <a:ext cx="6874062" cy="2512983"/>
          </a:xfrm>
          <a:prstGeom prst="rect">
            <a:avLst/>
          </a:prstGeom>
          <a:solidFill>
            <a:schemeClr val="tx1">
              <a:alpha val="70000"/>
            </a:schemeClr>
          </a:solidFill>
          <a:ln>
            <a:noFill/>
          </a:ln>
        </p:spPr>
      </p:pic>
      <p:pic>
        <p:nvPicPr>
          <p:cNvPr id="8" name="Picture 7" descr="A close up of a sign&#10;&#10;Description automatically generated">
            <a:extLst>
              <a:ext uri="{FF2B5EF4-FFF2-40B4-BE49-F238E27FC236}">
                <a16:creationId xmlns:a16="http://schemas.microsoft.com/office/drawing/2014/main" id="{CF761014-10AE-41C7-AEB4-06191013D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82997" y="28994017"/>
            <a:ext cx="3095521" cy="3021819"/>
          </a:xfrm>
          <a:prstGeom prst="rect">
            <a:avLst/>
          </a:prstGeom>
        </p:spPr>
      </p:pic>
      <p:sp>
        <p:nvSpPr>
          <p:cNvPr id="29" name="TextBox 28">
            <a:extLst>
              <a:ext uri="{FF2B5EF4-FFF2-40B4-BE49-F238E27FC236}">
                <a16:creationId xmlns:a16="http://schemas.microsoft.com/office/drawing/2014/main" id="{1940000C-8F8E-46C3-B1E3-382C8FAFC52E}"/>
              </a:ext>
            </a:extLst>
          </p:cNvPr>
          <p:cNvSpPr txBox="1"/>
          <p:nvPr/>
        </p:nvSpPr>
        <p:spPr>
          <a:xfrm>
            <a:off x="12012682" y="2339476"/>
            <a:ext cx="19865836" cy="3046988"/>
          </a:xfrm>
          <a:prstGeom prst="rect">
            <a:avLst/>
          </a:prstGeom>
          <a:solidFill>
            <a:schemeClr val="tx1">
              <a:alpha val="50000"/>
            </a:schemeClr>
          </a:solidFill>
          <a:ln>
            <a:solidFill>
              <a:schemeClr val="bg1"/>
            </a:solidFill>
          </a:ln>
        </p:spPr>
        <p:txBody>
          <a:bodyPr wrap="square" rtlCol="0">
            <a:spAutoFit/>
          </a:bodyPr>
          <a:lstStyle/>
          <a:p>
            <a:pPr algn="ctr"/>
            <a:r>
              <a:rPr lang="en-US" sz="9600" b="1" dirty="0">
                <a:solidFill>
                  <a:schemeClr val="bg1"/>
                </a:solidFill>
                <a:latin typeface="Arial" panose="020B0604020202020204" pitchFamily="34" charset="0"/>
                <a:cs typeface="Arial" panose="020B0604020202020204" pitchFamily="34" charset="0"/>
              </a:rPr>
              <a:t>Big Changes in the Big Bend:</a:t>
            </a:r>
          </a:p>
          <a:p>
            <a:pPr algn="ctr"/>
            <a:r>
              <a:rPr lang="en-US" sz="9600" b="1" dirty="0">
                <a:solidFill>
                  <a:schemeClr val="bg1"/>
                </a:solidFill>
                <a:latin typeface="Arial" panose="020B0604020202020204" pitchFamily="34" charset="0"/>
                <a:cs typeface="Arial" panose="020B0604020202020204" pitchFamily="34" charset="0"/>
              </a:rPr>
              <a:t>A Data Management Story</a:t>
            </a:r>
          </a:p>
        </p:txBody>
      </p:sp>
      <p:sp>
        <p:nvSpPr>
          <p:cNvPr id="27" name="TextBox 26">
            <a:extLst>
              <a:ext uri="{FF2B5EF4-FFF2-40B4-BE49-F238E27FC236}">
                <a16:creationId xmlns:a16="http://schemas.microsoft.com/office/drawing/2014/main" id="{1940000C-8F8E-46C3-B1E3-382C8FAFC52E}"/>
              </a:ext>
            </a:extLst>
          </p:cNvPr>
          <p:cNvSpPr txBox="1"/>
          <p:nvPr/>
        </p:nvSpPr>
        <p:spPr>
          <a:xfrm>
            <a:off x="9834946" y="7133570"/>
            <a:ext cx="24221306" cy="9325630"/>
          </a:xfrm>
          <a:prstGeom prst="rect">
            <a:avLst/>
          </a:prstGeom>
          <a:solidFill>
            <a:schemeClr val="tx1">
              <a:alpha val="50000"/>
            </a:schemeClr>
          </a:solidFill>
          <a:ln>
            <a:solidFill>
              <a:schemeClr val="bg1"/>
            </a:solidFill>
          </a:ln>
        </p:spPr>
        <p:txBody>
          <a:bodyPr wrap="square" rtlCol="0">
            <a:spAutoFit/>
          </a:bodyPr>
          <a:lstStyle/>
          <a:p>
            <a:r>
              <a:rPr lang="en-US" sz="12000" b="1" dirty="0">
                <a:solidFill>
                  <a:schemeClr val="bg1"/>
                </a:solidFill>
                <a:latin typeface="Arial" panose="020B0604020202020204" pitchFamily="34" charset="0"/>
                <a:cs typeface="Arial" panose="020B0604020202020204" pitchFamily="34" charset="0"/>
              </a:rPr>
              <a:t>Managing and analyzing large biological datasets requires a great deal of planning and designing prior to data collection.</a:t>
            </a:r>
          </a:p>
        </p:txBody>
      </p:sp>
      <p:sp>
        <p:nvSpPr>
          <p:cNvPr id="3" name="TextBox 2"/>
          <p:cNvSpPr txBox="1"/>
          <p:nvPr/>
        </p:nvSpPr>
        <p:spPr>
          <a:xfrm>
            <a:off x="0" y="0"/>
            <a:ext cx="6153663" cy="32918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900" b="1" dirty="0">
                <a:latin typeface="Arial" panose="020B0604020202020204" pitchFamily="34" charset="0"/>
                <a:cs typeface="Arial" panose="020B0604020202020204" pitchFamily="34" charset="0"/>
              </a:rPr>
              <a:t>Project overview:</a:t>
            </a:r>
          </a:p>
          <a:p>
            <a:r>
              <a:rPr lang="en-US" sz="2900" dirty="0">
                <a:latin typeface="Arial" panose="020B0604020202020204" pitchFamily="34" charset="0"/>
                <a:cs typeface="Arial" panose="020B0604020202020204" pitchFamily="34" charset="0"/>
              </a:rPr>
              <a:t>The Lone Cabbage Reef (LCR) restoration project is a large restoration effort in the eastern Gulf of Mexico funded by NFWF-GEBF. The project’s primary goal is to restore historical oyster reefs so that they may be plastic to sea level rise, and fluctuations in river discharge. This project generates data from multiple sources including continuous autonomous water quality data from sensors and observations of oyster populations from field biologists. These data are generated at different time frequencies with sensor data obtained at hourly time intervals from multiple spatial locations and biological data collected at discrete time intervals from multiple spatial locations. </a:t>
            </a:r>
          </a:p>
          <a:p>
            <a:endParaRPr lang="en-US" sz="2900" b="1" dirty="0">
              <a:latin typeface="Arial" panose="020B0604020202020204" pitchFamily="34" charset="0"/>
              <a:cs typeface="Arial" panose="020B0604020202020204" pitchFamily="34" charset="0"/>
            </a:endParaRPr>
          </a:p>
          <a:p>
            <a:endParaRPr lang="en-US" sz="2900" b="1" dirty="0">
              <a:latin typeface="Arial" panose="020B0604020202020204" pitchFamily="34" charset="0"/>
              <a:cs typeface="Arial" panose="020B0604020202020204" pitchFamily="34" charset="0"/>
            </a:endParaRPr>
          </a:p>
          <a:p>
            <a:r>
              <a:rPr lang="en-US" sz="2900" b="1" dirty="0">
                <a:latin typeface="Arial" panose="020B0604020202020204" pitchFamily="34" charset="0"/>
                <a:cs typeface="Arial" panose="020B0604020202020204" pitchFamily="34" charset="0"/>
              </a:rPr>
              <a:t>Introduction:</a:t>
            </a:r>
          </a:p>
          <a:p>
            <a:r>
              <a:rPr lang="en-US" sz="2900" dirty="0">
                <a:latin typeface="Arial" panose="020B0604020202020204" pitchFamily="34" charset="0"/>
                <a:cs typeface="Arial" panose="020B0604020202020204" pitchFamily="34" charset="0"/>
              </a:rPr>
              <a:t>“Living data” are defined as data which are continuously collected and are critical to this type of adaptive learning to inform restoration and management actions. These informed adaptations can be small such as shifting the location of an autonomous sensor, to larger changes including restoration practices or revamping of sampling programs because of low statistical power. Living data are challenging to work with from a data management perspective because the data (by design) change as new data are collected. </a:t>
            </a:r>
          </a:p>
          <a:p>
            <a:endParaRPr lang="en-US" sz="2900" dirty="0">
              <a:latin typeface="Arial" panose="020B0604020202020204" pitchFamily="34" charset="0"/>
              <a:cs typeface="Arial" panose="020B0604020202020204" pitchFamily="34" charset="0"/>
            </a:endParaRPr>
          </a:p>
          <a:p>
            <a:endParaRPr lang="en-US" sz="2900" dirty="0">
              <a:latin typeface="Arial" panose="020B0604020202020204" pitchFamily="34" charset="0"/>
              <a:cs typeface="Arial" panose="020B0604020202020204" pitchFamily="34" charset="0"/>
            </a:endParaRPr>
          </a:p>
          <a:p>
            <a:r>
              <a:rPr lang="en-US" sz="2900" b="1" dirty="0">
                <a:latin typeface="Arial" panose="020B0604020202020204" pitchFamily="34" charset="0"/>
                <a:cs typeface="Arial" panose="020B0604020202020204" pitchFamily="34" charset="0"/>
              </a:rPr>
              <a:t>Objectives:</a:t>
            </a:r>
          </a:p>
          <a:p>
            <a:pPr marL="457200" indent="-457200">
              <a:buFont typeface="Wingdings" panose="05000000000000000000" pitchFamily="2" charset="2"/>
              <a:buChar char="q"/>
            </a:pPr>
            <a:r>
              <a:rPr lang="en-US" sz="2900" dirty="0">
                <a:latin typeface="Arial" panose="020B0604020202020204" pitchFamily="34" charset="0"/>
                <a:cs typeface="Arial" panose="020B0604020202020204" pitchFamily="34" charset="0"/>
              </a:rPr>
              <a:t>Develop and implement a data management workflow, which starts at the data collection point (</a:t>
            </a:r>
            <a:r>
              <a:rPr lang="en-US" sz="2900" dirty="0" err="1">
                <a:latin typeface="Arial" panose="020B0604020202020204" pitchFamily="34" charset="0"/>
                <a:cs typeface="Arial" panose="020B0604020202020204" pitchFamily="34" charset="0"/>
              </a:rPr>
              <a:t>i.e</a:t>
            </a:r>
            <a:r>
              <a:rPr lang="en-US" sz="2900" dirty="0">
                <a:latin typeface="Arial" panose="020B0604020202020204" pitchFamily="34" charset="0"/>
                <a:cs typeface="Arial" panose="020B0604020202020204" pitchFamily="34" charset="0"/>
              </a:rPr>
              <a:t> physical data sheet if required) and ends at the visualization/ interpretation of collected data from different data streams. </a:t>
            </a:r>
          </a:p>
          <a:p>
            <a:pPr marL="457200" indent="-457200">
              <a:buFont typeface="Wingdings" panose="05000000000000000000" pitchFamily="2" charset="2"/>
              <a:buChar char="q"/>
            </a:pPr>
            <a:r>
              <a:rPr lang="en-US" sz="2900" dirty="0">
                <a:latin typeface="Arial" panose="020B0604020202020204" pitchFamily="34" charset="0"/>
                <a:cs typeface="Arial" panose="020B0604020202020204" pitchFamily="34" charset="0"/>
              </a:rPr>
              <a:t>I will document how these data are recorded, data quality assurance/quality control procedures, data checking (anomalous values), data visualization, and data releases for analyses using multiple software tools. </a:t>
            </a:r>
          </a:p>
          <a:p>
            <a:endParaRPr lang="en-US" sz="2900" dirty="0">
              <a:latin typeface="Arial" panose="020B0604020202020204" pitchFamily="34" charset="0"/>
              <a:cs typeface="Arial" panose="020B0604020202020204" pitchFamily="34" charset="0"/>
            </a:endParaRPr>
          </a:p>
          <a:p>
            <a:r>
              <a:rPr lang="en-US" sz="2900" b="1" dirty="0">
                <a:latin typeface="Arial" panose="020B0604020202020204" pitchFamily="34" charset="0"/>
                <a:cs typeface="Arial" panose="020B0604020202020204" pitchFamily="34" charset="0"/>
              </a:rPr>
              <a:t>Implementing a modern data workflow:</a:t>
            </a:r>
          </a:p>
          <a:p>
            <a:r>
              <a:rPr lang="en-US" sz="2900" dirty="0">
                <a:latin typeface="Arial" panose="020B0604020202020204" pitchFamily="34" charset="0"/>
                <a:cs typeface="Arial" panose="020B0604020202020204" pitchFamily="34" charset="0"/>
              </a:rPr>
              <a:t>Creating and automating a data management workflow for living data is an emerging skill for natural resource professionals. More than ever, data management is recognized as a core skill for biologists and ecologists (Hampton et al. 2017). </a:t>
            </a:r>
          </a:p>
          <a:p>
            <a:endParaRPr lang="en-US" sz="2900" dirty="0">
              <a:latin typeface="Arial" panose="020B0604020202020204" pitchFamily="34" charset="0"/>
              <a:cs typeface="Arial" panose="020B0604020202020204" pitchFamily="34" charset="0"/>
            </a:endParaRPr>
          </a:p>
        </p:txBody>
      </p:sp>
      <p:sp>
        <p:nvSpPr>
          <p:cNvPr id="5" name="TextBox 4"/>
          <p:cNvSpPr txBox="1"/>
          <p:nvPr/>
        </p:nvSpPr>
        <p:spPr>
          <a:xfrm>
            <a:off x="37737534" y="0"/>
            <a:ext cx="6128952" cy="328936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50" b="1" dirty="0">
                <a:latin typeface="Arial" panose="020B0604020202020204" pitchFamily="34" charset="0"/>
                <a:cs typeface="Arial" panose="020B0604020202020204" pitchFamily="34" charset="0"/>
              </a:rPr>
              <a:t>Data Collection: </a:t>
            </a:r>
          </a:p>
          <a:p>
            <a:r>
              <a:rPr lang="en-US" sz="2450" dirty="0">
                <a:latin typeface="Arial" panose="020B0604020202020204" pitchFamily="34" charset="0"/>
                <a:cs typeface="Arial" panose="020B0604020202020204" pitchFamily="34" charset="0"/>
              </a:rPr>
              <a:t>One of the goals of a successful data management plan is to minimize errors in data collected. Often, the first step in the data collection process is transcribing an observation in the field to paper or electronic data sheets for analyses back in the lab. This simple effort of recording the data in the field is the first opportunity to introduce errors in the data collection process. </a:t>
            </a:r>
          </a:p>
          <a:p>
            <a:endParaRPr lang="en-US" sz="245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50" dirty="0">
                <a:latin typeface="Arial" panose="020B0604020202020204" pitchFamily="34" charset="0"/>
                <a:cs typeface="Arial" panose="020B0604020202020204" pitchFamily="34" charset="0"/>
              </a:rPr>
              <a:t>Double data entry</a:t>
            </a:r>
          </a:p>
          <a:p>
            <a:pPr marL="342900" indent="-342900">
              <a:buFont typeface="Wingdings" panose="05000000000000000000" pitchFamily="2" charset="2"/>
              <a:buChar char="q"/>
            </a:pPr>
            <a:r>
              <a:rPr lang="en-US" sz="2450" dirty="0">
                <a:latin typeface="Arial" panose="020B0604020202020204" pitchFamily="34" charset="0"/>
                <a:cs typeface="Arial" panose="020B0604020202020204" pitchFamily="34" charset="0"/>
              </a:rPr>
              <a:t>Reconciling errors</a:t>
            </a:r>
          </a:p>
          <a:p>
            <a:pPr marL="342900" indent="-342900">
              <a:buFont typeface="Wingdings" panose="05000000000000000000" pitchFamily="2" charset="2"/>
              <a:buChar char="q"/>
            </a:pPr>
            <a:r>
              <a:rPr lang="en-US" sz="2450" dirty="0">
                <a:latin typeface="Arial" panose="020B0604020202020204" pitchFamily="34" charset="0"/>
                <a:cs typeface="Arial" panose="020B0604020202020204" pitchFamily="34" charset="0"/>
              </a:rPr>
              <a:t>Pre-populate data sheets information (dates, coordinates, locations)</a:t>
            </a:r>
          </a:p>
          <a:p>
            <a:endParaRPr lang="en-US" sz="2450" dirty="0">
              <a:latin typeface="Arial" panose="020B0604020202020204" pitchFamily="34" charset="0"/>
              <a:cs typeface="Arial" panose="020B0604020202020204" pitchFamily="34" charset="0"/>
            </a:endParaRPr>
          </a:p>
          <a:p>
            <a:endParaRPr lang="en-US" sz="2450" b="1"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QA/QC during data entry:</a:t>
            </a:r>
          </a:p>
          <a:p>
            <a:r>
              <a:rPr lang="en-US" sz="2450" b="1" i="1" dirty="0">
                <a:latin typeface="Arial" panose="020B0604020202020204" pitchFamily="34" charset="0"/>
                <a:cs typeface="Arial" panose="020B0604020202020204" pitchFamily="34" charset="0"/>
              </a:rPr>
              <a:t>Paper data sheets to electronic records</a:t>
            </a:r>
          </a:p>
          <a:p>
            <a:r>
              <a:rPr lang="en-US" sz="2450" dirty="0">
                <a:latin typeface="Arial" panose="020B0604020202020204" pitchFamily="34" charset="0"/>
                <a:cs typeface="Arial" panose="020B0604020202020204" pitchFamily="34" charset="0"/>
              </a:rPr>
              <a:t>The process of transferring data from paper datasheets to electronic form that, which will make it compatible to a computer for data analyses, is a common source of potential errors. </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Transfer electronic records from sensor to database</a:t>
            </a:r>
          </a:p>
          <a:p>
            <a:r>
              <a:rPr lang="en-US" sz="2450" dirty="0">
                <a:latin typeface="Arial" panose="020B0604020202020204" pitchFamily="34" charset="0"/>
                <a:cs typeface="Arial" panose="020B0604020202020204" pitchFamily="34" charset="0"/>
              </a:rPr>
              <a:t>When individually collected sensor data files are transported back to the lab these files must be checked for errors and the data amended to an existing database to provide a continuous record of the water quality observations of interest: </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1. </a:t>
            </a:r>
            <a:r>
              <a:rPr lang="en-US" sz="2450" dirty="0">
                <a:latin typeface="Arial" panose="020B0604020202020204" pitchFamily="34" charset="0"/>
                <a:cs typeface="Arial" panose="020B0604020202020204" pitchFamily="34" charset="0"/>
              </a:rPr>
              <a:t>Developing a workflow to import data into a database, to store, manage, and check.</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2. </a:t>
            </a:r>
            <a:r>
              <a:rPr lang="en-US" sz="2450" dirty="0">
                <a:latin typeface="Arial" panose="020B0604020202020204" pitchFamily="34" charset="0"/>
                <a:cs typeface="Arial" panose="020B0604020202020204" pitchFamily="34" charset="0"/>
              </a:rPr>
              <a:t>Create a series of checks to ensure data integrity.</a:t>
            </a:r>
          </a:p>
          <a:p>
            <a:endParaRPr lang="en-US" sz="2450" dirty="0">
              <a:latin typeface="Arial" panose="020B0604020202020204" pitchFamily="34" charset="0"/>
              <a:cs typeface="Arial" panose="020B0604020202020204" pitchFamily="34" charset="0"/>
            </a:endParaRPr>
          </a:p>
          <a:p>
            <a:endParaRPr lang="en-US" sz="2450" b="1"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Data analysis, figures and tables:</a:t>
            </a:r>
          </a:p>
          <a:p>
            <a:r>
              <a:rPr lang="en-US" sz="2450" dirty="0">
                <a:latin typeface="Arial" panose="020B0604020202020204" pitchFamily="34" charset="0"/>
                <a:cs typeface="Arial" panose="020B0604020202020204" pitchFamily="34" charset="0"/>
              </a:rPr>
              <a:t>Once data are standardized and available for use in the computer, basic visualization of the data via graphs and figures is a key next step for data checking and the beginning of the analyses. These figures will be integrated with the living data such that as data are entered into the database and after they pass initial QA/QC the figures will be automatically updated to allow visual assessments of the recorded data</a:t>
            </a:r>
          </a:p>
          <a:p>
            <a:endParaRPr lang="en-US" sz="2450"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Version Control:</a:t>
            </a:r>
          </a:p>
          <a:p>
            <a:r>
              <a:rPr lang="en-US" sz="2450" dirty="0">
                <a:latin typeface="Arial" panose="020B0604020202020204" pitchFamily="34" charset="0"/>
                <a:cs typeface="Arial" panose="020B0604020202020204" pitchFamily="34" charset="0"/>
              </a:rPr>
              <a:t>Version control is defined as a software that allows for the saving and management of changes in content, documents, and other developmental information. The focus of version control is to confirm that changes in content are intended and planned. Version control is “a tool for managing changes to a set of files” (Huang and Gonzalez 2016,http://swcarpentry.github.io/git-novice/). </a:t>
            </a:r>
          </a:p>
          <a:p>
            <a:endParaRPr lang="en-US" sz="2450"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Proper Storage</a:t>
            </a:r>
          </a:p>
          <a:p>
            <a:r>
              <a:rPr lang="en-US" sz="2450" dirty="0">
                <a:latin typeface="Arial" panose="020B0604020202020204" pitchFamily="34" charset="0"/>
                <a:cs typeface="Arial" panose="020B0604020202020204" pitchFamily="34" charset="0"/>
              </a:rPr>
              <a:t>Storing data in appropriate locations, with folder and file naming convention standards. </a:t>
            </a:r>
          </a:p>
          <a:p>
            <a:endParaRPr lang="en-US" sz="2450" dirty="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Decision-making:</a:t>
            </a:r>
          </a:p>
          <a:p>
            <a:r>
              <a:rPr lang="en-US" sz="2450" dirty="0">
                <a:latin typeface="Arial" panose="020B0604020202020204" pitchFamily="34" charset="0"/>
                <a:cs typeface="Arial" panose="020B0604020202020204" pitchFamily="34" charset="0"/>
              </a:rPr>
              <a:t>This information will be useful for (1) increasing efficiency in the LCR project. By establishing a data workflow at the beginning of the LCR restoration epoch, the data will be managed in a common structure over the life of the project. These productive data are used to make decisions in future conservation efforts. Having precise knowledge of biological data interpretations, will ensure both time and money are being used efficiently.  (2)</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08568" y="17974757"/>
            <a:ext cx="6874061" cy="8936279"/>
          </a:xfrm>
          <a:prstGeom prst="rect">
            <a:avLst/>
          </a:prstGeom>
        </p:spPr>
      </p:pic>
    </p:spTree>
    <p:extLst>
      <p:ext uri="{BB962C8B-B14F-4D97-AF65-F5344CB8AC3E}">
        <p14:creationId xmlns:p14="http://schemas.microsoft.com/office/powerpoint/2010/main" val="33301791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1172</TotalTime>
  <Words>832</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Wingdings</vt:lpstr>
      <vt:lpstr>Parcel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Moreno,Melissa M</cp:lastModifiedBy>
  <cp:revision>39</cp:revision>
  <dcterms:created xsi:type="dcterms:W3CDTF">2019-03-17T22:21:30Z</dcterms:created>
  <dcterms:modified xsi:type="dcterms:W3CDTF">2019-03-27T20:36:14Z</dcterms:modified>
</cp:coreProperties>
</file>