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23" d="100"/>
          <a:sy n="23" d="100"/>
        </p:scale>
        <p:origin x="88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70CAE3-288B-410F-92C2-339A8B831974}" type="datetimeFigureOut">
              <a:rPr lang="en-US" smtClean="0"/>
              <a:t>9/21/2019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AC279-4436-4C23-AFE0-BAAFBF2BD110}" type="slidenum">
              <a:rPr lang="en-US" smtClean="0"/>
              <a:t>‹#›</a:t>
            </a:fld>
            <a:endParaRPr lang="en-US"/>
          </a:p>
        </p:txBody>
      </p:sp>
    </p:spTree>
    <p:extLst>
      <p:ext uri="{BB962C8B-B14F-4D97-AF65-F5344CB8AC3E}">
        <p14:creationId xmlns:p14="http://schemas.microsoft.com/office/powerpoint/2010/main" val="839383509"/>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22E8AC-3B60-4911-AE0D-51DAF20E2ECC}" type="datetimeFigureOut">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CBC6F-A4A5-435C-A3A3-85439CBD5701}" type="slidenum">
              <a:rPr lang="en-US" smtClean="0"/>
              <a:t>‹#›</a:t>
            </a:fld>
            <a:endParaRPr lang="en-US"/>
          </a:p>
        </p:txBody>
      </p:sp>
    </p:spTree>
    <p:extLst>
      <p:ext uri="{BB962C8B-B14F-4D97-AF65-F5344CB8AC3E}">
        <p14:creationId xmlns:p14="http://schemas.microsoft.com/office/powerpoint/2010/main" val="1826910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22E8AC-3B60-4911-AE0D-51DAF20E2ECC}" type="datetimeFigureOut">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CBC6F-A4A5-435C-A3A3-85439CBD5701}" type="slidenum">
              <a:rPr lang="en-US" smtClean="0"/>
              <a:t>‹#›</a:t>
            </a:fld>
            <a:endParaRPr lang="en-US"/>
          </a:p>
        </p:txBody>
      </p:sp>
    </p:spTree>
    <p:extLst>
      <p:ext uri="{BB962C8B-B14F-4D97-AF65-F5344CB8AC3E}">
        <p14:creationId xmlns:p14="http://schemas.microsoft.com/office/powerpoint/2010/main" val="4017101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22E8AC-3B60-4911-AE0D-51DAF20E2ECC}" type="datetimeFigureOut">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CBC6F-A4A5-435C-A3A3-85439CBD5701}" type="slidenum">
              <a:rPr lang="en-US" smtClean="0"/>
              <a:t>‹#›</a:t>
            </a:fld>
            <a:endParaRPr lang="en-US"/>
          </a:p>
        </p:txBody>
      </p:sp>
    </p:spTree>
    <p:extLst>
      <p:ext uri="{BB962C8B-B14F-4D97-AF65-F5344CB8AC3E}">
        <p14:creationId xmlns:p14="http://schemas.microsoft.com/office/powerpoint/2010/main" val="1317356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22E8AC-3B60-4911-AE0D-51DAF20E2ECC}" type="datetimeFigureOut">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CBC6F-A4A5-435C-A3A3-85439CBD5701}" type="slidenum">
              <a:rPr lang="en-US" smtClean="0"/>
              <a:t>‹#›</a:t>
            </a:fld>
            <a:endParaRPr lang="en-US"/>
          </a:p>
        </p:txBody>
      </p:sp>
    </p:spTree>
    <p:extLst>
      <p:ext uri="{BB962C8B-B14F-4D97-AF65-F5344CB8AC3E}">
        <p14:creationId xmlns:p14="http://schemas.microsoft.com/office/powerpoint/2010/main" val="3027521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22E8AC-3B60-4911-AE0D-51DAF20E2ECC}" type="datetimeFigureOut">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CBC6F-A4A5-435C-A3A3-85439CBD5701}" type="slidenum">
              <a:rPr lang="en-US" smtClean="0"/>
              <a:t>‹#›</a:t>
            </a:fld>
            <a:endParaRPr lang="en-US"/>
          </a:p>
        </p:txBody>
      </p:sp>
    </p:spTree>
    <p:extLst>
      <p:ext uri="{BB962C8B-B14F-4D97-AF65-F5344CB8AC3E}">
        <p14:creationId xmlns:p14="http://schemas.microsoft.com/office/powerpoint/2010/main" val="3281183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22E8AC-3B60-4911-AE0D-51DAF20E2ECC}" type="datetimeFigureOut">
              <a:rPr lang="en-US" smtClean="0"/>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9CBC6F-A4A5-435C-A3A3-85439CBD5701}" type="slidenum">
              <a:rPr lang="en-US" smtClean="0"/>
              <a:t>‹#›</a:t>
            </a:fld>
            <a:endParaRPr lang="en-US"/>
          </a:p>
        </p:txBody>
      </p:sp>
    </p:spTree>
    <p:extLst>
      <p:ext uri="{BB962C8B-B14F-4D97-AF65-F5344CB8AC3E}">
        <p14:creationId xmlns:p14="http://schemas.microsoft.com/office/powerpoint/2010/main" val="314455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22E8AC-3B60-4911-AE0D-51DAF20E2ECC}" type="datetimeFigureOut">
              <a:rPr lang="en-US" smtClean="0"/>
              <a:t>9/21/2019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9CBC6F-A4A5-435C-A3A3-85439CBD5701}" type="slidenum">
              <a:rPr lang="en-US" smtClean="0"/>
              <a:t>‹#›</a:t>
            </a:fld>
            <a:endParaRPr lang="en-US"/>
          </a:p>
        </p:txBody>
      </p:sp>
    </p:spTree>
    <p:extLst>
      <p:ext uri="{BB962C8B-B14F-4D97-AF65-F5344CB8AC3E}">
        <p14:creationId xmlns:p14="http://schemas.microsoft.com/office/powerpoint/2010/main" val="835633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22E8AC-3B60-4911-AE0D-51DAF20E2ECC}" type="datetimeFigureOut">
              <a:rPr lang="en-US" smtClean="0"/>
              <a:t>9/21/2019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9CBC6F-A4A5-435C-A3A3-85439CBD5701}" type="slidenum">
              <a:rPr lang="en-US" smtClean="0"/>
              <a:t>‹#›</a:t>
            </a:fld>
            <a:endParaRPr lang="en-US"/>
          </a:p>
        </p:txBody>
      </p:sp>
    </p:spTree>
    <p:extLst>
      <p:ext uri="{BB962C8B-B14F-4D97-AF65-F5344CB8AC3E}">
        <p14:creationId xmlns:p14="http://schemas.microsoft.com/office/powerpoint/2010/main" val="859083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22E8AC-3B60-4911-AE0D-51DAF20E2ECC}" type="datetimeFigureOut">
              <a:rPr lang="en-US" smtClean="0"/>
              <a:t>9/21/2019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9CBC6F-A4A5-435C-A3A3-85439CBD5701}" type="slidenum">
              <a:rPr lang="en-US" smtClean="0"/>
              <a:t>‹#›</a:t>
            </a:fld>
            <a:endParaRPr lang="en-US"/>
          </a:p>
        </p:txBody>
      </p:sp>
    </p:spTree>
    <p:extLst>
      <p:ext uri="{BB962C8B-B14F-4D97-AF65-F5344CB8AC3E}">
        <p14:creationId xmlns:p14="http://schemas.microsoft.com/office/powerpoint/2010/main" val="34668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A822E8AC-3B60-4911-AE0D-51DAF20E2ECC}" type="datetimeFigureOut">
              <a:rPr lang="en-US" smtClean="0"/>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9CBC6F-A4A5-435C-A3A3-85439CBD5701}" type="slidenum">
              <a:rPr lang="en-US" smtClean="0"/>
              <a:t>‹#›</a:t>
            </a:fld>
            <a:endParaRPr lang="en-US"/>
          </a:p>
        </p:txBody>
      </p:sp>
    </p:spTree>
    <p:extLst>
      <p:ext uri="{BB962C8B-B14F-4D97-AF65-F5344CB8AC3E}">
        <p14:creationId xmlns:p14="http://schemas.microsoft.com/office/powerpoint/2010/main" val="2131642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A822E8AC-3B60-4911-AE0D-51DAF20E2ECC}" type="datetimeFigureOut">
              <a:rPr lang="en-US" smtClean="0"/>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9CBC6F-A4A5-435C-A3A3-85439CBD5701}" type="slidenum">
              <a:rPr lang="en-US" smtClean="0"/>
              <a:t>‹#›</a:t>
            </a:fld>
            <a:endParaRPr lang="en-US"/>
          </a:p>
        </p:txBody>
      </p:sp>
    </p:spTree>
    <p:extLst>
      <p:ext uri="{BB962C8B-B14F-4D97-AF65-F5344CB8AC3E}">
        <p14:creationId xmlns:p14="http://schemas.microsoft.com/office/powerpoint/2010/main" val="2985582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A822E8AC-3B60-4911-AE0D-51DAF20E2ECC}" type="datetimeFigureOut">
              <a:rPr lang="en-US" smtClean="0"/>
              <a:t>9/21/2019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8B9CBC6F-A4A5-435C-A3A3-85439CBD5701}" type="slidenum">
              <a:rPr lang="en-US" smtClean="0"/>
              <a:t>‹#›</a:t>
            </a:fld>
            <a:endParaRPr lang="en-US"/>
          </a:p>
        </p:txBody>
      </p:sp>
    </p:spTree>
    <p:extLst>
      <p:ext uri="{BB962C8B-B14F-4D97-AF65-F5344CB8AC3E}">
        <p14:creationId xmlns:p14="http://schemas.microsoft.com/office/powerpoint/2010/main" val="9634815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jpeg"/><Relationship Id="rId1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image" Target="../media/image3.tif"/><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Arrow: Down 66">
            <a:extLst>
              <a:ext uri="{FF2B5EF4-FFF2-40B4-BE49-F238E27FC236}">
                <a16:creationId xmlns:a16="http://schemas.microsoft.com/office/drawing/2014/main" id="{4C491FB0-6D2E-4B92-B102-321105A4E519}"/>
              </a:ext>
            </a:extLst>
          </p:cNvPr>
          <p:cNvSpPr/>
          <p:nvPr/>
        </p:nvSpPr>
        <p:spPr>
          <a:xfrm rot="3794382">
            <a:off x="15582661" y="5624153"/>
            <a:ext cx="2287211" cy="40231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Arrow: Down 65">
            <a:extLst>
              <a:ext uri="{FF2B5EF4-FFF2-40B4-BE49-F238E27FC236}">
                <a16:creationId xmlns:a16="http://schemas.microsoft.com/office/drawing/2014/main" id="{AE72D666-680F-43BE-8AC9-A6B231302E77}"/>
              </a:ext>
            </a:extLst>
          </p:cNvPr>
          <p:cNvSpPr/>
          <p:nvPr/>
        </p:nvSpPr>
        <p:spPr>
          <a:xfrm rot="6610796">
            <a:off x="24488550" y="5624154"/>
            <a:ext cx="2287211" cy="40231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row: Down 63">
            <a:extLst>
              <a:ext uri="{FF2B5EF4-FFF2-40B4-BE49-F238E27FC236}">
                <a16:creationId xmlns:a16="http://schemas.microsoft.com/office/drawing/2014/main" id="{03F56A21-8F6D-4117-A5BD-E037EEFFC25D}"/>
              </a:ext>
            </a:extLst>
          </p:cNvPr>
          <p:cNvSpPr/>
          <p:nvPr/>
        </p:nvSpPr>
        <p:spPr>
          <a:xfrm rot="7915938">
            <a:off x="31156807" y="9599157"/>
            <a:ext cx="2287211" cy="40231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Arrow: Down 62">
            <a:extLst>
              <a:ext uri="{FF2B5EF4-FFF2-40B4-BE49-F238E27FC236}">
                <a16:creationId xmlns:a16="http://schemas.microsoft.com/office/drawing/2014/main" id="{8CE1C15B-4B3F-40E0-A9BD-0DECA9123D57}"/>
              </a:ext>
            </a:extLst>
          </p:cNvPr>
          <p:cNvSpPr/>
          <p:nvPr/>
        </p:nvSpPr>
        <p:spPr>
          <a:xfrm rot="20651711">
            <a:off x="9391781" y="18820802"/>
            <a:ext cx="2287211" cy="40231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row: Down 61">
            <a:extLst>
              <a:ext uri="{FF2B5EF4-FFF2-40B4-BE49-F238E27FC236}">
                <a16:creationId xmlns:a16="http://schemas.microsoft.com/office/drawing/2014/main" id="{BF99253E-8687-4EB4-A07C-B73FB8A47D1B}"/>
              </a:ext>
            </a:extLst>
          </p:cNvPr>
          <p:cNvSpPr/>
          <p:nvPr/>
        </p:nvSpPr>
        <p:spPr>
          <a:xfrm rot="12588881">
            <a:off x="32556349" y="21811858"/>
            <a:ext cx="2287211" cy="40231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Down 60">
            <a:extLst>
              <a:ext uri="{FF2B5EF4-FFF2-40B4-BE49-F238E27FC236}">
                <a16:creationId xmlns:a16="http://schemas.microsoft.com/office/drawing/2014/main" id="{2161F3B9-669B-4373-9A37-14CEFAD386ED}"/>
              </a:ext>
            </a:extLst>
          </p:cNvPr>
          <p:cNvSpPr/>
          <p:nvPr/>
        </p:nvSpPr>
        <p:spPr>
          <a:xfrm rot="13882503">
            <a:off x="28037823" y="27060820"/>
            <a:ext cx="2287211" cy="40231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Down 59">
            <a:extLst>
              <a:ext uri="{FF2B5EF4-FFF2-40B4-BE49-F238E27FC236}">
                <a16:creationId xmlns:a16="http://schemas.microsoft.com/office/drawing/2014/main" id="{69EFA1AC-0C0B-442F-B4EC-2E40129AE7B2}"/>
              </a:ext>
            </a:extLst>
          </p:cNvPr>
          <p:cNvSpPr/>
          <p:nvPr/>
        </p:nvSpPr>
        <p:spPr>
          <a:xfrm rot="18895661">
            <a:off x="13029540" y="25788856"/>
            <a:ext cx="2287211" cy="40231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Circular 50">
            <a:extLst>
              <a:ext uri="{FF2B5EF4-FFF2-40B4-BE49-F238E27FC236}">
                <a16:creationId xmlns:a16="http://schemas.microsoft.com/office/drawing/2014/main" id="{9AF94D86-3419-408D-A4F0-4005BA8D584D}"/>
              </a:ext>
            </a:extLst>
          </p:cNvPr>
          <p:cNvSpPr/>
          <p:nvPr/>
        </p:nvSpPr>
        <p:spPr>
          <a:xfrm rot="12373811" flipV="1">
            <a:off x="6496355" y="3991170"/>
            <a:ext cx="30898490" cy="29770304"/>
          </a:xfrm>
          <a:prstGeom prst="circularArrow">
            <a:avLst>
              <a:gd name="adj1" fmla="val 12500"/>
              <a:gd name="adj2" fmla="val 855326"/>
              <a:gd name="adj3" fmla="val 20457681"/>
              <a:gd name="adj4" fmla="val 976055"/>
              <a:gd name="adj5" fmla="val 9699"/>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4" name="Picture 13" descr="A close up of a sign&#10;&#10;Description automatically generated">
            <a:extLst>
              <a:ext uri="{FF2B5EF4-FFF2-40B4-BE49-F238E27FC236}">
                <a16:creationId xmlns:a16="http://schemas.microsoft.com/office/drawing/2014/main" id="{73055EC9-9D26-468E-88DE-95A17DE68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52839" y="69812"/>
            <a:ext cx="2129787" cy="2079078"/>
          </a:xfrm>
          <a:prstGeom prst="rect">
            <a:avLst/>
          </a:prstGeom>
        </p:spPr>
      </p:pic>
      <p:sp>
        <p:nvSpPr>
          <p:cNvPr id="19" name="TextBox 18">
            <a:extLst>
              <a:ext uri="{FF2B5EF4-FFF2-40B4-BE49-F238E27FC236}">
                <a16:creationId xmlns:a16="http://schemas.microsoft.com/office/drawing/2014/main" id="{F44672B9-0181-4888-8B03-1AE6EA83FEAE}"/>
              </a:ext>
            </a:extLst>
          </p:cNvPr>
          <p:cNvSpPr txBox="1"/>
          <p:nvPr/>
        </p:nvSpPr>
        <p:spPr>
          <a:xfrm>
            <a:off x="33736087" y="28988092"/>
            <a:ext cx="9229225" cy="3170099"/>
          </a:xfrm>
          <a:prstGeom prst="rect">
            <a:avLst/>
          </a:prstGeom>
          <a:solidFill>
            <a:schemeClr val="bg1"/>
          </a:solidFill>
          <a:ln w="12700">
            <a:noFill/>
          </a:ln>
        </p:spPr>
        <p:txBody>
          <a:bodyPr wrap="square" rtlCol="0">
            <a:spAutoFit/>
          </a:bodyPr>
          <a:lstStyle/>
          <a:p>
            <a:r>
              <a:rPr lang="en-US" sz="2000" b="1" dirty="0">
                <a:latin typeface="Arial" panose="020B0604020202020204" pitchFamily="34" charset="0"/>
                <a:cs typeface="Arial" panose="020B0604020202020204" pitchFamily="34" charset="0"/>
              </a:rPr>
              <a:t>Acknowledgments: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Dan Maxwell - Associate University Librarian at the University of Florida</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Plato Smith - Data Management Librarian at the University of Florida</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Robert Phillips - Information Technologist, George A. </a:t>
            </a:r>
            <a:r>
              <a:rPr lang="en-US" sz="2000" dirty="0" err="1">
                <a:latin typeface="Arial" panose="020B0604020202020204" pitchFamily="34" charset="0"/>
                <a:cs typeface="Arial" panose="020B0604020202020204" pitchFamily="34" charset="0"/>
              </a:rPr>
              <a:t>Smathers</a:t>
            </a:r>
            <a:r>
              <a:rPr lang="en-US" sz="2000" dirty="0">
                <a:latin typeface="Arial" panose="020B0604020202020204" pitchFamily="34" charset="0"/>
                <a:cs typeface="Arial" panose="020B0604020202020204" pitchFamily="34" charset="0"/>
              </a:rPr>
              <a:t> Libraries at the University of Florida</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Peter Fredrick - Research Professor in the Department of Wildlife Ecology and Conservation at the University of Florida</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Steve Beck - Research Coordinator for Lone Cabbage Reef Restoration Project at the University of Florida</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Sarah Meyer - Health Sciences Librarian at the University of Florida</a:t>
            </a:r>
          </a:p>
        </p:txBody>
      </p:sp>
      <p:pic>
        <p:nvPicPr>
          <p:cNvPr id="10" name="Picture 9">
            <a:extLst>
              <a:ext uri="{FF2B5EF4-FFF2-40B4-BE49-F238E27FC236}">
                <a16:creationId xmlns:a16="http://schemas.microsoft.com/office/drawing/2014/main" id="{91E7F1E2-CBFB-4E49-91C8-BDEAC333ACBD}"/>
              </a:ext>
            </a:extLst>
          </p:cNvPr>
          <p:cNvPicPr>
            <a:picLocks noChangeAspect="1"/>
          </p:cNvPicPr>
          <p:nvPr/>
        </p:nvPicPr>
        <p:blipFill rotWithShape="1">
          <a:blip r:embed="rId3"/>
          <a:srcRect r="21001"/>
          <a:stretch/>
        </p:blipFill>
        <p:spPr>
          <a:xfrm>
            <a:off x="32877950" y="10228029"/>
            <a:ext cx="10212277" cy="10138153"/>
          </a:xfrm>
          <a:prstGeom prst="rect">
            <a:avLst/>
          </a:prstGeom>
          <a:ln w="12700">
            <a:solidFill>
              <a:schemeClr val="tx1"/>
            </a:solidFill>
          </a:ln>
        </p:spPr>
      </p:pic>
      <p:pic>
        <p:nvPicPr>
          <p:cNvPr id="34" name="Picture 33" descr="A close up of a map&#10;&#10;Description automatically generated">
            <a:extLst>
              <a:ext uri="{FF2B5EF4-FFF2-40B4-BE49-F238E27FC236}">
                <a16:creationId xmlns:a16="http://schemas.microsoft.com/office/drawing/2014/main" id="{028F8364-654D-4EC7-BD53-B9EADA8BEA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94643" y="14008048"/>
            <a:ext cx="8253612" cy="8448584"/>
          </a:xfrm>
          <a:prstGeom prst="rect">
            <a:avLst/>
          </a:prstGeom>
          <a:ln w="12700">
            <a:solidFill>
              <a:schemeClr val="tx1"/>
            </a:solidFill>
          </a:ln>
        </p:spPr>
      </p:pic>
      <p:pic>
        <p:nvPicPr>
          <p:cNvPr id="8" name="Picture 7" descr="A picture containing sky, outdoor, water, person&#10;&#10;Description automatically generated">
            <a:extLst>
              <a:ext uri="{FF2B5EF4-FFF2-40B4-BE49-F238E27FC236}">
                <a16:creationId xmlns:a16="http://schemas.microsoft.com/office/drawing/2014/main" id="{7D91C3DB-754C-49B0-A516-C85D24731D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8575" y="7493525"/>
            <a:ext cx="9698663" cy="7923378"/>
          </a:xfrm>
          <a:prstGeom prst="rect">
            <a:avLst/>
          </a:prstGeom>
          <a:ln w="12700">
            <a:solidFill>
              <a:schemeClr val="tx1"/>
            </a:solidFill>
          </a:ln>
        </p:spPr>
      </p:pic>
      <p:pic>
        <p:nvPicPr>
          <p:cNvPr id="5" name="Picture 4">
            <a:extLst>
              <a:ext uri="{FF2B5EF4-FFF2-40B4-BE49-F238E27FC236}">
                <a16:creationId xmlns:a16="http://schemas.microsoft.com/office/drawing/2014/main" id="{13D82D34-C5B0-4324-919E-263414BA2643}"/>
              </a:ext>
            </a:extLst>
          </p:cNvPr>
          <p:cNvPicPr>
            <a:picLocks noChangeAspect="1"/>
          </p:cNvPicPr>
          <p:nvPr/>
        </p:nvPicPr>
        <p:blipFill rotWithShape="1">
          <a:blip r:embed="rId6"/>
          <a:srcRect l="32815" t="12563" r="31712" b="51862"/>
          <a:stretch/>
        </p:blipFill>
        <p:spPr>
          <a:xfrm>
            <a:off x="622700" y="15969370"/>
            <a:ext cx="9930411" cy="7923378"/>
          </a:xfrm>
          <a:prstGeom prst="rect">
            <a:avLst/>
          </a:prstGeom>
          <a:ln w="12700">
            <a:solidFill>
              <a:schemeClr val="tx1"/>
            </a:solidFill>
          </a:ln>
        </p:spPr>
      </p:pic>
      <p:pic>
        <p:nvPicPr>
          <p:cNvPr id="9" name="Picture 4" descr="Image result for python logo">
            <a:extLst>
              <a:ext uri="{FF2B5EF4-FFF2-40B4-BE49-F238E27FC236}">
                <a16:creationId xmlns:a16="http://schemas.microsoft.com/office/drawing/2014/main" id="{3A912FF4-EDBE-43DC-AE74-353E39D6C390}"/>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3940" t="25108" b="15933"/>
          <a:stretch/>
        </p:blipFill>
        <p:spPr bwMode="auto">
          <a:xfrm>
            <a:off x="7550770" y="25082679"/>
            <a:ext cx="6622376" cy="243143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A05822B1-085D-4F2A-987E-C97A7DC8E42F}"/>
              </a:ext>
            </a:extLst>
          </p:cNvPr>
          <p:cNvPicPr>
            <a:picLocks noChangeAspect="1"/>
          </p:cNvPicPr>
          <p:nvPr/>
        </p:nvPicPr>
        <p:blipFill rotWithShape="1">
          <a:blip r:embed="rId8"/>
          <a:srcRect l="9583" t="20444" r="15694" b="13556"/>
          <a:stretch/>
        </p:blipFill>
        <p:spPr>
          <a:xfrm>
            <a:off x="16326614" y="23325003"/>
            <a:ext cx="12464661" cy="9108150"/>
          </a:xfrm>
          <a:prstGeom prst="rect">
            <a:avLst/>
          </a:prstGeom>
          <a:ln w="12700">
            <a:solidFill>
              <a:schemeClr val="tx1"/>
            </a:solidFill>
          </a:ln>
        </p:spPr>
      </p:pic>
      <p:pic>
        <p:nvPicPr>
          <p:cNvPr id="22" name="Picture 6" descr="Image result for rstudio shiny app logo">
            <a:extLst>
              <a:ext uri="{FF2B5EF4-FFF2-40B4-BE49-F238E27FC236}">
                <a16:creationId xmlns:a16="http://schemas.microsoft.com/office/drawing/2014/main" id="{524DA6E9-2BE5-4EC1-B94B-F928023AE7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902550" y="25172681"/>
            <a:ext cx="6284767" cy="2431435"/>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A4E7401C-4764-4496-AA14-7D33945D4A5A}"/>
              </a:ext>
            </a:extLst>
          </p:cNvPr>
          <p:cNvSpPr txBox="1"/>
          <p:nvPr/>
        </p:nvSpPr>
        <p:spPr>
          <a:xfrm>
            <a:off x="32775223" y="5860473"/>
            <a:ext cx="10308854" cy="1200329"/>
          </a:xfrm>
          <a:prstGeom prst="rect">
            <a:avLst/>
          </a:prstGeom>
          <a:solidFill>
            <a:schemeClr val="bg1"/>
          </a:solidFill>
          <a:ln w="12700">
            <a:solidFill>
              <a:schemeClr val="tx1"/>
            </a:solidFill>
          </a:ln>
        </p:spPr>
        <p:txBody>
          <a:bodyPr wrap="square" rtlCol="0">
            <a:spAutoFit/>
          </a:bodyPr>
          <a:lstStyle/>
          <a:p>
            <a:pPr algn="ctr"/>
            <a:r>
              <a:rPr lang="en-US" sz="7200" dirty="0">
                <a:latin typeface="Arial" panose="020B0604020202020204" pitchFamily="34" charset="0"/>
                <a:cs typeface="Arial" panose="020B0604020202020204" pitchFamily="34" charset="0"/>
              </a:rPr>
              <a:t>Interactive Shiny App</a:t>
            </a:r>
          </a:p>
        </p:txBody>
      </p:sp>
      <p:sp>
        <p:nvSpPr>
          <p:cNvPr id="38" name="TextBox 37">
            <a:extLst>
              <a:ext uri="{FF2B5EF4-FFF2-40B4-BE49-F238E27FC236}">
                <a16:creationId xmlns:a16="http://schemas.microsoft.com/office/drawing/2014/main" id="{9A6F5297-28DB-44A3-8004-CBC388D22902}"/>
              </a:ext>
            </a:extLst>
          </p:cNvPr>
          <p:cNvSpPr txBox="1"/>
          <p:nvPr/>
        </p:nvSpPr>
        <p:spPr>
          <a:xfrm>
            <a:off x="570400" y="5862950"/>
            <a:ext cx="9909388" cy="1200329"/>
          </a:xfrm>
          <a:prstGeom prst="rect">
            <a:avLst/>
          </a:prstGeom>
          <a:solidFill>
            <a:schemeClr val="bg1">
              <a:alpha val="99000"/>
            </a:schemeClr>
          </a:solidFill>
          <a:ln w="12700">
            <a:solidFill>
              <a:schemeClr val="tx1"/>
            </a:solidFill>
          </a:ln>
        </p:spPr>
        <p:txBody>
          <a:bodyPr wrap="square" rtlCol="0">
            <a:spAutoFit/>
          </a:bodyPr>
          <a:lstStyle/>
          <a:p>
            <a:pPr algn="ctr"/>
            <a:r>
              <a:rPr lang="en-US" sz="7200" dirty="0">
                <a:latin typeface="Arial" panose="020B0604020202020204" pitchFamily="34" charset="0"/>
                <a:cs typeface="Arial" panose="020B0604020202020204" pitchFamily="34" charset="0"/>
              </a:rPr>
              <a:t>Data Collection</a:t>
            </a:r>
          </a:p>
        </p:txBody>
      </p:sp>
      <p:sp>
        <p:nvSpPr>
          <p:cNvPr id="11" name="TextBox 10">
            <a:extLst>
              <a:ext uri="{FF2B5EF4-FFF2-40B4-BE49-F238E27FC236}">
                <a16:creationId xmlns:a16="http://schemas.microsoft.com/office/drawing/2014/main" id="{770F8D58-2942-4DFD-9FFD-90ADAA32F165}"/>
              </a:ext>
            </a:extLst>
          </p:cNvPr>
          <p:cNvSpPr txBox="1"/>
          <p:nvPr/>
        </p:nvSpPr>
        <p:spPr>
          <a:xfrm>
            <a:off x="8642555" y="450241"/>
            <a:ext cx="27155325" cy="4170372"/>
          </a:xfrm>
          <a:prstGeom prst="rect">
            <a:avLst/>
          </a:prstGeom>
          <a:solidFill>
            <a:schemeClr val="bg1">
              <a:alpha val="99000"/>
            </a:schemeClr>
          </a:solidFill>
          <a:ln w="19050">
            <a:solidFill>
              <a:schemeClr val="tx1"/>
            </a:solidFill>
          </a:ln>
        </p:spPr>
        <p:txBody>
          <a:bodyPr wrap="square" rtlCol="0">
            <a:spAutoFit/>
          </a:bodyPr>
          <a:lstStyle/>
          <a:p>
            <a:pPr algn="ctr"/>
            <a:r>
              <a:rPr lang="en-US" sz="10000" b="1" dirty="0">
                <a:ln>
                  <a:solidFill>
                    <a:schemeClr val="bg1"/>
                  </a:solidFill>
                </a:ln>
                <a:latin typeface="Arial" panose="020B0604020202020204" pitchFamily="34" charset="0"/>
                <a:cs typeface="Arial" panose="020B0604020202020204" pitchFamily="34" charset="0"/>
              </a:rPr>
              <a:t>Big Changes in the Big Bend:</a:t>
            </a:r>
          </a:p>
          <a:p>
            <a:pPr algn="ctr"/>
            <a:r>
              <a:rPr lang="en-US" sz="10000" b="1" dirty="0">
                <a:ln>
                  <a:solidFill>
                    <a:schemeClr val="bg1"/>
                  </a:solidFill>
                </a:ln>
                <a:latin typeface="Arial" panose="020B0604020202020204" pitchFamily="34" charset="0"/>
                <a:cs typeface="Arial" panose="020B0604020202020204" pitchFamily="34" charset="0"/>
              </a:rPr>
              <a:t>A Data Management Story</a:t>
            </a:r>
          </a:p>
          <a:p>
            <a:pPr algn="ctr"/>
            <a:r>
              <a:rPr lang="en-US" sz="6000" b="1" dirty="0">
                <a:ln>
                  <a:solidFill>
                    <a:schemeClr val="bg1"/>
                  </a:solidFill>
                </a:ln>
                <a:latin typeface="Arial" panose="020B0604020202020204" pitchFamily="34" charset="0"/>
                <a:cs typeface="Arial" panose="020B0604020202020204" pitchFamily="34" charset="0"/>
              </a:rPr>
              <a:t>Authors: Melissa Moreno, Joe Aufmuth, Dr. Bill Pine</a:t>
            </a:r>
          </a:p>
        </p:txBody>
      </p:sp>
      <p:pic>
        <p:nvPicPr>
          <p:cNvPr id="15" name="Picture 2" descr="Image result for uF arcs logo">
            <a:extLst>
              <a:ext uri="{FF2B5EF4-FFF2-40B4-BE49-F238E27FC236}">
                <a16:creationId xmlns:a16="http://schemas.microsoft.com/office/drawing/2014/main" id="{4276C188-EDF8-4184-AA32-3F16C2D5DA4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48150" y="526442"/>
            <a:ext cx="4017707" cy="4121758"/>
          </a:xfrm>
          <a:prstGeom prst="rect">
            <a:avLst/>
          </a:prstGeom>
          <a:solidFill>
            <a:schemeClr val="accent1">
              <a:alpha val="50000"/>
            </a:schemeClr>
          </a:solidFill>
          <a:ln>
            <a:solidFill>
              <a:schemeClr val="tx1">
                <a:alpha val="99000"/>
              </a:schemeClr>
            </a:solidFill>
          </a:ln>
        </p:spPr>
      </p:pic>
      <p:pic>
        <p:nvPicPr>
          <p:cNvPr id="16" name="Picture 2" descr="Related image">
            <a:extLst>
              <a:ext uri="{FF2B5EF4-FFF2-40B4-BE49-F238E27FC236}">
                <a16:creationId xmlns:a16="http://schemas.microsoft.com/office/drawing/2014/main" id="{A3E45D45-B611-4E73-9095-E98BB40ACA2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70401" y="526442"/>
            <a:ext cx="3312584" cy="407198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12" name="Picture 11" descr="A close up of a sign&#10;&#10;Description automatically generated">
            <a:extLst>
              <a:ext uri="{FF2B5EF4-FFF2-40B4-BE49-F238E27FC236}">
                <a16:creationId xmlns:a16="http://schemas.microsoft.com/office/drawing/2014/main" id="{170D0845-9A8D-4E0D-A72B-03EEDD6CB39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223753" y="450240"/>
            <a:ext cx="4268498" cy="1530959"/>
          </a:xfrm>
          <a:prstGeom prst="rect">
            <a:avLst/>
          </a:prstGeom>
          <a:solidFill>
            <a:schemeClr val="bg1">
              <a:alpha val="50000"/>
            </a:schemeClr>
          </a:solidFill>
          <a:ln w="12700">
            <a:solidFill>
              <a:schemeClr val="tx1"/>
            </a:solidFill>
          </a:ln>
        </p:spPr>
      </p:pic>
      <p:pic>
        <p:nvPicPr>
          <p:cNvPr id="13" name="Picture 4" descr="Image result for snre logo uf">
            <a:extLst>
              <a:ext uri="{FF2B5EF4-FFF2-40B4-BE49-F238E27FC236}">
                <a16:creationId xmlns:a16="http://schemas.microsoft.com/office/drawing/2014/main" id="{4022A965-C2E7-4541-8A2B-F8C9CCEEA36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163045" y="2590801"/>
            <a:ext cx="7157681" cy="1969854"/>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61650401-C850-4E89-9BE8-8CE4CDB29642}"/>
              </a:ext>
            </a:extLst>
          </p:cNvPr>
          <p:cNvSpPr txBox="1"/>
          <p:nvPr/>
        </p:nvSpPr>
        <p:spPr>
          <a:xfrm>
            <a:off x="21544215" y="14209583"/>
            <a:ext cx="9930411" cy="8094524"/>
          </a:xfrm>
          <a:prstGeom prst="rect">
            <a:avLst/>
          </a:prstGeom>
          <a:noFill/>
          <a:ln w="12700">
            <a:noFill/>
          </a:ln>
        </p:spPr>
        <p:txBody>
          <a:bodyPr wrap="square" rtlCol="0">
            <a:spAutoFit/>
          </a:bodyPr>
          <a:lstStyle/>
          <a:p>
            <a:r>
              <a:rPr lang="en-US" sz="4000" dirty="0">
                <a:latin typeface="Arial" panose="020B0604020202020204" pitchFamily="34" charset="0"/>
                <a:cs typeface="Arial" panose="020B0604020202020204" pitchFamily="34" charset="0"/>
              </a:rPr>
              <a:t>The Lone Cabbage Reef restoration project is designed to promote oyster reef recovery and promote estuarine conditions in Suwannee Sound, Florida.  To evaluate the restoration data are collected on oyster populations and from a network of water quality sensors.  These are “living data” which are continuously collected.  We are developing a data workflow that minimizes data entry and management errors while allowing for rapid, reproducible analyses of project data to inform ongoing monitoring and restoration efforts.</a:t>
            </a:r>
          </a:p>
        </p:txBody>
      </p:sp>
      <p:pic>
        <p:nvPicPr>
          <p:cNvPr id="21" name="Picture 20">
            <a:extLst>
              <a:ext uri="{FF2B5EF4-FFF2-40B4-BE49-F238E27FC236}">
                <a16:creationId xmlns:a16="http://schemas.microsoft.com/office/drawing/2014/main" id="{4C7CBE51-35BC-4671-90DE-B8E78D3828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315636" y="20768420"/>
            <a:ext cx="4649676" cy="5529977"/>
          </a:xfrm>
          <a:prstGeom prst="rect">
            <a:avLst/>
          </a:prstGeom>
        </p:spPr>
      </p:pic>
      <p:sp>
        <p:nvSpPr>
          <p:cNvPr id="43" name="TextBox 42">
            <a:extLst>
              <a:ext uri="{FF2B5EF4-FFF2-40B4-BE49-F238E27FC236}">
                <a16:creationId xmlns:a16="http://schemas.microsoft.com/office/drawing/2014/main" id="{9DA95670-C0FB-44AA-A31C-91A69687A849}"/>
              </a:ext>
            </a:extLst>
          </p:cNvPr>
          <p:cNvSpPr txBox="1"/>
          <p:nvPr/>
        </p:nvSpPr>
        <p:spPr>
          <a:xfrm>
            <a:off x="32877950" y="7428698"/>
            <a:ext cx="10206127" cy="2431435"/>
          </a:xfrm>
          <a:prstGeom prst="rect">
            <a:avLst/>
          </a:prstGeom>
          <a:solidFill>
            <a:schemeClr val="bg1"/>
          </a:solidFill>
          <a:ln w="12700">
            <a:solidFill>
              <a:schemeClr val="tx1"/>
            </a:solidFill>
          </a:ln>
        </p:spPr>
        <p:txBody>
          <a:bodyPr wrap="square" rtlCol="0">
            <a:spAutoFit/>
          </a:bodyPr>
          <a:lstStyle/>
          <a:p>
            <a:r>
              <a:rPr lang="en-US" sz="3800" dirty="0">
                <a:latin typeface="Arial" panose="020B0604020202020204" pitchFamily="34" charset="0"/>
                <a:cs typeface="Arial" panose="020B0604020202020204" pitchFamily="34" charset="0"/>
              </a:rPr>
              <a:t>The Interactive Shiny App allows for agencies and the public to view the results of our data collection. Updates are available within 5 business days of water quality service trip.  </a:t>
            </a:r>
          </a:p>
        </p:txBody>
      </p:sp>
      <p:sp>
        <p:nvSpPr>
          <p:cNvPr id="52" name="Rectangle 51">
            <a:extLst>
              <a:ext uri="{FF2B5EF4-FFF2-40B4-BE49-F238E27FC236}">
                <a16:creationId xmlns:a16="http://schemas.microsoft.com/office/drawing/2014/main" id="{EF7A9CA3-EE62-41C5-A84B-722D0721361D}"/>
              </a:ext>
            </a:extLst>
          </p:cNvPr>
          <p:cNvSpPr/>
          <p:nvPr/>
        </p:nvSpPr>
        <p:spPr>
          <a:xfrm>
            <a:off x="14415204" y="9521054"/>
            <a:ext cx="15133636" cy="4524315"/>
          </a:xfrm>
          <a:prstGeom prst="rect">
            <a:avLst/>
          </a:prstGeom>
        </p:spPr>
        <p:txBody>
          <a:bodyPr wrap="square">
            <a:spAutoFit/>
          </a:bodyPr>
          <a:lstStyle/>
          <a:p>
            <a:pPr algn="ctr"/>
            <a:r>
              <a:rPr lang="en-US" sz="7200" b="1" i="1" dirty="0">
                <a:latin typeface="Arial" panose="020B0604020202020204" pitchFamily="34" charset="0"/>
                <a:cs typeface="Arial" panose="020B0604020202020204" pitchFamily="34" charset="0"/>
              </a:rPr>
              <a:t>Improving restoration </a:t>
            </a:r>
          </a:p>
          <a:p>
            <a:pPr algn="ctr"/>
            <a:r>
              <a:rPr lang="en-US" sz="7200" b="1" i="1" dirty="0">
                <a:latin typeface="Arial" panose="020B0604020202020204" pitchFamily="34" charset="0"/>
                <a:cs typeface="Arial" panose="020B0604020202020204" pitchFamily="34" charset="0"/>
              </a:rPr>
              <a:t>decision-making </a:t>
            </a:r>
          </a:p>
          <a:p>
            <a:pPr algn="ctr"/>
            <a:r>
              <a:rPr lang="en-US" sz="7200" b="1" i="1" dirty="0">
                <a:latin typeface="Arial" panose="020B0604020202020204" pitchFamily="34" charset="0"/>
                <a:cs typeface="Arial" panose="020B0604020202020204" pitchFamily="34" charset="0"/>
              </a:rPr>
              <a:t>through streamlining </a:t>
            </a:r>
          </a:p>
          <a:p>
            <a:pPr algn="ctr"/>
            <a:r>
              <a:rPr lang="en-US" sz="7200" b="1" i="1" dirty="0">
                <a:latin typeface="Arial" panose="020B0604020202020204" pitchFamily="34" charset="0"/>
                <a:cs typeface="Arial" panose="020B0604020202020204" pitchFamily="34" charset="0"/>
              </a:rPr>
              <a:t>data workflow.</a:t>
            </a:r>
          </a:p>
        </p:txBody>
      </p:sp>
      <p:pic>
        <p:nvPicPr>
          <p:cNvPr id="59" name="Picture 58" descr="A close up of a sign&#10;&#10;Description automatically generated">
            <a:extLst>
              <a:ext uri="{FF2B5EF4-FFF2-40B4-BE49-F238E27FC236}">
                <a16:creationId xmlns:a16="http://schemas.microsoft.com/office/drawing/2014/main" id="{890374DF-DD45-453A-8F66-1EBED30B4E0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18474259">
            <a:off x="3047408" y="24063695"/>
            <a:ext cx="2112550" cy="6072366"/>
          </a:xfrm>
          <a:prstGeom prst="rect">
            <a:avLst/>
          </a:prstGeom>
        </p:spPr>
      </p:pic>
      <p:sp>
        <p:nvSpPr>
          <p:cNvPr id="65" name="TextBox 64">
            <a:extLst>
              <a:ext uri="{FF2B5EF4-FFF2-40B4-BE49-F238E27FC236}">
                <a16:creationId xmlns:a16="http://schemas.microsoft.com/office/drawing/2014/main" id="{FD875C93-92B5-4B7E-87DA-7E3ED99830DE}"/>
              </a:ext>
            </a:extLst>
          </p:cNvPr>
          <p:cNvSpPr txBox="1"/>
          <p:nvPr/>
        </p:nvSpPr>
        <p:spPr>
          <a:xfrm>
            <a:off x="19296013" y="5075842"/>
            <a:ext cx="3772956" cy="3416320"/>
          </a:xfrm>
          <a:prstGeom prst="rect">
            <a:avLst/>
          </a:prstGeom>
          <a:noFill/>
          <a:ln w="12700">
            <a:noFill/>
          </a:ln>
        </p:spPr>
        <p:txBody>
          <a:bodyPr wrap="square" rtlCol="0">
            <a:spAutoFit/>
          </a:bodyPr>
          <a:lstStyle/>
          <a:p>
            <a:pPr algn="ctr"/>
            <a:r>
              <a:rPr lang="en-US" sz="7200" b="1" dirty="0">
                <a:latin typeface="Arial" panose="020B0604020202020204" pitchFamily="34" charset="0"/>
                <a:cs typeface="Arial" panose="020B0604020202020204" pitchFamily="34" charset="0"/>
              </a:rPr>
              <a:t>Newly Added Data</a:t>
            </a:r>
          </a:p>
        </p:txBody>
      </p:sp>
    </p:spTree>
    <p:extLst>
      <p:ext uri="{BB962C8B-B14F-4D97-AF65-F5344CB8AC3E}">
        <p14:creationId xmlns:p14="http://schemas.microsoft.com/office/powerpoint/2010/main" val="41895605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112</TotalTime>
  <Words>179</Words>
  <Application>Microsoft Office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Moreno,Melissa M</dc:creator>
  <cp:lastModifiedBy>Moreno,Melissa M</cp:lastModifiedBy>
  <cp:revision>15</cp:revision>
  <dcterms:created xsi:type="dcterms:W3CDTF">2019-09-21T21:00:52Z</dcterms:created>
  <dcterms:modified xsi:type="dcterms:W3CDTF">2019-09-21T22:53:51Z</dcterms:modified>
</cp:coreProperties>
</file>