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5" r:id="rId1"/>
  </p:sldMasterIdLst>
  <p:sldIdLst>
    <p:sldId id="256" r:id="rId2"/>
    <p:sldId id="259" r:id="rId3"/>
    <p:sldId id="262" r:id="rId4"/>
    <p:sldId id="257" r:id="rId5"/>
    <p:sldId id="263" r:id="rId6"/>
    <p:sldId id="264" r:id="rId7"/>
    <p:sldId id="260" r:id="rId8"/>
    <p:sldId id="265" r:id="rId9"/>
    <p:sldId id="266" r:id="rId10"/>
    <p:sldId id="267" r:id="rId11"/>
    <p:sldId id="258" r:id="rId12"/>
    <p:sldId id="268" r:id="rId13"/>
    <p:sldId id="269" r:id="rId14"/>
    <p:sldId id="275" r:id="rId15"/>
    <p:sldId id="270" r:id="rId16"/>
    <p:sldId id="271" r:id="rId17"/>
    <p:sldId id="272" r:id="rId18"/>
    <p:sldId id="273" r:id="rId19"/>
    <p:sldId id="274" r:id="rId20"/>
    <p:sldId id="261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April 26,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April 26,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5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BF9D8-2086-45F7-8DBD-87A9B2D1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338" y="472507"/>
            <a:ext cx="5015638" cy="2393571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Changes in the Big Bend: A data management and shoreline analysis study</a:t>
            </a:r>
            <a:b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26220-D30C-44F1-9344-3450D6A41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046" y="2799617"/>
            <a:ext cx="3214843" cy="13413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Melissa Moreno</a:t>
            </a:r>
          </a:p>
          <a:p>
            <a:r>
              <a:rPr lang="en-US" dirty="0"/>
              <a:t>Dr. Pine, Dr. Mossa, Dr. Adams</a:t>
            </a:r>
          </a:p>
          <a:p>
            <a:r>
              <a:rPr lang="en-US" dirty="0"/>
              <a:t>&amp; Joseph Aufmuth</a:t>
            </a:r>
          </a:p>
          <a:p>
            <a:r>
              <a:rPr lang="en-US" dirty="0"/>
              <a:t>Major: Interdisciplinary Ecology </a:t>
            </a:r>
          </a:p>
          <a:p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309CF8B3-54BF-4152-BC1D-D48F119B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81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7" name="Picture 8" descr="Home | The 7th UF Water Institute Symposium">
            <a:extLst>
              <a:ext uri="{FF2B5EF4-FFF2-40B4-BE49-F238E27FC236}">
                <a16:creationId xmlns:a16="http://schemas.microsoft.com/office/drawing/2014/main" id="{BE440981-8591-4A41-A875-532CBE68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35" y="4553903"/>
            <a:ext cx="3403066" cy="6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Katie R. Hooker - Home">
            <a:extLst>
              <a:ext uri="{FF2B5EF4-FFF2-40B4-BE49-F238E27FC236}">
                <a16:creationId xmlns:a16="http://schemas.microsoft.com/office/drawing/2014/main" id="{57FD7362-7A3C-4AEA-87F9-2851CA03A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32" y="4677691"/>
            <a:ext cx="1639659" cy="160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8E6F3C-8662-46A5-9227-D9A3BECC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77" y="5741049"/>
            <a:ext cx="3444940" cy="6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0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0B6A09-7007-455D-9B1D-90005C2D5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27462"/>
              </p:ext>
            </p:extLst>
          </p:nvPr>
        </p:nvGraphicFramePr>
        <p:xfrm>
          <a:off x="419878" y="386672"/>
          <a:ext cx="11196734" cy="605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766">
                  <a:extLst>
                    <a:ext uri="{9D8B030D-6E8A-4147-A177-3AD203B41FA5}">
                      <a16:colId xmlns:a16="http://schemas.microsoft.com/office/drawing/2014/main" val="3694423057"/>
                    </a:ext>
                  </a:extLst>
                </a:gridCol>
                <a:gridCol w="3862094">
                  <a:extLst>
                    <a:ext uri="{9D8B030D-6E8A-4147-A177-3AD203B41FA5}">
                      <a16:colId xmlns:a16="http://schemas.microsoft.com/office/drawing/2014/main" val="1054469721"/>
                    </a:ext>
                  </a:extLst>
                </a:gridCol>
                <a:gridCol w="2759978">
                  <a:extLst>
                    <a:ext uri="{9D8B030D-6E8A-4147-A177-3AD203B41FA5}">
                      <a16:colId xmlns:a16="http://schemas.microsoft.com/office/drawing/2014/main" val="1299582828"/>
                    </a:ext>
                  </a:extLst>
                </a:gridCol>
                <a:gridCol w="3017896">
                  <a:extLst>
                    <a:ext uri="{9D8B030D-6E8A-4147-A177-3AD203B41FA5}">
                      <a16:colId xmlns:a16="http://schemas.microsoft.com/office/drawing/2014/main" val="569399686"/>
                    </a:ext>
                  </a:extLst>
                </a:gridCol>
              </a:tblGrid>
              <a:tr h="666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File Type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Naming Convention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Example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Definition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extLst>
                  <a:ext uri="{0D108BD9-81ED-4DB2-BD59-A6C34878D82A}">
                    <a16:rowId xmlns:a16="http://schemas.microsoft.com/office/drawing/2014/main" val="43689623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Project Repository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study_location_projectsummary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bird_bb_monitoring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Big Bend camera and survey bird monitoring project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extLst>
                  <a:ext uri="{0D108BD9-81ED-4DB2-BD59-A6C34878D82A}">
                    <a16:rowId xmlns:a16="http://schemas.microsoft.com/office/drawing/2014/main" val="3254390202"/>
                  </a:ext>
                </a:extLst>
              </a:tr>
              <a:tr h="20178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Scripts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lowercase, no uppercase (snake case) nor all caps, all names with separate words need to include an underscore ( _ ) and no spaces, no dates in the names unless it helps with the descriptions of the content, script file names should be descriptive and concise. Scripts that have a single output should be named similarly to their file type output.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discharge_1941_2018_quantile.R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 script which reports quantiles from river discharge from 1941 to 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extLst>
                  <a:ext uri="{0D108BD9-81ED-4DB2-BD59-A6C34878D82A}">
                    <a16:rowId xmlns:a16="http://schemas.microsoft.com/office/drawing/2014/main" val="2892311784"/>
                  </a:ext>
                </a:extLst>
              </a:tr>
              <a:tr h="905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Figures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study_location_type_summary.filetype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oys_lco8a_map_transect.tiff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oyster transect on reef element LCO8A map in a tiff image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extLst>
                  <a:ext uri="{0D108BD9-81ED-4DB2-BD59-A6C34878D82A}">
                    <a16:rowId xmlns:a16="http://schemas.microsoft.com/office/drawing/2014/main" val="2779885701"/>
                  </a:ext>
                </a:extLst>
              </a:tr>
              <a:tr h="905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Tables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study_location_summary.filetype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wq_lcr_inshore_vs_offshore.csv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LCR water quality inshore and offshore comparison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extLst>
                  <a:ext uri="{0D108BD9-81ED-4DB2-BD59-A6C34878D82A}">
                    <a16:rowId xmlns:a16="http://schemas.microsoft.com/office/drawing/2014/main" val="406197305"/>
                  </a:ext>
                </a:extLst>
              </a:tr>
              <a:tr h="127634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every dataset file is required to be in lowercase, no uppercase (camelCase) nor all caps, all names with separate words need to include an underscore ( _ ) with no spaces, no dates in the names unless it helps with the descriptions of the content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discharge_1941_2018.csv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River discharge data from 1941 to 2018 in a text file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98" marR="39998" marT="0" marB="0"/>
                </a:tc>
                <a:extLst>
                  <a:ext uri="{0D108BD9-81ED-4DB2-BD59-A6C34878D82A}">
                    <a16:rowId xmlns:a16="http://schemas.microsoft.com/office/drawing/2014/main" val="132902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3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7531-CDF9-48B4-8175-41BEB2549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3-</a:t>
            </a: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DIGITAL SHORELINE ANALYSIS SYSTEM (DSAS) APPLIED ON SANDY SHORELINE CHANGES IN DEER ISLAND, FL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5929E-9625-426E-9CED-854679BE8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460AB-1501-4A47-A019-D180409D20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94" y="149889"/>
            <a:ext cx="7843964" cy="556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0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FD90F-52B2-4EC8-B4CF-A20E0D171C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99" y="384032"/>
            <a:ext cx="4350081" cy="315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2E75C2-0BB5-4EFF-84EB-49724208F7C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326" r="3419" b="-326"/>
          <a:stretch/>
        </p:blipFill>
        <p:spPr bwMode="auto">
          <a:xfrm>
            <a:off x="5570375" y="370036"/>
            <a:ext cx="6315730" cy="6117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868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AB3FE-DF8B-4C33-8CCD-757EB51B505A}"/>
              </a:ext>
            </a:extLst>
          </p:cNvPr>
          <p:cNvSpPr txBox="1"/>
          <p:nvPr/>
        </p:nvSpPr>
        <p:spPr>
          <a:xfrm>
            <a:off x="2904688" y="826140"/>
            <a:ext cx="6094602" cy="5205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After I selected and pre-processed NAIP imagery, the DSAS analyses were completed using the following parameter specifications: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(1) 100 m buffer around the merged shoreline shapefile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(2) the east side of the buffer was used as the baseline (transects from the baseline were cast from east to west)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(3) transects were spaced at 20-m intervals; the minimum transect spacing allowed by DSAS based on the small size of the study site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(4) 2000-m search for suitable shorelines was done adjacent to the transect; search distance looked for shorelines 2000 meters away from the baseline</a:t>
            </a:r>
          </a:p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(5) a smoothing distance of 500-m was specified; a smoothing distance is a user-specified smoothing value that can facilitate an orthogonal transect intersect by preventing transects from intersecting with one another when there is a curve in the baseline, and the larger the smoothing distance, the more likely to produce uniform transect orientations, which is recommended for smaller shorelines</a:t>
            </a:r>
          </a:p>
        </p:txBody>
      </p:sp>
    </p:spTree>
    <p:extLst>
      <p:ext uri="{BB962C8B-B14F-4D97-AF65-F5344CB8AC3E}">
        <p14:creationId xmlns:p14="http://schemas.microsoft.com/office/powerpoint/2010/main" val="144835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2296C8-7DD2-4300-8094-EEFA04DB56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8" y="1003707"/>
            <a:ext cx="2933065" cy="37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DB440-4BAE-44D5-9A25-532C698955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60" y="1003707"/>
            <a:ext cx="2938145" cy="37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E4BEA-F5A7-4B30-9390-04764B5D74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522" y="78105"/>
            <a:ext cx="4683968" cy="6701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13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45EC9-76C8-4612-ABD9-2F9DCF7EE9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1" y="1517650"/>
            <a:ext cx="2955290" cy="3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5EFB8-D510-46A6-BD6B-B641B1D433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48" y="1524635"/>
            <a:ext cx="2944495" cy="380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3626D4-5BC8-4DE3-8E7B-91AF34A4EF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99" y="99060"/>
            <a:ext cx="4658016" cy="6659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04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DB5F2A-E225-44E3-A9B0-DD0E5AD80A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64" y="1267188"/>
            <a:ext cx="2938145" cy="380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95C21-BFAE-47F3-BF94-3C30713EEA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74" y="1267188"/>
            <a:ext cx="2938145" cy="380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9F4B2-4FEE-4E6E-B992-2486D0D9D5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09" y="72707"/>
            <a:ext cx="4807306" cy="6712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74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1AF27-8A66-46AC-8798-87E420B543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67" y="1137951"/>
            <a:ext cx="2954020" cy="382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60E30D-C715-4DFF-8ABD-7B8962AC61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94" y="1134141"/>
            <a:ext cx="2957195" cy="382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9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B84004-8186-4E63-859A-C3718E98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07764"/>
              </p:ext>
            </p:extLst>
          </p:nvPr>
        </p:nvGraphicFramePr>
        <p:xfrm>
          <a:off x="497485" y="333736"/>
          <a:ext cx="4049347" cy="5150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8831">
                  <a:extLst>
                    <a:ext uri="{9D8B030D-6E8A-4147-A177-3AD203B41FA5}">
                      <a16:colId xmlns:a16="http://schemas.microsoft.com/office/drawing/2014/main" val="199956198"/>
                    </a:ext>
                  </a:extLst>
                </a:gridCol>
                <a:gridCol w="1020516">
                  <a:extLst>
                    <a:ext uri="{9D8B030D-6E8A-4147-A177-3AD203B41FA5}">
                      <a16:colId xmlns:a16="http://schemas.microsoft.com/office/drawing/2014/main" val="2700512664"/>
                    </a:ext>
                  </a:extLst>
                </a:gridCol>
              </a:tblGrid>
              <a:tr h="5066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Summary Statistic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317670"/>
                  </a:ext>
                </a:extLst>
              </a:tr>
              <a:tr h="2456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number of transects (counts)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387633"/>
                  </a:ext>
                </a:extLst>
              </a:tr>
              <a:tr h="2456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distance (meters)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-29.1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524301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transects with negative distance (counts)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 dirty="0">
                          <a:effectLst/>
                        </a:rPr>
                        <a:t>67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167665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Percent of all transects that have a negative distance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81.70%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325628"/>
                  </a:ext>
                </a:extLst>
              </a:tr>
              <a:tr h="2456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negative distance (meters)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 dirty="0">
                          <a:effectLst/>
                        </a:rPr>
                        <a:t>-91.71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775392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negative distance (transect ID #)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401215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of all negative distances (meters)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-36.83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7303621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transects with a positive distance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191633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 of all transects that have a positive distance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18.29%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714724"/>
                  </a:ext>
                </a:extLst>
              </a:tr>
              <a:tr h="2456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positive distance (meters)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593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>
                          <a:effectLst/>
                        </a:rPr>
                        <a:t>10.91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06754"/>
                  </a:ext>
                </a:extLst>
              </a:tr>
              <a:tr h="5231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positive distance (transect ID #)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3085" algn="dec"/>
                          <a:tab pos="1828800" algn="dec"/>
                          <a:tab pos="2743200" algn="dec"/>
                        </a:tabLst>
                      </a:pPr>
                      <a:r>
                        <a:rPr lang="en-US" sz="1200" dirty="0">
                          <a:effectLst/>
                        </a:rPr>
                        <a:t>44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06613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4520774-B8EE-4465-8718-0B6974A2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29" y="5566453"/>
            <a:ext cx="3562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2450" algn="dec"/>
                <a:tab pos="1828800" algn="dec"/>
                <a:tab pos="2743200" algn="dec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2450" algn="dec"/>
                <a:tab pos="1828800" algn="dec"/>
                <a:tab pos="2743200" algn="dec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able 3-3.  Summary statistics calculated by DSAS, Distance: NSM (Net Shoreline Movement) </a:t>
            </a:r>
            <a:r>
              <a:rPr lang="en-US" sz="1200" dirty="0"/>
              <a:t>for years 1994 to 2019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8CBDE-0632-43EA-A306-D7A4D85F8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60682"/>
              </p:ext>
            </p:extLst>
          </p:nvPr>
        </p:nvGraphicFramePr>
        <p:xfrm>
          <a:off x="4955047" y="333736"/>
          <a:ext cx="6328145" cy="513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6318">
                  <a:extLst>
                    <a:ext uri="{9D8B030D-6E8A-4147-A177-3AD203B41FA5}">
                      <a16:colId xmlns:a16="http://schemas.microsoft.com/office/drawing/2014/main" val="371240690"/>
                    </a:ext>
                  </a:extLst>
                </a:gridCol>
                <a:gridCol w="1461827">
                  <a:extLst>
                    <a:ext uri="{9D8B030D-6E8A-4147-A177-3AD203B41FA5}">
                      <a16:colId xmlns:a16="http://schemas.microsoft.com/office/drawing/2014/main" val="2874990480"/>
                    </a:ext>
                  </a:extLst>
                </a:gridCol>
              </a:tblGrid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Summary Statistic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820024880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number of transects (counts)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208211938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Average rate (m/yr)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-0.95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522941455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of the confidence intervals associated with rates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0.49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411909600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Reduced n (number of independent transects)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900.00%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4171046855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Uncertainty of the average rate using reduced 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0.17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450674320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rate with reduced n uncertainty (m/yr)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 -0.95 +/- 0.17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723315206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erosional transects (counts)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29209923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 of all transects that are erosional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76.83%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2654967502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 of all transects that have statistically significant erosion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69.51%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951997397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value erosion (m/yr)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-3.32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512331381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value erosion (transect ID #)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570284118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of all erosional rates (m/yr)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-1.33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320852285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accretional transects (counts)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808437908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 of all transects that are accretional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23.17%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2321612040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 of all transects that have statistically significant accretion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 dirty="0">
                          <a:effectLst/>
                        </a:rPr>
                        <a:t>10.98%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853662720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value accretion (m/yr)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0.62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455551043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value accretion (transect ID #)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>
                          <a:effectLst/>
                        </a:rPr>
                        <a:t>44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3369750144"/>
                  </a:ext>
                </a:extLst>
              </a:tr>
              <a:tr h="2566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of all accretional rates (m/yr)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dec"/>
                          <a:tab pos="2743200" algn="dec"/>
                          <a:tab pos="3657600" algn="dec"/>
                        </a:tabLs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46" marR="58146" marT="0" marB="0"/>
                </a:tc>
                <a:extLst>
                  <a:ext uri="{0D108BD9-81ED-4DB2-BD59-A6C34878D82A}">
                    <a16:rowId xmlns:a16="http://schemas.microsoft.com/office/drawing/2014/main" val="11249168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C89B69-024C-40A5-9399-D9CF87069E00}"/>
              </a:ext>
            </a:extLst>
          </p:cNvPr>
          <p:cNvSpPr txBox="1"/>
          <p:nvPr/>
        </p:nvSpPr>
        <p:spPr>
          <a:xfrm>
            <a:off x="4955047" y="556599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685800" marR="0" indent="-685800">
              <a:spcBef>
                <a:spcPts val="0"/>
              </a:spcBef>
              <a:spcAft>
                <a:spcPts val="0"/>
              </a:spcAft>
              <a:defRPr sz="1200" bmk="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Table 3-4.  Summary statistics calculated by DSAS, RATE: LRR (Linear Regression Rate) for years 1994 to 2019</a:t>
            </a:r>
          </a:p>
        </p:txBody>
      </p:sp>
    </p:spTree>
    <p:extLst>
      <p:ext uri="{BB962C8B-B14F-4D97-AF65-F5344CB8AC3E}">
        <p14:creationId xmlns:p14="http://schemas.microsoft.com/office/powerpoint/2010/main" val="356433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2653-8738-4438-A7B7-E9EF4CE1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– </a:t>
            </a: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ESTABLISHING A PROGRESSIVE DATA MANAGEMENT WORKFLOW FOR BIOLOGICAL DATA TO INFORM ADAPTIVE MANAGEMENT DECISIONS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E655-CD9D-4032-AA10-DE55F866C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4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E19E-FA58-4488-8CD2-BA13E5A03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2C67-7F61-47D4-954F-27A96B1A2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5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74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F7D6D-32EC-4823-BB4D-1BC954A0D9A3}"/>
              </a:ext>
            </a:extLst>
          </p:cNvPr>
          <p:cNvSpPr txBox="1"/>
          <p:nvPr/>
        </p:nvSpPr>
        <p:spPr>
          <a:xfrm>
            <a:off x="612396" y="520117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to: </a:t>
            </a:r>
          </a:p>
        </p:txBody>
      </p:sp>
    </p:spTree>
    <p:extLst>
      <p:ext uri="{BB962C8B-B14F-4D97-AF65-F5344CB8AC3E}">
        <p14:creationId xmlns:p14="http://schemas.microsoft.com/office/powerpoint/2010/main" val="378286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2D523-48E5-4899-B6AA-7878CD8586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02" y="116522"/>
            <a:ext cx="4684395" cy="662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12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A48F3-A710-41AF-8889-ECCF401A9F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1038028"/>
            <a:ext cx="5937250" cy="445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7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BEC4C-2ADD-4B8F-9143-AA11746C28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16977"/>
            <a:ext cx="5905500" cy="4424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1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A28AF-79BA-4139-A1AA-A4EB9BA402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00467"/>
            <a:ext cx="5943600" cy="445706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20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A9EF-B5E1-4857-A015-4C53C4E00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2- </a:t>
            </a: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TAILORING GITHUB FOR ECOLOGY 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C6093-0CAD-4012-A9C6-A5931C17A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7DA35-936B-4FE0-8011-84729AF92C2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5" t="12747" r="13996" b="27230"/>
          <a:stretch/>
        </p:blipFill>
        <p:spPr bwMode="auto">
          <a:xfrm>
            <a:off x="3127375" y="1272567"/>
            <a:ext cx="5937250" cy="4084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571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F2C68-E9BC-4E40-89DF-3660DADFC3A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7" t="4031" r="13127" b="8549"/>
          <a:stretch/>
        </p:blipFill>
        <p:spPr bwMode="auto">
          <a:xfrm>
            <a:off x="3838751" y="647559"/>
            <a:ext cx="4673071" cy="53355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26613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821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Sagona Book</vt:lpstr>
      <vt:lpstr>The Hand Extrablack</vt:lpstr>
      <vt:lpstr>BlobVTI</vt:lpstr>
      <vt:lpstr>Big Changes in the Big Bend: A data management and shoreline analysis study </vt:lpstr>
      <vt:lpstr>Chapter 1 –  ESTABLISHING A PROGRESSIVE DATA MANAGEMENT WORKFLOW FOR BIOLOGICAL DATA TO INFORM ADAPTIVE MANAGEMENT DECISIONS </vt:lpstr>
      <vt:lpstr>PowerPoint Presentation</vt:lpstr>
      <vt:lpstr>PowerPoint Presentation</vt:lpstr>
      <vt:lpstr>PowerPoint Presentation</vt:lpstr>
      <vt:lpstr>PowerPoint Presentation</vt:lpstr>
      <vt:lpstr>Chapter 2-  TAILORING GITHUB FOR ECOLOGY  </vt:lpstr>
      <vt:lpstr>PowerPoint Presentation</vt:lpstr>
      <vt:lpstr>PowerPoint Presentation</vt:lpstr>
      <vt:lpstr>PowerPoint Presentation</vt:lpstr>
      <vt:lpstr>Chapter 3- A DIGITAL SHORELINE ANALYSIS SYSTEM (DSAS) APPLIED ON SANDY SHORELINE CHANGES IN DEER ISLAND, FL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Moreno,Melissa M</dc:creator>
  <cp:lastModifiedBy>Moreno,Melissa M</cp:lastModifiedBy>
  <cp:revision>14</cp:revision>
  <dcterms:created xsi:type="dcterms:W3CDTF">2021-04-26T14:03:51Z</dcterms:created>
  <dcterms:modified xsi:type="dcterms:W3CDTF">2021-04-27T13:31:20Z</dcterms:modified>
</cp:coreProperties>
</file>