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Dragon</a:t>
            </a:r>
            <a:r>
              <a:rPr lang="en-US" baseline="0" dirty="0" smtClean="0"/>
              <a:t>flies observed and Mosquitos counted </a:t>
            </a:r>
            <a:r>
              <a:rPr lang="en-US" baseline="0" dirty="0"/>
              <a:t>average </a:t>
            </a:r>
            <a:endParaRPr lang="en-US" dirty="0"/>
          </a:p>
        </c:rich>
      </c:tx>
      <c:layout>
        <c:manualLayout>
          <c:xMode val="edge"/>
          <c:yMode val="edge"/>
          <c:x val="7.4384445406581123E-2"/>
          <c:y val="3.0131322743715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Dragonfly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Grassland</c:v>
                </c:pt>
                <c:pt idx="1">
                  <c:v>Forest</c:v>
                </c:pt>
                <c:pt idx="2">
                  <c:v>Wetland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16</c:v>
                </c:pt>
                <c:pt idx="2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Mosquito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Grassland</c:v>
                </c:pt>
                <c:pt idx="1">
                  <c:v>Forest</c:v>
                </c:pt>
                <c:pt idx="2">
                  <c:v>Wetland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21</c:v>
                </c:pt>
                <c:pt idx="2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9808768"/>
        <c:axId val="419807592"/>
      </c:barChart>
      <c:catAx>
        <c:axId val="41980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Ecosystem Type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807592"/>
        <c:crosses val="autoZero"/>
        <c:auto val="1"/>
        <c:lblAlgn val="ctr"/>
        <c:lblOffset val="100"/>
        <c:noMultiLvlLbl val="0"/>
      </c:catAx>
      <c:valAx>
        <c:axId val="41980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Individuals observed/ counted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8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910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83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3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6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EA73-CE25-4695-85D8-FA2C5465809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055B42-B7C7-4CDB-8C3F-DA4A442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867" y="818865"/>
            <a:ext cx="8470826" cy="13784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Dragonfly density-dependence on different terrestrial ecosystems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393" y="2620371"/>
            <a:ext cx="6600451" cy="11678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Melissa Moreno, Timothy King, Lydia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Milsark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587854"/>
            <a:ext cx="6589199" cy="1280890"/>
          </a:xfrm>
        </p:spPr>
        <p:txBody>
          <a:bodyPr/>
          <a:lstStyle/>
          <a:p>
            <a:r>
              <a:rPr lang="en-US" b="1" dirty="0" smtClean="0"/>
              <a:t>Introduction to dragonflies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228299"/>
            <a:ext cx="7724633" cy="534992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Kingdom- </a:t>
            </a:r>
            <a:r>
              <a:rPr lang="en-US" sz="1600" dirty="0" err="1" smtClean="0"/>
              <a:t>Anamalia</a:t>
            </a:r>
            <a:endParaRPr lang="en-US" sz="1600" dirty="0" smtClean="0"/>
          </a:p>
          <a:p>
            <a:pPr lvl="1"/>
            <a:r>
              <a:rPr lang="en-US" dirty="0" smtClean="0"/>
              <a:t>Phylum- </a:t>
            </a:r>
            <a:r>
              <a:rPr lang="en-US" dirty="0" err="1" smtClean="0"/>
              <a:t>Arthopoda</a:t>
            </a:r>
            <a:endParaRPr lang="en-US" dirty="0" smtClean="0"/>
          </a:p>
          <a:p>
            <a:pPr lvl="2"/>
            <a:r>
              <a:rPr lang="en-US" sz="1600" dirty="0" smtClean="0"/>
              <a:t>Class – </a:t>
            </a:r>
            <a:r>
              <a:rPr lang="en-US" sz="1600" dirty="0" err="1" smtClean="0"/>
              <a:t>Insecta</a:t>
            </a:r>
            <a:endParaRPr lang="en-US" sz="1600" dirty="0" smtClean="0"/>
          </a:p>
          <a:p>
            <a:pPr lvl="3"/>
            <a:r>
              <a:rPr lang="en-US" sz="1600" dirty="0" smtClean="0"/>
              <a:t>Order - </a:t>
            </a:r>
            <a:r>
              <a:rPr lang="en-US" sz="1600" dirty="0" err="1" smtClean="0"/>
              <a:t>Odonota</a:t>
            </a:r>
            <a:endParaRPr lang="en-US" sz="1600" dirty="0" smtClean="0"/>
          </a:p>
          <a:p>
            <a:pPr lvl="4"/>
            <a:r>
              <a:rPr lang="en-US" sz="1600" dirty="0" smtClean="0"/>
              <a:t>Suborder – </a:t>
            </a:r>
            <a:r>
              <a:rPr lang="en-US" sz="1600" dirty="0" err="1" smtClean="0"/>
              <a:t>Anisoptera</a:t>
            </a:r>
            <a:endParaRPr lang="en-US" sz="1600" dirty="0"/>
          </a:p>
          <a:p>
            <a:r>
              <a:rPr lang="en-US" sz="1600" dirty="0" smtClean="0"/>
              <a:t>Life Cycle</a:t>
            </a:r>
          </a:p>
          <a:p>
            <a:pPr lvl="1"/>
            <a:r>
              <a:rPr lang="en-US" dirty="0"/>
              <a:t>Sexual reproduction</a:t>
            </a:r>
          </a:p>
          <a:p>
            <a:pPr lvl="1"/>
            <a:r>
              <a:rPr lang="en-US" dirty="0" smtClean="0"/>
              <a:t>Oviposit eggs</a:t>
            </a:r>
          </a:p>
          <a:p>
            <a:pPr lvl="1"/>
            <a:r>
              <a:rPr lang="en-US" dirty="0" smtClean="0"/>
              <a:t>Juveniles  (nymphs) molt 17 times before becoming adults in the water, larva </a:t>
            </a:r>
            <a:r>
              <a:rPr lang="en-US" dirty="0"/>
              <a:t>stage can last for a few months to several </a:t>
            </a:r>
            <a:r>
              <a:rPr lang="en-US" dirty="0" smtClean="0"/>
              <a:t>years</a:t>
            </a:r>
            <a:endParaRPr lang="en-US" dirty="0"/>
          </a:p>
          <a:p>
            <a:r>
              <a:rPr lang="en-US" sz="1600" dirty="0" smtClean="0"/>
              <a:t>Diet</a:t>
            </a:r>
            <a:endParaRPr lang="en-US" sz="1600" dirty="0"/>
          </a:p>
          <a:p>
            <a:pPr lvl="1"/>
            <a:r>
              <a:rPr lang="en-US" dirty="0" smtClean="0"/>
              <a:t>In nymph form they consume mosquito larva, fish, and tadpoles </a:t>
            </a:r>
          </a:p>
          <a:p>
            <a:pPr lvl="1"/>
            <a:r>
              <a:rPr lang="en-US" dirty="0" smtClean="0"/>
              <a:t>In adult from they consume adult mosquitos, butterflies, and damselflies, insect pests</a:t>
            </a:r>
            <a:endParaRPr lang="en-US" dirty="0"/>
          </a:p>
          <a:p>
            <a:pPr lvl="1"/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4"/>
            <a:endParaRPr lang="en-US" sz="1600" dirty="0" smtClean="0"/>
          </a:p>
          <a:p>
            <a:pPr marL="1828800" lvl="4" indent="0">
              <a:buNone/>
            </a:pPr>
            <a:endParaRPr lang="en-US" sz="16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8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1" y="627796"/>
            <a:ext cx="507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Ecological C</a:t>
            </a:r>
            <a:r>
              <a:rPr lang="en-US" sz="3600" b="1" dirty="0" smtClean="0"/>
              <a:t>oncepts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576315" y="1431354"/>
            <a:ext cx="6530455" cy="5083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Dragonflies are needed in ecological systems because as an adult they consume pest insects such as mosquitos, as a nymph they consume harmful aquatic organisms.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Dragonflies are important organisms in the transference of pollen when they move around from flower/plant to another to bask.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Dragonflies are known as an indicator species, which means that they are frequently studied in efforts to examine water quality.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4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015" y="409430"/>
            <a:ext cx="7438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2400" b="1" dirty="0"/>
              <a:t>What terrestrial ecosystem supports the largest adult dragonfly population? </a:t>
            </a:r>
            <a:endParaRPr lang="en-US" sz="24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study </a:t>
            </a:r>
            <a:r>
              <a:rPr lang="en-US" dirty="0"/>
              <a:t>is to measure the density </a:t>
            </a:r>
            <a:r>
              <a:rPr lang="en-US" dirty="0" smtClean="0"/>
              <a:t>dependence of dragonflies </a:t>
            </a:r>
            <a:r>
              <a:rPr lang="en-US" dirty="0"/>
              <a:t>in three different habitats: </a:t>
            </a:r>
            <a:r>
              <a:rPr lang="en-US" dirty="0" smtClean="0"/>
              <a:t>an open grassland area, a forest</a:t>
            </a:r>
            <a:r>
              <a:rPr lang="en-US" dirty="0"/>
              <a:t>, and a wetland </a:t>
            </a:r>
            <a:r>
              <a:rPr lang="en-US" dirty="0" smtClean="0"/>
              <a:t>area in NATL in the University of Florida.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1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392" y="1487606"/>
            <a:ext cx="6591985" cy="4749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expect to find a very large adult dragonfly population </a:t>
            </a:r>
            <a:r>
              <a:rPr lang="en-US" dirty="0" smtClean="0"/>
              <a:t>near or around an open water source such as a pond or lake.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Rationale: </a:t>
            </a:r>
            <a:r>
              <a:rPr lang="en-US" dirty="0"/>
              <a:t>Adult dragonflies will congregate around open water sources because </a:t>
            </a:r>
            <a:r>
              <a:rPr lang="en-US" dirty="0" smtClean="0"/>
              <a:t>freshly new adults are emerging from ponds and lakes, and adult dragonflies are consuming mosquitos that are also emerging from the same water source. </a:t>
            </a:r>
            <a:r>
              <a:rPr lang="en-US" dirty="0"/>
              <a:t> </a:t>
            </a:r>
            <a:r>
              <a:rPr lang="en-US" dirty="0" smtClean="0"/>
              <a:t>The diet of adult dragonflies primarily consists of adult mosquitos. We will be able to observe dragonfly larva and nymphs, but they will not be counted in this experiment.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686" y="1437564"/>
            <a:ext cx="7338063" cy="5045124"/>
          </a:xfrm>
        </p:spPr>
        <p:txBody>
          <a:bodyPr>
            <a:normAutofit/>
          </a:bodyPr>
          <a:lstStyle/>
          <a:p>
            <a:r>
              <a:rPr lang="en-US" sz="1900" dirty="0" smtClean="0"/>
              <a:t>A </a:t>
            </a:r>
            <a:r>
              <a:rPr lang="en-US" sz="1900" dirty="0"/>
              <a:t>clicker/counter </a:t>
            </a:r>
            <a:r>
              <a:rPr lang="en-US" sz="1900" dirty="0" smtClean="0"/>
              <a:t>- to </a:t>
            </a:r>
            <a:r>
              <a:rPr lang="en-US" sz="1900" dirty="0"/>
              <a:t>count the </a:t>
            </a:r>
            <a:r>
              <a:rPr lang="en-US" sz="1900" dirty="0" smtClean="0"/>
              <a:t>dragonflies</a:t>
            </a:r>
          </a:p>
          <a:p>
            <a:r>
              <a:rPr lang="en-US" sz="1900" dirty="0" smtClean="0"/>
              <a:t>Measuring </a:t>
            </a:r>
            <a:r>
              <a:rPr lang="en-US" sz="1900" dirty="0"/>
              <a:t>tape </a:t>
            </a:r>
            <a:r>
              <a:rPr lang="en-US" sz="1900" dirty="0" smtClean="0"/>
              <a:t>- to </a:t>
            </a:r>
            <a:r>
              <a:rPr lang="en-US" sz="1900" dirty="0"/>
              <a:t>measure the distance of 10m^2x </a:t>
            </a:r>
            <a:r>
              <a:rPr lang="en-US" sz="1900" dirty="0" smtClean="0"/>
              <a:t>10m^2</a:t>
            </a:r>
            <a:endParaRPr lang="en-US" sz="1900" dirty="0"/>
          </a:p>
          <a:p>
            <a:r>
              <a:rPr lang="en-US" sz="1900" dirty="0" smtClean="0"/>
              <a:t>Flags -to </a:t>
            </a:r>
            <a:r>
              <a:rPr lang="en-US" sz="1900" dirty="0"/>
              <a:t>finalize the counting </a:t>
            </a:r>
            <a:r>
              <a:rPr lang="en-US" sz="1900" dirty="0" smtClean="0"/>
              <a:t>section</a:t>
            </a:r>
            <a:endParaRPr lang="en-US" sz="1900" dirty="0"/>
          </a:p>
          <a:p>
            <a:r>
              <a:rPr lang="en-US" sz="1900" dirty="0" smtClean="0"/>
              <a:t>Brightly </a:t>
            </a:r>
            <a:r>
              <a:rPr lang="en-US" sz="1900" dirty="0"/>
              <a:t>colored </a:t>
            </a:r>
            <a:r>
              <a:rPr lang="en-US" sz="1900" dirty="0" smtClean="0"/>
              <a:t>rope - to </a:t>
            </a:r>
            <a:r>
              <a:rPr lang="en-US" sz="1900" dirty="0"/>
              <a:t>rope around the 4 flags, to make a </a:t>
            </a:r>
            <a:r>
              <a:rPr lang="en-US" sz="1900" dirty="0" smtClean="0"/>
              <a:t>definitive section</a:t>
            </a:r>
            <a:endParaRPr lang="en-US" sz="1900" dirty="0"/>
          </a:p>
          <a:p>
            <a:r>
              <a:rPr lang="en-US" sz="1900" dirty="0" smtClean="0"/>
              <a:t>A </a:t>
            </a:r>
            <a:r>
              <a:rPr lang="en-US" sz="1900" dirty="0"/>
              <a:t>total of 3 mosquitos/ fly </a:t>
            </a:r>
            <a:r>
              <a:rPr lang="en-US" sz="1900" dirty="0" smtClean="0"/>
              <a:t>traps - normally </a:t>
            </a:r>
            <a:r>
              <a:rPr lang="en-US" sz="1900" dirty="0"/>
              <a:t>the tape kind, long cylinder shaped </a:t>
            </a:r>
            <a:r>
              <a:rPr lang="en-US" sz="1900" dirty="0" smtClean="0"/>
              <a:t>ones</a:t>
            </a:r>
            <a:endParaRPr lang="en-US" sz="1900" dirty="0"/>
          </a:p>
          <a:p>
            <a:r>
              <a:rPr lang="en-US" sz="1900" dirty="0" smtClean="0"/>
              <a:t>Custom </a:t>
            </a:r>
            <a:r>
              <a:rPr lang="en-US" sz="1900" dirty="0"/>
              <a:t>n</a:t>
            </a:r>
            <a:r>
              <a:rPr lang="en-US" sz="1900" dirty="0" smtClean="0"/>
              <a:t>etting </a:t>
            </a:r>
            <a:r>
              <a:rPr lang="en-US" sz="1900" dirty="0"/>
              <a:t>for mosquito/ fly </a:t>
            </a:r>
            <a:r>
              <a:rPr lang="en-US" sz="1900" dirty="0" smtClean="0"/>
              <a:t>traps- so </a:t>
            </a:r>
            <a:r>
              <a:rPr lang="en-US" sz="1900" dirty="0"/>
              <a:t>that only small insects can fly through to the </a:t>
            </a:r>
            <a:r>
              <a:rPr lang="en-US" sz="1900" dirty="0" smtClean="0"/>
              <a:t>trap</a:t>
            </a:r>
          </a:p>
          <a:p>
            <a:r>
              <a:rPr lang="en-US" sz="1900" dirty="0" smtClean="0"/>
              <a:t>Notepad/ pen</a:t>
            </a:r>
          </a:p>
          <a:p>
            <a:r>
              <a:rPr lang="en-US" sz="1900" dirty="0" smtClean="0"/>
              <a:t>Stopwatch/ timer- to accurately observe individuals in the set 10 minutes time</a:t>
            </a:r>
            <a:endParaRPr lang="en-US" sz="19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2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3" y="1323833"/>
            <a:ext cx="7756478" cy="52680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My team will be going into NATL, in the University of Florida, and counting </a:t>
            </a:r>
            <a:r>
              <a:rPr lang="en-US" dirty="0" smtClean="0"/>
              <a:t>the individual </a:t>
            </a:r>
            <a:r>
              <a:rPr lang="en-US" dirty="0"/>
              <a:t>dragonfly population in the three different </a:t>
            </a:r>
            <a:r>
              <a:rPr lang="en-US" dirty="0" smtClean="0"/>
              <a:t>ecosystems</a:t>
            </a:r>
            <a:r>
              <a:rPr lang="en-US" dirty="0"/>
              <a:t>: the </a:t>
            </a:r>
            <a:r>
              <a:rPr lang="en-US" dirty="0" smtClean="0"/>
              <a:t>grassland, </a:t>
            </a:r>
            <a:r>
              <a:rPr lang="en-US" dirty="0"/>
              <a:t>the forest, and the wetland. We will be comparing the amount of adult </a:t>
            </a:r>
            <a:r>
              <a:rPr lang="en-US" dirty="0" smtClean="0"/>
              <a:t>dragonflies observed </a:t>
            </a:r>
            <a:r>
              <a:rPr lang="en-US" dirty="0"/>
              <a:t>and the amount of mosquitos </a:t>
            </a:r>
            <a:r>
              <a:rPr lang="en-US" dirty="0" smtClean="0"/>
              <a:t>collected in these </a:t>
            </a:r>
            <a:r>
              <a:rPr lang="en-US" dirty="0"/>
              <a:t>three environments. </a:t>
            </a:r>
          </a:p>
          <a:p>
            <a:r>
              <a:rPr lang="en-US" dirty="0"/>
              <a:t>We will find the most northern middle edge of each </a:t>
            </a:r>
            <a:r>
              <a:rPr lang="en-US" dirty="0" smtClean="0"/>
              <a:t>ecosystem and </a:t>
            </a:r>
            <a:r>
              <a:rPr lang="en-US" dirty="0"/>
              <a:t>use a spinner iPhone application to randomly select a </a:t>
            </a:r>
            <a:r>
              <a:rPr lang="en-US" dirty="0" smtClean="0"/>
              <a:t>direction one of us will walk. </a:t>
            </a:r>
            <a:r>
              <a:rPr lang="en-US" dirty="0"/>
              <a:t>We will randomly write down any where from 5- 20 meters, and select the amount of meters to walk from the </a:t>
            </a:r>
            <a:r>
              <a:rPr lang="en-US" dirty="0" smtClean="0"/>
              <a:t>direction that the iPhone application indicated. Once </a:t>
            </a:r>
            <a:r>
              <a:rPr lang="en-US" dirty="0"/>
              <a:t>we are in an area we will each section off a10 m^2 X10 m^2 </a:t>
            </a:r>
            <a:r>
              <a:rPr lang="en-US" dirty="0" smtClean="0"/>
              <a:t>area with the brightly colored rope and flags . </a:t>
            </a:r>
            <a:r>
              <a:rPr lang="en-US" dirty="0"/>
              <a:t>These areas will be relatively far from each other so that we do not double count the amount of dragonflies. </a:t>
            </a:r>
            <a:r>
              <a:rPr lang="en-US" dirty="0" smtClean="0"/>
              <a:t>We </a:t>
            </a:r>
            <a:r>
              <a:rPr lang="en-US" dirty="0"/>
              <a:t>will count adult dragonflies for </a:t>
            </a:r>
            <a:r>
              <a:rPr lang="en-US" dirty="0" smtClean="0"/>
              <a:t> exactly10 </a:t>
            </a:r>
            <a:r>
              <a:rPr lang="en-US" dirty="0"/>
              <a:t>minutes. </a:t>
            </a:r>
            <a:r>
              <a:rPr lang="en-US" dirty="0" smtClean="0"/>
              <a:t> We will only count the dragonflies that fly directly over the sectioned area. </a:t>
            </a:r>
          </a:p>
          <a:p>
            <a:r>
              <a:rPr lang="en-US" dirty="0" smtClean="0"/>
              <a:t>We </a:t>
            </a:r>
            <a:r>
              <a:rPr lang="en-US" dirty="0"/>
              <a:t>will use a hand clicker to make sure we are counting the </a:t>
            </a:r>
            <a:r>
              <a:rPr lang="en-US" dirty="0" smtClean="0"/>
              <a:t>individuals correctly. </a:t>
            </a:r>
            <a:r>
              <a:rPr lang="en-US" dirty="0"/>
              <a:t>We will do this same procedure on the other environment types on the same day</a:t>
            </a:r>
            <a:r>
              <a:rPr lang="en-US" dirty="0" smtClean="0"/>
              <a:t>. Since there are three of us we will all observe dragonflies at the same time each of us in different environments.  </a:t>
            </a:r>
            <a:r>
              <a:rPr lang="en-US" dirty="0"/>
              <a:t>To eliminate as much variables as we can we will conduct the experiment a total of three different </a:t>
            </a:r>
            <a:r>
              <a:rPr lang="en-US" dirty="0" smtClean="0"/>
              <a:t>time and </a:t>
            </a:r>
            <a:r>
              <a:rPr lang="en-US" dirty="0"/>
              <a:t>on similar weathered days. </a:t>
            </a:r>
            <a:r>
              <a:rPr lang="en-US" dirty="0" smtClean="0"/>
              <a:t>We will conduct this experiment on three select days at approximately 5 pm.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51" y="1433014"/>
            <a:ext cx="7315201" cy="5090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well as counting the population of dragonflies in these areas, we will count the amount of mosquitos that are caught </a:t>
            </a:r>
            <a:r>
              <a:rPr lang="en-US" dirty="0" smtClean="0"/>
              <a:t>by </a:t>
            </a:r>
            <a:r>
              <a:rPr lang="en-US" dirty="0"/>
              <a:t>mosquito/fly </a:t>
            </a:r>
            <a:r>
              <a:rPr lang="en-US" dirty="0" smtClean="0"/>
              <a:t>catchers (insect tape trap). </a:t>
            </a:r>
            <a:r>
              <a:rPr lang="en-US" dirty="0"/>
              <a:t>We will set up </a:t>
            </a:r>
            <a:r>
              <a:rPr lang="en-US" dirty="0" smtClean="0"/>
              <a:t>three mosquito </a:t>
            </a:r>
            <a:r>
              <a:rPr lang="en-US" dirty="0"/>
              <a:t>traps on the three days we count the dragonfly populations. Since we are not using attractants to manipulate our experiment we will leave the mosquito/fly traps from 8 </a:t>
            </a:r>
            <a:r>
              <a:rPr lang="en-US" dirty="0" smtClean="0"/>
              <a:t>AM </a:t>
            </a:r>
            <a:r>
              <a:rPr lang="en-US" dirty="0"/>
              <a:t>– 8 </a:t>
            </a:r>
            <a:r>
              <a:rPr lang="en-US" dirty="0" smtClean="0"/>
              <a:t>PM, </a:t>
            </a:r>
            <a:r>
              <a:rPr lang="en-US" dirty="0"/>
              <a:t>a total of 12 hours for the day. Since we don’t want dragonflies or other insects to get stuck on the mosquito/fly trap we will add a custom netting that will only allow for small insects to fly through to get stuck in it. </a:t>
            </a:r>
            <a:r>
              <a:rPr lang="en-US" dirty="0" smtClean="0"/>
              <a:t>At 8 PM we will remove the traps and then remove the fly tape to count the mosquitos caught. </a:t>
            </a:r>
            <a:endParaRPr lang="en-US" dirty="0"/>
          </a:p>
          <a:p>
            <a:r>
              <a:rPr lang="en-US" dirty="0" smtClean="0"/>
              <a:t>Once </a:t>
            </a:r>
            <a:r>
              <a:rPr lang="en-US" dirty="0"/>
              <a:t>we are done </a:t>
            </a:r>
            <a:r>
              <a:rPr lang="en-US" dirty="0" smtClean="0"/>
              <a:t>observing the </a:t>
            </a:r>
            <a:r>
              <a:rPr lang="en-US" dirty="0"/>
              <a:t>dragonflies and counting the mosquitoes </a:t>
            </a:r>
            <a:r>
              <a:rPr lang="en-US" dirty="0" smtClean="0"/>
              <a:t>(that </a:t>
            </a:r>
            <a:r>
              <a:rPr lang="en-US" dirty="0"/>
              <a:t>are stuck on the </a:t>
            </a:r>
            <a:r>
              <a:rPr lang="en-US" dirty="0" smtClean="0"/>
              <a:t>trap), </a:t>
            </a:r>
            <a:r>
              <a:rPr lang="en-US" dirty="0"/>
              <a:t>we will calculate averages and means. We will create double bar graphs with a standard error bar. On the bar graph we would have the X axis is the habitat and the y axis is how many dragonflies and mosquitos were counted. </a:t>
            </a:r>
          </a:p>
          <a:p>
            <a:r>
              <a:rPr lang="en-US" dirty="0"/>
              <a:t>Our experiment is uncontrolled so there is not a control variable. This is a natural experiment.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8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17" y="593403"/>
            <a:ext cx="6589199" cy="1280890"/>
          </a:xfrm>
        </p:spPr>
        <p:txBody>
          <a:bodyPr/>
          <a:lstStyle/>
          <a:p>
            <a:r>
              <a:rPr lang="en-US" b="1" dirty="0" smtClean="0"/>
              <a:t>Expected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08" y="1263555"/>
            <a:ext cx="6617888" cy="10178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graph below shows the expected average amount of individuals counted/observed of dragonflies and mosquitos in the three different terrestrial environments for the three different data sets collected.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375021"/>
              </p:ext>
            </p:extLst>
          </p:nvPr>
        </p:nvGraphicFramePr>
        <p:xfrm>
          <a:off x="1992573" y="2281451"/>
          <a:ext cx="6146043" cy="4214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9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405</TotalTime>
  <Words>931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Dragonfly density-dependence on different terrestrial ecosystems</vt:lpstr>
      <vt:lpstr>Introduction to dragonflies</vt:lpstr>
      <vt:lpstr>PowerPoint Presentation</vt:lpstr>
      <vt:lpstr>PowerPoint Presentation</vt:lpstr>
      <vt:lpstr>Hypotheses</vt:lpstr>
      <vt:lpstr>Materials</vt:lpstr>
      <vt:lpstr>Methods</vt:lpstr>
      <vt:lpstr>Methods continued</vt:lpstr>
      <vt:lpstr>Expected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</dc:title>
  <dc:creator>Jeremy McClung</dc:creator>
  <cp:lastModifiedBy>Mel M</cp:lastModifiedBy>
  <cp:revision>28</cp:revision>
  <dcterms:created xsi:type="dcterms:W3CDTF">2015-02-19T13:08:42Z</dcterms:created>
  <dcterms:modified xsi:type="dcterms:W3CDTF">2016-02-25T20:38:07Z</dcterms:modified>
</cp:coreProperties>
</file>