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0"/>
  </p:handoutMasterIdLst>
  <p:sldIdLst>
    <p:sldId id="256" r:id="rId2"/>
    <p:sldId id="261" r:id="rId3"/>
    <p:sldId id="258" r:id="rId4"/>
    <p:sldId id="259" r:id="rId5"/>
    <p:sldId id="262" r:id="rId6"/>
    <p:sldId id="260" r:id="rId7"/>
    <p:sldId id="263" r:id="rId8"/>
    <p:sldId id="257" r:id="rId9"/>
  </p:sldIdLst>
  <p:sldSz cx="12192000" cy="6858000"/>
  <p:notesSz cx="7086600" cy="90249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5" autoAdjust="0"/>
    <p:restoredTop sz="94660"/>
  </p:normalViewPr>
  <p:slideViewPr>
    <p:cSldViewPr snapToGrid="0">
      <p:cViewPr>
        <p:scale>
          <a:sx n="70" d="100"/>
          <a:sy n="70" d="100"/>
        </p:scale>
        <p:origin x="53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452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788" y="0"/>
            <a:ext cx="3070225" cy="452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F53F3-A1AB-4211-8DB2-733747008BF6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72500"/>
            <a:ext cx="3070225" cy="4524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788" y="8572500"/>
            <a:ext cx="3070225" cy="4524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8F241-D8A7-4570-9FB1-40E9B3ED1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37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499E08-1085-4F30-954D-9BC489B226E7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6589CD4-4AF9-4C00-9A04-4E28F21AE0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67945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9E08-1085-4F30-954D-9BC489B226E7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9CD4-4AF9-4C00-9A04-4E28F21A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98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9E08-1085-4F30-954D-9BC489B226E7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9CD4-4AF9-4C00-9A04-4E28F21A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2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9E08-1085-4F30-954D-9BC489B226E7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9CD4-4AF9-4C00-9A04-4E28F21A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3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499E08-1085-4F30-954D-9BC489B226E7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589CD4-4AF9-4C00-9A04-4E28F21AE0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50437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9E08-1085-4F30-954D-9BC489B226E7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9CD4-4AF9-4C00-9A04-4E28F21A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1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9E08-1085-4F30-954D-9BC489B226E7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9CD4-4AF9-4C00-9A04-4E28F21A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0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9E08-1085-4F30-954D-9BC489B226E7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9CD4-4AF9-4C00-9A04-4E28F21A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9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9E08-1085-4F30-954D-9BC489B226E7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9CD4-4AF9-4C00-9A04-4E28F21A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4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499E08-1085-4F30-954D-9BC489B226E7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589CD4-4AF9-4C00-9A04-4E28F21AE0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465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499E08-1085-4F30-954D-9BC489B226E7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589CD4-4AF9-4C00-9A04-4E28F21AE0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856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3499E08-1085-4F30-954D-9BC489B226E7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6589CD4-4AF9-4C00-9A04-4E28F21AE0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577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5" y="2375308"/>
            <a:ext cx="8361229" cy="2098226"/>
          </a:xfrm>
        </p:spPr>
        <p:txBody>
          <a:bodyPr/>
          <a:lstStyle/>
          <a:p>
            <a:r>
              <a:rPr lang="en-US" b="1" dirty="0" smtClean="0"/>
              <a:t>Stank and disease free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1" dirty="0" smtClean="0"/>
              <a:t>Switching to aluminum free deodorants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2" y="4473534"/>
            <a:ext cx="6831673" cy="108623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By Melissa Moreno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1804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442" y="202531"/>
            <a:ext cx="9601200" cy="741947"/>
          </a:xfrm>
        </p:spPr>
        <p:txBody>
          <a:bodyPr/>
          <a:lstStyle/>
          <a:p>
            <a:pPr algn="ctr"/>
            <a:r>
              <a:rPr lang="en-US" dirty="0" smtClean="0"/>
              <a:t>Deodorant and Antiperspirants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44478"/>
            <a:ext cx="9601200" cy="2254919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dirty="0" smtClean="0"/>
              <a:t>ntiperspirants active </a:t>
            </a:r>
            <a:r>
              <a:rPr lang="en-US" dirty="0"/>
              <a:t>ingredient -- an </a:t>
            </a:r>
            <a:r>
              <a:rPr lang="en-US" b="1" dirty="0"/>
              <a:t>aluminum</a:t>
            </a:r>
            <a:r>
              <a:rPr lang="en-US" dirty="0"/>
              <a:t>-based compound that temporarily plugs the sweat ducts and prevents you from perspiring. </a:t>
            </a:r>
            <a:endParaRPr lang="en-US" dirty="0" smtClean="0"/>
          </a:p>
          <a:p>
            <a:r>
              <a:rPr lang="en-US" dirty="0" smtClean="0"/>
              <a:t>Typically</a:t>
            </a:r>
            <a:r>
              <a:rPr lang="en-US" dirty="0"/>
              <a:t>, antiperspirants are coupled with a </a:t>
            </a:r>
            <a:r>
              <a:rPr lang="en-US" b="1" dirty="0"/>
              <a:t>deodorant</a:t>
            </a:r>
            <a:r>
              <a:rPr lang="en-US" dirty="0"/>
              <a:t>, which </a:t>
            </a:r>
            <a:r>
              <a:rPr lang="en-US" b="1" dirty="0"/>
              <a:t>contains</a:t>
            </a:r>
            <a:r>
              <a:rPr lang="en-US" dirty="0"/>
              <a:t> the pleasant scent that stops you from stinking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34" name="Picture 10" descr="http://images.ddccdn.com/otc/115982/secret-solid-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396" y="2762313"/>
            <a:ext cx="4821078" cy="385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images.ddccdn.com/otc/116120/old-spice-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678" y="2893918"/>
            <a:ext cx="5342246" cy="359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08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205" y="172844"/>
            <a:ext cx="7147932" cy="919976"/>
          </a:xfrm>
        </p:spPr>
        <p:txBody>
          <a:bodyPr/>
          <a:lstStyle/>
          <a:p>
            <a:r>
              <a:rPr lang="en-US" dirty="0" smtClean="0"/>
              <a:t>Aluminum </a:t>
            </a:r>
            <a:r>
              <a:rPr lang="en-US" dirty="0" smtClean="0"/>
              <a:t>and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937" y="1092820"/>
            <a:ext cx="6258768" cy="5548612"/>
          </a:xfrm>
        </p:spPr>
        <p:txBody>
          <a:bodyPr>
            <a:normAutofit lnSpcReduction="10000"/>
          </a:bodyPr>
          <a:lstStyle/>
          <a:p>
            <a:r>
              <a:rPr lang="en-US" sz="1800" dirty="0" err="1"/>
              <a:t>Darbre</a:t>
            </a:r>
            <a:r>
              <a:rPr lang="en-US" sz="1800" dirty="0"/>
              <a:t>, Philippa </a:t>
            </a:r>
            <a:r>
              <a:rPr lang="en-US" sz="1800" dirty="0" smtClean="0"/>
              <a:t>D, </a:t>
            </a:r>
            <a:r>
              <a:rPr lang="en-US" sz="1800" dirty="0"/>
              <a:t>(2013) , </a:t>
            </a:r>
            <a:r>
              <a:rPr lang="en-US" sz="1800" b="1" dirty="0" smtClean="0"/>
              <a:t>Aluminum </a:t>
            </a:r>
            <a:r>
              <a:rPr lang="en-US" sz="1800" b="1" dirty="0" smtClean="0"/>
              <a:t>and breast cancer: Sources of exposure , tissue measurements and mechanisms of toxicological actions on breast biology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i="1" dirty="0"/>
              <a:t>- </a:t>
            </a:r>
            <a:r>
              <a:rPr lang="en-US" sz="1800" i="1" dirty="0" smtClean="0"/>
              <a:t>Examine </a:t>
            </a:r>
            <a:r>
              <a:rPr lang="en-US" sz="1800" i="1" dirty="0"/>
              <a:t>recent evidence </a:t>
            </a:r>
            <a:r>
              <a:rPr lang="en-US" sz="1800" i="1" dirty="0" smtClean="0"/>
              <a:t>linking aluminum </a:t>
            </a:r>
            <a:r>
              <a:rPr lang="en-US" sz="1800" i="1" dirty="0" smtClean="0"/>
              <a:t>	</a:t>
            </a:r>
            <a:r>
              <a:rPr lang="en-US" sz="1800" i="1" dirty="0"/>
              <a:t> </a:t>
            </a:r>
            <a:r>
              <a:rPr lang="en-US" sz="1800" i="1" dirty="0" smtClean="0"/>
              <a:t>  	   exposure </a:t>
            </a:r>
            <a:r>
              <a:rPr lang="en-US" sz="1800" i="1" dirty="0"/>
              <a:t>with breast cancer</a:t>
            </a:r>
          </a:p>
          <a:p>
            <a:pPr marL="0" indent="0">
              <a:buNone/>
            </a:pPr>
            <a:r>
              <a:rPr lang="en-US" sz="1800" i="1" dirty="0"/>
              <a:t>	- </a:t>
            </a:r>
            <a:r>
              <a:rPr lang="en-US" sz="1800" i="1" dirty="0" smtClean="0"/>
              <a:t>Presence </a:t>
            </a:r>
            <a:r>
              <a:rPr lang="en-US" sz="1800" i="1" dirty="0"/>
              <a:t>of </a:t>
            </a:r>
            <a:r>
              <a:rPr lang="en-US" sz="1800" i="1" dirty="0" smtClean="0"/>
              <a:t>aluminum </a:t>
            </a:r>
            <a:r>
              <a:rPr lang="en-US" sz="1800" i="1" dirty="0"/>
              <a:t>in breast may alter breast </a:t>
            </a:r>
            <a:r>
              <a:rPr lang="en-US" sz="1800" i="1" dirty="0" smtClean="0"/>
              <a:t>	   microenvironment</a:t>
            </a:r>
            <a:endParaRPr lang="en-US" sz="1800" i="1" dirty="0"/>
          </a:p>
          <a:p>
            <a:pPr marL="0" indent="0">
              <a:buNone/>
            </a:pPr>
            <a:r>
              <a:rPr lang="en-US" sz="1800" i="1" dirty="0"/>
              <a:t>		- </a:t>
            </a:r>
            <a:r>
              <a:rPr lang="en-US" sz="1800" i="1" dirty="0" smtClean="0"/>
              <a:t>disrupts </a:t>
            </a:r>
            <a:r>
              <a:rPr lang="en-US" sz="1800" i="1" dirty="0"/>
              <a:t>iron metabolism</a:t>
            </a:r>
          </a:p>
          <a:p>
            <a:pPr marL="0" indent="0">
              <a:buNone/>
            </a:pPr>
            <a:r>
              <a:rPr lang="en-US" sz="1800" i="1" dirty="0"/>
              <a:t>		- oxidative damage to cellular </a:t>
            </a:r>
            <a:r>
              <a:rPr lang="en-US" sz="1800" i="1" dirty="0" smtClean="0"/>
              <a:t>			  components</a:t>
            </a:r>
            <a:endParaRPr lang="en-US" sz="1800" i="1" dirty="0"/>
          </a:p>
          <a:p>
            <a:pPr marL="0" indent="0">
              <a:buNone/>
            </a:pPr>
            <a:r>
              <a:rPr lang="en-US" sz="1800" i="1" dirty="0"/>
              <a:t>	- Consequences for breast epithelial </a:t>
            </a:r>
            <a:r>
              <a:rPr lang="en-US" sz="1800" i="1" dirty="0" smtClean="0"/>
              <a:t>cells</a:t>
            </a:r>
          </a:p>
          <a:p>
            <a:r>
              <a:rPr lang="en-US" sz="1800" dirty="0" err="1"/>
              <a:t>Darbre</a:t>
            </a:r>
            <a:r>
              <a:rPr lang="en-US" sz="1800" dirty="0"/>
              <a:t>, </a:t>
            </a:r>
            <a:r>
              <a:rPr lang="en-US" sz="1800" dirty="0" smtClean="0"/>
              <a:t>Philippa D, (2013) </a:t>
            </a:r>
            <a:r>
              <a:rPr lang="en-US" sz="1800" b="1" dirty="0" smtClean="0"/>
              <a:t>Effect of </a:t>
            </a:r>
            <a:r>
              <a:rPr lang="en-US" sz="1800" b="1" dirty="0" smtClean="0"/>
              <a:t>aluminum </a:t>
            </a:r>
            <a:r>
              <a:rPr lang="en-US" sz="1800" b="1" dirty="0" smtClean="0"/>
              <a:t>on migratory and invasive properties of MCF-7 human breast cancer cells in </a:t>
            </a:r>
            <a:r>
              <a:rPr lang="en-US" sz="1800" b="1" dirty="0" smtClean="0"/>
              <a:t>culture</a:t>
            </a:r>
          </a:p>
          <a:p>
            <a:pPr marL="0" indent="0">
              <a:buNone/>
            </a:pPr>
            <a:r>
              <a:rPr lang="en-US" sz="1800" i="1" dirty="0"/>
              <a:t>	</a:t>
            </a:r>
            <a:r>
              <a:rPr lang="en-US" sz="1800" i="1" dirty="0" smtClean="0"/>
              <a:t>-</a:t>
            </a:r>
            <a:r>
              <a:rPr lang="en-US" i="1" dirty="0" smtClean="0"/>
              <a:t>MCF-7 </a:t>
            </a:r>
            <a:r>
              <a:rPr lang="en-US" i="1" dirty="0" smtClean="0"/>
              <a:t>breast cancer cell </a:t>
            </a:r>
            <a:r>
              <a:rPr lang="en-US" i="1" dirty="0" smtClean="0"/>
              <a:t>line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-</a:t>
            </a:r>
            <a:r>
              <a:rPr lang="en-US" i="1" dirty="0" smtClean="0"/>
              <a:t>Aluminum </a:t>
            </a:r>
            <a:r>
              <a:rPr lang="en-US" i="1" dirty="0" smtClean="0"/>
              <a:t>salts increase migratory and </a:t>
            </a:r>
            <a:r>
              <a:rPr lang="en-US" i="1" dirty="0" smtClean="0"/>
              <a:t> 	invasive </a:t>
            </a:r>
            <a:r>
              <a:rPr lang="en-US" i="1" dirty="0" smtClean="0"/>
              <a:t>properties of MCF-7 cells</a:t>
            </a:r>
            <a:endParaRPr lang="en-US" i="1" dirty="0"/>
          </a:p>
          <a:p>
            <a:pPr marL="0" indent="0">
              <a:buNone/>
            </a:pPr>
            <a:endParaRPr lang="en-US" dirty="0" smtClean="0"/>
          </a:p>
          <a:p>
            <a:pPr marL="530352" lvl="1" indent="0">
              <a:buNone/>
            </a:pPr>
            <a:endParaRPr lang="en-US" dirty="0"/>
          </a:p>
          <a:p>
            <a:pPr marL="530352" lvl="1" indent="0">
              <a:buNone/>
            </a:pPr>
            <a:endParaRPr lang="en-US" dirty="0"/>
          </a:p>
        </p:txBody>
      </p:sp>
      <p:pic>
        <p:nvPicPr>
          <p:cNvPr id="1026" name="Picture 2" descr="Image for unlabelled fig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368" y="1092820"/>
            <a:ext cx="4478018" cy="192505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hort-term (1week) and long-term (32weeks) effects of aluminium on motility of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862" y="3262789"/>
            <a:ext cx="3638550" cy="31337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37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36621"/>
            <a:ext cx="9488905" cy="790074"/>
          </a:xfrm>
        </p:spPr>
        <p:txBody>
          <a:bodyPr/>
          <a:lstStyle/>
          <a:p>
            <a:r>
              <a:rPr lang="en-US" dirty="0" smtClean="0"/>
              <a:t>Aluminum </a:t>
            </a:r>
            <a:r>
              <a:rPr lang="en-US" dirty="0"/>
              <a:t>and </a:t>
            </a:r>
            <a:r>
              <a:rPr lang="en-US" dirty="0" smtClean="0"/>
              <a:t>Research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9649" y="1026695"/>
            <a:ext cx="8982024" cy="5401401"/>
          </a:xfrm>
        </p:spPr>
        <p:txBody>
          <a:bodyPr>
            <a:normAutofit/>
          </a:bodyPr>
          <a:lstStyle/>
          <a:p>
            <a:r>
              <a:rPr lang="en-US" dirty="0" err="1" smtClean="0"/>
              <a:t>Chukwujindu</a:t>
            </a:r>
            <a:r>
              <a:rPr lang="en-US" dirty="0" smtClean="0"/>
              <a:t> </a:t>
            </a:r>
            <a:r>
              <a:rPr lang="en-US" dirty="0"/>
              <a:t>M.A </a:t>
            </a:r>
            <a:r>
              <a:rPr lang="en-US" dirty="0" err="1"/>
              <a:t>Iwegue</a:t>
            </a:r>
            <a:r>
              <a:rPr lang="en-US" dirty="0"/>
              <a:t> (</a:t>
            </a:r>
            <a:r>
              <a:rPr lang="en-US" dirty="0" smtClean="0"/>
              <a:t>2015)</a:t>
            </a:r>
            <a:r>
              <a:rPr lang="en-US" dirty="0"/>
              <a:t> </a:t>
            </a:r>
            <a:r>
              <a:rPr lang="en-US" b="1" dirty="0"/>
              <a:t>Evaluation of Human Exposure to metals from some popular brands of underarm cosmetics in Nigeria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-Examined </a:t>
            </a:r>
            <a:r>
              <a:rPr lang="en-US" i="1" dirty="0"/>
              <a:t>high concentrations of metals in </a:t>
            </a:r>
            <a:r>
              <a:rPr lang="en-US" i="1" dirty="0" smtClean="0"/>
              <a:t>Nigeria</a:t>
            </a:r>
          </a:p>
          <a:p>
            <a:pPr marL="0" indent="0">
              <a:buNone/>
            </a:pPr>
            <a:r>
              <a:rPr lang="en-US" i="1" dirty="0" smtClean="0"/>
              <a:t>	-30 </a:t>
            </a:r>
            <a:r>
              <a:rPr lang="en-US" i="1" dirty="0"/>
              <a:t>brands of commonly used underarm </a:t>
            </a:r>
            <a:r>
              <a:rPr lang="en-US" i="1" dirty="0" smtClean="0"/>
              <a:t>cosmetics</a:t>
            </a:r>
          </a:p>
          <a:p>
            <a:pPr marL="0" indent="0">
              <a:buNone/>
            </a:pPr>
            <a:r>
              <a:rPr lang="en-US" i="1" dirty="0" smtClean="0"/>
              <a:t>	-High </a:t>
            </a:r>
            <a:r>
              <a:rPr lang="en-US" i="1" dirty="0"/>
              <a:t>amounts of aluminum in underarm </a:t>
            </a:r>
            <a:r>
              <a:rPr lang="en-US" i="1" dirty="0" smtClean="0"/>
              <a:t>cosmetics</a:t>
            </a:r>
          </a:p>
          <a:p>
            <a:pPr marL="0" indent="0">
              <a:buNone/>
            </a:pPr>
            <a:r>
              <a:rPr lang="en-US" i="1" dirty="0" smtClean="0"/>
              <a:t>	-Not </a:t>
            </a:r>
            <a:r>
              <a:rPr lang="en-US" i="1" dirty="0"/>
              <a:t>regulated in </a:t>
            </a:r>
            <a:r>
              <a:rPr lang="en-US" i="1" dirty="0" smtClean="0"/>
              <a:t>Africa</a:t>
            </a:r>
          </a:p>
          <a:p>
            <a:pPr marL="0" indent="0">
              <a:buNone/>
            </a:pPr>
            <a:r>
              <a:rPr lang="en-US" i="1" dirty="0" smtClean="0"/>
              <a:t>	-Found </a:t>
            </a:r>
            <a:r>
              <a:rPr lang="en-US" i="1" dirty="0"/>
              <a:t>most women in Africa were not applying deodorant </a:t>
            </a:r>
            <a:r>
              <a:rPr lang="en-US" i="1" dirty="0" smtClean="0"/>
              <a:t>correctly</a:t>
            </a:r>
          </a:p>
          <a:p>
            <a:pPr lvl="1"/>
            <a:endParaRPr lang="en-US" dirty="0"/>
          </a:p>
          <a:p>
            <a:r>
              <a:rPr lang="en-US" dirty="0" err="1" smtClean="0"/>
              <a:t>Malluche</a:t>
            </a:r>
            <a:r>
              <a:rPr lang="en-US" dirty="0" smtClean="0"/>
              <a:t> HH, (2002) </a:t>
            </a:r>
            <a:r>
              <a:rPr lang="en-US" b="1" dirty="0"/>
              <a:t>Aluminium and bone disease in chronic renal </a:t>
            </a:r>
            <a:r>
              <a:rPr lang="en-US" b="1" dirty="0" smtClean="0"/>
              <a:t>failure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-Aluminium </a:t>
            </a:r>
            <a:r>
              <a:rPr lang="en-US" i="1" dirty="0"/>
              <a:t>is absorbed by the intestines and is rapidly transported into </a:t>
            </a:r>
            <a:r>
              <a:rPr lang="en-US" i="1" dirty="0" smtClean="0"/>
              <a:t>	bone</a:t>
            </a:r>
          </a:p>
          <a:p>
            <a:pPr marL="0" indent="0">
              <a:buNone/>
            </a:pPr>
            <a:r>
              <a:rPr lang="en-US" i="1" dirty="0" smtClean="0"/>
              <a:t>	-Disrupts </a:t>
            </a:r>
            <a:r>
              <a:rPr lang="en-US" i="1" dirty="0"/>
              <a:t>mineralization and bone cell growth and </a:t>
            </a:r>
            <a:r>
              <a:rPr lang="en-US" i="1" dirty="0" smtClean="0"/>
              <a:t>activity</a:t>
            </a:r>
          </a:p>
          <a:p>
            <a:pPr marL="0" indent="0">
              <a:buNone/>
            </a:pPr>
            <a:r>
              <a:rPr lang="en-US" i="1" dirty="0" smtClean="0"/>
              <a:t>	-Toxicities </a:t>
            </a:r>
            <a:r>
              <a:rPr lang="en-US" i="1" dirty="0"/>
              <a:t>result in or exacerbate painful forms of renal osteodystrophy</a:t>
            </a:r>
          </a:p>
          <a:p>
            <a:endParaRPr lang="en-US" dirty="0"/>
          </a:p>
        </p:txBody>
      </p:sp>
      <p:pic>
        <p:nvPicPr>
          <p:cNvPr id="3076" name="Picture 4" descr="http://userfiles.steadyhealth.com/userfiles/4542/articles/SubperiostealResor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942" y="1683792"/>
            <a:ext cx="2448433" cy="29291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73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9101"/>
          </a:xfrm>
        </p:spPr>
        <p:txBody>
          <a:bodyPr/>
          <a:lstStyle/>
          <a:p>
            <a:r>
              <a:rPr lang="en-US" dirty="0" smtClean="0"/>
              <a:t>Aluminum </a:t>
            </a:r>
            <a:r>
              <a:rPr lang="en-US" dirty="0"/>
              <a:t>and Research 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19367"/>
            <a:ext cx="6011839" cy="4708478"/>
          </a:xfrm>
        </p:spPr>
        <p:txBody>
          <a:bodyPr/>
          <a:lstStyle/>
          <a:p>
            <a:r>
              <a:rPr lang="en-US" dirty="0" err="1"/>
              <a:t>Tomljenovic</a:t>
            </a:r>
            <a:r>
              <a:rPr lang="en-US" dirty="0"/>
              <a:t> </a:t>
            </a:r>
            <a:r>
              <a:rPr lang="en-US" dirty="0" smtClean="0"/>
              <a:t>L, (2011)</a:t>
            </a:r>
            <a:r>
              <a:rPr lang="en-US" b="1" dirty="0"/>
              <a:t> Aluminum and Alzheimer's disease: after a century of controversy, is there a plausible </a:t>
            </a:r>
            <a:r>
              <a:rPr lang="en-US" b="1" dirty="0" smtClean="0"/>
              <a:t>link?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-Alzheimer's </a:t>
            </a:r>
            <a:r>
              <a:rPr lang="en-US" dirty="0"/>
              <a:t>disease (AD) is the most </a:t>
            </a:r>
            <a:r>
              <a:rPr lang="en-US" dirty="0" smtClean="0"/>
              <a:t>	prevalent </a:t>
            </a:r>
            <a:r>
              <a:rPr lang="en-US" dirty="0"/>
              <a:t>neurodegenerative disease of </a:t>
            </a:r>
            <a:r>
              <a:rPr lang="en-US" dirty="0" smtClean="0"/>
              <a:t>	the elderly.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-Characterized </a:t>
            </a:r>
            <a:r>
              <a:rPr lang="en-US" dirty="0"/>
              <a:t>by regional specificity of </a:t>
            </a:r>
            <a:r>
              <a:rPr lang="en-US" dirty="0" smtClean="0"/>
              <a:t>	neural </a:t>
            </a:r>
            <a:r>
              <a:rPr lang="en-US" dirty="0"/>
              <a:t>aberrations associated with </a:t>
            </a:r>
            <a:r>
              <a:rPr lang="en-US" dirty="0" smtClean="0"/>
              <a:t>	higher </a:t>
            </a:r>
            <a:r>
              <a:rPr lang="en-US" dirty="0"/>
              <a:t>cognitive </a:t>
            </a:r>
            <a:r>
              <a:rPr lang="en-US" dirty="0" smtClean="0"/>
              <a:t>functions.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-Aluminum </a:t>
            </a:r>
            <a:r>
              <a:rPr lang="en-US" dirty="0"/>
              <a:t>(Al) is the most abundant </a:t>
            </a:r>
            <a:r>
              <a:rPr lang="en-US" dirty="0" smtClean="0"/>
              <a:t>	neurotoxic </a:t>
            </a:r>
            <a:r>
              <a:rPr lang="en-US" dirty="0"/>
              <a:t>metal on earth, widely </a:t>
            </a:r>
            <a:r>
              <a:rPr lang="en-US" dirty="0" smtClean="0"/>
              <a:t>	bioavailable </a:t>
            </a:r>
            <a:r>
              <a:rPr lang="en-US" dirty="0"/>
              <a:t>to </a:t>
            </a:r>
            <a:r>
              <a:rPr lang="en-US" dirty="0" smtClean="0"/>
              <a:t>humans.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</p:txBody>
      </p:sp>
      <p:pic>
        <p:nvPicPr>
          <p:cNvPr id="2050" name="Picture 2" descr="http://www.straightdope.com/images/art/1997/97121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611" y="2300571"/>
            <a:ext cx="4072906" cy="294606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235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63" y="224590"/>
            <a:ext cx="5470357" cy="866273"/>
          </a:xfrm>
        </p:spPr>
        <p:txBody>
          <a:bodyPr/>
          <a:lstStyle/>
          <a:p>
            <a:r>
              <a:rPr lang="en-US" dirty="0" smtClean="0"/>
              <a:t>Why should I care?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63" y="950496"/>
            <a:ext cx="4975458" cy="565885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23000"/>
              </a:lnSpc>
              <a:buFont typeface="Arial" panose="020B0604020202020204" pitchFamily="34" charset="0"/>
              <a:buChar char="•"/>
            </a:pPr>
            <a:r>
              <a:rPr lang="en-US" dirty="0"/>
              <a:t>The fact is many personal care products that deal with these concerns contain aluminum as an active ingredient. </a:t>
            </a:r>
            <a:endParaRPr lang="en-US" dirty="0" smtClean="0"/>
          </a:p>
          <a:p>
            <a:pPr marL="285750" indent="-285750">
              <a:lnSpc>
                <a:spcPct val="123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you find that your underarms are irritated, it may be an allergic reaction to the </a:t>
            </a:r>
            <a:r>
              <a:rPr lang="en-US" dirty="0" smtClean="0"/>
              <a:t>aluminum.</a:t>
            </a:r>
          </a:p>
          <a:p>
            <a:pPr marL="285750" indent="-285750">
              <a:lnSpc>
                <a:spcPct val="123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Aluminum </a:t>
            </a:r>
            <a:r>
              <a:rPr lang="en-US" dirty="0"/>
              <a:t>has been associated with a variety of health </a:t>
            </a:r>
            <a:r>
              <a:rPr lang="en-US" dirty="0" smtClean="0"/>
              <a:t>issues.</a:t>
            </a:r>
          </a:p>
          <a:p>
            <a:pPr marL="285750" indent="-285750">
              <a:lnSpc>
                <a:spcPct val="123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23000"/>
              </a:lnSpc>
              <a:buFont typeface="Arial" panose="020B0604020202020204" pitchFamily="34" charset="0"/>
              <a:buChar char="•"/>
            </a:pPr>
            <a:r>
              <a:rPr lang="en-US" dirty="0"/>
              <a:t>Breast Cancer</a:t>
            </a:r>
          </a:p>
          <a:p>
            <a:pPr marL="285750" indent="-285750">
              <a:lnSpc>
                <a:spcPct val="123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Contact Dermatitis</a:t>
            </a:r>
          </a:p>
          <a:p>
            <a:pPr marL="285750" indent="-285750">
              <a:lnSpc>
                <a:spcPct val="123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Bone Disease(s)</a:t>
            </a:r>
          </a:p>
          <a:p>
            <a:pPr marL="285750" indent="-285750">
              <a:lnSpc>
                <a:spcPct val="123000"/>
              </a:lnSpc>
              <a:buFont typeface="Arial" panose="020B0604020202020204" pitchFamily="34" charset="0"/>
              <a:buChar char="•"/>
            </a:pPr>
            <a:r>
              <a:rPr lang="en-US" dirty="0"/>
              <a:t>Alzheimer’s Disease</a:t>
            </a:r>
          </a:p>
          <a:p>
            <a:pPr marL="285750" indent="-285750">
              <a:lnSpc>
                <a:spcPct val="123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http://www.gannett-cdn.com/-mm-/f6971d504a6d894cb7944de3d383c26c5c6bb869/c=0-0-533-401&amp;r=x404&amp;c=534x401/local/-/media/2016/03/24/INGroup/Indianapolis/635944013071380370-Rash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0" r="13540"/>
          <a:stretch>
            <a:fillRect/>
          </a:stretch>
        </p:blipFill>
        <p:spPr bwMode="auto">
          <a:xfrm>
            <a:off x="6433651" y="950496"/>
            <a:ext cx="4940202" cy="508716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91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474" y="290015"/>
            <a:ext cx="9484626" cy="102443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924" y="1600200"/>
            <a:ext cx="4779276" cy="4857750"/>
          </a:xfrm>
        </p:spPr>
        <p:txBody>
          <a:bodyPr/>
          <a:lstStyle/>
          <a:p>
            <a:r>
              <a:rPr lang="en-US" dirty="0" smtClean="0"/>
              <a:t>Organic or aluminum- free deodorants are not more expensive</a:t>
            </a:r>
          </a:p>
          <a:p>
            <a:pPr marL="0" indent="0">
              <a:buNone/>
            </a:pPr>
            <a:r>
              <a:rPr lang="en-US" dirty="0" smtClean="0"/>
              <a:t>	-$5-$20</a:t>
            </a:r>
          </a:p>
          <a:p>
            <a:r>
              <a:rPr lang="en-US" dirty="0" smtClean="0"/>
              <a:t>Easily available</a:t>
            </a:r>
          </a:p>
          <a:p>
            <a:pPr marL="0" indent="0">
              <a:buNone/>
            </a:pPr>
            <a:r>
              <a:rPr lang="en-US" dirty="0" smtClean="0"/>
              <a:t>	-CVS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-Walgreens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-Publix</a:t>
            </a:r>
          </a:p>
          <a:p>
            <a:pPr marL="0" indent="0">
              <a:buNone/>
            </a:pPr>
            <a:r>
              <a:rPr lang="en-US" dirty="0" smtClean="0"/>
              <a:t>	-Target</a:t>
            </a:r>
          </a:p>
          <a:p>
            <a:pPr marL="0" indent="0">
              <a:buNone/>
            </a:pPr>
            <a:r>
              <a:rPr lang="en-US" dirty="0" smtClean="0"/>
              <a:t>	-Health Food Stores</a:t>
            </a:r>
          </a:p>
          <a:p>
            <a:pPr lvl="2"/>
            <a:r>
              <a:rPr lang="en-US" dirty="0" smtClean="0"/>
              <a:t>Sunflower Health Food 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1441192"/>
            <a:ext cx="54292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DIY Deodorant </a:t>
            </a:r>
          </a:p>
          <a:p>
            <a:endParaRPr lang="en-US" sz="2000" dirty="0"/>
          </a:p>
          <a:p>
            <a:r>
              <a:rPr lang="en-US" sz="2000" dirty="0" smtClean="0"/>
              <a:t>Ingredients</a:t>
            </a:r>
            <a:endParaRPr lang="en-US" sz="2000" dirty="0"/>
          </a:p>
          <a:p>
            <a:r>
              <a:rPr lang="en-US" sz="2000" dirty="0" smtClean="0"/>
              <a:t>3 TB </a:t>
            </a:r>
            <a:r>
              <a:rPr lang="en-US" sz="2000" dirty="0"/>
              <a:t>cup arrowroot powder/non-GMO cornstarch</a:t>
            </a:r>
          </a:p>
          <a:p>
            <a:r>
              <a:rPr lang="en-US" sz="2000" dirty="0" smtClean="0"/>
              <a:t>2 TB </a:t>
            </a:r>
            <a:r>
              <a:rPr lang="en-US" sz="2000" dirty="0"/>
              <a:t>cup baking soda</a:t>
            </a:r>
          </a:p>
          <a:p>
            <a:r>
              <a:rPr lang="en-US" sz="2000" dirty="0" smtClean="0"/>
              <a:t>3 TB </a:t>
            </a:r>
            <a:r>
              <a:rPr lang="en-US" sz="2000" dirty="0"/>
              <a:t>melted coconut </a:t>
            </a:r>
            <a:r>
              <a:rPr lang="en-US" sz="2000" dirty="0" smtClean="0"/>
              <a:t>oil</a:t>
            </a:r>
          </a:p>
          <a:p>
            <a:r>
              <a:rPr lang="en-US" sz="2000" dirty="0" smtClean="0"/>
              <a:t>3 TB </a:t>
            </a:r>
            <a:r>
              <a:rPr lang="en-US" sz="2000" dirty="0" err="1" smtClean="0"/>
              <a:t>shea</a:t>
            </a:r>
            <a:r>
              <a:rPr lang="en-US" sz="2000" dirty="0" smtClean="0"/>
              <a:t> butter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Instructions</a:t>
            </a:r>
            <a:endParaRPr lang="en-US" sz="2000" dirty="0"/>
          </a:p>
          <a:p>
            <a:r>
              <a:rPr lang="en-US" sz="2000" dirty="0"/>
              <a:t>1. Combine baking soda and arrowroot powder/cornstarch.</a:t>
            </a:r>
            <a:br>
              <a:rPr lang="en-US" sz="2000" dirty="0"/>
            </a:br>
            <a:r>
              <a:rPr lang="en-US" sz="2000" dirty="0"/>
              <a:t>2. Add four tablespoons melted coconut oil and mix with a fork. Continue adding coconut oil until the deodorant reaches your preferred consistency.</a:t>
            </a:r>
            <a:br>
              <a:rPr lang="en-US" sz="2000" dirty="0"/>
            </a:br>
            <a:r>
              <a:rPr lang="en-US" sz="2000" dirty="0"/>
              <a:t>3. Transfer mixture to a jar with a tight fitting lid.</a:t>
            </a:r>
          </a:p>
        </p:txBody>
      </p:sp>
    </p:spTree>
    <p:extLst>
      <p:ext uri="{BB962C8B-B14F-4D97-AF65-F5344CB8AC3E}">
        <p14:creationId xmlns:p14="http://schemas.microsoft.com/office/powerpoint/2010/main" val="4012968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702" y="356839"/>
            <a:ext cx="9701562" cy="136044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Misconceptions and </a:t>
            </a:r>
            <a:br>
              <a:rPr lang="en-US" dirty="0" smtClean="0"/>
            </a:br>
            <a:r>
              <a:rPr lang="en-US" dirty="0" smtClean="0"/>
              <a:t>Call to Action!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3903" y="1717288"/>
            <a:ext cx="4605453" cy="5140711"/>
          </a:xfrm>
        </p:spPr>
        <p:txBody>
          <a:bodyPr>
            <a:normAutofit/>
          </a:bodyPr>
          <a:lstStyle/>
          <a:p>
            <a:r>
              <a:rPr lang="en-US" dirty="0"/>
              <a:t>There is no link to aluminum concentrations and </a:t>
            </a:r>
            <a:r>
              <a:rPr lang="en-US" dirty="0" smtClean="0"/>
              <a:t>cancer/diseases </a:t>
            </a:r>
            <a:r>
              <a:rPr lang="en-US" dirty="0" err="1"/>
              <a:t>i.e</a:t>
            </a:r>
            <a:r>
              <a:rPr lang="en-US" dirty="0"/>
              <a:t> breast </a:t>
            </a:r>
            <a:r>
              <a:rPr lang="en-US" dirty="0" smtClean="0"/>
              <a:t>cancer.</a:t>
            </a:r>
          </a:p>
          <a:p>
            <a:endParaRPr lang="en-US" dirty="0" smtClean="0"/>
          </a:p>
          <a:p>
            <a:r>
              <a:rPr lang="en-US" dirty="0" smtClean="0"/>
              <a:t>Switching over to organic deodorants is </a:t>
            </a:r>
            <a:r>
              <a:rPr lang="en-US" dirty="0"/>
              <a:t>very expensive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Organic and/or DIY deodorants will not work as well as leading aluminum deodorants. 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is more </a:t>
            </a:r>
            <a:r>
              <a:rPr lang="en-US" dirty="0" smtClean="0"/>
              <a:t>convenient to purchase leading aluminum deodorants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pic>
        <p:nvPicPr>
          <p:cNvPr id="1026" name="Picture 2" descr="http://thepeoplespharmacy.graedonenterpris.netdna-cdn.com/wp-content/uploads/Deodoran_Man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572" y="2016898"/>
            <a:ext cx="4140529" cy="415437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80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6933</TotalTime>
  <Words>263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Franklin Gothic Book</vt:lpstr>
      <vt:lpstr>Crop</vt:lpstr>
      <vt:lpstr>Stank and disease free Switching to aluminum free deodorants</vt:lpstr>
      <vt:lpstr>Deodorant and Antiperspirants</vt:lpstr>
      <vt:lpstr>Aluminum and Research</vt:lpstr>
      <vt:lpstr>Aluminum and Research continued…</vt:lpstr>
      <vt:lpstr>Aluminum and Research continued…</vt:lpstr>
      <vt:lpstr>Why should I care?</vt:lpstr>
      <vt:lpstr>Alternatives</vt:lpstr>
      <vt:lpstr>Misconceptions and  Call to Action!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Keeping abreast of the facts</dc:title>
  <dc:creator>Mel M</dc:creator>
  <cp:lastModifiedBy>Mel M</cp:lastModifiedBy>
  <cp:revision>48</cp:revision>
  <cp:lastPrinted>2016-04-03T21:32:45Z</cp:lastPrinted>
  <dcterms:created xsi:type="dcterms:W3CDTF">2016-03-30T16:32:13Z</dcterms:created>
  <dcterms:modified xsi:type="dcterms:W3CDTF">2016-04-04T12:33:55Z</dcterms:modified>
</cp:coreProperties>
</file>