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71140"/>
            <a:ext cx="12192000" cy="1172569"/>
          </a:xfrm>
        </p:spPr>
        <p:txBody>
          <a:bodyPr/>
          <a:lstStyle/>
          <a:p>
            <a:pPr algn="ctr"/>
            <a:r>
              <a:rPr lang="en-US" sz="6000" dirty="0"/>
              <a:t>Atrazine and Leopard Frogs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934" y="3736953"/>
            <a:ext cx="10140286" cy="60164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Himanshu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Rambhai</a:t>
            </a:r>
            <a:r>
              <a:rPr lang="en-US" dirty="0">
                <a:solidFill>
                  <a:schemeClr val="tx1"/>
                </a:solidFill>
              </a:rPr>
              <a:t> | Melissa Moreno | Colleen </a:t>
            </a:r>
            <a:r>
              <a:rPr lang="en-US" dirty="0" err="1">
                <a:solidFill>
                  <a:schemeClr val="tx1"/>
                </a:solidFill>
              </a:rPr>
              <a:t>davoli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923" y="1188499"/>
            <a:ext cx="12192000" cy="1146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Grant Proposal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25857" y="3429378"/>
            <a:ext cx="10140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fcps.edu/islandcreekes/ecology/Amphibians/Southern%20Leopard%20Frog/southernlepfrog3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6172"/>
            <a:ext cx="2811780" cy="22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229409" cy="850302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20" y="1303020"/>
            <a:ext cx="9829800" cy="49606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Kloas</a:t>
            </a:r>
            <a:r>
              <a:rPr lang="en-US" dirty="0"/>
              <a:t>, W., et al. (2009). "Does Atrazine Influence Larval Development and Sexual Differentiation in </a:t>
            </a:r>
            <a:r>
              <a:rPr lang="en-US" dirty="0" err="1"/>
              <a:t>Xenopus</a:t>
            </a:r>
            <a:r>
              <a:rPr lang="en-US" dirty="0"/>
              <a:t> </a:t>
            </a:r>
            <a:r>
              <a:rPr lang="en-US" dirty="0" err="1"/>
              <a:t>laevis</a:t>
            </a:r>
            <a:r>
              <a:rPr lang="en-US" dirty="0"/>
              <a:t>?" </a:t>
            </a:r>
            <a:r>
              <a:rPr lang="en-US" u="sng" dirty="0"/>
              <a:t>Toxicological Sciences</a:t>
            </a:r>
            <a:r>
              <a:rPr lang="en-US" dirty="0"/>
              <a:t> 107(2): 376-384.</a:t>
            </a:r>
          </a:p>
          <a:p>
            <a:r>
              <a:rPr lang="en-US" dirty="0" err="1"/>
              <a:t>Katagi</a:t>
            </a:r>
            <a:r>
              <a:rPr lang="en-US" dirty="0"/>
              <a:t>, T. and K. </a:t>
            </a:r>
            <a:r>
              <a:rPr lang="en-US" dirty="0" err="1"/>
              <a:t>Ose</a:t>
            </a:r>
            <a:r>
              <a:rPr lang="en-US" dirty="0"/>
              <a:t> (2014). "</a:t>
            </a:r>
            <a:r>
              <a:rPr lang="en-US" dirty="0" err="1"/>
              <a:t>Bioconcentration</a:t>
            </a:r>
            <a:r>
              <a:rPr lang="en-US" dirty="0"/>
              <a:t> and metabolism of pesticides </a:t>
            </a:r>
          </a:p>
          <a:p>
            <a:r>
              <a:rPr lang="en-US" dirty="0"/>
              <a:t>and industrial chemicals in the frog." </a:t>
            </a:r>
            <a:r>
              <a:rPr lang="en-US" u="sng" dirty="0"/>
              <a:t>Journal of Pesticide Science</a:t>
            </a:r>
            <a:r>
              <a:rPr lang="en-US" dirty="0"/>
              <a:t> 39(2): 55-68.</a:t>
            </a:r>
          </a:p>
          <a:p>
            <a:r>
              <a:rPr lang="en-US" dirty="0"/>
              <a:t>Hanlon, S. M. and R. Relyea (2013). "</a:t>
            </a:r>
            <a:r>
              <a:rPr lang="en-US" dirty="0" err="1"/>
              <a:t>Sublethal</a:t>
            </a:r>
            <a:r>
              <a:rPr lang="en-US" dirty="0"/>
              <a:t> Effects of Pesticides on Predator–Prey Interactions in Amphibians." </a:t>
            </a:r>
            <a:r>
              <a:rPr lang="en-US" u="sng" dirty="0" err="1"/>
              <a:t>Copeia</a:t>
            </a:r>
            <a:r>
              <a:rPr lang="en-US" dirty="0"/>
              <a:t> 2013(4): 691-698.</a:t>
            </a:r>
          </a:p>
          <a:p>
            <a:r>
              <a:rPr lang="en-US" dirty="0"/>
              <a:t>Boone, M.D and James S.M, (2003). “ Interactions of an insecticide, herbicide, and natural stressors in amphibian community </a:t>
            </a:r>
            <a:r>
              <a:rPr lang="en-US" dirty="0" err="1"/>
              <a:t>mesocosms</a:t>
            </a:r>
            <a:r>
              <a:rPr lang="en-US" dirty="0"/>
              <a:t>,” </a:t>
            </a:r>
            <a:r>
              <a:rPr lang="en-US" u="sng" dirty="0"/>
              <a:t>Ecological Applications</a:t>
            </a:r>
            <a:r>
              <a:rPr lang="en-US" dirty="0"/>
              <a:t>  13 (3); 829-841</a:t>
            </a:r>
          </a:p>
          <a:p>
            <a:r>
              <a:rPr lang="en-US" dirty="0" err="1"/>
              <a:t>Gendron</a:t>
            </a:r>
            <a:r>
              <a:rPr lang="en-US" dirty="0"/>
              <a:t>, A.D and </a:t>
            </a:r>
            <a:r>
              <a:rPr lang="en-US" dirty="0" err="1"/>
              <a:t>Marcogliese</a:t>
            </a:r>
            <a:r>
              <a:rPr lang="en-US" dirty="0"/>
              <a:t>, D.J (2003).  “ Exposure of leopard frogs to a pesticide mixture affects life history characteristics of the </a:t>
            </a:r>
            <a:r>
              <a:rPr lang="en-US" dirty="0" err="1"/>
              <a:t>lungwoem</a:t>
            </a:r>
            <a:r>
              <a:rPr lang="en-US" dirty="0"/>
              <a:t> </a:t>
            </a:r>
            <a:r>
              <a:rPr lang="en-US" dirty="0" err="1"/>
              <a:t>Rhabdias</a:t>
            </a:r>
            <a:r>
              <a:rPr lang="en-US" dirty="0"/>
              <a:t> </a:t>
            </a:r>
            <a:r>
              <a:rPr lang="en-US" dirty="0" err="1"/>
              <a:t>ranae</a:t>
            </a:r>
            <a:r>
              <a:rPr lang="en-US" dirty="0"/>
              <a:t>.” Conservation Ecology 135 (3): 469-476</a:t>
            </a:r>
          </a:p>
          <a:p>
            <a:r>
              <a:rPr lang="en-US" dirty="0"/>
              <a:t>McDaniel, T.V and Martin, P.A (2008), “Potential endocrine disruption of sexual development in free ranging male northern leopard frogs (</a:t>
            </a:r>
            <a:r>
              <a:rPr lang="en-US" i="1" dirty="0"/>
              <a:t>Rana </a:t>
            </a:r>
            <a:r>
              <a:rPr lang="en-US" i="1" dirty="0" err="1"/>
              <a:t>pipiens</a:t>
            </a:r>
            <a:r>
              <a:rPr lang="en-US" dirty="0"/>
              <a:t>) and green frogs (</a:t>
            </a:r>
            <a:r>
              <a:rPr lang="en-US" i="1" dirty="0"/>
              <a:t>Rana </a:t>
            </a:r>
            <a:r>
              <a:rPr lang="en-US" i="1" dirty="0" err="1"/>
              <a:t>clamitans</a:t>
            </a:r>
            <a:r>
              <a:rPr lang="en-US" dirty="0"/>
              <a:t>) from areas of intensive row crop agriculture.” </a:t>
            </a:r>
            <a:r>
              <a:rPr lang="en-US" u="sng" dirty="0"/>
              <a:t>Aquatic Toxicology</a:t>
            </a:r>
            <a:r>
              <a:rPr lang="en-US" dirty="0"/>
              <a:t> 88 (4): 230-242</a:t>
            </a:r>
            <a:endParaRPr lang="en-US" b="1" dirty="0"/>
          </a:p>
          <a:p>
            <a:r>
              <a:rPr lang="en-US" dirty="0"/>
              <a:t>Boone, M.D (2005). “Juvenile frogs compensate for small </a:t>
            </a:r>
            <a:r>
              <a:rPr lang="en-US" dirty="0" err="1"/>
              <a:t>metamorph</a:t>
            </a:r>
            <a:r>
              <a:rPr lang="en-US" dirty="0"/>
              <a:t> size with terrestrial growth: Overcoming the effects of larval density and insecticide exposure.” </a:t>
            </a:r>
            <a:r>
              <a:rPr lang="en-US" u="sng" dirty="0"/>
              <a:t>Journal of Herpetology</a:t>
            </a:r>
            <a:r>
              <a:rPr lang="en-US" dirty="0"/>
              <a:t> 39(3): 416-423</a:t>
            </a:r>
            <a:endParaRPr lang="en-US" b="1" dirty="0"/>
          </a:p>
          <a:p>
            <a:r>
              <a:rPr lang="en-US" dirty="0"/>
              <a:t>Janet </a:t>
            </a:r>
            <a:r>
              <a:rPr lang="en-US" dirty="0" err="1"/>
              <a:t>Koprivnikar</a:t>
            </a:r>
            <a:r>
              <a:rPr lang="en-US" dirty="0"/>
              <a:t>, Mark R. Forbes, and Robert L. Baker (</a:t>
            </a:r>
            <a:r>
              <a:rPr lang="en-US" i="1" dirty="0"/>
              <a:t>2006</a:t>
            </a:r>
            <a:r>
              <a:rPr lang="en-US" dirty="0"/>
              <a:t>) “EFFECTS OF ATRAZINE ON CERCARIAL LONGEVITY, ACTIVITY, AND INFECTIVITY.” </a:t>
            </a:r>
            <a:r>
              <a:rPr lang="en-US" i="1" dirty="0"/>
              <a:t>Journal of Parasitology</a:t>
            </a:r>
            <a:r>
              <a:rPr lang="en-US" dirty="0"/>
              <a:t>: 92(2): 306-311.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0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28079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Atrazine is one of the most widely used pesticides in the world</a:t>
            </a:r>
          </a:p>
          <a:p>
            <a:r>
              <a:rPr lang="en-US" dirty="0"/>
              <a:t>Rain can cause runoff that contaminates far away areas</a:t>
            </a:r>
          </a:p>
          <a:p>
            <a:r>
              <a:rPr lang="en-US" dirty="0"/>
              <a:t>Atrazine is known to be a potent endocrine disruptor</a:t>
            </a:r>
          </a:p>
          <a:p>
            <a:r>
              <a:rPr lang="en-US" dirty="0"/>
              <a:t>Most commonly absorbed through the skin of amphibians</a:t>
            </a:r>
          </a:p>
          <a:p>
            <a:r>
              <a:rPr lang="en-US" dirty="0"/>
              <a:t>Causes feminization of males</a:t>
            </a:r>
          </a:p>
          <a:p>
            <a:r>
              <a:rPr lang="en-US" dirty="0"/>
              <a:t>Frogs don</a:t>
            </a:r>
            <a:r>
              <a:rPr lang="uk-UA" dirty="0"/>
              <a:t>’</a:t>
            </a:r>
            <a:r>
              <a:rPr lang="en-US" dirty="0"/>
              <a:t>t migrate</a:t>
            </a:r>
          </a:p>
        </p:txBody>
      </p:sp>
      <p:pic>
        <p:nvPicPr>
          <p:cNvPr id="2050" name="Picture 2" descr="http://srelherp.uga.edu/anurans/pics/ransph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85" y="4389120"/>
            <a:ext cx="4056015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5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771" y="1328813"/>
            <a:ext cx="8946541" cy="3737211"/>
          </a:xfrm>
        </p:spPr>
        <p:txBody>
          <a:bodyPr/>
          <a:lstStyle/>
          <a:p>
            <a:r>
              <a:rPr lang="en-US" dirty="0"/>
              <a:t>Florida Leopard Frog</a:t>
            </a:r>
          </a:p>
          <a:p>
            <a:r>
              <a:rPr lang="en-US" dirty="0"/>
              <a:t>Found near brackish waters of ponds or estuaries</a:t>
            </a:r>
          </a:p>
          <a:p>
            <a:r>
              <a:rPr lang="en-US" dirty="0"/>
              <a:t>Breed during the winter, and spring</a:t>
            </a:r>
          </a:p>
          <a:p>
            <a:r>
              <a:rPr lang="en-US" dirty="0"/>
              <a:t>Mid-Size frog with key features</a:t>
            </a:r>
          </a:p>
          <a:p>
            <a:r>
              <a:rPr lang="en-US" dirty="0"/>
              <a:t>Eats insects, crayfish, and other aquatic vertebrates</a:t>
            </a:r>
          </a:p>
          <a:p>
            <a:r>
              <a:rPr lang="en-US" dirty="0"/>
              <a:t>Assume that gradual atrazine exposure will accelerate natural selection</a:t>
            </a:r>
          </a:p>
        </p:txBody>
      </p:sp>
      <p:pic>
        <p:nvPicPr>
          <p:cNvPr id="5122" name="Picture 2" descr="http://3.bp.blogspot.com/-1GP1Ye8kLCI/VcRQoaqfXJI/AAAAAAAAYiY/aR1zjIwu0R8/s1600/Southern%2BLeopard%2BFrog%2BLithobates%2Bsphenocephalus%2BFlorida%2BAugust%2B2015%2BCopyright%2BPhillip%2BLott%2BPhillip%2527s%2BNatural%2B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97" y="4051495"/>
            <a:ext cx="4561103" cy="280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477416" cy="4195481"/>
          </a:xfrm>
        </p:spPr>
        <p:txBody>
          <a:bodyPr/>
          <a:lstStyle/>
          <a:p>
            <a:r>
              <a:rPr lang="en-US" dirty="0"/>
              <a:t>Ultimately determine at what concentration of atrazine do the negative effects manifest</a:t>
            </a:r>
          </a:p>
          <a:p>
            <a:r>
              <a:rPr lang="en-US" dirty="0"/>
              <a:t>Great number of sugar cane farms in Florida</a:t>
            </a:r>
          </a:p>
          <a:p>
            <a:r>
              <a:rPr lang="en-US" dirty="0"/>
              <a:t>Will the Florida Leopard Frog adapt to higher concentrations?</a:t>
            </a:r>
          </a:p>
          <a:p>
            <a:r>
              <a:rPr lang="en-US" dirty="0"/>
              <a:t>What will happen to other aquatic wildlife?</a:t>
            </a:r>
          </a:p>
        </p:txBody>
      </p:sp>
      <p:pic>
        <p:nvPicPr>
          <p:cNvPr id="3074" name="Picture 2" descr="http://rivista-cdn.reptilesmagazine.com/northern-leopard-frog06.jpg?ver=14110659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25645"/>
            <a:ext cx="4495800" cy="28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5128"/>
            <a:ext cx="8946541" cy="3081790"/>
          </a:xfrm>
        </p:spPr>
        <p:txBody>
          <a:bodyPr/>
          <a:lstStyle/>
          <a:p>
            <a:r>
              <a:rPr lang="en-US" dirty="0"/>
              <a:t>10 Year period</a:t>
            </a:r>
          </a:p>
          <a:p>
            <a:r>
              <a:rPr lang="en-US" dirty="0"/>
              <a:t>3 controlled experiments</a:t>
            </a:r>
          </a:p>
          <a:p>
            <a:r>
              <a:rPr lang="en-US" dirty="0"/>
              <a:t>Monitoring: atrazine levels, birth rates, survival rates, growth patterns, reproductive success, and genome sequencing</a:t>
            </a:r>
          </a:p>
          <a:p>
            <a:r>
              <a:rPr lang="en-US" dirty="0"/>
              <a:t>Capture wild Florida leopard frogs exposed to low levels of atrazine</a:t>
            </a:r>
          </a:p>
          <a:p>
            <a:r>
              <a:rPr lang="en-US" dirty="0"/>
              <a:t>Breed atrazine free frogs for experiment</a:t>
            </a:r>
          </a:p>
          <a:p>
            <a:r>
              <a:rPr lang="en-US" dirty="0"/>
              <a:t>Enclose organisms to prevent predation from happening</a:t>
            </a:r>
          </a:p>
          <a:p>
            <a:endParaRPr lang="en-US" dirty="0"/>
          </a:p>
        </p:txBody>
      </p:sp>
      <p:pic>
        <p:nvPicPr>
          <p:cNvPr id="6146" name="Picture 2" descr="http://3.bp.blogspot.com/-ir0JBMgbV7A/T0x3RAQII_I/AAAAAAAAC5Q/lLr_bQLHogM/s1600/Northern+Leopard+Fro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36" y="4197932"/>
            <a:ext cx="3969064" cy="26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0548"/>
            <a:ext cx="8946541" cy="3686701"/>
          </a:xfrm>
        </p:spPr>
        <p:txBody>
          <a:bodyPr/>
          <a:lstStyle/>
          <a:p>
            <a:r>
              <a:rPr lang="en-US" dirty="0"/>
              <a:t>3 groups: Control, slow gradient, fast gradient</a:t>
            </a:r>
          </a:p>
          <a:p>
            <a:r>
              <a:rPr lang="en-US" dirty="0"/>
              <a:t>Control positioned at high point of hill</a:t>
            </a:r>
          </a:p>
          <a:p>
            <a:r>
              <a:rPr lang="en-US" dirty="0"/>
              <a:t>Slow gradient is lower</a:t>
            </a:r>
          </a:p>
          <a:p>
            <a:r>
              <a:rPr lang="en-US" dirty="0"/>
              <a:t>Fast gradient is lowest</a:t>
            </a:r>
          </a:p>
          <a:p>
            <a:r>
              <a:rPr lang="en-US" dirty="0"/>
              <a:t>Atrazine levels tested using standard analytical chemistry</a:t>
            </a:r>
          </a:p>
          <a:p>
            <a:r>
              <a:rPr lang="en-US" dirty="0"/>
              <a:t>Birthrates, survival rates, growth patterns, and reproductive success monitored physically</a:t>
            </a:r>
          </a:p>
          <a:p>
            <a:r>
              <a:rPr lang="en-US" dirty="0"/>
              <a:t> Genome sequencing using PCR and NCBI sequence comparisons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75964" y="1596788"/>
            <a:ext cx="3643952" cy="3057099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08228" y="2047164"/>
            <a:ext cx="1883391" cy="18833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85899" y="2456597"/>
            <a:ext cx="709684" cy="70968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3451" y="5104263"/>
            <a:ext cx="720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Control | 2. Slow Gradient | 3. Fast Gradient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966" y="2624667"/>
            <a:ext cx="62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7254" y="31121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7940" y="28715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92400" y="1286933"/>
            <a:ext cx="1584658" cy="158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85899" y="1286933"/>
            <a:ext cx="1405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7254" y="1405467"/>
            <a:ext cx="1466124" cy="146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82284" y="4097867"/>
            <a:ext cx="694266" cy="6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85899" y="4845208"/>
            <a:ext cx="1989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99867" y="3654821"/>
            <a:ext cx="999066" cy="9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3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449" y="1452842"/>
            <a:ext cx="9121385" cy="1478073"/>
          </a:xfrm>
        </p:spPr>
        <p:txBody>
          <a:bodyPr/>
          <a:lstStyle/>
          <a:p>
            <a:r>
              <a:rPr lang="en-US" dirty="0"/>
              <a:t>Frogs with a higher atrazine tolerance occurring due to mutations in genes</a:t>
            </a:r>
          </a:p>
          <a:p>
            <a:r>
              <a:rPr lang="en-US" dirty="0"/>
              <a:t>Or death of our entire frog population</a:t>
            </a:r>
          </a:p>
          <a:p>
            <a:endParaRPr lang="en-US" dirty="0"/>
          </a:p>
        </p:txBody>
      </p:sp>
      <p:pic>
        <p:nvPicPr>
          <p:cNvPr id="4098" name="Picture 2" descr="https://upload.wikimedia.org/wikipedia/commons/d/da/Color_Variations_of_the_Northern_Leopard_Frog_(Rana_pipiens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" y="4010982"/>
            <a:ext cx="3389897" cy="28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hotos.smugmug.com/Other/My-Style/i-jc8HLgQ/0/L/RBC12_00680_2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55" y="4010982"/>
            <a:ext cx="4265195" cy="28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gc.allpostersimages.com/images/P-473-488-90/38/3812/JAPIF00Z/posters/jim-merli-southern-leopard-frog-eggs-rana-pipiens-sphenocephal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82" y="4013381"/>
            <a:ext cx="3793351" cy="28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48741"/>
            <a:ext cx="9595168" cy="48269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Bridges, C.M. Long-term effects of pesticide exposure at various life stages of the southern leopard frog (Rana </a:t>
            </a:r>
            <a:r>
              <a:rPr lang="en-US" dirty="0" err="1"/>
              <a:t>sphenocephala</a:t>
            </a:r>
            <a:r>
              <a:rPr lang="en-US" dirty="0"/>
              <a:t>) (Archives of Environmental Contamination &amp; Toxicology, Vol. 39: 91-96, 2000)</a:t>
            </a:r>
          </a:p>
          <a:p>
            <a:r>
              <a:rPr lang="en-US" dirty="0"/>
              <a:t>Du </a:t>
            </a:r>
            <a:r>
              <a:rPr lang="en-US" dirty="0" err="1"/>
              <a:t>Preez</a:t>
            </a:r>
            <a:r>
              <a:rPr lang="en-US" dirty="0"/>
              <a:t>, L. H., Kunene, N., Everson, G. J., </a:t>
            </a:r>
            <a:r>
              <a:rPr lang="en-US" dirty="0" err="1"/>
              <a:t>Carr</a:t>
            </a:r>
            <a:r>
              <a:rPr lang="en-US" dirty="0"/>
              <a:t>, J. A., </a:t>
            </a:r>
            <a:r>
              <a:rPr lang="en-US" dirty="0" err="1"/>
              <a:t>Giesy</a:t>
            </a:r>
            <a:r>
              <a:rPr lang="en-US" dirty="0"/>
              <a:t>, J. P., Gross, T. S., … Van Der </a:t>
            </a:r>
            <a:r>
              <a:rPr lang="en-US" dirty="0" err="1"/>
              <a:t>Kraak</a:t>
            </a:r>
            <a:r>
              <a:rPr lang="en-US" dirty="0"/>
              <a:t>, G. J. (2008). Reproduction, larval growth, and reproductive development in African clawed frogs (</a:t>
            </a:r>
            <a:r>
              <a:rPr lang="en-US" dirty="0" err="1"/>
              <a:t>Xenopus</a:t>
            </a:r>
            <a:r>
              <a:rPr lang="en-US" dirty="0"/>
              <a:t> </a:t>
            </a:r>
            <a:r>
              <a:rPr lang="en-US" dirty="0" err="1"/>
              <a:t>laevis</a:t>
            </a:r>
            <a:r>
              <a:rPr lang="en-US" dirty="0"/>
              <a:t>) exposed to atrazine. </a:t>
            </a:r>
            <a:r>
              <a:rPr lang="en-US" i="1" dirty="0"/>
              <a:t>Chemosphere</a:t>
            </a:r>
            <a:r>
              <a:rPr lang="en-US" dirty="0"/>
              <a:t>, </a:t>
            </a:r>
            <a:r>
              <a:rPr lang="en-US" i="1" dirty="0"/>
              <a:t>71</a:t>
            </a:r>
            <a:r>
              <a:rPr lang="en-US" dirty="0"/>
              <a:t>(3), 546–552. http://doi.org/10.1016/j.chemosphere.2007.09.051</a:t>
            </a:r>
          </a:p>
          <a:p>
            <a:r>
              <a:rPr lang="en-US" dirty="0"/>
              <a:t>Hayes, T. B., Anderson, L. L., Beasley, V. R., de </a:t>
            </a:r>
            <a:r>
              <a:rPr lang="en-US" dirty="0" err="1"/>
              <a:t>Solla</a:t>
            </a:r>
            <a:r>
              <a:rPr lang="en-US" dirty="0"/>
              <a:t>, S. R., Iguchi, T., Ingraham, H., … Willingham, E. (2011). </a:t>
            </a:r>
            <a:r>
              <a:rPr lang="en-US" dirty="0" err="1"/>
              <a:t>Demasculinization</a:t>
            </a:r>
            <a:r>
              <a:rPr lang="en-US" dirty="0"/>
              <a:t> and feminization of male gonads by atrazine: Consistent effects across vertebrate classes. </a:t>
            </a:r>
            <a:r>
              <a:rPr lang="en-US" i="1" dirty="0"/>
              <a:t>The Journal of Steroid Biochemistry and Molecular Biology</a:t>
            </a:r>
            <a:r>
              <a:rPr lang="en-US" dirty="0"/>
              <a:t>, </a:t>
            </a:r>
            <a:r>
              <a:rPr lang="en-US" i="1" dirty="0"/>
              <a:t>127</a:t>
            </a:r>
            <a:r>
              <a:rPr lang="en-US" dirty="0"/>
              <a:t>(1), 64–73. http://doi.org/10.1016/j.jsbmb.2011.03.015</a:t>
            </a:r>
          </a:p>
          <a:p>
            <a:r>
              <a:rPr lang="en-US" dirty="0"/>
              <a:t>Oka, T., </a:t>
            </a:r>
            <a:r>
              <a:rPr lang="en-US" dirty="0" err="1"/>
              <a:t>Tooi</a:t>
            </a:r>
            <a:r>
              <a:rPr lang="en-US" dirty="0"/>
              <a:t>, O., Mitsui, N., Miyahara, M., Ohnishi, Y., </a:t>
            </a:r>
            <a:r>
              <a:rPr lang="en-US" dirty="0" err="1"/>
              <a:t>Takase</a:t>
            </a:r>
            <a:r>
              <a:rPr lang="en-US" dirty="0"/>
              <a:t>, M., … Iguchi, T. (2008). Effect of atrazine on metamorphosis and sexual differentiation in </a:t>
            </a:r>
            <a:r>
              <a:rPr lang="en-US" dirty="0" err="1"/>
              <a:t>Xenopus</a:t>
            </a:r>
            <a:r>
              <a:rPr lang="en-US" dirty="0"/>
              <a:t> </a:t>
            </a:r>
            <a:r>
              <a:rPr lang="en-US" dirty="0" err="1"/>
              <a:t>laevis</a:t>
            </a:r>
            <a:r>
              <a:rPr lang="en-US" dirty="0"/>
              <a:t>. </a:t>
            </a:r>
            <a:r>
              <a:rPr lang="en-US" i="1" dirty="0"/>
              <a:t>Aquatic Toxicology</a:t>
            </a:r>
            <a:r>
              <a:rPr lang="en-US" dirty="0"/>
              <a:t>, </a:t>
            </a:r>
            <a:r>
              <a:rPr lang="en-US" i="1" dirty="0"/>
              <a:t>87</a:t>
            </a:r>
            <a:r>
              <a:rPr lang="en-US" dirty="0"/>
              <a:t>(4), 215–226. http://doi.org/10.1016/j.aquatox.2008.02.009</a:t>
            </a:r>
          </a:p>
          <a:p>
            <a:r>
              <a:rPr lang="en-US" dirty="0"/>
              <a:t>Hayes, T. B., et al. (2010). "Atrazine induces complete feminization and chemical </a:t>
            </a:r>
          </a:p>
          <a:p>
            <a:r>
              <a:rPr lang="en-US" dirty="0"/>
              <a:t>castration in male African clawed frogs (</a:t>
            </a:r>
            <a:r>
              <a:rPr lang="en-US" dirty="0" err="1"/>
              <a:t>Xenopus</a:t>
            </a:r>
            <a:r>
              <a:rPr lang="en-US" dirty="0"/>
              <a:t> </a:t>
            </a:r>
            <a:r>
              <a:rPr lang="en-US" dirty="0" err="1"/>
              <a:t>laevis</a:t>
            </a:r>
            <a:r>
              <a:rPr lang="en-US" dirty="0"/>
              <a:t>)." </a:t>
            </a:r>
            <a:r>
              <a:rPr lang="en-US" u="sng" dirty="0"/>
              <a:t>Proceedings of the National Academy of Sciences</a:t>
            </a:r>
            <a:r>
              <a:rPr lang="en-US" dirty="0"/>
              <a:t> 107(10): 4612-4617.	</a:t>
            </a:r>
          </a:p>
          <a:p>
            <a:r>
              <a:rPr lang="en-US" dirty="0"/>
              <a:t>Lim S, </a:t>
            </a:r>
            <a:r>
              <a:rPr lang="en-US" dirty="0" err="1"/>
              <a:t>Ahn</a:t>
            </a:r>
            <a:r>
              <a:rPr lang="en-US" dirty="0"/>
              <a:t> SY, Song IC, Chung MH, Jang HC, Park KS, et al. (2009) Chronic Exposure to the Herbicide, Atrazine, Causes Mitochondrial Dysfunction and Insulin Resistance. </a:t>
            </a:r>
            <a:r>
              <a:rPr lang="en-US" dirty="0" err="1"/>
              <a:t>PLoS</a:t>
            </a:r>
            <a:r>
              <a:rPr lang="en-US" dirty="0"/>
              <a:t> ONE 4(4): e5186. doi:10.1371/journal.pone.0005186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Nwani</a:t>
            </a:r>
            <a:r>
              <a:rPr lang="en-US" dirty="0"/>
              <a:t>, C. D., et al. (2010). "Toxicity of the Herbicide Atrazine: Effects on Lipid       Peroxidation and Activities of Antioxidant Enzymes in the Freshwater Fish </a:t>
            </a:r>
            <a:r>
              <a:rPr lang="en-US" dirty="0" err="1"/>
              <a:t>Channa</a:t>
            </a:r>
            <a:r>
              <a:rPr lang="en-US" dirty="0"/>
              <a:t> Punctatus (Bloch)." </a:t>
            </a:r>
            <a:r>
              <a:rPr lang="en-US" u="sng" dirty="0"/>
              <a:t>International Journal of Environmental Research and Public Health</a:t>
            </a:r>
            <a:r>
              <a:rPr lang="en-US" dirty="0"/>
              <a:t> 7(8): 3298. </a:t>
            </a:r>
          </a:p>
          <a:p>
            <a:r>
              <a:rPr lang="en-US" dirty="0"/>
              <a:t>Houck, A. and S. K. Sessions (2006). "Research Article: Could atrazine affect the     immune system of the frog, Rana </a:t>
            </a:r>
            <a:r>
              <a:rPr lang="en-US" dirty="0" err="1"/>
              <a:t>pipiens</a:t>
            </a:r>
            <a:r>
              <a:rPr lang="en-US" dirty="0"/>
              <a:t>?" </a:t>
            </a:r>
            <a:r>
              <a:rPr lang="en-US" u="sng" dirty="0"/>
              <a:t>BIOS</a:t>
            </a:r>
            <a:r>
              <a:rPr lang="en-US" dirty="0"/>
              <a:t> 77(4): 107-112.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5727</TotalTime>
  <Words>856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Atrazine and Leopard Frogs</vt:lpstr>
      <vt:lpstr>Introduction</vt:lpstr>
      <vt:lpstr>Study System</vt:lpstr>
      <vt:lpstr>Study System</vt:lpstr>
      <vt:lpstr>Experiment</vt:lpstr>
      <vt:lpstr>Experiment</vt:lpstr>
      <vt:lpstr>PowerPoint Presentation</vt:lpstr>
      <vt:lpstr>Experiment - Results</vt:lpstr>
      <vt:lpstr>Works Cited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Atrazine and Leopard Frogs</dc:title>
  <dc:creator>Rambhai,Himanshu K</dc:creator>
  <cp:lastModifiedBy>Mel M</cp:lastModifiedBy>
  <cp:revision>15</cp:revision>
  <dcterms:created xsi:type="dcterms:W3CDTF">2016-07-26T17:16:07Z</dcterms:created>
  <dcterms:modified xsi:type="dcterms:W3CDTF">2016-07-30T18:30:13Z</dcterms:modified>
</cp:coreProperties>
</file>