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ontserrat Black"/>
      <p:bold r:id="rId25"/>
      <p:boldItalic r:id="rId26"/>
    </p:embeddedFont>
    <p:embeddedFont>
      <p:font typeface="Montserrat"/>
      <p:regular r:id="rId27"/>
      <p:bold r:id="rId28"/>
      <p:italic r:id="rId29"/>
      <p:boldItalic r:id="rId30"/>
    </p:embeddedFont>
    <p:embeddedFont>
      <p:font typeface="Fira Sans Extra Condensed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lack-boldItalic.fntdata"/><Relationship Id="rId25" Type="http://schemas.openxmlformats.org/officeDocument/2006/relationships/font" Target="fonts/MontserratBlack-bold.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FiraSansExtraCondensedMedium-italic.fntdata"/><Relationship Id="rId10" Type="http://schemas.openxmlformats.org/officeDocument/2006/relationships/slide" Target="slides/slide5.xml"/><Relationship Id="rId32" Type="http://schemas.openxmlformats.org/officeDocument/2006/relationships/font" Target="fonts/FiraSansExtraCondensed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SansExtraCondensed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74efbd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74efbd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c7944cc53_1_5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c7944cc5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7944cc53_1_62: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7944cc5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174efbd8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174efbd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74efbd86_0_12: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74efbd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174efbd86_0_3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174efbd8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PROCESO DE APRENDIZAJE</a:t>
            </a:r>
            <a:endParaRPr b="1" sz="1200">
              <a:solidFill>
                <a:srgbClr val="F90057"/>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CIENCIA A LA INTUICIÓN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74efbd86_0_6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174efbd8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c7944cc53_1_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c7944cc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7944cc53_1_32: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7944cc5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7944cc53_1_4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7944cc5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c7944cc53_1_4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c7944cc5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0057"/>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634800" y="1976850"/>
            <a:ext cx="6329100" cy="97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 sz="2500">
                <a:solidFill>
                  <a:srgbClr val="FFFFFF"/>
                </a:solidFill>
                <a:latin typeface="Montserrat Black"/>
                <a:ea typeface="Montserrat Black"/>
                <a:cs typeface="Montserrat Black"/>
                <a:sym typeface="Montserrat Black"/>
              </a:rPr>
              <a:t>DELITOS EN LA CIUDAD DE BUENOS AIRES</a:t>
            </a:r>
            <a:r>
              <a:rPr b="0" lang="es" sz="2500">
                <a:solidFill>
                  <a:srgbClr val="19405C"/>
                </a:solidFill>
                <a:latin typeface="Montserrat Black"/>
                <a:ea typeface="Montserrat Black"/>
                <a:cs typeface="Montserrat Black"/>
                <a:sym typeface="Montserrat Black"/>
              </a:rPr>
              <a:t>.</a:t>
            </a:r>
            <a:endParaRPr b="0" sz="2500">
              <a:solidFill>
                <a:srgbClr val="19405C"/>
              </a:solidFill>
              <a:latin typeface="Montserrat Black"/>
              <a:ea typeface="Montserrat Black"/>
              <a:cs typeface="Montserrat Black"/>
              <a:sym typeface="Montserrat Black"/>
            </a:endParaRPr>
          </a:p>
          <a:p>
            <a:pPr indent="0" lvl="0" marL="0" rtl="0" algn="l">
              <a:lnSpc>
                <a:spcPct val="100000"/>
              </a:lnSpc>
              <a:spcBef>
                <a:spcPts val="0"/>
              </a:spcBef>
              <a:spcAft>
                <a:spcPts val="0"/>
              </a:spcAft>
              <a:buSzPts val="2800"/>
              <a:buNone/>
            </a:pPr>
            <a:r>
              <a:rPr lang="es" sz="2200">
                <a:solidFill>
                  <a:srgbClr val="19405C"/>
                </a:solidFill>
                <a:latin typeface="Montserrat Black"/>
                <a:ea typeface="Montserrat Black"/>
                <a:cs typeface="Montserrat Black"/>
                <a:sym typeface="Montserrat Black"/>
              </a:rPr>
              <a:t>PERIODO 2016-2019</a:t>
            </a:r>
            <a:endParaRPr sz="2200">
              <a:solidFill>
                <a:srgbClr val="19405C"/>
              </a:solidFill>
              <a:latin typeface="Montserrat Black"/>
              <a:ea typeface="Montserrat Black"/>
              <a:cs typeface="Montserrat Black"/>
              <a:sym typeface="Montserrat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3" name="Shape 193"/>
        <p:cNvGrpSpPr/>
        <p:nvPr/>
      </p:nvGrpSpPr>
      <p:grpSpPr>
        <a:xfrm>
          <a:off x="0" y="0"/>
          <a:ext cx="0" cy="0"/>
          <a:chOff x="0" y="0"/>
          <a:chExt cx="0" cy="0"/>
        </a:xfrm>
      </p:grpSpPr>
      <p:sp>
        <p:nvSpPr>
          <p:cNvPr id="194" name="Google Shape;194;p23"/>
          <p:cNvSpPr txBox="1"/>
          <p:nvPr/>
        </p:nvSpPr>
        <p:spPr>
          <a:xfrm>
            <a:off x="6400" y="998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2000">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CLUSTER EN RADIO CENSAL</a:t>
            </a:r>
            <a:endParaRPr b="1" sz="2300">
              <a:solidFill>
                <a:srgbClr val="F10146"/>
              </a:solidFill>
              <a:latin typeface="Montserrat"/>
              <a:ea typeface="Montserrat"/>
              <a:cs typeface="Montserrat"/>
              <a:sym typeface="Montserrat"/>
            </a:endParaRPr>
          </a:p>
        </p:txBody>
      </p:sp>
      <p:sp>
        <p:nvSpPr>
          <p:cNvPr id="195" name="Google Shape;195;p23"/>
          <p:cNvSpPr txBox="1"/>
          <p:nvPr/>
        </p:nvSpPr>
        <p:spPr>
          <a:xfrm>
            <a:off x="201800" y="4160725"/>
            <a:ext cx="8790900" cy="8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t>En este caso encontramos una mayor similitud entre la zona céntrica de CABA con los barrios que presentan mayor vulnerabilidad social, por ejemplo el sur de Barracas y la zona donde se encuentra Lugano I y II. Mientras que en zonas donde hay barrios populares, como Villa 20 en Lugano, ciertas zonas de Barracas, Los Piletones en Mataderos y Barrio Inta en Lugano también muestran ciertas similitudes. </a:t>
            </a:r>
            <a:endParaRPr sz="1100"/>
          </a:p>
          <a:p>
            <a:pPr indent="0" lvl="0" marL="0" rtl="0" algn="l">
              <a:spcBef>
                <a:spcPts val="0"/>
              </a:spcBef>
              <a:spcAft>
                <a:spcPts val="0"/>
              </a:spcAft>
              <a:buNone/>
            </a:pPr>
            <a:r>
              <a:t/>
            </a:r>
            <a:endParaRPr/>
          </a:p>
        </p:txBody>
      </p:sp>
      <p:pic>
        <p:nvPicPr>
          <p:cNvPr id="196" name="Google Shape;196;p23"/>
          <p:cNvPicPr preferRelativeResize="0"/>
          <p:nvPr/>
        </p:nvPicPr>
        <p:blipFill>
          <a:blip r:embed="rId3">
            <a:alphaModFix/>
          </a:blip>
          <a:stretch>
            <a:fillRect/>
          </a:stretch>
        </p:blipFill>
        <p:spPr>
          <a:xfrm>
            <a:off x="2155688" y="683950"/>
            <a:ext cx="4832637" cy="341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0" name="Shape 200"/>
        <p:cNvGrpSpPr/>
        <p:nvPr/>
      </p:nvGrpSpPr>
      <p:grpSpPr>
        <a:xfrm>
          <a:off x="0" y="0"/>
          <a:ext cx="0" cy="0"/>
          <a:chOff x="0" y="0"/>
          <a:chExt cx="0" cy="0"/>
        </a:xfrm>
      </p:grpSpPr>
      <p:sp>
        <p:nvSpPr>
          <p:cNvPr id="201" name="Google Shape;201;p24"/>
          <p:cNvSpPr txBox="1"/>
          <p:nvPr/>
        </p:nvSpPr>
        <p:spPr>
          <a:xfrm>
            <a:off x="6400" y="998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2000">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CONCLUSIONES</a:t>
            </a:r>
            <a:endParaRPr b="1" sz="2300">
              <a:solidFill>
                <a:srgbClr val="F10146"/>
              </a:solidFill>
              <a:latin typeface="Montserrat"/>
              <a:ea typeface="Montserrat"/>
              <a:cs typeface="Montserrat"/>
              <a:sym typeface="Montserrat"/>
            </a:endParaRPr>
          </a:p>
        </p:txBody>
      </p:sp>
      <p:sp>
        <p:nvSpPr>
          <p:cNvPr id="202" name="Google Shape;202;p24"/>
          <p:cNvSpPr/>
          <p:nvPr/>
        </p:nvSpPr>
        <p:spPr>
          <a:xfrm>
            <a:off x="2227799" y="1204638"/>
            <a:ext cx="2980235" cy="733845"/>
          </a:xfrm>
          <a:custGeom>
            <a:rect b="b" l="l" r="r" t="t"/>
            <a:pathLst>
              <a:path extrusionOk="0" h="3922" w="13557">
                <a:moveTo>
                  <a:pt x="1" y="0"/>
                </a:moveTo>
                <a:lnTo>
                  <a:pt x="1" y="3921"/>
                </a:lnTo>
                <a:lnTo>
                  <a:pt x="13556" y="3921"/>
                </a:lnTo>
                <a:lnTo>
                  <a:pt x="13556" y="1954"/>
                </a:lnTo>
                <a:lnTo>
                  <a:pt x="13556" y="0"/>
                </a:lnTo>
                <a:close/>
              </a:path>
            </a:pathLst>
          </a:cu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2227802" y="3550937"/>
            <a:ext cx="2490929" cy="733845"/>
          </a:xfrm>
          <a:custGeom>
            <a:rect b="b" l="l" r="r" t="t"/>
            <a:pathLst>
              <a:path extrusionOk="0" h="3922" w="13557">
                <a:moveTo>
                  <a:pt x="1" y="0"/>
                </a:moveTo>
                <a:lnTo>
                  <a:pt x="1" y="3921"/>
                </a:lnTo>
                <a:lnTo>
                  <a:pt x="13556" y="3921"/>
                </a:lnTo>
                <a:lnTo>
                  <a:pt x="13556" y="1954"/>
                </a:lnTo>
                <a:lnTo>
                  <a:pt x="13556" y="0"/>
                </a:lnTo>
                <a:close/>
              </a:path>
            </a:pathLst>
          </a:cu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4"/>
          <p:cNvGrpSpPr/>
          <p:nvPr/>
        </p:nvGrpSpPr>
        <p:grpSpPr>
          <a:xfrm>
            <a:off x="1692279" y="2243288"/>
            <a:ext cx="5853065" cy="1002900"/>
            <a:chOff x="4089595" y="2548109"/>
            <a:chExt cx="5846634" cy="1002900"/>
          </a:xfrm>
        </p:grpSpPr>
        <p:sp>
          <p:nvSpPr>
            <p:cNvPr id="205" name="Google Shape;205;p24"/>
            <p:cNvSpPr/>
            <p:nvPr/>
          </p:nvSpPr>
          <p:spPr>
            <a:xfrm>
              <a:off x="5114502" y="2682575"/>
              <a:ext cx="2490929" cy="733845"/>
            </a:xfrm>
            <a:custGeom>
              <a:rect b="b" l="l" r="r" t="t"/>
              <a:pathLst>
                <a:path extrusionOk="0" h="3922" w="13557">
                  <a:moveTo>
                    <a:pt x="1" y="0"/>
                  </a:moveTo>
                  <a:lnTo>
                    <a:pt x="1" y="3921"/>
                  </a:lnTo>
                  <a:lnTo>
                    <a:pt x="13556" y="3921"/>
                  </a:lnTo>
                  <a:lnTo>
                    <a:pt x="13556" y="1954"/>
                  </a:lnTo>
                  <a:lnTo>
                    <a:pt x="13556" y="0"/>
                  </a:lnTo>
                  <a:close/>
                </a:path>
              </a:pathLst>
            </a:cu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294429" y="2682622"/>
              <a:ext cx="2641800" cy="7338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4255469" y="2683873"/>
              <a:ext cx="1097400" cy="731100"/>
            </a:xfrm>
            <a:prstGeom prst="hexagon">
              <a:avLst>
                <a:gd fmla="val 25000" name="adj"/>
                <a:gd fmla="val 115470" name="vf"/>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4089595" y="2548109"/>
              <a:ext cx="1157700" cy="10029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4217000" y="2658417"/>
              <a:ext cx="903000" cy="78210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800">
                  <a:solidFill>
                    <a:srgbClr val="F3506E"/>
                  </a:solidFill>
                  <a:latin typeface="Nunito"/>
                  <a:ea typeface="Nunito"/>
                  <a:cs typeface="Nunito"/>
                  <a:sym typeface="Nunito"/>
                </a:rPr>
                <a:t>2.</a:t>
              </a:r>
              <a:endParaRPr b="1" sz="2800">
                <a:solidFill>
                  <a:srgbClr val="F3506E"/>
                </a:solidFill>
                <a:latin typeface="Nunito"/>
                <a:ea typeface="Nunito"/>
                <a:cs typeface="Nunito"/>
                <a:sym typeface="Nunito"/>
              </a:endParaRPr>
            </a:p>
          </p:txBody>
        </p:sp>
        <p:sp>
          <p:nvSpPr>
            <p:cNvPr id="210" name="Google Shape;210;p24"/>
            <p:cNvSpPr txBox="1"/>
            <p:nvPr/>
          </p:nvSpPr>
          <p:spPr>
            <a:xfrm>
              <a:off x="5357996" y="2682622"/>
              <a:ext cx="4369200" cy="733800"/>
            </a:xfrm>
            <a:prstGeom prst="rect">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chemeClr val="lt1"/>
                  </a:solidFill>
                  <a:latin typeface="Montserrat"/>
                  <a:ea typeface="Montserrat"/>
                  <a:cs typeface="Montserrat"/>
                  <a:sym typeface="Montserrat"/>
                </a:rPr>
                <a:t>En el cluster realizado por barrio encontramos que no es posible lograr una buena diferenciación entre ellos a nivel agregado, dadas las diferencias hacia dentro de los barrios. </a:t>
              </a:r>
              <a:endParaRPr sz="1000">
                <a:latin typeface="Montserrat"/>
                <a:ea typeface="Montserrat"/>
                <a:cs typeface="Montserrat"/>
                <a:sym typeface="Montserrat"/>
              </a:endParaRPr>
            </a:p>
          </p:txBody>
        </p:sp>
      </p:grpSp>
      <p:sp>
        <p:nvSpPr>
          <p:cNvPr id="211" name="Google Shape;211;p24"/>
          <p:cNvSpPr/>
          <p:nvPr/>
        </p:nvSpPr>
        <p:spPr>
          <a:xfrm>
            <a:off x="4898800" y="3550925"/>
            <a:ext cx="2648400" cy="7338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2962200" y="3550925"/>
            <a:ext cx="4374000" cy="733800"/>
          </a:xfrm>
          <a:prstGeom prst="rect">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chemeClr val="lt1"/>
                </a:solidFill>
                <a:latin typeface="Montserrat"/>
                <a:ea typeface="Montserrat"/>
                <a:cs typeface="Montserrat"/>
                <a:sym typeface="Montserrat"/>
              </a:rPr>
              <a:t>En el cluster a radio censal encontramos mayores diferencias, por lo tanto la mayor granuralidad nos permite encontrar mejores relaciones entre los radios censales respecto al delito. </a:t>
            </a:r>
            <a:endParaRPr b="1" sz="1200">
              <a:solidFill>
                <a:srgbClr val="CC0000"/>
              </a:solidFill>
              <a:latin typeface="Montserrat"/>
              <a:ea typeface="Montserrat"/>
              <a:cs typeface="Montserrat"/>
              <a:sym typeface="Montserrat"/>
            </a:endParaRPr>
          </a:p>
        </p:txBody>
      </p:sp>
      <p:sp>
        <p:nvSpPr>
          <p:cNvPr id="213" name="Google Shape;213;p24"/>
          <p:cNvSpPr/>
          <p:nvPr/>
        </p:nvSpPr>
        <p:spPr>
          <a:xfrm>
            <a:off x="1863598" y="3552301"/>
            <a:ext cx="1098600" cy="731100"/>
          </a:xfrm>
          <a:prstGeom prst="hexagon">
            <a:avLst>
              <a:gd fmla="val 25000" name="adj"/>
              <a:gd fmla="val 115470" name="vf"/>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1692245" y="3416436"/>
            <a:ext cx="1157700" cy="10029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1819600" y="3526719"/>
            <a:ext cx="903000" cy="78210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800">
                <a:solidFill>
                  <a:srgbClr val="F3506E"/>
                </a:solidFill>
                <a:latin typeface="Nunito"/>
                <a:ea typeface="Nunito"/>
                <a:cs typeface="Nunito"/>
                <a:sym typeface="Nunito"/>
              </a:rPr>
              <a:t>3.</a:t>
            </a:r>
            <a:endParaRPr/>
          </a:p>
        </p:txBody>
      </p:sp>
      <p:sp>
        <p:nvSpPr>
          <p:cNvPr id="216" name="Google Shape;216;p24"/>
          <p:cNvSpPr/>
          <p:nvPr/>
        </p:nvSpPr>
        <p:spPr>
          <a:xfrm>
            <a:off x="1863598" y="1207476"/>
            <a:ext cx="1098600" cy="731100"/>
          </a:xfrm>
          <a:prstGeom prst="hexagon">
            <a:avLst>
              <a:gd fmla="val 25000" name="adj"/>
              <a:gd fmla="val 115470" name="vf"/>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4"/>
          <p:cNvGrpSpPr/>
          <p:nvPr/>
        </p:nvGrpSpPr>
        <p:grpSpPr>
          <a:xfrm>
            <a:off x="1692195" y="1070182"/>
            <a:ext cx="5855005" cy="1002900"/>
            <a:chOff x="4089595" y="1374995"/>
            <a:chExt cx="5855005" cy="1002900"/>
          </a:xfrm>
        </p:grpSpPr>
        <p:sp>
          <p:nvSpPr>
            <p:cNvPr id="218" name="Google Shape;218;p24"/>
            <p:cNvSpPr/>
            <p:nvPr/>
          </p:nvSpPr>
          <p:spPr>
            <a:xfrm>
              <a:off x="7296200" y="1509513"/>
              <a:ext cx="2648400" cy="7338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4089595" y="1374995"/>
              <a:ext cx="1157700" cy="10029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4217000" y="1485303"/>
              <a:ext cx="903000" cy="78210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5359600" y="1513688"/>
              <a:ext cx="4374000" cy="725400"/>
            </a:xfrm>
            <a:prstGeom prst="rect">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lt1"/>
                  </a:solidFill>
                  <a:latin typeface="Montserrat"/>
                  <a:ea typeface="Montserrat"/>
                  <a:cs typeface="Montserrat"/>
                  <a:sym typeface="Montserrat"/>
                </a:rPr>
                <a:t>La regresión lineal nos indica que no es suficiente la cantidad de población de un barrio para determinar la cantidad de delitos. </a:t>
              </a:r>
              <a:endParaRPr b="1" sz="1300">
                <a:solidFill>
                  <a:schemeClr val="dk1"/>
                </a:solidFill>
                <a:latin typeface="Montserrat"/>
                <a:ea typeface="Montserrat"/>
                <a:cs typeface="Montserrat"/>
                <a:sym typeface="Montserrat"/>
              </a:endParaRPr>
            </a:p>
          </p:txBody>
        </p:sp>
        <p:sp>
          <p:nvSpPr>
            <p:cNvPr id="222" name="Google Shape;222;p24"/>
            <p:cNvSpPr/>
            <p:nvPr/>
          </p:nvSpPr>
          <p:spPr>
            <a:xfrm>
              <a:off x="4410162" y="1616242"/>
              <a:ext cx="516987" cy="520470"/>
            </a:xfrm>
            <a:custGeom>
              <a:rect b="b" l="l" r="r" t="t"/>
              <a:pathLst>
                <a:path extrusionOk="0" h="1807" w="1795">
                  <a:moveTo>
                    <a:pt x="1" y="0"/>
                  </a:moveTo>
                  <a:lnTo>
                    <a:pt x="1" y="1807"/>
                  </a:lnTo>
                  <a:lnTo>
                    <a:pt x="1794" y="1807"/>
                  </a:lnTo>
                  <a:lnTo>
                    <a:pt x="1794" y="0"/>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800">
                  <a:solidFill>
                    <a:srgbClr val="F3506E"/>
                  </a:solidFill>
                  <a:latin typeface="Nunito"/>
                  <a:ea typeface="Nunito"/>
                  <a:cs typeface="Nunito"/>
                  <a:sym typeface="Nunito"/>
                </a:rPr>
                <a:t>1.</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4" name="Shape 64"/>
        <p:cNvGrpSpPr/>
        <p:nvPr/>
      </p:nvGrpSpPr>
      <p:grpSpPr>
        <a:xfrm>
          <a:off x="0" y="0"/>
          <a:ext cx="0" cy="0"/>
          <a:chOff x="0" y="0"/>
          <a:chExt cx="0" cy="0"/>
        </a:xfrm>
      </p:grpSpPr>
      <p:sp>
        <p:nvSpPr>
          <p:cNvPr id="65" name="Google Shape;65;p15"/>
          <p:cNvSpPr/>
          <p:nvPr/>
        </p:nvSpPr>
        <p:spPr>
          <a:xfrm>
            <a:off x="1839628" y="1152650"/>
            <a:ext cx="5398800" cy="3787200"/>
          </a:xfrm>
          <a:prstGeom prst="rect">
            <a:avLst/>
          </a:prstGeom>
          <a:noFill/>
          <a:ln cap="flat" cmpd="sng" w="19050">
            <a:solidFill>
              <a:srgbClr val="3DBEA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1085899" y="2338650"/>
            <a:ext cx="1541700" cy="1448700"/>
          </a:xfrm>
          <a:prstGeom prst="ellipse">
            <a:avLst/>
          </a:prstGeom>
          <a:solidFill>
            <a:srgbClr val="3DBEA2"/>
          </a:solidFill>
          <a:ln cap="flat" cmpd="sng" w="28575">
            <a:solidFill>
              <a:srgbClr val="3DBEA2"/>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0" spcFirstLastPara="1" rIns="0" wrap="square" tIns="91425">
            <a:noAutofit/>
          </a:bodyPr>
          <a:lstStyle/>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DELITOS </a:t>
            </a:r>
            <a:endParaRPr b="1" sz="9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2016-2019</a:t>
            </a:r>
            <a:endParaRPr b="1" sz="900">
              <a:solidFill>
                <a:srgbClr val="FFFFFF"/>
              </a:solidFill>
              <a:latin typeface="Montserrat"/>
              <a:ea typeface="Montserrat"/>
              <a:cs typeface="Montserrat"/>
              <a:sym typeface="Montserrat"/>
            </a:endParaRPr>
          </a:p>
        </p:txBody>
      </p:sp>
      <p:sp>
        <p:nvSpPr>
          <p:cNvPr id="67" name="Google Shape;67;p15"/>
          <p:cNvSpPr txBox="1"/>
          <p:nvPr/>
        </p:nvSpPr>
        <p:spPr>
          <a:xfrm>
            <a:off x="82600" y="86450"/>
            <a:ext cx="4251300" cy="5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200">
                <a:solidFill>
                  <a:srgbClr val="F90057"/>
                </a:solidFill>
                <a:latin typeface="Montserrat"/>
                <a:ea typeface="Montserrat"/>
                <a:cs typeface="Montserrat"/>
                <a:sym typeface="Montserrat"/>
              </a:rPr>
              <a:t>DELITOS EN LA CIUDAD DE BUENOS AIRES</a:t>
            </a:r>
            <a:endParaRPr b="1" sz="1200">
              <a:solidFill>
                <a:srgbClr val="F90057"/>
              </a:solidFill>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PUNTO DE PARTIDA</a:t>
            </a:r>
            <a:r>
              <a:rPr b="1" lang="es" sz="2000">
                <a:solidFill>
                  <a:srgbClr val="F90057"/>
                </a:solidFill>
                <a:latin typeface="Montserrat"/>
                <a:ea typeface="Montserrat"/>
                <a:cs typeface="Montserrat"/>
                <a:sym typeface="Montserrat"/>
              </a:rPr>
              <a:t>.</a:t>
            </a:r>
            <a:endParaRPr b="1" sz="2300">
              <a:solidFill>
                <a:srgbClr val="F10146"/>
              </a:solidFill>
              <a:latin typeface="Montserrat"/>
              <a:ea typeface="Montserrat"/>
              <a:cs typeface="Montserrat"/>
              <a:sym typeface="Montserrat"/>
            </a:endParaRPr>
          </a:p>
        </p:txBody>
      </p:sp>
      <p:sp>
        <p:nvSpPr>
          <p:cNvPr id="68" name="Google Shape;68;p15"/>
          <p:cNvSpPr txBox="1"/>
          <p:nvPr/>
        </p:nvSpPr>
        <p:spPr>
          <a:xfrm>
            <a:off x="76200" y="609600"/>
            <a:ext cx="9067800" cy="53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300">
                <a:latin typeface="Montserrat"/>
                <a:ea typeface="Montserrat"/>
                <a:cs typeface="Montserrat"/>
                <a:sym typeface="Montserrat"/>
              </a:rPr>
              <a:t>Analizar los delitos en la ciudad para </a:t>
            </a:r>
            <a:r>
              <a:rPr b="1" lang="es" sz="1300">
                <a:solidFill>
                  <a:srgbClr val="F90057"/>
                </a:solidFill>
                <a:latin typeface="Montserrat"/>
                <a:ea typeface="Montserrat"/>
                <a:cs typeface="Montserrat"/>
                <a:sym typeface="Montserrat"/>
              </a:rPr>
              <a:t>saber si existe relación entre la población y la cantidad de delitos por barrio y fracción censal y conocer las similitudes entre las geografías planteadas</a:t>
            </a:r>
            <a:endParaRPr b="1">
              <a:solidFill>
                <a:srgbClr val="F90057"/>
              </a:solidFill>
            </a:endParaRPr>
          </a:p>
        </p:txBody>
      </p:sp>
      <p:sp>
        <p:nvSpPr>
          <p:cNvPr id="69" name="Google Shape;69;p15"/>
          <p:cNvSpPr/>
          <p:nvPr/>
        </p:nvSpPr>
        <p:spPr>
          <a:xfrm>
            <a:off x="2974500" y="1536650"/>
            <a:ext cx="3516300" cy="3019200"/>
          </a:xfrm>
          <a:prstGeom prst="ellipse">
            <a:avLst/>
          </a:prstGeom>
          <a:solidFill>
            <a:srgbClr val="EFEFEF"/>
          </a:solidFill>
          <a:ln cap="flat" cmpd="sng" w="28575">
            <a:solidFill>
              <a:srgbClr val="FFFFFF"/>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0" spcFirstLastPara="1" rIns="0" wrap="square" tIns="91425">
            <a:noAutofit/>
          </a:bodyPr>
          <a:lstStyle/>
          <a:p>
            <a:pPr indent="0" lvl="0" marL="0" rtl="0" algn="ctr">
              <a:spcBef>
                <a:spcPts val="0"/>
              </a:spcBef>
              <a:spcAft>
                <a:spcPts val="0"/>
              </a:spcAft>
              <a:buNone/>
            </a:pPr>
            <a:r>
              <a:rPr b="1" lang="es" sz="900">
                <a:solidFill>
                  <a:srgbClr val="3DBEA2"/>
                </a:solidFill>
                <a:latin typeface="Montserrat"/>
                <a:ea typeface="Montserrat"/>
                <a:cs typeface="Montserrat"/>
                <a:sym typeface="Montserrat"/>
              </a:rPr>
              <a:t>CANTIDAD DE DELITOS</a:t>
            </a:r>
            <a:endParaRPr b="1" sz="900">
              <a:solidFill>
                <a:srgbClr val="3DBEA2"/>
              </a:solidFill>
              <a:latin typeface="Montserrat"/>
              <a:ea typeface="Montserrat"/>
              <a:cs typeface="Montserrat"/>
              <a:sym typeface="Montserrat"/>
            </a:endParaRPr>
          </a:p>
        </p:txBody>
      </p:sp>
      <p:sp>
        <p:nvSpPr>
          <p:cNvPr id="70" name="Google Shape;70;p15"/>
          <p:cNvSpPr/>
          <p:nvPr/>
        </p:nvSpPr>
        <p:spPr>
          <a:xfrm>
            <a:off x="2838499" y="1348050"/>
            <a:ext cx="1541700" cy="1448700"/>
          </a:xfrm>
          <a:prstGeom prst="ellipse">
            <a:avLst/>
          </a:prstGeom>
          <a:solidFill>
            <a:srgbClr val="3DBEA2"/>
          </a:solidFill>
          <a:ln cap="flat" cmpd="sng" w="28575">
            <a:solidFill>
              <a:srgbClr val="3DBEA2"/>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0" spcFirstLastPara="1" rIns="0" wrap="square" tIns="91425">
            <a:noAutofit/>
          </a:bodyPr>
          <a:lstStyle/>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COMUNA</a:t>
            </a:r>
            <a:endParaRPr b="1" sz="900">
              <a:solidFill>
                <a:srgbClr val="FFFFFF"/>
              </a:solidFill>
              <a:latin typeface="Montserrat"/>
              <a:ea typeface="Montserrat"/>
              <a:cs typeface="Montserrat"/>
              <a:sym typeface="Montserrat"/>
            </a:endParaRPr>
          </a:p>
        </p:txBody>
      </p:sp>
      <p:sp>
        <p:nvSpPr>
          <p:cNvPr id="71" name="Google Shape;71;p15"/>
          <p:cNvSpPr/>
          <p:nvPr/>
        </p:nvSpPr>
        <p:spPr>
          <a:xfrm>
            <a:off x="3117600" y="3525550"/>
            <a:ext cx="957600" cy="1012200"/>
          </a:xfrm>
          <a:prstGeom prst="ellipse">
            <a:avLst/>
          </a:prstGeom>
          <a:solidFill>
            <a:srgbClr val="3DBEA2"/>
          </a:solidFill>
          <a:ln cap="flat" cmpd="sng" w="28575">
            <a:solidFill>
              <a:srgbClr val="3DBEA2"/>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0" spcFirstLastPara="1" rIns="0" wrap="square" tIns="91425">
            <a:noAutofit/>
          </a:bodyPr>
          <a:lstStyle/>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BARRIOS</a:t>
            </a:r>
            <a:endParaRPr b="1" sz="900">
              <a:solidFill>
                <a:srgbClr val="FFFFFF"/>
              </a:solidFill>
              <a:latin typeface="Montserrat"/>
              <a:ea typeface="Montserrat"/>
              <a:cs typeface="Montserrat"/>
              <a:sym typeface="Montserrat"/>
            </a:endParaRPr>
          </a:p>
        </p:txBody>
      </p:sp>
      <p:sp>
        <p:nvSpPr>
          <p:cNvPr id="72" name="Google Shape;72;p15"/>
          <p:cNvSpPr/>
          <p:nvPr/>
        </p:nvSpPr>
        <p:spPr>
          <a:xfrm>
            <a:off x="5556000" y="3373150"/>
            <a:ext cx="957600" cy="1012200"/>
          </a:xfrm>
          <a:prstGeom prst="ellipse">
            <a:avLst/>
          </a:prstGeom>
          <a:solidFill>
            <a:srgbClr val="3DBEA2"/>
          </a:solidFill>
          <a:ln cap="flat" cmpd="sng" w="28575">
            <a:solidFill>
              <a:srgbClr val="3DBEA2"/>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0" spcFirstLastPara="1" rIns="0" wrap="square" tIns="91425">
            <a:noAutofit/>
          </a:bodyPr>
          <a:lstStyle/>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FRACCIÓN </a:t>
            </a:r>
            <a:endParaRPr b="1" sz="9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CENSAL</a:t>
            </a:r>
            <a:endParaRPr b="1" sz="900">
              <a:solidFill>
                <a:srgbClr val="FFFFFF"/>
              </a:solidFill>
              <a:latin typeface="Montserrat"/>
              <a:ea typeface="Montserrat"/>
              <a:cs typeface="Montserrat"/>
              <a:sym typeface="Montserrat"/>
            </a:endParaRPr>
          </a:p>
        </p:txBody>
      </p:sp>
      <p:sp>
        <p:nvSpPr>
          <p:cNvPr id="73" name="Google Shape;73;p15"/>
          <p:cNvSpPr/>
          <p:nvPr/>
        </p:nvSpPr>
        <p:spPr>
          <a:xfrm>
            <a:off x="5632200" y="1620550"/>
            <a:ext cx="957600" cy="1012200"/>
          </a:xfrm>
          <a:prstGeom prst="ellipse">
            <a:avLst/>
          </a:prstGeom>
          <a:solidFill>
            <a:srgbClr val="3DBEA2"/>
          </a:solidFill>
          <a:ln cap="flat" cmpd="sng" w="28575">
            <a:solidFill>
              <a:srgbClr val="3DBEA2"/>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0" spcFirstLastPara="1" rIns="0" wrap="square" tIns="91425">
            <a:noAutofit/>
          </a:bodyPr>
          <a:lstStyle/>
          <a:p>
            <a:pPr indent="0" lvl="0" marL="0" rtl="0" algn="ctr">
              <a:spcBef>
                <a:spcPts val="0"/>
              </a:spcBef>
              <a:spcAft>
                <a:spcPts val="0"/>
              </a:spcAft>
              <a:buNone/>
            </a:pPr>
            <a:r>
              <a:rPr b="1" lang="es" sz="900">
                <a:solidFill>
                  <a:srgbClr val="FFFFFF"/>
                </a:solidFill>
                <a:latin typeface="Montserrat"/>
                <a:ea typeface="Montserrat"/>
                <a:cs typeface="Montserrat"/>
                <a:sym typeface="Montserrat"/>
              </a:rPr>
              <a:t>TIPO DE DELITOS</a:t>
            </a:r>
            <a:endParaRPr b="1" sz="9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7" name="Shape 77"/>
        <p:cNvGrpSpPr/>
        <p:nvPr/>
      </p:nvGrpSpPr>
      <p:grpSpPr>
        <a:xfrm>
          <a:off x="0" y="0"/>
          <a:ext cx="0" cy="0"/>
          <a:chOff x="0" y="0"/>
          <a:chExt cx="0" cy="0"/>
        </a:xfrm>
      </p:grpSpPr>
      <p:sp>
        <p:nvSpPr>
          <p:cNvPr id="78" name="Google Shape;78;p16"/>
          <p:cNvSpPr/>
          <p:nvPr/>
        </p:nvSpPr>
        <p:spPr>
          <a:xfrm>
            <a:off x="2227799" y="1204638"/>
            <a:ext cx="2980235" cy="733845"/>
          </a:xfrm>
          <a:custGeom>
            <a:rect b="b" l="l" r="r" t="t"/>
            <a:pathLst>
              <a:path extrusionOk="0" h="3922" w="13557">
                <a:moveTo>
                  <a:pt x="1" y="0"/>
                </a:moveTo>
                <a:lnTo>
                  <a:pt x="1" y="3921"/>
                </a:lnTo>
                <a:lnTo>
                  <a:pt x="13556" y="3921"/>
                </a:lnTo>
                <a:lnTo>
                  <a:pt x="13556" y="1954"/>
                </a:lnTo>
                <a:lnTo>
                  <a:pt x="13556" y="0"/>
                </a:lnTo>
                <a:close/>
              </a:path>
            </a:pathLst>
          </a:cu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227802" y="3550937"/>
            <a:ext cx="2490929" cy="733845"/>
          </a:xfrm>
          <a:custGeom>
            <a:rect b="b" l="l" r="r" t="t"/>
            <a:pathLst>
              <a:path extrusionOk="0" h="3922" w="13557">
                <a:moveTo>
                  <a:pt x="1" y="0"/>
                </a:moveTo>
                <a:lnTo>
                  <a:pt x="1" y="3921"/>
                </a:lnTo>
                <a:lnTo>
                  <a:pt x="13556" y="3921"/>
                </a:lnTo>
                <a:lnTo>
                  <a:pt x="13556" y="1954"/>
                </a:lnTo>
                <a:lnTo>
                  <a:pt x="13556" y="0"/>
                </a:lnTo>
                <a:close/>
              </a:path>
            </a:pathLst>
          </a:cu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6"/>
          <p:cNvGrpSpPr/>
          <p:nvPr/>
        </p:nvGrpSpPr>
        <p:grpSpPr>
          <a:xfrm>
            <a:off x="1692279" y="2243288"/>
            <a:ext cx="5853065" cy="1002900"/>
            <a:chOff x="4089595" y="2548109"/>
            <a:chExt cx="5846634" cy="1002900"/>
          </a:xfrm>
        </p:grpSpPr>
        <p:sp>
          <p:nvSpPr>
            <p:cNvPr id="81" name="Google Shape;81;p16"/>
            <p:cNvSpPr/>
            <p:nvPr/>
          </p:nvSpPr>
          <p:spPr>
            <a:xfrm>
              <a:off x="5114502" y="2682575"/>
              <a:ext cx="2490929" cy="733845"/>
            </a:xfrm>
            <a:custGeom>
              <a:rect b="b" l="l" r="r" t="t"/>
              <a:pathLst>
                <a:path extrusionOk="0" h="3922" w="13557">
                  <a:moveTo>
                    <a:pt x="1" y="0"/>
                  </a:moveTo>
                  <a:lnTo>
                    <a:pt x="1" y="3921"/>
                  </a:lnTo>
                  <a:lnTo>
                    <a:pt x="13556" y="3921"/>
                  </a:lnTo>
                  <a:lnTo>
                    <a:pt x="13556" y="1954"/>
                  </a:lnTo>
                  <a:lnTo>
                    <a:pt x="13556" y="0"/>
                  </a:lnTo>
                  <a:close/>
                </a:path>
              </a:pathLst>
            </a:cu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7294429" y="2682622"/>
              <a:ext cx="2641800" cy="7338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4255469" y="2683873"/>
              <a:ext cx="1097400" cy="731100"/>
            </a:xfrm>
            <a:prstGeom prst="hexagon">
              <a:avLst>
                <a:gd fmla="val 25000" name="adj"/>
                <a:gd fmla="val 115470" name="vf"/>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4089595" y="2548109"/>
              <a:ext cx="1157700" cy="10029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4217000" y="2658417"/>
              <a:ext cx="903000" cy="78210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800">
                  <a:solidFill>
                    <a:srgbClr val="F3506E"/>
                  </a:solidFill>
                  <a:latin typeface="Nunito"/>
                  <a:ea typeface="Nunito"/>
                  <a:cs typeface="Nunito"/>
                  <a:sym typeface="Nunito"/>
                </a:rPr>
                <a:t>¿?</a:t>
              </a:r>
              <a:endParaRPr b="1" sz="2800">
                <a:solidFill>
                  <a:srgbClr val="F3506E"/>
                </a:solidFill>
                <a:latin typeface="Nunito"/>
                <a:ea typeface="Nunito"/>
                <a:cs typeface="Nunito"/>
                <a:sym typeface="Nunito"/>
              </a:endParaRPr>
            </a:p>
          </p:txBody>
        </p:sp>
        <p:sp>
          <p:nvSpPr>
            <p:cNvPr id="86" name="Google Shape;86;p16"/>
            <p:cNvSpPr txBox="1"/>
            <p:nvPr/>
          </p:nvSpPr>
          <p:spPr>
            <a:xfrm>
              <a:off x="5357996" y="2682622"/>
              <a:ext cx="4369200" cy="733800"/>
            </a:xfrm>
            <a:prstGeom prst="rect">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500">
                  <a:solidFill>
                    <a:schemeClr val="lt1"/>
                  </a:solidFill>
                  <a:latin typeface="Montserrat"/>
                  <a:ea typeface="Montserrat"/>
                  <a:cs typeface="Montserrat"/>
                  <a:sym typeface="Montserrat"/>
                </a:rPr>
                <a:t>¿Existe una relación entre cantidad de delitos y población?</a:t>
              </a:r>
              <a:endParaRPr sz="1300">
                <a:latin typeface="Montserrat"/>
                <a:ea typeface="Montserrat"/>
                <a:cs typeface="Montserrat"/>
                <a:sym typeface="Montserrat"/>
              </a:endParaRPr>
            </a:p>
          </p:txBody>
        </p:sp>
      </p:grpSp>
      <p:sp>
        <p:nvSpPr>
          <p:cNvPr id="87" name="Google Shape;87;p16"/>
          <p:cNvSpPr/>
          <p:nvPr/>
        </p:nvSpPr>
        <p:spPr>
          <a:xfrm>
            <a:off x="4898800" y="3550925"/>
            <a:ext cx="2648400" cy="7338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2962200" y="3550925"/>
            <a:ext cx="4374000" cy="733800"/>
          </a:xfrm>
          <a:prstGeom prst="rect">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500">
                <a:solidFill>
                  <a:schemeClr val="lt1"/>
                </a:solidFill>
                <a:latin typeface="Montserrat"/>
                <a:ea typeface="Montserrat"/>
                <a:cs typeface="Montserrat"/>
                <a:sym typeface="Montserrat"/>
              </a:rPr>
              <a:t>¿Pueden identificarse grupos de delitos con ciertas características en común?</a:t>
            </a:r>
            <a:endParaRPr b="1" sz="1500">
              <a:solidFill>
                <a:srgbClr val="CC0000"/>
              </a:solidFill>
              <a:latin typeface="Montserrat"/>
              <a:ea typeface="Montserrat"/>
              <a:cs typeface="Montserrat"/>
              <a:sym typeface="Montserrat"/>
            </a:endParaRPr>
          </a:p>
        </p:txBody>
      </p:sp>
      <p:sp>
        <p:nvSpPr>
          <p:cNvPr id="89" name="Google Shape;89;p16"/>
          <p:cNvSpPr/>
          <p:nvPr/>
        </p:nvSpPr>
        <p:spPr>
          <a:xfrm>
            <a:off x="1863598" y="3552301"/>
            <a:ext cx="1098600" cy="731100"/>
          </a:xfrm>
          <a:prstGeom prst="hexagon">
            <a:avLst>
              <a:gd fmla="val 25000" name="adj"/>
              <a:gd fmla="val 115470" name="vf"/>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692245" y="3416436"/>
            <a:ext cx="1157700" cy="10029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1819600" y="3526719"/>
            <a:ext cx="903000" cy="78210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800">
                <a:solidFill>
                  <a:srgbClr val="F3506E"/>
                </a:solidFill>
                <a:latin typeface="Nunito"/>
                <a:ea typeface="Nunito"/>
                <a:cs typeface="Nunito"/>
                <a:sym typeface="Nunito"/>
              </a:rPr>
              <a:t>¿?</a:t>
            </a:r>
            <a:endParaRPr/>
          </a:p>
        </p:txBody>
      </p:sp>
      <p:sp>
        <p:nvSpPr>
          <p:cNvPr id="92" name="Google Shape;92;p16"/>
          <p:cNvSpPr/>
          <p:nvPr/>
        </p:nvSpPr>
        <p:spPr>
          <a:xfrm>
            <a:off x="1863598" y="1207476"/>
            <a:ext cx="1098600" cy="731100"/>
          </a:xfrm>
          <a:prstGeom prst="hexagon">
            <a:avLst>
              <a:gd fmla="val 25000" name="adj"/>
              <a:gd fmla="val 115470" name="vf"/>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6"/>
          <p:cNvGrpSpPr/>
          <p:nvPr/>
        </p:nvGrpSpPr>
        <p:grpSpPr>
          <a:xfrm>
            <a:off x="1692195" y="1070182"/>
            <a:ext cx="5855005" cy="1002900"/>
            <a:chOff x="4089595" y="1374995"/>
            <a:chExt cx="5855005" cy="1002900"/>
          </a:xfrm>
        </p:grpSpPr>
        <p:sp>
          <p:nvSpPr>
            <p:cNvPr id="94" name="Google Shape;94;p16"/>
            <p:cNvSpPr/>
            <p:nvPr/>
          </p:nvSpPr>
          <p:spPr>
            <a:xfrm>
              <a:off x="7296200" y="1509513"/>
              <a:ext cx="2648400" cy="7338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089595" y="1374995"/>
              <a:ext cx="1157700" cy="1002900"/>
            </a:xfrm>
            <a:prstGeom prst="hexagon">
              <a:avLst>
                <a:gd fmla="val 25000"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217000" y="1485303"/>
              <a:ext cx="903000" cy="78210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4410162" y="1616242"/>
              <a:ext cx="516987" cy="520470"/>
            </a:xfrm>
            <a:custGeom>
              <a:rect b="b" l="l" r="r" t="t"/>
              <a:pathLst>
                <a:path extrusionOk="0" h="1807" w="1795">
                  <a:moveTo>
                    <a:pt x="1" y="0"/>
                  </a:moveTo>
                  <a:lnTo>
                    <a:pt x="1" y="1807"/>
                  </a:lnTo>
                  <a:lnTo>
                    <a:pt x="1794" y="1807"/>
                  </a:lnTo>
                  <a:lnTo>
                    <a:pt x="1794" y="0"/>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800">
                  <a:solidFill>
                    <a:srgbClr val="F3506E"/>
                  </a:solidFill>
                  <a:latin typeface="Nunito"/>
                  <a:ea typeface="Nunito"/>
                  <a:cs typeface="Nunito"/>
                  <a:sym typeface="Nunito"/>
                </a:rPr>
                <a:t>¿?</a:t>
              </a:r>
              <a:endParaRPr/>
            </a:p>
          </p:txBody>
        </p:sp>
        <p:sp>
          <p:nvSpPr>
            <p:cNvPr id="98" name="Google Shape;98;p16"/>
            <p:cNvSpPr txBox="1"/>
            <p:nvPr/>
          </p:nvSpPr>
          <p:spPr>
            <a:xfrm>
              <a:off x="5359600" y="1513688"/>
              <a:ext cx="4374000" cy="725400"/>
            </a:xfrm>
            <a:prstGeom prst="rect">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500">
                  <a:solidFill>
                    <a:schemeClr val="lt1"/>
                  </a:solidFill>
                  <a:latin typeface="Montserrat"/>
                  <a:ea typeface="Montserrat"/>
                  <a:cs typeface="Montserrat"/>
                  <a:sym typeface="Montserrat"/>
                </a:rPr>
                <a:t>¿Cómo es la distribución de los delitos en la Ciudad de Buenos Aires?</a:t>
              </a:r>
              <a:endParaRPr b="1" sz="1500">
                <a:solidFill>
                  <a:schemeClr val="dk1"/>
                </a:solidFill>
                <a:latin typeface="Montserrat"/>
                <a:ea typeface="Montserrat"/>
                <a:cs typeface="Montserrat"/>
                <a:sym typeface="Montserrat"/>
              </a:endParaRPr>
            </a:p>
          </p:txBody>
        </p:sp>
      </p:grpSp>
      <p:sp>
        <p:nvSpPr>
          <p:cNvPr id="99" name="Google Shape;99;p16"/>
          <p:cNvSpPr/>
          <p:nvPr/>
        </p:nvSpPr>
        <p:spPr>
          <a:xfrm>
            <a:off x="8462238" y="120619"/>
            <a:ext cx="532739" cy="284359"/>
          </a:xfrm>
          <a:custGeom>
            <a:rect b="b" l="l" r="r" t="t"/>
            <a:pathLst>
              <a:path extrusionOk="0" h="107204" w="200844">
                <a:moveTo>
                  <a:pt x="140768" y="1"/>
                </a:moveTo>
                <a:cubicBezTo>
                  <a:pt x="140590" y="1"/>
                  <a:pt x="140411" y="2"/>
                  <a:pt x="140231" y="6"/>
                </a:cubicBezTo>
                <a:cubicBezTo>
                  <a:pt x="132110" y="257"/>
                  <a:pt x="126585" y="4359"/>
                  <a:pt x="122901" y="11308"/>
                </a:cubicBezTo>
                <a:cubicBezTo>
                  <a:pt x="115785" y="24954"/>
                  <a:pt x="108752" y="38684"/>
                  <a:pt x="101720" y="52414"/>
                </a:cubicBezTo>
                <a:cubicBezTo>
                  <a:pt x="99962" y="55847"/>
                  <a:pt x="98204" y="59196"/>
                  <a:pt x="96194" y="63047"/>
                </a:cubicBezTo>
                <a:cubicBezTo>
                  <a:pt x="92846" y="57521"/>
                  <a:pt x="88492" y="53670"/>
                  <a:pt x="82297" y="50991"/>
                </a:cubicBezTo>
                <a:cubicBezTo>
                  <a:pt x="83050" y="50573"/>
                  <a:pt x="83469" y="50405"/>
                  <a:pt x="83720" y="50154"/>
                </a:cubicBezTo>
                <a:cubicBezTo>
                  <a:pt x="98287" y="37512"/>
                  <a:pt x="95608" y="15327"/>
                  <a:pt x="78195" y="6620"/>
                </a:cubicBezTo>
                <a:cubicBezTo>
                  <a:pt x="70995" y="3104"/>
                  <a:pt x="63209" y="1178"/>
                  <a:pt x="55088" y="1094"/>
                </a:cubicBezTo>
                <a:cubicBezTo>
                  <a:pt x="48432" y="1052"/>
                  <a:pt x="41798" y="1032"/>
                  <a:pt x="35184" y="1032"/>
                </a:cubicBezTo>
                <a:cubicBezTo>
                  <a:pt x="28570" y="1032"/>
                  <a:pt x="21977" y="1052"/>
                  <a:pt x="15405" y="1094"/>
                </a:cubicBezTo>
                <a:cubicBezTo>
                  <a:pt x="5442" y="1094"/>
                  <a:pt x="1" y="9383"/>
                  <a:pt x="84" y="16499"/>
                </a:cubicBezTo>
                <a:cubicBezTo>
                  <a:pt x="336" y="41447"/>
                  <a:pt x="252" y="66396"/>
                  <a:pt x="252" y="91260"/>
                </a:cubicBezTo>
                <a:cubicBezTo>
                  <a:pt x="252" y="92684"/>
                  <a:pt x="252" y="94023"/>
                  <a:pt x="503" y="95279"/>
                </a:cubicBezTo>
                <a:cubicBezTo>
                  <a:pt x="2094" y="101642"/>
                  <a:pt x="7954" y="106079"/>
                  <a:pt x="14903" y="106079"/>
                </a:cubicBezTo>
                <a:lnTo>
                  <a:pt x="57014" y="106079"/>
                </a:lnTo>
                <a:cubicBezTo>
                  <a:pt x="66139" y="106079"/>
                  <a:pt x="74930" y="104572"/>
                  <a:pt x="83218" y="100637"/>
                </a:cubicBezTo>
                <a:cubicBezTo>
                  <a:pt x="83687" y="100418"/>
                  <a:pt x="84062" y="100304"/>
                  <a:pt x="84401" y="100304"/>
                </a:cubicBezTo>
                <a:cubicBezTo>
                  <a:pt x="84970" y="100304"/>
                  <a:pt x="85435" y="100625"/>
                  <a:pt x="86064" y="101307"/>
                </a:cubicBezTo>
                <a:cubicBezTo>
                  <a:pt x="89228" y="105289"/>
                  <a:pt x="93551" y="107204"/>
                  <a:pt x="97817" y="107204"/>
                </a:cubicBezTo>
                <a:cubicBezTo>
                  <a:pt x="103147" y="107204"/>
                  <a:pt x="108390" y="104217"/>
                  <a:pt x="111180" y="98544"/>
                </a:cubicBezTo>
                <a:cubicBezTo>
                  <a:pt x="112938" y="94944"/>
                  <a:pt x="115617" y="93270"/>
                  <a:pt x="119636" y="93270"/>
                </a:cubicBezTo>
                <a:cubicBezTo>
                  <a:pt x="126585" y="93311"/>
                  <a:pt x="133533" y="93332"/>
                  <a:pt x="140493" y="93332"/>
                </a:cubicBezTo>
                <a:cubicBezTo>
                  <a:pt x="147452" y="93332"/>
                  <a:pt x="154421" y="93311"/>
                  <a:pt x="161412" y="93270"/>
                </a:cubicBezTo>
                <a:cubicBezTo>
                  <a:pt x="161513" y="93268"/>
                  <a:pt x="161612" y="93267"/>
                  <a:pt x="161711" y="93267"/>
                </a:cubicBezTo>
                <a:cubicBezTo>
                  <a:pt x="165978" y="93267"/>
                  <a:pt x="168741" y="95035"/>
                  <a:pt x="170705" y="98963"/>
                </a:cubicBezTo>
                <a:cubicBezTo>
                  <a:pt x="173291" y="104195"/>
                  <a:pt x="178396" y="107115"/>
                  <a:pt x="183729" y="107115"/>
                </a:cubicBezTo>
                <a:cubicBezTo>
                  <a:pt x="185991" y="107115"/>
                  <a:pt x="188294" y="106590"/>
                  <a:pt x="190463" y="105493"/>
                </a:cubicBezTo>
                <a:cubicBezTo>
                  <a:pt x="197830" y="101893"/>
                  <a:pt x="200844" y="92851"/>
                  <a:pt x="197076" y="85567"/>
                </a:cubicBezTo>
                <a:cubicBezTo>
                  <a:pt x="184351" y="60786"/>
                  <a:pt x="171542" y="35838"/>
                  <a:pt x="158649" y="11057"/>
                </a:cubicBezTo>
                <a:cubicBezTo>
                  <a:pt x="154962" y="3765"/>
                  <a:pt x="148949" y="1"/>
                  <a:pt x="140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82600" y="86450"/>
            <a:ext cx="4848000" cy="5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1200">
              <a:solidFill>
                <a:srgbClr val="F90057"/>
              </a:solidFill>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PRINCIPALES INTERROGANTES</a:t>
            </a:r>
            <a:r>
              <a:rPr b="1" lang="es" sz="2000">
                <a:solidFill>
                  <a:srgbClr val="F90057"/>
                </a:solidFill>
                <a:latin typeface="Montserrat"/>
                <a:ea typeface="Montserrat"/>
                <a:cs typeface="Montserrat"/>
                <a:sym typeface="Montserrat"/>
              </a:rPr>
              <a:t>.</a:t>
            </a:r>
            <a:endParaRPr b="1" sz="2300">
              <a:solidFill>
                <a:srgbClr val="F10146"/>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grpSp>
        <p:nvGrpSpPr>
          <p:cNvPr id="105" name="Google Shape;105;p17"/>
          <p:cNvGrpSpPr/>
          <p:nvPr/>
        </p:nvGrpSpPr>
        <p:grpSpPr>
          <a:xfrm>
            <a:off x="747281" y="2716317"/>
            <a:ext cx="1693087" cy="1466539"/>
            <a:chOff x="4741049" y="1456476"/>
            <a:chExt cx="1307100" cy="1132200"/>
          </a:xfrm>
        </p:grpSpPr>
        <p:sp>
          <p:nvSpPr>
            <p:cNvPr id="106" name="Google Shape;106;p17"/>
            <p:cNvSpPr/>
            <p:nvPr/>
          </p:nvSpPr>
          <p:spPr>
            <a:xfrm>
              <a:off x="4741049" y="1456476"/>
              <a:ext cx="1307100" cy="1132200"/>
            </a:xfrm>
            <a:prstGeom prst="hexagon">
              <a:avLst>
                <a:gd fmla="val 28729" name="adj"/>
                <a:gd fmla="val 115470" name="vf"/>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17"/>
            <p:cNvSpPr/>
            <p:nvPr/>
          </p:nvSpPr>
          <p:spPr>
            <a:xfrm>
              <a:off x="4914200" y="1606475"/>
              <a:ext cx="960900" cy="832200"/>
            </a:xfrm>
            <a:prstGeom prst="hexagon">
              <a:avLst>
                <a:gd fmla="val 28729"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7"/>
          <p:cNvSpPr/>
          <p:nvPr/>
        </p:nvSpPr>
        <p:spPr>
          <a:xfrm>
            <a:off x="8462238" y="120619"/>
            <a:ext cx="532739" cy="284359"/>
          </a:xfrm>
          <a:custGeom>
            <a:rect b="b" l="l" r="r" t="t"/>
            <a:pathLst>
              <a:path extrusionOk="0" h="107204" w="200844">
                <a:moveTo>
                  <a:pt x="140768" y="1"/>
                </a:moveTo>
                <a:cubicBezTo>
                  <a:pt x="140590" y="1"/>
                  <a:pt x="140411" y="2"/>
                  <a:pt x="140231" y="6"/>
                </a:cubicBezTo>
                <a:cubicBezTo>
                  <a:pt x="132110" y="257"/>
                  <a:pt x="126585" y="4359"/>
                  <a:pt x="122901" y="11308"/>
                </a:cubicBezTo>
                <a:cubicBezTo>
                  <a:pt x="115785" y="24954"/>
                  <a:pt x="108752" y="38684"/>
                  <a:pt x="101720" y="52414"/>
                </a:cubicBezTo>
                <a:cubicBezTo>
                  <a:pt x="99962" y="55847"/>
                  <a:pt x="98204" y="59196"/>
                  <a:pt x="96194" y="63047"/>
                </a:cubicBezTo>
                <a:cubicBezTo>
                  <a:pt x="92846" y="57521"/>
                  <a:pt x="88492" y="53670"/>
                  <a:pt x="82297" y="50991"/>
                </a:cubicBezTo>
                <a:cubicBezTo>
                  <a:pt x="83050" y="50573"/>
                  <a:pt x="83469" y="50405"/>
                  <a:pt x="83720" y="50154"/>
                </a:cubicBezTo>
                <a:cubicBezTo>
                  <a:pt x="98287" y="37512"/>
                  <a:pt x="95608" y="15327"/>
                  <a:pt x="78195" y="6620"/>
                </a:cubicBezTo>
                <a:cubicBezTo>
                  <a:pt x="70995" y="3104"/>
                  <a:pt x="63209" y="1178"/>
                  <a:pt x="55088" y="1094"/>
                </a:cubicBezTo>
                <a:cubicBezTo>
                  <a:pt x="48432" y="1052"/>
                  <a:pt x="41798" y="1032"/>
                  <a:pt x="35184" y="1032"/>
                </a:cubicBezTo>
                <a:cubicBezTo>
                  <a:pt x="28570" y="1032"/>
                  <a:pt x="21977" y="1052"/>
                  <a:pt x="15405" y="1094"/>
                </a:cubicBezTo>
                <a:cubicBezTo>
                  <a:pt x="5442" y="1094"/>
                  <a:pt x="1" y="9383"/>
                  <a:pt x="84" y="16499"/>
                </a:cubicBezTo>
                <a:cubicBezTo>
                  <a:pt x="336" y="41447"/>
                  <a:pt x="252" y="66396"/>
                  <a:pt x="252" y="91260"/>
                </a:cubicBezTo>
                <a:cubicBezTo>
                  <a:pt x="252" y="92684"/>
                  <a:pt x="252" y="94023"/>
                  <a:pt x="503" y="95279"/>
                </a:cubicBezTo>
                <a:cubicBezTo>
                  <a:pt x="2094" y="101642"/>
                  <a:pt x="7954" y="106079"/>
                  <a:pt x="14903" y="106079"/>
                </a:cubicBezTo>
                <a:lnTo>
                  <a:pt x="57014" y="106079"/>
                </a:lnTo>
                <a:cubicBezTo>
                  <a:pt x="66139" y="106079"/>
                  <a:pt x="74930" y="104572"/>
                  <a:pt x="83218" y="100637"/>
                </a:cubicBezTo>
                <a:cubicBezTo>
                  <a:pt x="83687" y="100418"/>
                  <a:pt x="84062" y="100304"/>
                  <a:pt x="84401" y="100304"/>
                </a:cubicBezTo>
                <a:cubicBezTo>
                  <a:pt x="84970" y="100304"/>
                  <a:pt x="85435" y="100625"/>
                  <a:pt x="86064" y="101307"/>
                </a:cubicBezTo>
                <a:cubicBezTo>
                  <a:pt x="89228" y="105289"/>
                  <a:pt x="93551" y="107204"/>
                  <a:pt x="97817" y="107204"/>
                </a:cubicBezTo>
                <a:cubicBezTo>
                  <a:pt x="103147" y="107204"/>
                  <a:pt x="108390" y="104217"/>
                  <a:pt x="111180" y="98544"/>
                </a:cubicBezTo>
                <a:cubicBezTo>
                  <a:pt x="112938" y="94944"/>
                  <a:pt x="115617" y="93270"/>
                  <a:pt x="119636" y="93270"/>
                </a:cubicBezTo>
                <a:cubicBezTo>
                  <a:pt x="126585" y="93311"/>
                  <a:pt x="133533" y="93332"/>
                  <a:pt x="140493" y="93332"/>
                </a:cubicBezTo>
                <a:cubicBezTo>
                  <a:pt x="147452" y="93332"/>
                  <a:pt x="154421" y="93311"/>
                  <a:pt x="161412" y="93270"/>
                </a:cubicBezTo>
                <a:cubicBezTo>
                  <a:pt x="161513" y="93268"/>
                  <a:pt x="161612" y="93267"/>
                  <a:pt x="161711" y="93267"/>
                </a:cubicBezTo>
                <a:cubicBezTo>
                  <a:pt x="165978" y="93267"/>
                  <a:pt x="168741" y="95035"/>
                  <a:pt x="170705" y="98963"/>
                </a:cubicBezTo>
                <a:cubicBezTo>
                  <a:pt x="173291" y="104195"/>
                  <a:pt x="178396" y="107115"/>
                  <a:pt x="183729" y="107115"/>
                </a:cubicBezTo>
                <a:cubicBezTo>
                  <a:pt x="185991" y="107115"/>
                  <a:pt x="188294" y="106590"/>
                  <a:pt x="190463" y="105493"/>
                </a:cubicBezTo>
                <a:cubicBezTo>
                  <a:pt x="197830" y="101893"/>
                  <a:pt x="200844" y="92851"/>
                  <a:pt x="197076" y="85567"/>
                </a:cubicBezTo>
                <a:cubicBezTo>
                  <a:pt x="184351" y="60786"/>
                  <a:pt x="171542" y="35838"/>
                  <a:pt x="158649" y="11057"/>
                </a:cubicBezTo>
                <a:cubicBezTo>
                  <a:pt x="154962" y="3765"/>
                  <a:pt x="148949" y="1"/>
                  <a:pt x="140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2587200" y="2934525"/>
            <a:ext cx="5874300" cy="151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200">
                <a:solidFill>
                  <a:schemeClr val="accent5"/>
                </a:solidFill>
                <a:latin typeface="Montserrat"/>
                <a:ea typeface="Montserrat"/>
                <a:cs typeface="Montserrat"/>
                <a:sym typeface="Montserrat"/>
              </a:rPr>
              <a:t>¿QUÉ?</a:t>
            </a:r>
            <a:endParaRPr b="1" sz="1200">
              <a:solidFill>
                <a:schemeClr val="accent5"/>
              </a:solidFill>
              <a:latin typeface="Montserrat"/>
              <a:ea typeface="Montserrat"/>
              <a:cs typeface="Montserrat"/>
              <a:sym typeface="Montserrat"/>
            </a:endParaRPr>
          </a:p>
          <a:p>
            <a:pPr indent="0" lvl="0" marL="0" rtl="0" algn="l">
              <a:lnSpc>
                <a:spcPct val="115000"/>
              </a:lnSpc>
              <a:spcBef>
                <a:spcPts val="0"/>
              </a:spcBef>
              <a:spcAft>
                <a:spcPts val="0"/>
              </a:spcAft>
              <a:buNone/>
            </a:pPr>
            <a:r>
              <a:rPr lang="es" sz="1200">
                <a:latin typeface="Montserrat"/>
                <a:ea typeface="Montserrat"/>
                <a:cs typeface="Montserrat"/>
                <a:sym typeface="Montserrat"/>
              </a:rPr>
              <a:t>- </a:t>
            </a:r>
            <a:r>
              <a:rPr b="1" lang="es" sz="1200">
                <a:solidFill>
                  <a:srgbClr val="F90057"/>
                </a:solidFill>
                <a:latin typeface="Montserrat"/>
                <a:ea typeface="Montserrat"/>
                <a:cs typeface="Montserrat"/>
                <a:sym typeface="Montserrat"/>
              </a:rPr>
              <a:t>C</a:t>
            </a:r>
            <a:r>
              <a:rPr b="1" lang="es" sz="1200">
                <a:solidFill>
                  <a:srgbClr val="F90057"/>
                </a:solidFill>
                <a:latin typeface="Montserrat"/>
                <a:ea typeface="Montserrat"/>
                <a:cs typeface="Montserrat"/>
                <a:sym typeface="Montserrat"/>
              </a:rPr>
              <a:t>onocer el comportamiento del delito y descubrir patrones que puedan contribuir a su análisis.</a:t>
            </a:r>
            <a:r>
              <a:rPr b="1" lang="es" sz="1200">
                <a:solidFill>
                  <a:srgbClr val="FFFFFF"/>
                </a:solidFill>
                <a:latin typeface="Montserrat"/>
                <a:ea typeface="Montserrat"/>
                <a:cs typeface="Montserrat"/>
                <a:sym typeface="Montserrat"/>
              </a:rPr>
              <a:t>.</a:t>
            </a:r>
            <a:endParaRPr b="1" sz="12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200">
                <a:solidFill>
                  <a:schemeClr val="accent5"/>
                </a:solidFill>
                <a:latin typeface="Montserrat"/>
                <a:ea typeface="Montserrat"/>
                <a:cs typeface="Montserrat"/>
                <a:sym typeface="Montserrat"/>
              </a:rPr>
              <a:t>¿CÓMO?</a:t>
            </a:r>
            <a:endParaRPr b="1" sz="1200">
              <a:solidFill>
                <a:schemeClr val="accent5"/>
              </a:solidFill>
              <a:latin typeface="Montserrat"/>
              <a:ea typeface="Montserrat"/>
              <a:cs typeface="Montserrat"/>
              <a:sym typeface="Montserrat"/>
            </a:endParaRPr>
          </a:p>
          <a:p>
            <a:pPr indent="0" lvl="0" marL="0" rtl="0" algn="l">
              <a:lnSpc>
                <a:spcPct val="115000"/>
              </a:lnSpc>
              <a:spcBef>
                <a:spcPts val="0"/>
              </a:spcBef>
              <a:spcAft>
                <a:spcPts val="0"/>
              </a:spcAft>
              <a:buNone/>
            </a:pPr>
            <a:r>
              <a:rPr lang="es" sz="1200">
                <a:latin typeface="Montserrat"/>
                <a:ea typeface="Montserrat"/>
                <a:cs typeface="Montserrat"/>
                <a:sym typeface="Montserrat"/>
              </a:rPr>
              <a:t>- Desarrollo de un</a:t>
            </a:r>
            <a:r>
              <a:rPr lang="es" sz="1200">
                <a:solidFill>
                  <a:srgbClr val="FFFFFF"/>
                </a:solidFill>
                <a:latin typeface="Montserrat"/>
                <a:ea typeface="Montserrat"/>
                <a:cs typeface="Montserrat"/>
                <a:sym typeface="Montserrat"/>
              </a:rPr>
              <a:t> </a:t>
            </a:r>
            <a:r>
              <a:rPr b="1" lang="es" sz="1200">
                <a:solidFill>
                  <a:srgbClr val="F90057"/>
                </a:solidFill>
                <a:latin typeface="Montserrat"/>
                <a:ea typeface="Montserrat"/>
                <a:cs typeface="Montserrat"/>
                <a:sym typeface="Montserrat"/>
              </a:rPr>
              <a:t>modelo de regresión</a:t>
            </a:r>
            <a:r>
              <a:rPr lang="es" sz="1200">
                <a:solidFill>
                  <a:srgbClr val="FFFFFF"/>
                </a:solidFill>
                <a:latin typeface="Montserrat"/>
                <a:ea typeface="Montserrat"/>
                <a:cs typeface="Montserrat"/>
                <a:sym typeface="Montserrat"/>
              </a:rPr>
              <a:t> </a:t>
            </a:r>
            <a:r>
              <a:rPr lang="es" sz="1200">
                <a:latin typeface="Montserrat"/>
                <a:ea typeface="Montserrat"/>
                <a:cs typeface="Montserrat"/>
                <a:sym typeface="Montserrat"/>
              </a:rPr>
              <a:t>y</a:t>
            </a:r>
            <a:r>
              <a:rPr lang="es" sz="1200">
                <a:latin typeface="Montserrat"/>
                <a:ea typeface="Montserrat"/>
                <a:cs typeface="Montserrat"/>
                <a:sym typeface="Montserrat"/>
              </a:rPr>
              <a:t> un </a:t>
            </a:r>
            <a:r>
              <a:rPr b="1" lang="es" sz="1200">
                <a:solidFill>
                  <a:srgbClr val="F90057"/>
                </a:solidFill>
                <a:latin typeface="Montserrat"/>
                <a:ea typeface="Montserrat"/>
                <a:cs typeface="Montserrat"/>
                <a:sym typeface="Montserrat"/>
              </a:rPr>
              <a:t>algoritmo de k-means.</a:t>
            </a:r>
            <a:r>
              <a:rPr lang="es" sz="1200">
                <a:solidFill>
                  <a:srgbClr val="FFFFFF"/>
                </a:solidFill>
                <a:latin typeface="Montserrat"/>
                <a:ea typeface="Montserrat"/>
                <a:cs typeface="Montserrat"/>
                <a:sym typeface="Montserrat"/>
              </a:rPr>
              <a:t> </a:t>
            </a:r>
            <a:endParaRPr sz="1100">
              <a:solidFill>
                <a:srgbClr val="FFFFFF"/>
              </a:solidFill>
              <a:latin typeface="Roboto"/>
              <a:ea typeface="Roboto"/>
              <a:cs typeface="Roboto"/>
              <a:sym typeface="Roboto"/>
            </a:endParaRPr>
          </a:p>
        </p:txBody>
      </p:sp>
      <p:sp>
        <p:nvSpPr>
          <p:cNvPr id="110" name="Google Shape;110;p17"/>
          <p:cNvSpPr txBox="1"/>
          <p:nvPr/>
        </p:nvSpPr>
        <p:spPr>
          <a:xfrm>
            <a:off x="2590077" y="2590716"/>
            <a:ext cx="2283300" cy="4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Montserrat"/>
                <a:ea typeface="Montserrat"/>
                <a:cs typeface="Montserrat"/>
                <a:sym typeface="Montserrat"/>
              </a:rPr>
              <a:t>OBJETIVO</a:t>
            </a:r>
            <a:r>
              <a:rPr b="1" lang="es" sz="2000">
                <a:solidFill>
                  <a:srgbClr val="F90057"/>
                </a:solidFill>
                <a:latin typeface="Montserrat"/>
                <a:ea typeface="Montserrat"/>
                <a:cs typeface="Montserrat"/>
                <a:sym typeface="Montserrat"/>
              </a:rPr>
              <a:t>.</a:t>
            </a:r>
            <a:endParaRPr sz="1600">
              <a:solidFill>
                <a:srgbClr val="FB569C"/>
              </a:solidFill>
              <a:latin typeface="Fira Sans Extra Condensed Medium"/>
              <a:ea typeface="Fira Sans Extra Condensed Medium"/>
              <a:cs typeface="Fira Sans Extra Condensed Medium"/>
              <a:sym typeface="Fira Sans Extra Condensed Medium"/>
            </a:endParaRPr>
          </a:p>
        </p:txBody>
      </p:sp>
      <p:grpSp>
        <p:nvGrpSpPr>
          <p:cNvPr id="111" name="Google Shape;111;p17"/>
          <p:cNvGrpSpPr/>
          <p:nvPr/>
        </p:nvGrpSpPr>
        <p:grpSpPr>
          <a:xfrm>
            <a:off x="1371524" y="3212725"/>
            <a:ext cx="444596" cy="473715"/>
            <a:chOff x="5970800" y="1619250"/>
            <a:chExt cx="428650" cy="456725"/>
          </a:xfrm>
        </p:grpSpPr>
        <p:sp>
          <p:nvSpPr>
            <p:cNvPr id="112" name="Google Shape;112;p17"/>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7"/>
          <p:cNvGrpSpPr/>
          <p:nvPr/>
        </p:nvGrpSpPr>
        <p:grpSpPr>
          <a:xfrm>
            <a:off x="747281" y="735117"/>
            <a:ext cx="1693087" cy="1466539"/>
            <a:chOff x="4741049" y="1456476"/>
            <a:chExt cx="1307100" cy="1132200"/>
          </a:xfrm>
        </p:grpSpPr>
        <p:sp>
          <p:nvSpPr>
            <p:cNvPr id="118" name="Google Shape;118;p17"/>
            <p:cNvSpPr/>
            <p:nvPr/>
          </p:nvSpPr>
          <p:spPr>
            <a:xfrm>
              <a:off x="4741049" y="1456476"/>
              <a:ext cx="1307100" cy="1132200"/>
            </a:xfrm>
            <a:prstGeom prst="hexagon">
              <a:avLst>
                <a:gd fmla="val 28729" name="adj"/>
                <a:gd fmla="val 115470" name="vf"/>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Google Shape;119;p17"/>
            <p:cNvSpPr/>
            <p:nvPr/>
          </p:nvSpPr>
          <p:spPr>
            <a:xfrm>
              <a:off x="4914200" y="1606475"/>
              <a:ext cx="960900" cy="832200"/>
            </a:xfrm>
            <a:prstGeom prst="hexagon">
              <a:avLst>
                <a:gd fmla="val 28729" name="adj"/>
                <a:gd fmla="val 115470" name="vf"/>
              </a:avLst>
            </a:prstGeom>
            <a:solidFill>
              <a:srgbClr val="194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7"/>
          <p:cNvSpPr txBox="1"/>
          <p:nvPr/>
        </p:nvSpPr>
        <p:spPr>
          <a:xfrm>
            <a:off x="2587200" y="1181925"/>
            <a:ext cx="5874300" cy="11655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Montserrat"/>
              <a:buChar char="-"/>
            </a:pPr>
            <a:r>
              <a:rPr lang="es" sz="1200">
                <a:latin typeface="Montserrat"/>
                <a:ea typeface="Montserrat"/>
                <a:cs typeface="Montserrat"/>
                <a:sym typeface="Montserrat"/>
              </a:rPr>
              <a:t>Existe una relación entre </a:t>
            </a:r>
            <a:r>
              <a:rPr b="1" lang="es" sz="1200">
                <a:solidFill>
                  <a:schemeClr val="accent5"/>
                </a:solidFill>
                <a:latin typeface="Montserrat"/>
                <a:ea typeface="Montserrat"/>
                <a:cs typeface="Montserrat"/>
                <a:sym typeface="Montserrat"/>
              </a:rPr>
              <a:t>delitos </a:t>
            </a:r>
            <a:r>
              <a:rPr lang="es" sz="1200">
                <a:solidFill>
                  <a:schemeClr val="dk1"/>
                </a:solidFill>
                <a:latin typeface="Montserrat"/>
                <a:ea typeface="Montserrat"/>
                <a:cs typeface="Montserrat"/>
                <a:sym typeface="Montserrat"/>
              </a:rPr>
              <a:t>y </a:t>
            </a:r>
            <a:r>
              <a:rPr b="1" lang="es" sz="1200">
                <a:solidFill>
                  <a:schemeClr val="accent5"/>
                </a:solidFill>
                <a:latin typeface="Montserrat"/>
                <a:ea typeface="Montserrat"/>
                <a:cs typeface="Montserrat"/>
                <a:sym typeface="Montserrat"/>
              </a:rPr>
              <a:t>población.</a:t>
            </a:r>
            <a:endParaRPr b="1" sz="1200">
              <a:solidFill>
                <a:schemeClr val="accent5"/>
              </a:solidFill>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s" sz="1200">
                <a:solidFill>
                  <a:schemeClr val="dk1"/>
                </a:solidFill>
                <a:latin typeface="Montserrat"/>
                <a:ea typeface="Montserrat"/>
                <a:cs typeface="Montserrat"/>
                <a:sym typeface="Montserrat"/>
              </a:rPr>
              <a:t>Se puede identificar </a:t>
            </a:r>
            <a:r>
              <a:rPr b="1" lang="es" sz="1200">
                <a:solidFill>
                  <a:schemeClr val="accent5"/>
                </a:solidFill>
                <a:latin typeface="Montserrat"/>
                <a:ea typeface="Montserrat"/>
                <a:cs typeface="Montserrat"/>
                <a:sym typeface="Montserrat"/>
              </a:rPr>
              <a:t>grupos de delitos</a:t>
            </a:r>
            <a:r>
              <a:rPr lang="es" sz="1200">
                <a:solidFill>
                  <a:schemeClr val="dk1"/>
                </a:solidFill>
                <a:latin typeface="Montserrat"/>
                <a:ea typeface="Montserrat"/>
                <a:cs typeface="Montserrat"/>
                <a:sym typeface="Montserrat"/>
              </a:rPr>
              <a:t> según ciertas características y dinámica de la Ciudad.</a:t>
            </a:r>
            <a:endParaRPr sz="1100">
              <a:latin typeface="Roboto"/>
              <a:ea typeface="Roboto"/>
              <a:cs typeface="Roboto"/>
              <a:sym typeface="Roboto"/>
            </a:endParaRPr>
          </a:p>
        </p:txBody>
      </p:sp>
      <p:sp>
        <p:nvSpPr>
          <p:cNvPr id="121" name="Google Shape;121;p17"/>
          <p:cNvSpPr txBox="1"/>
          <p:nvPr/>
        </p:nvSpPr>
        <p:spPr>
          <a:xfrm>
            <a:off x="2590077" y="761916"/>
            <a:ext cx="2283300" cy="4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Montserrat"/>
                <a:ea typeface="Montserrat"/>
                <a:cs typeface="Montserrat"/>
                <a:sym typeface="Montserrat"/>
              </a:rPr>
              <a:t>HIPÓTESIS</a:t>
            </a:r>
            <a:r>
              <a:rPr b="1" lang="es" sz="2000">
                <a:solidFill>
                  <a:srgbClr val="F90057"/>
                </a:solidFill>
                <a:latin typeface="Montserrat"/>
                <a:ea typeface="Montserrat"/>
                <a:cs typeface="Montserrat"/>
                <a:sym typeface="Montserrat"/>
              </a:rPr>
              <a:t>.</a:t>
            </a:r>
            <a:endParaRPr sz="1600">
              <a:solidFill>
                <a:srgbClr val="FB569C"/>
              </a:solidFill>
              <a:latin typeface="Fira Sans Extra Condensed Medium"/>
              <a:ea typeface="Fira Sans Extra Condensed Medium"/>
              <a:cs typeface="Fira Sans Extra Condensed Medium"/>
              <a:sym typeface="Fira Sans Extra Condensed Medium"/>
            </a:endParaRPr>
          </a:p>
        </p:txBody>
      </p:sp>
      <p:grpSp>
        <p:nvGrpSpPr>
          <p:cNvPr id="122" name="Google Shape;122;p17"/>
          <p:cNvGrpSpPr/>
          <p:nvPr/>
        </p:nvGrpSpPr>
        <p:grpSpPr>
          <a:xfrm>
            <a:off x="1440748" y="1218805"/>
            <a:ext cx="306173" cy="499163"/>
            <a:chOff x="6730350" y="2315900"/>
            <a:chExt cx="257700" cy="420100"/>
          </a:xfrm>
        </p:grpSpPr>
        <p:sp>
          <p:nvSpPr>
            <p:cNvPr id="123" name="Google Shape;123;p1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cap="flat" cmpd="sng" w="9525">
              <a:solidFill>
                <a:srgbClr val="1940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nvSpPr>
        <p:spPr>
          <a:xfrm>
            <a:off x="82600" y="86450"/>
            <a:ext cx="4848000" cy="5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1200">
              <a:solidFill>
                <a:srgbClr val="F90057"/>
              </a:solidFill>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HIPÓTESIS/OBJETIVOS</a:t>
            </a:r>
            <a:r>
              <a:rPr b="1" lang="es" sz="2000">
                <a:solidFill>
                  <a:srgbClr val="F90057"/>
                </a:solidFill>
                <a:latin typeface="Montserrat"/>
                <a:ea typeface="Montserrat"/>
                <a:cs typeface="Montserrat"/>
                <a:sym typeface="Montserrat"/>
              </a:rPr>
              <a:t>.</a:t>
            </a:r>
            <a:endParaRPr b="1" sz="2300">
              <a:solidFill>
                <a:srgbClr val="F10146"/>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2" name="Shape 132"/>
        <p:cNvGrpSpPr/>
        <p:nvPr/>
      </p:nvGrpSpPr>
      <p:grpSpPr>
        <a:xfrm>
          <a:off x="0" y="0"/>
          <a:ext cx="0" cy="0"/>
          <a:chOff x="0" y="0"/>
          <a:chExt cx="0" cy="0"/>
        </a:xfrm>
      </p:grpSpPr>
      <p:sp>
        <p:nvSpPr>
          <p:cNvPr id="133" name="Google Shape;133;p18"/>
          <p:cNvSpPr txBox="1"/>
          <p:nvPr/>
        </p:nvSpPr>
        <p:spPr>
          <a:xfrm>
            <a:off x="1026175" y="532163"/>
            <a:ext cx="1891200" cy="763200"/>
          </a:xfrm>
          <a:prstGeom prst="rect">
            <a:avLst/>
          </a:prstGeom>
          <a:solidFill>
            <a:srgbClr val="F90057"/>
          </a:solid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BASE </a:t>
            </a:r>
            <a:r>
              <a:rPr b="1" lang="es" sz="1600">
                <a:solidFill>
                  <a:srgbClr val="FFFFFF"/>
                </a:solidFill>
                <a:latin typeface="Montserrat"/>
                <a:ea typeface="Montserrat"/>
                <a:cs typeface="Montserrat"/>
                <a:sym typeface="Montserrat"/>
              </a:rPr>
              <a:t>DE</a:t>
            </a:r>
            <a:endParaRPr b="1" sz="16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DELITOS</a:t>
            </a:r>
            <a:endParaRPr b="1" sz="1600">
              <a:solidFill>
                <a:srgbClr val="FFFFFF"/>
              </a:solidFill>
              <a:latin typeface="Montserrat"/>
              <a:ea typeface="Montserrat"/>
              <a:cs typeface="Montserrat"/>
              <a:sym typeface="Montserrat"/>
            </a:endParaRPr>
          </a:p>
        </p:txBody>
      </p:sp>
      <p:sp>
        <p:nvSpPr>
          <p:cNvPr id="134" name="Google Shape;134;p18"/>
          <p:cNvSpPr txBox="1"/>
          <p:nvPr/>
        </p:nvSpPr>
        <p:spPr>
          <a:xfrm>
            <a:off x="1778150" y="2781463"/>
            <a:ext cx="1674000" cy="811500"/>
          </a:xfrm>
          <a:prstGeom prst="rect">
            <a:avLst/>
          </a:prstGeom>
          <a:solidFill>
            <a:srgbClr val="F90057"/>
          </a:solid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REGRESIÓN</a:t>
            </a:r>
            <a:endParaRPr b="1" sz="1600">
              <a:solidFill>
                <a:srgbClr val="FFFFFF"/>
              </a:solidFill>
              <a:latin typeface="Montserrat"/>
              <a:ea typeface="Montserrat"/>
              <a:cs typeface="Montserrat"/>
              <a:sym typeface="Montserrat"/>
            </a:endParaRPr>
          </a:p>
        </p:txBody>
      </p:sp>
      <p:sp>
        <p:nvSpPr>
          <p:cNvPr id="135" name="Google Shape;135;p18"/>
          <p:cNvSpPr txBox="1"/>
          <p:nvPr/>
        </p:nvSpPr>
        <p:spPr>
          <a:xfrm>
            <a:off x="3746850" y="528600"/>
            <a:ext cx="1891200" cy="763200"/>
          </a:xfrm>
          <a:prstGeom prst="rect">
            <a:avLst/>
          </a:prstGeom>
          <a:solidFill>
            <a:srgbClr val="F90057"/>
          </a:solid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POBLACIÓN</a:t>
            </a:r>
            <a:endParaRPr b="1" sz="1600">
              <a:solidFill>
                <a:srgbClr val="FFFFFF"/>
              </a:solidFill>
              <a:latin typeface="Montserrat"/>
              <a:ea typeface="Montserrat"/>
              <a:cs typeface="Montserrat"/>
              <a:sym typeface="Montserrat"/>
            </a:endParaRPr>
          </a:p>
        </p:txBody>
      </p:sp>
      <p:sp>
        <p:nvSpPr>
          <p:cNvPr id="136" name="Google Shape;136;p18"/>
          <p:cNvSpPr txBox="1"/>
          <p:nvPr/>
        </p:nvSpPr>
        <p:spPr>
          <a:xfrm>
            <a:off x="6540050" y="552750"/>
            <a:ext cx="1891200" cy="763200"/>
          </a:xfrm>
          <a:prstGeom prst="rect">
            <a:avLst/>
          </a:prstGeom>
          <a:solidFill>
            <a:srgbClr val="F90057"/>
          </a:solid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chemeClr val="dk1"/>
              </a:buClr>
              <a:buFont typeface="Arial"/>
              <a:buNone/>
            </a:pPr>
            <a:r>
              <a:t/>
            </a:r>
            <a:endParaRPr b="1" sz="1600">
              <a:solidFill>
                <a:srgbClr val="FFFFFF"/>
              </a:solidFill>
              <a:latin typeface="Roboto"/>
              <a:ea typeface="Roboto"/>
              <a:cs typeface="Roboto"/>
              <a:sym typeface="Roboto"/>
            </a:endParaRPr>
          </a:p>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RADIOS CENSALES</a:t>
            </a:r>
            <a:endParaRPr b="1" sz="16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Font typeface="Arial"/>
              <a:buNone/>
            </a:pPr>
            <a:r>
              <a:t/>
            </a:r>
            <a:endParaRPr b="1" sz="1600">
              <a:solidFill>
                <a:srgbClr val="FFFFFF"/>
              </a:solidFill>
              <a:latin typeface="Roboto"/>
              <a:ea typeface="Roboto"/>
              <a:cs typeface="Roboto"/>
              <a:sym typeface="Roboto"/>
            </a:endParaRPr>
          </a:p>
        </p:txBody>
      </p:sp>
      <p:pic>
        <p:nvPicPr>
          <p:cNvPr id="137" name="Google Shape;137;p18"/>
          <p:cNvPicPr preferRelativeResize="0"/>
          <p:nvPr/>
        </p:nvPicPr>
        <p:blipFill>
          <a:blip r:embed="rId3">
            <a:alphaModFix/>
          </a:blip>
          <a:stretch>
            <a:fillRect/>
          </a:stretch>
        </p:blipFill>
        <p:spPr>
          <a:xfrm>
            <a:off x="712738" y="541738"/>
            <a:ext cx="603200" cy="603200"/>
          </a:xfrm>
          <a:prstGeom prst="rect">
            <a:avLst/>
          </a:prstGeom>
          <a:noFill/>
          <a:ln>
            <a:noFill/>
          </a:ln>
        </p:spPr>
      </p:pic>
      <p:pic>
        <p:nvPicPr>
          <p:cNvPr id="138" name="Google Shape;138;p18"/>
          <p:cNvPicPr preferRelativeResize="0"/>
          <p:nvPr/>
        </p:nvPicPr>
        <p:blipFill>
          <a:blip r:embed="rId4">
            <a:alphaModFix/>
          </a:blip>
          <a:stretch>
            <a:fillRect/>
          </a:stretch>
        </p:blipFill>
        <p:spPr>
          <a:xfrm>
            <a:off x="1449375" y="3025550"/>
            <a:ext cx="491850" cy="491850"/>
          </a:xfrm>
          <a:prstGeom prst="rect">
            <a:avLst/>
          </a:prstGeom>
          <a:noFill/>
          <a:ln>
            <a:noFill/>
          </a:ln>
        </p:spPr>
      </p:pic>
      <p:sp>
        <p:nvSpPr>
          <p:cNvPr id="139" name="Google Shape;139;p18"/>
          <p:cNvSpPr txBox="1"/>
          <p:nvPr/>
        </p:nvSpPr>
        <p:spPr>
          <a:xfrm>
            <a:off x="6400" y="236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Montserrat"/>
                <a:ea typeface="Montserrat"/>
                <a:cs typeface="Montserrat"/>
                <a:sym typeface="Montserrat"/>
              </a:rPr>
              <a:t>FLUJO DE TRABAJO</a:t>
            </a:r>
            <a:r>
              <a:rPr b="1" lang="es" sz="2000">
                <a:solidFill>
                  <a:srgbClr val="F90057"/>
                </a:solidFill>
                <a:latin typeface="Montserrat"/>
                <a:ea typeface="Montserrat"/>
                <a:cs typeface="Montserrat"/>
                <a:sym typeface="Montserrat"/>
              </a:rPr>
              <a:t>.</a:t>
            </a:r>
            <a:endParaRPr b="1" sz="2300">
              <a:solidFill>
                <a:srgbClr val="F10146"/>
              </a:solidFill>
              <a:latin typeface="Montserrat"/>
              <a:ea typeface="Montserrat"/>
              <a:cs typeface="Montserrat"/>
              <a:sym typeface="Montserrat"/>
            </a:endParaRPr>
          </a:p>
        </p:txBody>
      </p:sp>
      <p:cxnSp>
        <p:nvCxnSpPr>
          <p:cNvPr id="140" name="Google Shape;140;p18"/>
          <p:cNvCxnSpPr/>
          <p:nvPr/>
        </p:nvCxnSpPr>
        <p:spPr>
          <a:xfrm>
            <a:off x="691300" y="2577625"/>
            <a:ext cx="8243700" cy="0"/>
          </a:xfrm>
          <a:prstGeom prst="straightConnector1">
            <a:avLst/>
          </a:prstGeom>
          <a:noFill/>
          <a:ln cap="flat" cmpd="sng" w="9525">
            <a:solidFill>
              <a:srgbClr val="F90057"/>
            </a:solidFill>
            <a:prstDash val="dash"/>
            <a:round/>
            <a:headEnd len="med" w="med" type="none"/>
            <a:tailEnd len="med" w="med" type="none"/>
          </a:ln>
        </p:spPr>
      </p:cxnSp>
      <p:cxnSp>
        <p:nvCxnSpPr>
          <p:cNvPr id="141" name="Google Shape;141;p18"/>
          <p:cNvCxnSpPr/>
          <p:nvPr/>
        </p:nvCxnSpPr>
        <p:spPr>
          <a:xfrm>
            <a:off x="691300" y="3720625"/>
            <a:ext cx="8243700" cy="0"/>
          </a:xfrm>
          <a:prstGeom prst="straightConnector1">
            <a:avLst/>
          </a:prstGeom>
          <a:noFill/>
          <a:ln cap="flat" cmpd="sng" w="9525">
            <a:solidFill>
              <a:srgbClr val="F90057"/>
            </a:solidFill>
            <a:prstDash val="dash"/>
            <a:round/>
            <a:headEnd len="med" w="med" type="none"/>
            <a:tailEnd len="med" w="med" type="none"/>
          </a:ln>
        </p:spPr>
      </p:cxnSp>
      <p:sp>
        <p:nvSpPr>
          <p:cNvPr id="142" name="Google Shape;142;p18"/>
          <p:cNvSpPr/>
          <p:nvPr/>
        </p:nvSpPr>
        <p:spPr>
          <a:xfrm rot="5400000">
            <a:off x="-218799" y="806000"/>
            <a:ext cx="1228200" cy="494400"/>
          </a:xfrm>
          <a:prstGeom prst="notchedRightArrow">
            <a:avLst>
              <a:gd fmla="val 74710" name="adj1"/>
              <a:gd fmla="val 51726" name="adj2"/>
            </a:avLst>
          </a:prstGeom>
          <a:noFill/>
          <a:ln cap="flat" cmpd="sng" w="19050">
            <a:solidFill>
              <a:srgbClr val="F900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200">
                <a:latin typeface="Montserrat"/>
                <a:ea typeface="Montserrat"/>
                <a:cs typeface="Montserrat"/>
                <a:sym typeface="Montserrat"/>
              </a:rPr>
              <a:t>DATOS</a:t>
            </a:r>
            <a:r>
              <a:rPr b="1" lang="es" sz="1200">
                <a:solidFill>
                  <a:srgbClr val="F90057"/>
                </a:solidFill>
                <a:latin typeface="Montserrat"/>
                <a:ea typeface="Montserrat"/>
                <a:cs typeface="Montserrat"/>
                <a:sym typeface="Montserrat"/>
              </a:rPr>
              <a:t>.</a:t>
            </a:r>
            <a:endParaRPr b="1" sz="1200">
              <a:solidFill>
                <a:srgbClr val="FFFFFF"/>
              </a:solidFill>
              <a:latin typeface="Nunito"/>
              <a:ea typeface="Nunito"/>
              <a:cs typeface="Nunito"/>
              <a:sym typeface="Nunito"/>
            </a:endParaRPr>
          </a:p>
        </p:txBody>
      </p:sp>
      <p:sp>
        <p:nvSpPr>
          <p:cNvPr id="143" name="Google Shape;143;p18"/>
          <p:cNvSpPr/>
          <p:nvPr/>
        </p:nvSpPr>
        <p:spPr>
          <a:xfrm rot="5400000">
            <a:off x="-269050" y="2940925"/>
            <a:ext cx="1328700" cy="494400"/>
          </a:xfrm>
          <a:prstGeom prst="notchedRightArrow">
            <a:avLst>
              <a:gd fmla="val 74710" name="adj1"/>
              <a:gd fmla="val 51726" name="adj2"/>
            </a:avLst>
          </a:prstGeom>
          <a:noFill/>
          <a:ln cap="flat" cmpd="sng" w="19050">
            <a:solidFill>
              <a:srgbClr val="F900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200">
                <a:latin typeface="Montserrat"/>
                <a:ea typeface="Montserrat"/>
                <a:cs typeface="Montserrat"/>
                <a:sym typeface="Montserrat"/>
              </a:rPr>
              <a:t>MODELO</a:t>
            </a:r>
            <a:r>
              <a:rPr b="1" lang="es" sz="1200">
                <a:solidFill>
                  <a:srgbClr val="F90057"/>
                </a:solidFill>
                <a:latin typeface="Montserrat"/>
                <a:ea typeface="Montserrat"/>
                <a:cs typeface="Montserrat"/>
                <a:sym typeface="Montserrat"/>
              </a:rPr>
              <a:t>.</a:t>
            </a:r>
            <a:endParaRPr b="1" sz="1200">
              <a:solidFill>
                <a:srgbClr val="FFFFFF"/>
              </a:solidFill>
              <a:latin typeface="Nunito"/>
              <a:ea typeface="Nunito"/>
              <a:cs typeface="Nunito"/>
              <a:sym typeface="Nunito"/>
            </a:endParaRPr>
          </a:p>
        </p:txBody>
      </p:sp>
      <p:sp>
        <p:nvSpPr>
          <p:cNvPr id="144" name="Google Shape;144;p18"/>
          <p:cNvSpPr/>
          <p:nvPr/>
        </p:nvSpPr>
        <p:spPr>
          <a:xfrm rot="5400000">
            <a:off x="-254800" y="4194800"/>
            <a:ext cx="1300200" cy="494400"/>
          </a:xfrm>
          <a:prstGeom prst="notchedRightArrow">
            <a:avLst>
              <a:gd fmla="val 74710" name="adj1"/>
              <a:gd fmla="val 51726" name="adj2"/>
            </a:avLst>
          </a:prstGeom>
          <a:noFill/>
          <a:ln cap="flat" cmpd="sng" w="19050">
            <a:solidFill>
              <a:srgbClr val="F900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200">
                <a:latin typeface="Montserrat"/>
                <a:ea typeface="Montserrat"/>
                <a:cs typeface="Montserrat"/>
                <a:sym typeface="Montserrat"/>
              </a:rPr>
              <a:t>OUTPUT</a:t>
            </a:r>
            <a:r>
              <a:rPr b="1" lang="es" sz="1200">
                <a:solidFill>
                  <a:srgbClr val="F90057"/>
                </a:solidFill>
                <a:latin typeface="Montserrat"/>
                <a:ea typeface="Montserrat"/>
                <a:cs typeface="Montserrat"/>
                <a:sym typeface="Montserrat"/>
              </a:rPr>
              <a:t>.</a:t>
            </a:r>
            <a:endParaRPr b="1" sz="1200">
              <a:solidFill>
                <a:srgbClr val="FFFFFF"/>
              </a:solidFill>
              <a:latin typeface="Nunito"/>
              <a:ea typeface="Nunito"/>
              <a:cs typeface="Nunito"/>
              <a:sym typeface="Nunito"/>
            </a:endParaRPr>
          </a:p>
        </p:txBody>
      </p:sp>
      <p:sp>
        <p:nvSpPr>
          <p:cNvPr id="145" name="Google Shape;145;p18"/>
          <p:cNvSpPr txBox="1"/>
          <p:nvPr/>
        </p:nvSpPr>
        <p:spPr>
          <a:xfrm>
            <a:off x="5276100" y="2781463"/>
            <a:ext cx="1674000" cy="811500"/>
          </a:xfrm>
          <a:prstGeom prst="rect">
            <a:avLst/>
          </a:prstGeom>
          <a:solidFill>
            <a:srgbClr val="F90057"/>
          </a:solid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K-MEANS</a:t>
            </a:r>
            <a:endParaRPr b="1" sz="1600">
              <a:solidFill>
                <a:srgbClr val="FFFFFF"/>
              </a:solidFill>
              <a:latin typeface="Montserrat"/>
              <a:ea typeface="Montserrat"/>
              <a:cs typeface="Montserrat"/>
              <a:sym typeface="Montserrat"/>
            </a:endParaRPr>
          </a:p>
        </p:txBody>
      </p:sp>
      <p:pic>
        <p:nvPicPr>
          <p:cNvPr id="146" name="Google Shape;146;p18"/>
          <p:cNvPicPr preferRelativeResize="0"/>
          <p:nvPr/>
        </p:nvPicPr>
        <p:blipFill>
          <a:blip r:embed="rId4">
            <a:alphaModFix/>
          </a:blip>
          <a:stretch>
            <a:fillRect/>
          </a:stretch>
        </p:blipFill>
        <p:spPr>
          <a:xfrm>
            <a:off x="4961400" y="3025550"/>
            <a:ext cx="491850" cy="491850"/>
          </a:xfrm>
          <a:prstGeom prst="rect">
            <a:avLst/>
          </a:prstGeom>
          <a:noFill/>
          <a:ln>
            <a:noFill/>
          </a:ln>
        </p:spPr>
      </p:pic>
      <p:pic>
        <p:nvPicPr>
          <p:cNvPr id="147" name="Google Shape;147;p18"/>
          <p:cNvPicPr preferRelativeResize="0"/>
          <p:nvPr/>
        </p:nvPicPr>
        <p:blipFill>
          <a:blip r:embed="rId5">
            <a:alphaModFix/>
          </a:blip>
          <a:stretch>
            <a:fillRect/>
          </a:stretch>
        </p:blipFill>
        <p:spPr>
          <a:xfrm>
            <a:off x="1268950" y="3889125"/>
            <a:ext cx="2399344" cy="1228200"/>
          </a:xfrm>
          <a:prstGeom prst="rect">
            <a:avLst/>
          </a:prstGeom>
          <a:noFill/>
          <a:ln>
            <a:noFill/>
          </a:ln>
        </p:spPr>
      </p:pic>
      <p:pic>
        <p:nvPicPr>
          <p:cNvPr id="148" name="Google Shape;148;p18"/>
          <p:cNvPicPr preferRelativeResize="0"/>
          <p:nvPr/>
        </p:nvPicPr>
        <p:blipFill>
          <a:blip r:embed="rId6">
            <a:alphaModFix/>
          </a:blip>
          <a:stretch>
            <a:fillRect/>
          </a:stretch>
        </p:blipFill>
        <p:spPr>
          <a:xfrm>
            <a:off x="5276100" y="3762750"/>
            <a:ext cx="1704477" cy="1329350"/>
          </a:xfrm>
          <a:prstGeom prst="rect">
            <a:avLst/>
          </a:prstGeom>
          <a:noFill/>
          <a:ln>
            <a:noFill/>
          </a:ln>
        </p:spPr>
      </p:pic>
      <p:pic>
        <p:nvPicPr>
          <p:cNvPr id="149" name="Google Shape;149;p18"/>
          <p:cNvPicPr preferRelativeResize="0"/>
          <p:nvPr/>
        </p:nvPicPr>
        <p:blipFill>
          <a:blip r:embed="rId7">
            <a:alphaModFix/>
          </a:blip>
          <a:stretch>
            <a:fillRect/>
          </a:stretch>
        </p:blipFill>
        <p:spPr>
          <a:xfrm>
            <a:off x="3301040" y="713825"/>
            <a:ext cx="414460" cy="259038"/>
          </a:xfrm>
          <a:prstGeom prst="rect">
            <a:avLst/>
          </a:prstGeom>
          <a:noFill/>
          <a:ln>
            <a:noFill/>
          </a:ln>
        </p:spPr>
      </p:pic>
      <p:pic>
        <p:nvPicPr>
          <p:cNvPr id="150" name="Google Shape;150;p18"/>
          <p:cNvPicPr preferRelativeResize="0"/>
          <p:nvPr/>
        </p:nvPicPr>
        <p:blipFill>
          <a:blip r:embed="rId8">
            <a:alphaModFix/>
          </a:blip>
          <a:stretch>
            <a:fillRect/>
          </a:stretch>
        </p:blipFill>
        <p:spPr>
          <a:xfrm>
            <a:off x="6076175" y="757625"/>
            <a:ext cx="608625" cy="291454"/>
          </a:xfrm>
          <a:prstGeom prst="rect">
            <a:avLst/>
          </a:prstGeom>
          <a:noFill/>
          <a:ln>
            <a:noFill/>
          </a:ln>
        </p:spPr>
      </p:pic>
      <p:sp>
        <p:nvSpPr>
          <p:cNvPr id="151" name="Google Shape;151;p18"/>
          <p:cNvSpPr/>
          <p:nvPr/>
        </p:nvSpPr>
        <p:spPr>
          <a:xfrm rot="5400000">
            <a:off x="-82600" y="1855500"/>
            <a:ext cx="955800" cy="494400"/>
          </a:xfrm>
          <a:prstGeom prst="notchedRightArrow">
            <a:avLst>
              <a:gd fmla="val 74710" name="adj1"/>
              <a:gd fmla="val 51726" name="adj2"/>
            </a:avLst>
          </a:prstGeom>
          <a:noFill/>
          <a:ln cap="flat" cmpd="sng" w="19050">
            <a:solidFill>
              <a:srgbClr val="F900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200">
                <a:latin typeface="Montserrat"/>
                <a:ea typeface="Montserrat"/>
                <a:cs typeface="Montserrat"/>
                <a:sym typeface="Montserrat"/>
              </a:rPr>
              <a:t>EDA</a:t>
            </a:r>
            <a:r>
              <a:rPr b="1" lang="es" sz="1200">
                <a:solidFill>
                  <a:srgbClr val="F90057"/>
                </a:solidFill>
                <a:latin typeface="Montserrat"/>
                <a:ea typeface="Montserrat"/>
                <a:cs typeface="Montserrat"/>
                <a:sym typeface="Montserrat"/>
              </a:rPr>
              <a:t>.</a:t>
            </a:r>
            <a:endParaRPr b="1" sz="1200">
              <a:solidFill>
                <a:srgbClr val="FFFFFF"/>
              </a:solidFill>
              <a:latin typeface="Nunito"/>
              <a:ea typeface="Nunito"/>
              <a:cs typeface="Nunito"/>
              <a:sym typeface="Nunito"/>
            </a:endParaRPr>
          </a:p>
        </p:txBody>
      </p:sp>
      <p:cxnSp>
        <p:nvCxnSpPr>
          <p:cNvPr id="152" name="Google Shape;152;p18"/>
          <p:cNvCxnSpPr/>
          <p:nvPr/>
        </p:nvCxnSpPr>
        <p:spPr>
          <a:xfrm>
            <a:off x="712750" y="1523825"/>
            <a:ext cx="8243700" cy="0"/>
          </a:xfrm>
          <a:prstGeom prst="straightConnector1">
            <a:avLst/>
          </a:prstGeom>
          <a:noFill/>
          <a:ln cap="flat" cmpd="sng" w="9525">
            <a:solidFill>
              <a:srgbClr val="F90057"/>
            </a:solidFill>
            <a:prstDash val="dash"/>
            <a:round/>
            <a:headEnd len="med" w="med" type="none"/>
            <a:tailEnd len="med" w="med" type="none"/>
          </a:ln>
        </p:spPr>
      </p:cxnSp>
      <p:sp>
        <p:nvSpPr>
          <p:cNvPr id="153" name="Google Shape;153;p18"/>
          <p:cNvSpPr txBox="1"/>
          <p:nvPr/>
        </p:nvSpPr>
        <p:spPr>
          <a:xfrm>
            <a:off x="3512275" y="1644963"/>
            <a:ext cx="1674000" cy="811500"/>
          </a:xfrm>
          <a:prstGeom prst="rect">
            <a:avLst/>
          </a:prstGeom>
          <a:solidFill>
            <a:srgbClr val="F90057"/>
          </a:solid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chemeClr val="dk1"/>
              </a:buClr>
              <a:buFont typeface="Arial"/>
              <a:buNone/>
            </a:pPr>
            <a:r>
              <a:rPr b="1" lang="es" sz="1600">
                <a:solidFill>
                  <a:srgbClr val="FFFFFF"/>
                </a:solidFill>
                <a:latin typeface="Montserrat"/>
                <a:ea typeface="Montserrat"/>
                <a:cs typeface="Montserrat"/>
                <a:sym typeface="Montserrat"/>
              </a:rPr>
              <a:t>EDA</a:t>
            </a:r>
            <a:endParaRPr b="1" sz="1600">
              <a:solidFill>
                <a:srgbClr val="FFFFFF"/>
              </a:solidFill>
              <a:latin typeface="Montserrat"/>
              <a:ea typeface="Montserrat"/>
              <a:cs typeface="Montserrat"/>
              <a:sym typeface="Montserrat"/>
            </a:endParaRPr>
          </a:p>
        </p:txBody>
      </p:sp>
      <p:grpSp>
        <p:nvGrpSpPr>
          <p:cNvPr id="154" name="Google Shape;154;p18"/>
          <p:cNvGrpSpPr/>
          <p:nvPr/>
        </p:nvGrpSpPr>
        <p:grpSpPr>
          <a:xfrm>
            <a:off x="3604554" y="1925663"/>
            <a:ext cx="341147" cy="250128"/>
            <a:chOff x="3936375" y="3703750"/>
            <a:chExt cx="453050" cy="332175"/>
          </a:xfrm>
        </p:grpSpPr>
        <p:sp>
          <p:nvSpPr>
            <p:cNvPr id="155" name="Google Shape;155;p18"/>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3" name="Shape 163"/>
        <p:cNvGrpSpPr/>
        <p:nvPr/>
      </p:nvGrpSpPr>
      <p:grpSpPr>
        <a:xfrm>
          <a:off x="0" y="0"/>
          <a:ext cx="0" cy="0"/>
          <a:chOff x="0" y="0"/>
          <a:chExt cx="0" cy="0"/>
        </a:xfrm>
      </p:grpSpPr>
      <p:sp>
        <p:nvSpPr>
          <p:cNvPr id="164" name="Google Shape;164;p19"/>
          <p:cNvSpPr txBox="1"/>
          <p:nvPr/>
        </p:nvSpPr>
        <p:spPr>
          <a:xfrm>
            <a:off x="6400" y="998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2000">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REGRESIÓN LINEAL</a:t>
            </a:r>
            <a:endParaRPr b="1" sz="2300">
              <a:solidFill>
                <a:srgbClr val="F10146"/>
              </a:solidFill>
              <a:latin typeface="Montserrat"/>
              <a:ea typeface="Montserrat"/>
              <a:cs typeface="Montserrat"/>
              <a:sym typeface="Montserrat"/>
            </a:endParaRPr>
          </a:p>
        </p:txBody>
      </p:sp>
      <p:pic>
        <p:nvPicPr>
          <p:cNvPr id="165" name="Google Shape;165;p19"/>
          <p:cNvPicPr preferRelativeResize="0"/>
          <p:nvPr/>
        </p:nvPicPr>
        <p:blipFill>
          <a:blip r:embed="rId3">
            <a:alphaModFix/>
          </a:blip>
          <a:stretch>
            <a:fillRect/>
          </a:stretch>
        </p:blipFill>
        <p:spPr>
          <a:xfrm>
            <a:off x="1537900" y="1018625"/>
            <a:ext cx="6068200" cy="3106250"/>
          </a:xfrm>
          <a:prstGeom prst="rect">
            <a:avLst/>
          </a:prstGeom>
          <a:noFill/>
          <a:ln>
            <a:noFill/>
          </a:ln>
        </p:spPr>
      </p:pic>
      <p:sp>
        <p:nvSpPr>
          <p:cNvPr id="166" name="Google Shape;166;p19"/>
          <p:cNvSpPr txBox="1"/>
          <p:nvPr/>
        </p:nvSpPr>
        <p:spPr>
          <a:xfrm>
            <a:off x="395100" y="4160725"/>
            <a:ext cx="8597700" cy="8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R2 = </a:t>
            </a:r>
            <a:r>
              <a:rPr lang="es" sz="1100">
                <a:solidFill>
                  <a:schemeClr val="dk1"/>
                </a:solidFill>
              </a:rPr>
              <a:t>0.625</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 sz="1100">
                <a:solidFill>
                  <a:schemeClr val="dk1"/>
                </a:solidFill>
              </a:rPr>
              <a:t>Esto nos indica que si bien hay una relación entre los datos y tal como vemos en el gráfico es lineal, la explicación entre las variables no es buena. Es por ello que encontramos algunos puntos que se distancian de la tendencia lineal.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0" name="Shape 170"/>
        <p:cNvGrpSpPr/>
        <p:nvPr/>
      </p:nvGrpSpPr>
      <p:grpSpPr>
        <a:xfrm>
          <a:off x="0" y="0"/>
          <a:ext cx="0" cy="0"/>
          <a:chOff x="0" y="0"/>
          <a:chExt cx="0" cy="0"/>
        </a:xfrm>
      </p:grpSpPr>
      <p:sp>
        <p:nvSpPr>
          <p:cNvPr id="171" name="Google Shape;171;p20"/>
          <p:cNvSpPr txBox="1"/>
          <p:nvPr/>
        </p:nvSpPr>
        <p:spPr>
          <a:xfrm>
            <a:off x="6400" y="998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2000">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CLUSTER EN BARRIOS</a:t>
            </a:r>
            <a:endParaRPr b="1" sz="2300">
              <a:solidFill>
                <a:srgbClr val="F10146"/>
              </a:solidFill>
              <a:latin typeface="Montserrat"/>
              <a:ea typeface="Montserrat"/>
              <a:cs typeface="Montserrat"/>
              <a:sym typeface="Montserrat"/>
            </a:endParaRPr>
          </a:p>
        </p:txBody>
      </p:sp>
      <p:sp>
        <p:nvSpPr>
          <p:cNvPr id="172" name="Google Shape;172;p20"/>
          <p:cNvSpPr txBox="1"/>
          <p:nvPr/>
        </p:nvSpPr>
        <p:spPr>
          <a:xfrm>
            <a:off x="395100" y="4160725"/>
            <a:ext cx="8597700" cy="8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t>El valor de Silhouette desciende rápidamente pero en todos los casos presenta valores bajos. Entendemos que dada la complejidad hacia dentro de los barrios es posible que las zonas menos transitadas, donde ocurren menos delitos lleven a homogeneizar a la información impidiendo una separación correcta de clusters.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pic>
        <p:nvPicPr>
          <p:cNvPr id="173" name="Google Shape;173;p20"/>
          <p:cNvPicPr preferRelativeResize="0"/>
          <p:nvPr/>
        </p:nvPicPr>
        <p:blipFill>
          <a:blip r:embed="rId3">
            <a:alphaModFix/>
          </a:blip>
          <a:stretch>
            <a:fillRect/>
          </a:stretch>
        </p:blipFill>
        <p:spPr>
          <a:xfrm>
            <a:off x="4257688" y="633525"/>
            <a:ext cx="4832637" cy="3416825"/>
          </a:xfrm>
          <a:prstGeom prst="rect">
            <a:avLst/>
          </a:prstGeom>
          <a:noFill/>
          <a:ln>
            <a:noFill/>
          </a:ln>
        </p:spPr>
      </p:pic>
      <p:pic>
        <p:nvPicPr>
          <p:cNvPr id="174" name="Google Shape;174;p20"/>
          <p:cNvPicPr preferRelativeResize="0"/>
          <p:nvPr/>
        </p:nvPicPr>
        <p:blipFill>
          <a:blip r:embed="rId4">
            <a:alphaModFix/>
          </a:blip>
          <a:stretch>
            <a:fillRect/>
          </a:stretch>
        </p:blipFill>
        <p:spPr>
          <a:xfrm>
            <a:off x="572625" y="633525"/>
            <a:ext cx="2620938" cy="341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21"/>
          <p:cNvSpPr txBox="1"/>
          <p:nvPr/>
        </p:nvSpPr>
        <p:spPr>
          <a:xfrm>
            <a:off x="6400" y="998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2000">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CLUSTER EN BARRIOS</a:t>
            </a:r>
            <a:endParaRPr b="1" sz="2300">
              <a:solidFill>
                <a:srgbClr val="F10146"/>
              </a:solidFill>
              <a:latin typeface="Montserrat"/>
              <a:ea typeface="Montserrat"/>
              <a:cs typeface="Montserrat"/>
              <a:sym typeface="Montserrat"/>
            </a:endParaRPr>
          </a:p>
        </p:txBody>
      </p:sp>
      <p:sp>
        <p:nvSpPr>
          <p:cNvPr id="180" name="Google Shape;180;p21"/>
          <p:cNvSpPr txBox="1"/>
          <p:nvPr/>
        </p:nvSpPr>
        <p:spPr>
          <a:xfrm>
            <a:off x="201800" y="4160725"/>
            <a:ext cx="8790900" cy="8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t>De todas maneras, eligiendo tres clusters encontramos algunas diferencias que se </a:t>
            </a:r>
            <a:r>
              <a:rPr lang="es" sz="1100"/>
              <a:t>mantendrán</a:t>
            </a:r>
            <a:r>
              <a:rPr lang="es" sz="1100"/>
              <a:t> en el análisis por radio censal. Con este resultado vemos cierta similitud entre barrios con mayor vulnerabilidad social -como Nueva Pompeya, Flores, Balvanera, San Cristobal y Retiro- con Palermo. Sin embargo, esto puede deberse por un lado a la cantidad de personas que viven en Palermo como al movimiento nocturno de ese barrio. Por otro lado encontramos San Nicolás, donde es menor la cantidad de población, pero dada el movimiento diurno que hay por la concentración de oficinas la cantidad de delitos por población habitante es alta y lo lleva a diferenciarse de otros barrios.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pic>
        <p:nvPicPr>
          <p:cNvPr id="181" name="Google Shape;181;p21"/>
          <p:cNvPicPr preferRelativeResize="0"/>
          <p:nvPr/>
        </p:nvPicPr>
        <p:blipFill>
          <a:blip r:embed="rId3">
            <a:alphaModFix/>
          </a:blip>
          <a:stretch>
            <a:fillRect/>
          </a:stretch>
        </p:blipFill>
        <p:spPr>
          <a:xfrm>
            <a:off x="2277625" y="633525"/>
            <a:ext cx="4832637" cy="341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22"/>
          <p:cNvSpPr txBox="1"/>
          <p:nvPr/>
        </p:nvSpPr>
        <p:spPr>
          <a:xfrm>
            <a:off x="6400" y="99800"/>
            <a:ext cx="42513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200">
                <a:solidFill>
                  <a:srgbClr val="F90057"/>
                </a:solidFill>
                <a:latin typeface="Montserrat"/>
                <a:ea typeface="Montserrat"/>
                <a:cs typeface="Montserrat"/>
                <a:sym typeface="Montserrat"/>
              </a:rPr>
              <a:t>DELITOS EN LA CIUDAD DE BUENOS AIRES</a:t>
            </a:r>
            <a:endParaRPr b="1" sz="2000">
              <a:latin typeface="Montserrat"/>
              <a:ea typeface="Montserrat"/>
              <a:cs typeface="Montserrat"/>
              <a:sym typeface="Montserrat"/>
            </a:endParaRPr>
          </a:p>
          <a:p>
            <a:pPr indent="0" lvl="0" marL="0" rtl="0" algn="l">
              <a:spcBef>
                <a:spcPts val="0"/>
              </a:spcBef>
              <a:spcAft>
                <a:spcPts val="0"/>
              </a:spcAft>
              <a:buNone/>
            </a:pPr>
            <a:r>
              <a:rPr b="1" lang="es" sz="2000">
                <a:latin typeface="Montserrat"/>
                <a:ea typeface="Montserrat"/>
                <a:cs typeface="Montserrat"/>
                <a:sym typeface="Montserrat"/>
              </a:rPr>
              <a:t>CLUSTER EN RADIO CENSAL</a:t>
            </a:r>
            <a:endParaRPr b="1" sz="2300">
              <a:solidFill>
                <a:srgbClr val="F10146"/>
              </a:solidFill>
              <a:latin typeface="Montserrat"/>
              <a:ea typeface="Montserrat"/>
              <a:cs typeface="Montserrat"/>
              <a:sym typeface="Montserrat"/>
            </a:endParaRPr>
          </a:p>
        </p:txBody>
      </p:sp>
      <p:sp>
        <p:nvSpPr>
          <p:cNvPr id="187" name="Google Shape;187;p22"/>
          <p:cNvSpPr txBox="1"/>
          <p:nvPr/>
        </p:nvSpPr>
        <p:spPr>
          <a:xfrm>
            <a:off x="201800" y="4160725"/>
            <a:ext cx="8790900" cy="8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t>En este caso elegimos un valor de 7 clusters, ya que en él se maximiza el valor de Silhouette en un punto bajo de la curva de errores cuadrados. El valor obtenido fue de 73% una vez que dejamos de lado los siniestros viales, ya que estos al producirse de forma similar a lo largo de la Ciudad llevaban a una mayor homogenidad de los radios censales. </a:t>
            </a:r>
            <a:endParaRPr sz="1100"/>
          </a:p>
          <a:p>
            <a:pPr indent="0" lvl="0" marL="0" rtl="0" algn="just">
              <a:spcBef>
                <a:spcPts val="0"/>
              </a:spcBef>
              <a:spcAft>
                <a:spcPts val="0"/>
              </a:spcAft>
              <a:buNone/>
            </a:pPr>
            <a:r>
              <a:rPr lang="es" sz="1100"/>
              <a:t>A su vez en este caso diferenciamos los delitos ocurridos en los distintos momentos del día: madrugada, mañana, tarde y noche. </a:t>
            </a:r>
            <a:endParaRPr sz="1100"/>
          </a:p>
          <a:p>
            <a:pPr indent="0" lvl="0" marL="0" rtl="0" algn="l">
              <a:spcBef>
                <a:spcPts val="0"/>
              </a:spcBef>
              <a:spcAft>
                <a:spcPts val="0"/>
              </a:spcAft>
              <a:buNone/>
            </a:pPr>
            <a:r>
              <a:t/>
            </a:r>
            <a:endParaRPr/>
          </a:p>
        </p:txBody>
      </p:sp>
      <p:pic>
        <p:nvPicPr>
          <p:cNvPr id="188" name="Google Shape;188;p22"/>
          <p:cNvPicPr preferRelativeResize="0"/>
          <p:nvPr/>
        </p:nvPicPr>
        <p:blipFill>
          <a:blip r:embed="rId3">
            <a:alphaModFix/>
          </a:blip>
          <a:stretch>
            <a:fillRect/>
          </a:stretch>
        </p:blipFill>
        <p:spPr>
          <a:xfrm>
            <a:off x="4102475" y="591500"/>
            <a:ext cx="4832637" cy="3416825"/>
          </a:xfrm>
          <a:prstGeom prst="rect">
            <a:avLst/>
          </a:prstGeom>
          <a:noFill/>
          <a:ln>
            <a:noFill/>
          </a:ln>
        </p:spPr>
      </p:pic>
      <p:pic>
        <p:nvPicPr>
          <p:cNvPr id="189" name="Google Shape;189;p22"/>
          <p:cNvPicPr preferRelativeResize="0"/>
          <p:nvPr/>
        </p:nvPicPr>
        <p:blipFill>
          <a:blip r:embed="rId4">
            <a:alphaModFix/>
          </a:blip>
          <a:stretch>
            <a:fillRect/>
          </a:stretch>
        </p:blipFill>
        <p:spPr>
          <a:xfrm>
            <a:off x="802500" y="591500"/>
            <a:ext cx="2659090" cy="341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