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Arimo Bold" charset="1" panose="020B0704020202020204"/>
      <p:regular r:id="rId35"/>
    </p:embeddedFont>
    <p:embeddedFont>
      <p:font typeface="Arimo" charset="1" panose="020B0604020202020204"/>
      <p:regular r:id="rId36"/>
    </p:embeddedFont>
    <p:embeddedFont>
      <p:font typeface="Open Sans Bold" charset="1" panose="020B0806030504020204"/>
      <p:regular r:id="rId38"/>
    </p:embeddedFont>
    <p:embeddedFont>
      <p:font typeface="Open Sans" charset="1" panose="020B0606030504020204"/>
      <p:regular r:id="rId39"/>
    </p:embeddedFont>
    <p:embeddedFont>
      <p:font typeface="Aileron Bold" charset="1" panose="00000800000000000000"/>
      <p:regular r:id="rId44"/>
    </p:embeddedFont>
    <p:embeddedFont>
      <p:font typeface="Canva Sans Bold" charset="1" panose="020B0803030501040103"/>
      <p:regular r:id="rId49"/>
    </p:embeddedFont>
    <p:embeddedFont>
      <p:font typeface="Glacial Indifference Bold" charset="1" panose="00000800000000000000"/>
      <p:regular r:id="rId52"/>
    </p:embeddedFont>
    <p:embeddedFont>
      <p:font typeface="Glacial Indifference" charset="1" panose="00000000000000000000"/>
      <p:regular r:id="rId53"/>
    </p:embeddedFont>
    <p:embeddedFont>
      <p:font typeface="Montserrat Bold" charset="1" panose="00000800000000000000"/>
      <p:regular r:id="rId56"/>
    </p:embeddedFont>
    <p:embeddedFont>
      <p:font typeface="Montserrat" charset="1" panose="00000500000000000000"/>
      <p:regular r:id="rId57"/>
    </p:embeddedFont>
    <p:embeddedFont>
      <p:font typeface="Canva Sans" charset="1" panose="020B0503030501040103"/>
      <p:regular r:id="rId58"/>
    </p:embeddedFont>
    <p:embeddedFont>
      <p:font typeface="Gotham Bold" charset="1" panose="00000000000000000000"/>
      <p:regular r:id="rId59"/>
    </p:embeddedFont>
    <p:embeddedFont>
      <p:font typeface="Londrina Solid" charset="1" panose="00000500000000000000"/>
      <p:regular r:id="rId60"/>
    </p:embeddedFont>
    <p:embeddedFont>
      <p:font typeface="Kollektif" charset="1" panose="020B0604020101010102"/>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35" Target="fonts/font35.fntdata" Type="http://schemas.openxmlformats.org/officeDocument/2006/relationships/font"/><Relationship Id="rId36" Target="fonts/font36.fntdata" Type="http://schemas.openxmlformats.org/officeDocument/2006/relationships/font"/><Relationship Id="rId37" Target="notesSlides/notesSlide2.xml" Type="http://schemas.openxmlformats.org/officeDocument/2006/relationships/note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notesSlides/notesSlide5.xml" Type="http://schemas.openxmlformats.org/officeDocument/2006/relationships/notesSlide"/><Relationship Id="rId43" Target="notesSlides/notesSlide6.xml" Type="http://schemas.openxmlformats.org/officeDocument/2006/relationships/notesSlide"/><Relationship Id="rId44" Target="fonts/font44.fntdata" Type="http://schemas.openxmlformats.org/officeDocument/2006/relationships/font"/><Relationship Id="rId45" Target="notesSlides/notesSlide7.xml" Type="http://schemas.openxmlformats.org/officeDocument/2006/relationships/notesSlide"/><Relationship Id="rId46" Target="notesSlides/notesSlide8.xml" Type="http://schemas.openxmlformats.org/officeDocument/2006/relationships/notesSlide"/><Relationship Id="rId47" Target="notesSlides/notesSlide9.xml" Type="http://schemas.openxmlformats.org/officeDocument/2006/relationships/notesSlide"/><Relationship Id="rId48" Target="notesSlides/notesSlide10.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notesSlides/notesSlide11.xml" Type="http://schemas.openxmlformats.org/officeDocument/2006/relationships/notesSlide"/><Relationship Id="rId51" Target="notesSlides/notesSlide12.xml" Type="http://schemas.openxmlformats.org/officeDocument/2006/relationships/notesSlide"/><Relationship Id="rId52" Target="fonts/font52.fntdata" Type="http://schemas.openxmlformats.org/officeDocument/2006/relationships/font"/><Relationship Id="rId53" Target="fonts/font53.fntdata" Type="http://schemas.openxmlformats.org/officeDocument/2006/relationships/font"/><Relationship Id="rId54" Target="notesSlides/notesSlide13.xml" Type="http://schemas.openxmlformats.org/officeDocument/2006/relationships/notesSlide"/><Relationship Id="rId55" Target="notesSlides/notesSlide14.xml" Type="http://schemas.openxmlformats.org/officeDocument/2006/relationships/notesSlide"/><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60" Target="fonts/font60.fntdata" Type="http://schemas.openxmlformats.org/officeDocument/2006/relationships/font"/><Relationship Id="rId61" Target="fonts/font61.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Baik Ass.WrWb. Selamat sore kak sultan perkenalkan saya MelinAyu dari jcds 0412 Surabaya disini saya akan melakukan business presentation dimana job role saya sebagai seorang data analyst di perusahaan Airbnb Bangkok yang akan present kepada para host/tuan rumah dari Airbnb itu sendiri. Baik langsung saja saya mulai ya kak.</a:t>
            </a:r>
          </a:p>
          <a:p>
            <a:r>
              <a:rPr lang="en-US"/>
              <a:t/>
            </a:r>
          </a:p>
          <a:p>
            <a:r>
              <a:rPr lang="en-US"/>
              <a:t>Slide 1:</a:t>
            </a:r>
          </a:p>
          <a:p>
            <a:r>
              <a:rPr lang="en-US"/>
              <a:t>"Selamat sore para hosts Airbnb yang berbahagia. Hari ini, saya akan berbagi insights menarik dari data kami mengenai bagaimana mengoptimalkan listing Anda agar mendapatkan lebih banyak booking dan meningkatkan pendapatan."</a:t>
            </a:r>
          </a:p>
          <a:p>
            <a:r>
              <a:rPr lang="en-US"/>
              <a:t/>
            </a:r>
          </a:p>
          <a:p>
            <a:r>
              <a:rPr lang="en-US"/>
              <a:t>"Sebagai host Airbnb, Anda telah membuka pintu bagi para traveler untuk merasakan pengalaman stay cation yang unik. Namun, dalam persaingan yang semakin ketat, penting bagi kita untuk terus berinovasi. Pada presentasi ini, saya akan membagikan strategi data-driven yang dapat membantu Anda meningkatkan visibilitas listing, mendapatkan lebih banyak booking, dan pada akhirnya, meningkatkan pendapatan Anda."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13:</a:t>
            </a:r>
          </a:p>
          <a:p>
            <a:r>
              <a:rPr lang="en-US"/>
              <a:t>selanjutnya pada analisis ini memberikan gambaran yang sangat jelas tentang perilaku pengguna Airbnb di mana tingginya jumlah pengunjung yang memilih opsi stay cation 1 minggu menunjukkan bahwa:</a:t>
            </a:r>
          </a:p>
          <a:p>
            <a:r>
              <a:rPr lang="en-US"/>
              <a:t/>
            </a:r>
          </a:p>
          <a:p>
            <a:r>
              <a:rPr lang="en-US"/>
              <a:t>Pariwisata jangka pendek sangat populer, yaitu banyak orang menggunakan Airbnb untuk liburan singkat atau perjalanan akhir pekan atau beberapa pelaku bisnis mungkin juga menggunakan Airbnb untuk perjalanan bisnis yang singkat.</a:t>
            </a:r>
          </a:p>
          <a:p>
            <a:r>
              <a:rPr lang="en-US"/>
              <a:t/>
            </a:r>
          </a:p>
          <a:p>
            <a:r>
              <a:rPr lang="en-US"/>
              <a:t>sehingga para host bisa mengoptimalkan listing untuk menarik tamu yang mencari penginapan jangka pendek, dengan menerapkan harga yang lebih tinggi pada periode puncak dan harga yang lebih rendah untuk periode sepi kemudian melakukan promosi khusus untuk menarik tamu yang mencari penginapan jangka pendek.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14:</a:t>
            </a:r>
          </a:p>
          <a:p>
            <a:r>
              <a:rPr lang="en-US"/>
              <a:t>Seperti yang kita lihat pada grafik ini, lagi lagi entire home memiliki jumlah listing yang jauh lebih banyak dibandingkan dengan jenis akomodasi lainnya, berdasarkan minimum nights ntah itu 1 minggu, 1 bulan, 2 bulan, atau bahkan 3 bulan ke atas. Ini menunjukkan bahwa permintaan untuk menyewa entire home atau apartemen sangat tinggi di platform Airbnb.</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16:</a:t>
            </a:r>
          </a:p>
          <a:p>
            <a:r>
              <a:rPr lang="en-US"/>
              <a:t>"Dari analisis data yang telah kita lakukan, kita dapat menarik beberapa kesimpulan penting untuk memaksimalkan potensi bisnis Airbnb kita.</a:t>
            </a:r>
          </a:p>
          <a:p>
            <a:r>
              <a:rPr lang="en-US"/>
              <a:t/>
            </a:r>
          </a:p>
          <a:p>
            <a:r>
              <a:rPr lang="en-US"/>
              <a:t>Pertama, persaingan di area pusat kota sangat tinggi. Oleh karena itu, perlunya menawarkan sesuatu yang unik untuk menarik tamu. Misalnya, dengan fokus pada fasilitas yang lebih lengkap atau pengalaman menginap yang lebih personal.</a:t>
            </a:r>
          </a:p>
          <a:p>
            <a:r>
              <a:rPr lang="en-US"/>
              <a:t/>
            </a:r>
          </a:p>
          <a:p>
            <a:r>
              <a:rPr lang="en-US"/>
              <a:t>Kedua, perlunya mengoptimalkan harga dan ketersediaan kamar. Dengan menerapkan harga yang fleksibel dan menyesuaikan ketersediaan berdasarkan musim, hal tersebut bisa memaksimalkan pendapatan.</a:t>
            </a:r>
          </a:p>
          <a:p>
            <a:r>
              <a:rPr lang="en-US"/>
              <a:t/>
            </a:r>
          </a:p>
          <a:p>
            <a:r>
              <a:rPr lang="en-US"/>
              <a:t>Terakhir, perlunya memperhatikan preferensi tamu terhadap jenis akomodasi dan durasi menginap. Dengan menawarkan berbagai pilihan, hal itu bisa menjangkau lebih banyak segmen pasar."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17:</a:t>
            </a:r>
          </a:p>
          <a:p>
            <a:r>
              <a:rPr lang="en-US"/>
              <a:t>sehingga based on analisis yang sudah dilakukan, ada beberapa rekomendasi penting untuk meningkatkan performa listing Airbnb Anda:</a:t>
            </a:r>
          </a:p>
          <a:p>
            <a:r>
              <a:rPr lang="en-US"/>
              <a:t/>
            </a:r>
          </a:p>
          <a:p>
            <a:r>
              <a:rPr lang="en-US"/>
              <a:t>Persaingan Geospasial &amp; Kepadatan Pendaftaran: Di distrik-distrik pusat, para host harus fokus pada penawaran fasilitas premium yang disesuaikan dengan permintaan wisatawan yang tinggi. Untuk kawasan non-pusat, menyediakan fitur ramah anggaran seperti akses mudah ke transportasi umum.</a:t>
            </a:r>
          </a:p>
          <a:p>
            <a:r>
              <a:rPr lang="en-US"/>
              <a:t/>
            </a:r>
          </a:p>
          <a:p>
            <a:r>
              <a:rPr lang="en-US"/>
              <a:t>Harga &amp; Ketersediaan: </a:t>
            </a:r>
          </a:p>
          <a:p>
            <a:r>
              <a:rPr lang="en-US"/>
              <a:t>para host sebaiknya menerapkan alat penetapan harga dinamis untuk secara otomatis menyesuaikan tarif berdasarkan tren pasar, memastikan daya saing selama bulan-bulan berpeluang sambil menawarkan diskon selama periode di luar bulan tersebut.</a:t>
            </a:r>
          </a:p>
          <a:p>
            <a:r>
              <a:rPr lang="en-US"/>
              <a:t/>
            </a:r>
          </a:p>
          <a:p>
            <a:r>
              <a:rPr lang="en-US"/>
              <a:t>Tipe Kamar &amp; Kebijakan Minimum stay cation: </a:t>
            </a:r>
          </a:p>
          <a:p>
            <a:r>
              <a:rPr lang="en-US"/>
              <a:t>Mengingat dominasi entire home/Apartemen untuk masa menginap jangka pendek, para host sebaiknya mempertimbangkan untuk menawarkan masa menginap jangka panjang pada type room tersebut untuk potensi pendapatan yang lebih baik. Dan bagi para host yang memiliki private room atau shared room, sebaiknya menargetkan wisatawan dengan anggaran terbatas atau penginapan jangka pendek untuk memastikan tingkat hunian yang lebih tinggi.</a:t>
            </a:r>
          </a:p>
          <a:p>
            <a:r>
              <a:rPr lang="en-US"/>
              <a:t/>
            </a:r>
          </a:p>
          <a:p>
            <a:r>
              <a:rPr lang="en-US"/>
              <a:t>Sesuaikan Persyaratan Minimum nights:</a:t>
            </a:r>
          </a:p>
          <a:p>
            <a:r>
              <a:rPr lang="en-US"/>
              <a:t>di mana para host harus memperhitungkan bahwa masa inap jangka pendek 1 minggu adalah yang paling populer. sehingga untuk properti yang memiliki masa minimum nights lebih lama, para host mungkin mempertimbangkan untuk menawarkan kebijakan masa inap yang lebih fleksibel atau diskon untuk pemesanan yang lebih lama agar tetap kompetitif.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penutup:</a:t>
            </a:r>
          </a:p>
          <a:p>
            <a:r>
              <a:rPr lang="en-US"/>
              <a:t>sekian untuk presentasi dari saya. Semoga dapat memberikan gambaran yang lebih jelas tentang bagaimana memaksimalkan potensi listing Airbnb Anda. Saya yakin dengan menerapkan strategi yang tepat, Anda dapat mencapai kesuksesan dalam bisnis ini. Wassalamualaikum wr.wb</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2:</a:t>
            </a:r>
          </a:p>
          <a:p>
            <a:r>
              <a:rPr lang="en-US"/>
              <a:t>Seperti yang kita lihat, pasar Airbnb di kota ini telah mengalami pertumbuhan yang sangat pesat dalam beberapa tahun terakhir.</a:t>
            </a:r>
          </a:p>
          <a:p>
            <a:r>
              <a:rPr lang="en-US"/>
              <a:t/>
            </a:r>
          </a:p>
          <a:p>
            <a:r>
              <a:rPr lang="en-US"/>
              <a:t>Hal ini tidak lepas dari status Bangkok sebagai salah satu destinasi wisata dunia. Jutaan wisatawan dari berbagai negara mengunjungi Bangkok setiap tahun, mencari pengalaman stay cation yang unik dan autentik. Airbnb, dengan model bisnisnya yang fleksibel dan beragam pilihan akomodasi, telah berhasil memenuhi kebutuhan para wisatawan ini.</a:t>
            </a:r>
          </a:p>
          <a:p>
            <a:r>
              <a:rPr lang="en-US"/>
              <a:t/>
            </a:r>
          </a:p>
          <a:p>
            <a:r>
              <a:rPr lang="en-US"/>
              <a:t>Namun, di balik pertumbuhan yang pesat ini, terdapat tantangan yang tidak kalah besar, yaitu persaingan yang semakin ketat di antara para host. Dengan semakin banyaknya listing yang tersedia, para tamu memiliki lebih banyak pilihan untuk memilih tempat stay cation. Hal ini membuat setiap host harus bekerja lebih keras untuk menarik perhatian calon tamu.</a:t>
            </a:r>
          </a:p>
          <a:p>
            <a:r>
              <a:rPr lang="en-US"/>
              <a:t/>
            </a:r>
          </a:p>
          <a:p>
            <a:r>
              <a:rPr lang="en-US"/>
              <a:t>Salah satu keunggulan Airbnb adalah keberagaman penawarannya. Hal ini memungkinkan Airbnb untuk menjangkau berbagai segmen pasar, dari backpacker dengan budget terbatas hingga wisatawan yang mencari pengalaman menginap yang eksklusif.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3:</a:t>
            </a:r>
          </a:p>
          <a:p>
            <a:r>
              <a:rPr lang="en-US"/>
              <a:t>Dari data yang kami kumpulkan, kawasan pusat kota Bangkok, khususnya area seperti Vadhana, menjadi pusat gravitasi bagi listing Airbnb. Hal ini sangat masuk akal mengingat banyaknya destinasi wisata, pusat perbelanjaan, dan transportasi umum yang mudah diakses di area ini.</a:t>
            </a:r>
          </a:p>
          <a:p>
            <a:r>
              <a:rPr lang="en-US"/>
              <a:t/>
            </a:r>
          </a:p>
          <a:p>
            <a:r>
              <a:rPr lang="en-US"/>
              <a:t>Namun, persaingan di area-area ini juga sangat ketat. Dengan ribuan listing yang saling bersaing, setiap host harus benar-benar cermat dalam menentukan strategi yang tepat untuk menarik perhatian tamu.</a:t>
            </a:r>
          </a:p>
          <a:p>
            <a:r>
              <a:rPr lang="en-US"/>
              <a:t/>
            </a:r>
          </a:p>
          <a:p>
            <a:r>
              <a:rPr lang="en-US"/>
              <a:t>Salah satu faktor yang sangat mempengaruhi tingkat hunian adalah musim. Di Bangkok, kita melihat adanya lonjakan permintaan pada musim puncak seperti Desember. Ini berarti, para host harus bisa menyesuaikan harga dan ketersediaan kamar mereka untuk memaksimalkan pendapatan selama periode-periode ini.</a:t>
            </a:r>
          </a:p>
          <a:p>
            <a:r>
              <a:rPr lang="en-US"/>
              <a:t/>
            </a:r>
          </a:p>
          <a:p>
            <a:r>
              <a:rPr lang="en-US"/>
              <a:t>Untuk itu, Dengan memanfaatkan data dan menerapkan tips yang akan saya sampaikan nantinya, Anda dapat meningkatkan tingkat hunian, pendapatan, dan kepuasan tamu Anda."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4 :</a:t>
            </a:r>
          </a:p>
          <a:p>
            <a:r>
              <a:rPr lang="en-US"/>
              <a:t>Selanjutnya ini adalah gambaran menyeluruh tentang listing Airbnb di Bangkok. Dengan 2.353 host yang aktif, kota ini menawarkan beragam pilihan akomodasi, mulai dari apartment hingga shared room. Data ini menunjukkan bahwa pasar Airbnb di Bangkok sangat dinamis dan terus berkembang.</a:t>
            </a:r>
          </a:p>
          <a:p>
            <a:r>
              <a:rPr lang="en-US"/>
              <a:t/>
            </a:r>
          </a:p>
          <a:p>
            <a:r>
              <a:rPr lang="en-US"/>
              <a:t>Mari kita lihat lebih dekat. Jumlah listing yang mencapai 6.127 menandakan adanya persaingan yang cukup ketat di antara para host. Namun, hal ini juga menunjukkan tingginya permintaan akan akomodasi alternatif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5:</a:t>
            </a:r>
          </a:p>
          <a:p>
            <a:r>
              <a:rPr lang="en-US"/>
              <a:t>"Tujuan kita hari ini adalah satu yaitu meningkatkan pendapatan dari Airbnb. Untuk mencapai tujuan tersebut, kita perlu memahami beberapa hal penting, yaitu:</a:t>
            </a:r>
          </a:p>
          <a:p>
            <a:r>
              <a:rPr lang="en-US"/>
              <a:t/>
            </a:r>
          </a:p>
          <a:p>
            <a:r>
              <a:rPr lang="en-US"/>
              <a:t>1.Bagaimana kita bisa bersaing dengan ribuan listing lainnya?</a:t>
            </a:r>
          </a:p>
          <a:p>
            <a:r>
              <a:rPr lang="en-US"/>
              <a:t>2.Bagaimana penyesuaian harga yang harus dilakukan para host selama musim ramai dan di luar musim tersebut</a:t>
            </a:r>
          </a:p>
          <a:p>
            <a:r>
              <a:rPr lang="en-US"/>
              <a:t>3.Room seperti apa yang paling diminati tamu? dan bagaimana persyaratan masa inap minimum agar tetap kompetitif</a:t>
            </a:r>
          </a:p>
          <a:p>
            <a:r>
              <a:rPr lang="en-US"/>
              <a:t/>
            </a:r>
          </a:p>
          <a:p>
            <a:r>
              <a:rPr lang="en-US"/>
              <a:t>Dengan menjawab pertanyaan-pertanyaan ini, kita akan dapat menyusun strategi yang efektif untuk memaksimalkan potensi penghasilan dari Airbnb."</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7:</a:t>
            </a:r>
          </a:p>
          <a:p>
            <a:r>
              <a:rPr lang="en-US"/>
              <a:t>"Dari data yang kita miliki, kita bisa mendapatkan beberapa kesimpulan menarik. Pertama, konsentrasi listing Airbnb di Bangkok cukup tinggi di beberapa kawasan tertentu, terutama di Vadhana. </a:t>
            </a:r>
          </a:p>
          <a:p>
            <a:r>
              <a:rPr lang="en-US"/>
              <a:t/>
            </a:r>
          </a:p>
          <a:p>
            <a:r>
              <a:rPr lang="en-US"/>
              <a:t>Ini menunjukkan bahwa kawasan-kawasan ini memiliki daya tarik tersendiri bagi wisatawan, baik dari segi lokasi, fasilitas, maupun harga.</a:t>
            </a:r>
          </a:p>
          <a:p>
            <a:r>
              <a:rPr lang="en-US"/>
              <a:t/>
            </a:r>
          </a:p>
          <a:p>
            <a:r>
              <a:rPr lang="en-US"/>
              <a:t>Kedua, preferensi tamu terhadap sewa entire home/apt masih sangat dominan. Hal ini bisa jadi karena banyak wisatawan yang bepergian bersama keluarga atau teman, dan mereka membutuhkan ruang yang lebih luas dan privasi.</a:t>
            </a:r>
          </a:p>
          <a:p>
            <a:r>
              <a:rPr lang="en-US"/>
              <a:t/>
            </a:r>
          </a:p>
          <a:p>
            <a:r>
              <a:rPr lang="en-US"/>
              <a:t>sehingga bagi para host, data ini bisa menjadi acuan untuk menentukan lokasi yang strategis dan dengan mengetahui preferensi tamu, kita bisa menyesuaikan penawaran agar lebih menarik.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8:</a:t>
            </a:r>
          </a:p>
          <a:p>
            <a:r>
              <a:rPr lang="en-US"/>
              <a:t>"Data spasial ini memberikan kita gambaran yang jelas tentang distribusi listing Airbnb di Bangkok. Konsentrasi listing entire home di area pusat kota mengindikasikan adanya permintaan yang tinggi</a:t>
            </a:r>
          </a:p>
          <a:p>
            <a:r>
              <a:rPr lang="en-US"/>
              <a:t/>
            </a:r>
          </a:p>
          <a:p>
            <a:r>
              <a:rPr lang="en-US"/>
              <a:t>dapat dilihat bahwa wilayah2 yang berada di central district itu memang dekat dengan destinasi wisata yg berlabel merah pada gambar, selain itu label hijau yang menandakan universitas favorite dibangkok seperti Mahidol university dan label hitam merupakan bandara sehingga bisa disimpulkan bahwa wilayah central district merupakan wilayah yang trategis untuk memaksimalkan potensi penghasilan.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10:</a:t>
            </a:r>
          </a:p>
          <a:p>
            <a:r>
              <a:rPr lang="en-US"/>
              <a:t>"selanjutnya mari kita lihat dari segi tren permintaan. Seperti yang kita lihat, permintaan akan akomodasi Airbnb mengalami lonjakan yang signifikan pada bulan Desember. Ini menunjukkan bahwa bulan Desember adalah puncak musim wisata.</a:t>
            </a:r>
          </a:p>
          <a:p>
            <a:r>
              <a:rPr lang="en-US"/>
              <a:t/>
            </a:r>
          </a:p>
          <a:p>
            <a:r>
              <a:rPr lang="en-US"/>
              <a:t>Namun, menariknya, setelah puncak di bulan Desember, permintaan cenderung menurun. Ini memberikan kita sebuah peluang dan tantangan. Peluangnya adalah, kita bisa memaksimalkan pendapatan selama musim puncak. Tantangannya adalah, kita harus memiliki strategi yang tepat untuk mempertahankan tingkat hunian yang baik di luar musim puncak tsb."</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11:</a:t>
            </a:r>
          </a:p>
          <a:p>
            <a:r>
              <a:rPr lang="en-US"/>
              <a:t>"Data ini juga menunjukkan bahwa penyewaan entire home/apt dengan harga dan ketersediaan yang seimbang merupakan strategi yang efektif untuk menarik tamu. Mengapa demikian?</a:t>
            </a:r>
          </a:p>
          <a:p>
            <a:r>
              <a:rPr lang="en-US"/>
              <a:t/>
            </a:r>
          </a:p>
          <a:p>
            <a:r>
              <a:rPr lang="en-US"/>
              <a:t>1. Harga terjangkau: yaitu pada 1.332 baht per malam cukup menarik bagi banyak wisatawan, terutama bagi mereka yang mencari akomodasi dengan budget terbatas.</a:t>
            </a:r>
          </a:p>
          <a:p>
            <a:r>
              <a:rPr lang="en-US"/>
              <a:t/>
            </a:r>
          </a:p>
          <a:p>
            <a:r>
              <a:rPr lang="en-US"/>
              <a:t>2. Ketersediaan yang stabil: Dengan ketersediaan 180 lebih sedikit dari ainnya menandakan bahwa type room tersebut memang memiliki banyak peminat</a:t>
            </a:r>
          </a:p>
          <a:p>
            <a:r>
              <a:rPr lang="en-US"/>
              <a:t/>
            </a:r>
          </a:p>
          <a:p>
            <a:r>
              <a:rPr lang="en-US"/>
              <a:t>sehingga ini menunjukkan bahwa dengan menawarkan sewa entire home dengan harga yang kompetitif, kita dapat menarik lebih banyak tamu dan meningkatkan pendapatan."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9.svg" Type="http://schemas.openxmlformats.org/officeDocument/2006/relationships/image"/><Relationship Id="rId5" Target="../media/image2.svg" Type="http://schemas.openxmlformats.org/officeDocument/2006/relationships/image"/><Relationship Id="rId6" Target="../media/image41.png" Type="http://schemas.openxmlformats.org/officeDocument/2006/relationships/image"/><Relationship Id="rId7"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7.pn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7.pn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2" Target="../notesSlides/notesSlide12.xml" Type="http://schemas.openxmlformats.org/officeDocument/2006/relationships/notesSlide"/><Relationship Id="rId3" Target="../media/image7.pn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30.png" Type="http://schemas.openxmlformats.org/officeDocument/2006/relationships/image"/><Relationship Id="rId4" Target="../media/image31.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svg" Type="http://schemas.openxmlformats.org/officeDocument/2006/relationships/image"/><Relationship Id="rId11" Target="../media/image7.png" Type="http://schemas.openxmlformats.org/officeDocument/2006/relationships/image"/><Relationship Id="rId12" Target="../media/image56.png" Type="http://schemas.openxmlformats.org/officeDocument/2006/relationships/image"/><Relationship Id="rId13" Target="../media/image57.svg" Type="http://schemas.openxmlformats.org/officeDocument/2006/relationships/image"/><Relationship Id="rId14" Target="../media/image58.png" Type="http://schemas.openxmlformats.org/officeDocument/2006/relationships/image"/><Relationship Id="rId15" Target="../media/image59.svg" Type="http://schemas.openxmlformats.org/officeDocument/2006/relationships/image"/><Relationship Id="rId16" Target="../media/image60.png" Type="http://schemas.openxmlformats.org/officeDocument/2006/relationships/image"/><Relationship Id="rId17" Target="../media/image61.svg" Type="http://schemas.openxmlformats.org/officeDocument/2006/relationships/image"/><Relationship Id="rId18" Target="../media/image62.png" Type="http://schemas.openxmlformats.org/officeDocument/2006/relationships/image"/><Relationship Id="rId19" Target="../media/image63.svg" Type="http://schemas.openxmlformats.org/officeDocument/2006/relationships/image"/><Relationship Id="rId2" Target="../notesSlides/notesSlide14.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png" Type="http://schemas.openxmlformats.org/officeDocument/2006/relationships/image"/><Relationship Id="rId8" Target="../media/image9.svg" Type="http://schemas.openxmlformats.org/officeDocument/2006/relationships/image"/><Relationship Id="rId9" Target="../media/image5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8.png" Type="http://schemas.openxmlformats.org/officeDocument/2006/relationships/image"/><Relationship Id="rId4" Target="../media/image1.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sv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6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6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6.png" Type="http://schemas.openxmlformats.org/officeDocument/2006/relationships/image"/><Relationship Id="rId7" Target="../media/image67.svg" Type="http://schemas.openxmlformats.org/officeDocument/2006/relationships/image"/><Relationship Id="rId8" Target="../media/image7.png" Type="http://schemas.openxmlformats.org/officeDocument/2006/relationships/image"/><Relationship Id="rId9" Target="../media/image6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sv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7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sv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7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png" Type="http://schemas.openxmlformats.org/officeDocument/2006/relationships/image"/><Relationship Id="rId11" Target="../media/image76.svg" Type="http://schemas.openxmlformats.org/officeDocument/2006/relationships/image"/><Relationship Id="rId12" Target="../media/image77.svg" Type="http://schemas.openxmlformats.org/officeDocument/2006/relationships/image"/><Relationship Id="rId13" Target="../media/image78.png" Type="http://schemas.openxmlformats.org/officeDocument/2006/relationships/image"/><Relationship Id="rId14" Target="../media/image79.svg" Type="http://schemas.openxmlformats.org/officeDocument/2006/relationships/image"/><Relationship Id="rId15" Target="../media/image80.svg" Type="http://schemas.openxmlformats.org/officeDocument/2006/relationships/image"/><Relationship Id="rId16" Target="../media/image81.png" Type="http://schemas.openxmlformats.org/officeDocument/2006/relationships/image"/><Relationship Id="rId17" Target="../media/image82.svg" Type="http://schemas.openxmlformats.org/officeDocument/2006/relationships/image"/><Relationship Id="rId18" Target="../media/image83.svg" Type="http://schemas.openxmlformats.org/officeDocument/2006/relationships/image"/><Relationship Id="rId19" Target="../media/image84.svg" Type="http://schemas.openxmlformats.org/officeDocument/2006/relationships/image"/><Relationship Id="rId2" Target="../media/image12.png" Type="http://schemas.openxmlformats.org/officeDocument/2006/relationships/image"/><Relationship Id="rId20" Target="../media/image85.svg" Type="http://schemas.openxmlformats.org/officeDocument/2006/relationships/image"/><Relationship Id="rId21" Target="../media/image86.png" Type="http://schemas.openxmlformats.org/officeDocument/2006/relationships/image"/><Relationship Id="rId22" Target="../media/image87.svg" Type="http://schemas.openxmlformats.org/officeDocument/2006/relationships/image"/><Relationship Id="rId23" Target="../media/image88.svg" Type="http://schemas.openxmlformats.org/officeDocument/2006/relationships/image"/><Relationship Id="rId24" Target="../media/image89.svg" Type="http://schemas.openxmlformats.org/officeDocument/2006/relationships/image"/><Relationship Id="rId25" Target="../media/image90.png" Type="http://schemas.openxmlformats.org/officeDocument/2006/relationships/image"/><Relationship Id="rId26" Target="../media/image91.svg" Type="http://schemas.openxmlformats.org/officeDocument/2006/relationships/image"/><Relationship Id="rId27" Target="../media/image92.png" Type="http://schemas.openxmlformats.org/officeDocument/2006/relationships/image"/><Relationship Id="rId28" Target="../media/image93.svg" Type="http://schemas.openxmlformats.org/officeDocument/2006/relationships/image"/><Relationship Id="rId29" Target="../media/image94.png" Type="http://schemas.openxmlformats.org/officeDocument/2006/relationships/image"/><Relationship Id="rId3" Target="../media/image13.svg" Type="http://schemas.openxmlformats.org/officeDocument/2006/relationships/image"/><Relationship Id="rId30" Target="../media/image95.svg" Type="http://schemas.openxmlformats.org/officeDocument/2006/relationships/image"/><Relationship Id="rId31" Target="../media/image96.png" Type="http://schemas.openxmlformats.org/officeDocument/2006/relationships/image"/><Relationship Id="rId32" Target="../media/image97.svg" Type="http://schemas.openxmlformats.org/officeDocument/2006/relationships/image"/><Relationship Id="rId33" Target="../media/image98.svg" Type="http://schemas.openxmlformats.org/officeDocument/2006/relationships/image"/><Relationship Id="rId34" Target="../media/image99.png" Type="http://schemas.openxmlformats.org/officeDocument/2006/relationships/image"/><Relationship Id="rId35" Target="../media/image100.svg" Type="http://schemas.openxmlformats.org/officeDocument/2006/relationships/image"/><Relationship Id="rId36" Target="../media/image101.svg" Type="http://schemas.openxmlformats.org/officeDocument/2006/relationships/image"/><Relationship Id="rId37" Target="../media/image102.png" Type="http://schemas.openxmlformats.org/officeDocument/2006/relationships/image"/><Relationship Id="rId38" Target="../media/image103.svg" Type="http://schemas.openxmlformats.org/officeDocument/2006/relationships/image"/><Relationship Id="rId39" Target="../media/image104.svg" Type="http://schemas.openxmlformats.org/officeDocument/2006/relationships/image"/><Relationship Id="rId4" Target="../media/image1.png" Type="http://schemas.openxmlformats.org/officeDocument/2006/relationships/image"/><Relationship Id="rId40" Target="../media/image105.svg" Type="http://schemas.openxmlformats.org/officeDocument/2006/relationships/image"/><Relationship Id="rId41" Target="../media/image106.svg" Type="http://schemas.openxmlformats.org/officeDocument/2006/relationships/image"/><Relationship Id="rId42" Target="../media/image107.png" Type="http://schemas.openxmlformats.org/officeDocument/2006/relationships/image"/><Relationship Id="rId43" Target="../media/image108.svg" Type="http://schemas.openxmlformats.org/officeDocument/2006/relationships/image"/><Relationship Id="rId44" Target="../media/image109.svg" Type="http://schemas.openxmlformats.org/officeDocument/2006/relationships/image"/><Relationship Id="rId45" Target="../media/image110.png" Type="http://schemas.openxmlformats.org/officeDocument/2006/relationships/image"/><Relationship Id="rId46" Target="../media/image111.svg" Type="http://schemas.openxmlformats.org/officeDocument/2006/relationships/image"/><Relationship Id="rId47" Target="../media/image112.png" Type="http://schemas.openxmlformats.org/officeDocument/2006/relationships/image"/><Relationship Id="rId48" Target="../media/image113.svg" Type="http://schemas.openxmlformats.org/officeDocument/2006/relationships/image"/><Relationship Id="rId49" Target="../media/image114.svg" Type="http://schemas.openxmlformats.org/officeDocument/2006/relationships/image"/><Relationship Id="rId5" Target="../media/image2.svg" Type="http://schemas.openxmlformats.org/officeDocument/2006/relationships/image"/><Relationship Id="rId50" Target="../media/image115.svg" Type="http://schemas.openxmlformats.org/officeDocument/2006/relationships/image"/><Relationship Id="rId51" Target="../media/image116.svg" Type="http://schemas.openxmlformats.org/officeDocument/2006/relationships/image"/><Relationship Id="rId52" Target="../media/image117.svg" Type="http://schemas.openxmlformats.org/officeDocument/2006/relationships/image"/><Relationship Id="rId53" Target="../media/image118.png" Type="http://schemas.openxmlformats.org/officeDocument/2006/relationships/image"/><Relationship Id="rId54" Target="../media/image119.svg" Type="http://schemas.openxmlformats.org/officeDocument/2006/relationships/image"/><Relationship Id="rId55" Target="../media/image120.svg" Type="http://schemas.openxmlformats.org/officeDocument/2006/relationships/image"/><Relationship Id="rId56" Target="../media/image121.png" Type="http://schemas.openxmlformats.org/officeDocument/2006/relationships/image"/><Relationship Id="rId57" Target="../media/image122.svg" Type="http://schemas.openxmlformats.org/officeDocument/2006/relationships/image"/><Relationship Id="rId58" Target="../media/image123.svg" Type="http://schemas.openxmlformats.org/officeDocument/2006/relationships/image"/><Relationship Id="rId59" Target="../media/image124.svg" Type="http://schemas.openxmlformats.org/officeDocument/2006/relationships/image"/><Relationship Id="rId6" Target="../media/image42.png" Type="http://schemas.openxmlformats.org/officeDocument/2006/relationships/image"/><Relationship Id="rId60" Target="../media/image125.png" Type="http://schemas.openxmlformats.org/officeDocument/2006/relationships/image"/><Relationship Id="rId61" Target="../media/image126.svg" Type="http://schemas.openxmlformats.org/officeDocument/2006/relationships/image"/><Relationship Id="rId62" Target="../media/image66.png" Type="http://schemas.openxmlformats.org/officeDocument/2006/relationships/image"/><Relationship Id="rId63" Target="../media/image67.svg" Type="http://schemas.openxmlformats.org/officeDocument/2006/relationships/image"/><Relationship Id="rId64" Target="../media/image127.svg" Type="http://schemas.openxmlformats.org/officeDocument/2006/relationships/image"/><Relationship Id="rId65" Target="../media/image128.png" Type="http://schemas.openxmlformats.org/officeDocument/2006/relationships/image"/><Relationship Id="rId66" Target="../media/image129.svg" Type="http://schemas.openxmlformats.org/officeDocument/2006/relationships/image"/><Relationship Id="rId67" Target="../media/image130.svg" Type="http://schemas.openxmlformats.org/officeDocument/2006/relationships/image"/><Relationship Id="rId68" Target="../media/image131.svg" Type="http://schemas.openxmlformats.org/officeDocument/2006/relationships/image"/><Relationship Id="rId69" Target="../media/image132.svg" Type="http://schemas.openxmlformats.org/officeDocument/2006/relationships/image"/><Relationship Id="rId7" Target="../media/image72.svg" Type="http://schemas.openxmlformats.org/officeDocument/2006/relationships/image"/><Relationship Id="rId70" Target="../media/image43.svg" Type="http://schemas.openxmlformats.org/officeDocument/2006/relationships/image"/><Relationship Id="rId71" Target="../media/image133.svg" Type="http://schemas.openxmlformats.org/officeDocument/2006/relationships/image"/><Relationship Id="rId72" Target="../media/image7.png" Type="http://schemas.openxmlformats.org/officeDocument/2006/relationships/image"/><Relationship Id="rId73" Target="../media/image134.png" Type="http://schemas.openxmlformats.org/officeDocument/2006/relationships/image"/><Relationship Id="rId8" Target="../media/image73.png" Type="http://schemas.openxmlformats.org/officeDocument/2006/relationships/image"/><Relationship Id="rId9" Target="../media/image7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9.sv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16" Target="../media/image22.png" Type="http://schemas.openxmlformats.org/officeDocument/2006/relationships/image"/><Relationship Id="rId17" Target="../media/image23.svg" Type="http://schemas.openxmlformats.org/officeDocument/2006/relationships/image"/><Relationship Id="rId18" Target="../media/image24.png" Type="http://schemas.openxmlformats.org/officeDocument/2006/relationships/image"/><Relationship Id="rId19" Target="../media/image25.svg" Type="http://schemas.openxmlformats.org/officeDocument/2006/relationships/image"/><Relationship Id="rId2" Target="../notesSlides/notesSlide4.xml" Type="http://schemas.openxmlformats.org/officeDocument/2006/relationships/notesSlide"/><Relationship Id="rId20" Target="../media/image26.png" Type="http://schemas.openxmlformats.org/officeDocument/2006/relationships/image"/><Relationship Id="rId21" Target="../media/image27.svg" Type="http://schemas.openxmlformats.org/officeDocument/2006/relationships/image"/><Relationship Id="rId22" Target="../media/image28.png" Type="http://schemas.openxmlformats.org/officeDocument/2006/relationships/image"/><Relationship Id="rId23" Target="../media/image29.sv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7.pn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7.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7.pn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114950" y="8216760"/>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094162" y="5866356"/>
            <a:ext cx="12213976" cy="690305"/>
          </a:xfrm>
          <a:prstGeom prst="rect">
            <a:avLst/>
          </a:prstGeom>
        </p:spPr>
        <p:txBody>
          <a:bodyPr anchor="t" rtlCol="false" tIns="0" lIns="0" bIns="0" rIns="0">
            <a:spAutoFit/>
          </a:bodyPr>
          <a:lstStyle/>
          <a:p>
            <a:pPr algn="ctr">
              <a:lnSpc>
                <a:spcPts val="5094"/>
              </a:lnSpc>
            </a:pPr>
            <a:r>
              <a:rPr lang="en-US" sz="4717" b="true">
                <a:solidFill>
                  <a:srgbClr val="1C343C"/>
                </a:solidFill>
                <a:latin typeface="Arimo Bold"/>
                <a:ea typeface="Arimo Bold"/>
                <a:cs typeface="Arimo Bold"/>
                <a:sym typeface="Arimo Bold"/>
              </a:rPr>
              <a:t>Optimizing Airbnb Listings in Bangkok</a:t>
            </a:r>
          </a:p>
        </p:txBody>
      </p:sp>
      <p:sp>
        <p:nvSpPr>
          <p:cNvPr name="TextBox 4" id="4"/>
          <p:cNvSpPr txBox="true"/>
          <p:nvPr/>
        </p:nvSpPr>
        <p:spPr>
          <a:xfrm rot="0">
            <a:off x="2377425" y="7806042"/>
            <a:ext cx="13533150" cy="477393"/>
          </a:xfrm>
          <a:prstGeom prst="rect">
            <a:avLst/>
          </a:prstGeom>
        </p:spPr>
        <p:txBody>
          <a:bodyPr anchor="t" rtlCol="false" tIns="0" lIns="0" bIns="0" rIns="0">
            <a:spAutoFit/>
          </a:bodyPr>
          <a:lstStyle/>
          <a:p>
            <a:pPr algn="ctr">
              <a:lnSpc>
                <a:spcPts val="3456"/>
              </a:lnSpc>
            </a:pPr>
            <a:r>
              <a:rPr lang="en-US" sz="3200">
                <a:solidFill>
                  <a:srgbClr val="1C343C"/>
                </a:solidFill>
                <a:latin typeface="Arimo"/>
                <a:ea typeface="Arimo"/>
                <a:cs typeface="Arimo"/>
                <a:sym typeface="Arimo"/>
              </a:rPr>
              <a:t>Melin Ayu Safitri</a:t>
            </a:r>
          </a:p>
        </p:txBody>
      </p:sp>
      <p:sp>
        <p:nvSpPr>
          <p:cNvPr name="Freeform 5" id="5"/>
          <p:cNvSpPr/>
          <p:nvPr/>
        </p:nvSpPr>
        <p:spPr>
          <a:xfrm flipH="false" flipV="false" rot="0">
            <a:off x="14599462" y="-377748"/>
            <a:ext cx="4601112" cy="5151060"/>
          </a:xfrm>
          <a:custGeom>
            <a:avLst/>
            <a:gdLst/>
            <a:ahLst/>
            <a:cxnLst/>
            <a:rect r="r" b="b" t="t" l="l"/>
            <a:pathLst>
              <a:path h="5151060" w="4601112">
                <a:moveTo>
                  <a:pt x="0" y="0"/>
                </a:moveTo>
                <a:lnTo>
                  <a:pt x="4601112" y="0"/>
                </a:lnTo>
                <a:lnTo>
                  <a:pt x="4601112" y="5151060"/>
                </a:lnTo>
                <a:lnTo>
                  <a:pt x="0" y="51510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906" y="4734448"/>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15010878" y="-4029490"/>
            <a:ext cx="4374412" cy="5151060"/>
            <a:chOff x="0" y="0"/>
            <a:chExt cx="5832549" cy="6868080"/>
          </a:xfrm>
        </p:grpSpPr>
        <p:sp>
          <p:nvSpPr>
            <p:cNvPr name="Freeform 8" id="8"/>
            <p:cNvSpPr/>
            <p:nvPr/>
          </p:nvSpPr>
          <p:spPr>
            <a:xfrm flipH="false" flipV="false" rot="0">
              <a:off x="0" y="0"/>
              <a:ext cx="5832602" cy="6868160"/>
            </a:xfrm>
            <a:custGeom>
              <a:avLst/>
              <a:gdLst/>
              <a:ahLst/>
              <a:cxnLst/>
              <a:rect r="r" b="b" t="t" l="l"/>
              <a:pathLst>
                <a:path h="6868160" w="5832602">
                  <a:moveTo>
                    <a:pt x="5832602" y="5818759"/>
                  </a:moveTo>
                  <a:lnTo>
                    <a:pt x="15748" y="0"/>
                  </a:lnTo>
                  <a:lnTo>
                    <a:pt x="0" y="3494786"/>
                  </a:lnTo>
                  <a:lnTo>
                    <a:pt x="3109849" y="6605778"/>
                  </a:lnTo>
                  <a:cubicBezTo>
                    <a:pt x="3277616" y="6773799"/>
                    <a:pt x="3505454" y="6868160"/>
                    <a:pt x="3742817" y="6868160"/>
                  </a:cubicBezTo>
                  <a:lnTo>
                    <a:pt x="5822188" y="6868160"/>
                  </a:lnTo>
                  <a:lnTo>
                    <a:pt x="5832602" y="5818886"/>
                  </a:lnTo>
                  <a:close/>
                </a:path>
              </a:pathLst>
            </a:custGeom>
            <a:solidFill>
              <a:srgbClr val="A7B3B2"/>
            </a:solidFill>
          </p:spPr>
        </p:sp>
      </p:grpSp>
      <p:sp>
        <p:nvSpPr>
          <p:cNvPr name="Freeform 9" id="9"/>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9"/>
            <a:stretch>
              <a:fillRect l="0" t="0" r="0" b="0"/>
            </a:stretch>
          </a:blipFill>
        </p:spPr>
      </p:sp>
      <p:sp>
        <p:nvSpPr>
          <p:cNvPr name="TextBox 10" id="10"/>
          <p:cNvSpPr txBox="true"/>
          <p:nvPr/>
        </p:nvSpPr>
        <p:spPr>
          <a:xfrm rot="0">
            <a:off x="1389763" y="4062736"/>
            <a:ext cx="15622774" cy="1470493"/>
          </a:xfrm>
          <a:prstGeom prst="rect">
            <a:avLst/>
          </a:prstGeom>
        </p:spPr>
        <p:txBody>
          <a:bodyPr anchor="t" rtlCol="false" tIns="0" lIns="0" bIns="0" rIns="0">
            <a:spAutoFit/>
          </a:bodyPr>
          <a:lstStyle/>
          <a:p>
            <a:pPr algn="ctr">
              <a:lnSpc>
                <a:spcPts val="5658"/>
              </a:lnSpc>
              <a:spcBef>
                <a:spcPct val="0"/>
              </a:spcBef>
            </a:pPr>
            <a:r>
              <a:rPr lang="en-US" b="true" sz="5239">
                <a:solidFill>
                  <a:srgbClr val="213B55"/>
                </a:solidFill>
                <a:latin typeface="Arimo Bold"/>
                <a:ea typeface="Arimo Bold"/>
                <a:cs typeface="Arimo Bold"/>
                <a:sym typeface="Arimo Bold"/>
              </a:rPr>
              <a:t>A DATA-DRIVEN APPROACH TO BOOST BOOKING AND REVENUE</a:t>
            </a:r>
          </a:p>
        </p:txBody>
      </p:sp>
      <p:sp>
        <p:nvSpPr>
          <p:cNvPr name="TextBox 11" id="11"/>
          <p:cNvSpPr txBox="true"/>
          <p:nvPr/>
        </p:nvSpPr>
        <p:spPr>
          <a:xfrm rot="0">
            <a:off x="15801682" y="9312891"/>
            <a:ext cx="2036266" cy="414147"/>
          </a:xfrm>
          <a:prstGeom prst="rect">
            <a:avLst/>
          </a:prstGeom>
        </p:spPr>
        <p:txBody>
          <a:bodyPr anchor="t" rtlCol="false" tIns="0" lIns="0" bIns="0" rIns="0">
            <a:spAutoFit/>
          </a:bodyPr>
          <a:lstStyle/>
          <a:p>
            <a:pPr algn="ctr">
              <a:lnSpc>
                <a:spcPts val="3023"/>
              </a:lnSpc>
              <a:spcBef>
                <a:spcPct val="0"/>
              </a:spcBef>
            </a:pPr>
            <a:r>
              <a:rPr lang="en-US" b="true" sz="2799">
                <a:solidFill>
                  <a:srgbClr val="000000"/>
                </a:solidFill>
                <a:latin typeface="Arimo Bold"/>
                <a:ea typeface="Arimo Bold"/>
                <a:cs typeface="Arimo Bold"/>
                <a:sym typeface="Arimo Bold"/>
              </a:rPr>
              <a:t>12 Dec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6840840" y="8797924"/>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sp>
        <p:nvSpPr>
          <p:cNvPr name="Freeform 4" id="4"/>
          <p:cNvSpPr/>
          <p:nvPr/>
        </p:nvSpPr>
        <p:spPr>
          <a:xfrm flipH="false" flipV="false" rot="0">
            <a:off x="16658290" y="-127937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5"/>
            <a:stretch>
              <a:fillRect l="0" t="0" r="0" b="0"/>
            </a:stretch>
          </a:blipFill>
        </p:spPr>
      </p:sp>
      <p:sp>
        <p:nvSpPr>
          <p:cNvPr name="TextBox 6" id="6"/>
          <p:cNvSpPr txBox="true"/>
          <p:nvPr/>
        </p:nvSpPr>
        <p:spPr>
          <a:xfrm rot="0">
            <a:off x="17430750"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10</a:t>
            </a:r>
          </a:p>
        </p:txBody>
      </p:sp>
      <p:pic>
        <p:nvPicPr>
          <p:cNvPr name="Picture 7" id="7"/>
          <p:cNvPicPr>
            <a:picLocks noChangeAspect="true"/>
          </p:cNvPicPr>
          <p:nvPr/>
        </p:nvPicPr>
        <p:blipFill>
          <a:blip r:embed="rId6"/>
          <a:stretch>
            <a:fillRect/>
          </a:stretch>
        </p:blipFill>
        <p:spPr>
          <a:xfrm rot="0">
            <a:off x="-190730" y="2702759"/>
            <a:ext cx="10154992" cy="6635263"/>
          </a:xfrm>
          <a:prstGeom prst="rect">
            <a:avLst/>
          </a:prstGeom>
        </p:spPr>
      </p:pic>
      <p:pic>
        <p:nvPicPr>
          <p:cNvPr name="Picture 8" id="8"/>
          <p:cNvPicPr>
            <a:picLocks noChangeAspect="true"/>
          </p:cNvPicPr>
          <p:nvPr/>
        </p:nvPicPr>
        <p:blipFill>
          <a:blip r:embed="rId7"/>
          <a:stretch>
            <a:fillRect/>
          </a:stretch>
        </p:blipFill>
        <p:spPr>
          <a:xfrm rot="0">
            <a:off x="9118619" y="2764122"/>
            <a:ext cx="9418637" cy="6512537"/>
          </a:xfrm>
          <a:prstGeom prst="rect">
            <a:avLst/>
          </a:prstGeom>
        </p:spPr>
      </p:pic>
      <p:sp>
        <p:nvSpPr>
          <p:cNvPr name="TextBox 9" id="9"/>
          <p:cNvSpPr txBox="true"/>
          <p:nvPr/>
        </p:nvSpPr>
        <p:spPr>
          <a:xfrm rot="0">
            <a:off x="1732402" y="1775583"/>
            <a:ext cx="14823196" cy="2053886"/>
          </a:xfrm>
          <a:prstGeom prst="rect">
            <a:avLst/>
          </a:prstGeom>
        </p:spPr>
        <p:txBody>
          <a:bodyPr anchor="t" rtlCol="false" tIns="0" lIns="0" bIns="0" rIns="0">
            <a:spAutoFit/>
          </a:bodyPr>
          <a:lstStyle/>
          <a:p>
            <a:pPr algn="just">
              <a:lnSpc>
                <a:spcPts val="5443"/>
              </a:lnSpc>
            </a:pPr>
            <a:r>
              <a:rPr lang="en-US" sz="3888" b="true">
                <a:solidFill>
                  <a:srgbClr val="40566D"/>
                </a:solidFill>
                <a:latin typeface="Arimo Bold"/>
                <a:ea typeface="Arimo Bold"/>
                <a:cs typeface="Arimo Bold"/>
                <a:sym typeface="Arimo Bold"/>
              </a:rPr>
              <a:t>Optimize Listings to Increase Demand by Leveraging the</a:t>
            </a:r>
            <a:r>
              <a:rPr lang="en-US" sz="3888" b="true">
                <a:solidFill>
                  <a:srgbClr val="000000"/>
                </a:solidFill>
                <a:latin typeface="Arimo Bold"/>
                <a:ea typeface="Arimo Bold"/>
                <a:cs typeface="Arimo Bold"/>
                <a:sym typeface="Arimo Bold"/>
              </a:rPr>
              <a:t> </a:t>
            </a:r>
            <a:r>
              <a:rPr lang="en-US" sz="3888" b="true">
                <a:solidFill>
                  <a:srgbClr val="F42120"/>
                </a:solidFill>
                <a:latin typeface="Arimo Bold"/>
                <a:ea typeface="Arimo Bold"/>
                <a:cs typeface="Arimo Bold"/>
                <a:sym typeface="Arimo Bold"/>
              </a:rPr>
              <a:t>December Peak Season</a:t>
            </a:r>
            <a:r>
              <a:rPr lang="en-US" sz="3888" b="true">
                <a:solidFill>
                  <a:srgbClr val="000000"/>
                </a:solidFill>
                <a:latin typeface="Arimo Bold"/>
                <a:ea typeface="Arimo Bold"/>
                <a:cs typeface="Arimo Bold"/>
                <a:sym typeface="Arimo Bold"/>
              </a:rPr>
              <a:t> </a:t>
            </a:r>
            <a:r>
              <a:rPr lang="en-US" sz="3888" b="true">
                <a:solidFill>
                  <a:srgbClr val="40566D"/>
                </a:solidFill>
                <a:latin typeface="Arimo Bold"/>
                <a:ea typeface="Arimo Bold"/>
                <a:cs typeface="Arimo Bold"/>
                <a:sym typeface="Arimo Bold"/>
              </a:rPr>
              <a:t>with an</a:t>
            </a:r>
            <a:r>
              <a:rPr lang="en-US" sz="3888" b="true">
                <a:solidFill>
                  <a:srgbClr val="000000"/>
                </a:solidFill>
                <a:latin typeface="Arimo Bold"/>
                <a:ea typeface="Arimo Bold"/>
                <a:cs typeface="Arimo Bold"/>
                <a:sym typeface="Arimo Bold"/>
              </a:rPr>
              <a:t> </a:t>
            </a:r>
            <a:r>
              <a:rPr lang="en-US" sz="3888" b="true">
                <a:solidFill>
                  <a:srgbClr val="FF0000"/>
                </a:solidFill>
                <a:latin typeface="Arimo Bold"/>
                <a:ea typeface="Arimo Bold"/>
                <a:cs typeface="Arimo Bold"/>
                <a:sym typeface="Arimo Bold"/>
              </a:rPr>
              <a:t>Average Price of 1521 THB</a:t>
            </a:r>
          </a:p>
          <a:p>
            <a:pPr algn="ctr">
              <a:lnSpc>
                <a:spcPts val="5443"/>
              </a:lnSpc>
            </a:pPr>
          </a:p>
        </p:txBody>
      </p:sp>
      <p:sp>
        <p:nvSpPr>
          <p:cNvPr name="TextBox 10" id="10"/>
          <p:cNvSpPr txBox="true"/>
          <p:nvPr/>
        </p:nvSpPr>
        <p:spPr>
          <a:xfrm rot="0">
            <a:off x="1312558" y="8824595"/>
            <a:ext cx="16118192" cy="1234439"/>
          </a:xfrm>
          <a:prstGeom prst="rect">
            <a:avLst/>
          </a:prstGeom>
        </p:spPr>
        <p:txBody>
          <a:bodyPr anchor="t" rtlCol="false" tIns="0" lIns="0" bIns="0" rIns="0">
            <a:spAutoFit/>
          </a:bodyPr>
          <a:lstStyle/>
          <a:p>
            <a:pPr algn="l">
              <a:lnSpc>
                <a:spcPts val="3360"/>
              </a:lnSpc>
            </a:pPr>
            <a:r>
              <a:rPr lang="en-US" sz="2400">
                <a:solidFill>
                  <a:srgbClr val="000000"/>
                </a:solidFill>
                <a:latin typeface="Open Sans"/>
                <a:ea typeface="Open Sans"/>
                <a:cs typeface="Open Sans"/>
                <a:sym typeface="Open Sans"/>
              </a:rPr>
              <a:t>Insight :  </a:t>
            </a:r>
          </a:p>
          <a:p>
            <a:pPr algn="l" marL="518165" indent="-259082" lvl="1">
              <a:lnSpc>
                <a:spcPts val="3360"/>
              </a:lnSpc>
              <a:buFont typeface="Arial"/>
              <a:buChar char="•"/>
            </a:pPr>
            <a:r>
              <a:rPr lang="en-US" sz="2400">
                <a:solidFill>
                  <a:srgbClr val="000000"/>
                </a:solidFill>
                <a:latin typeface="Open Sans"/>
                <a:ea typeface="Open Sans"/>
                <a:cs typeface="Open Sans"/>
                <a:sym typeface="Open Sans"/>
              </a:rPr>
              <a:t>The demand for accommodations in these locations may tend to decrease towards the end of the year. </a:t>
            </a:r>
          </a:p>
          <a:p>
            <a:pPr algn="l" marL="518165" indent="-259082" lvl="1">
              <a:lnSpc>
                <a:spcPts val="3360"/>
              </a:lnSpc>
              <a:buFont typeface="Arial"/>
              <a:buChar char="•"/>
            </a:pPr>
            <a:r>
              <a:rPr lang="en-US" sz="2400">
                <a:solidFill>
                  <a:srgbClr val="000000"/>
                </a:solidFill>
                <a:latin typeface="Open Sans"/>
                <a:ea typeface="Open Sans"/>
                <a:cs typeface="Open Sans"/>
                <a:sym typeface="Open Sans"/>
              </a:rPr>
              <a:t>Some hosts </a:t>
            </a:r>
            <a:r>
              <a:rPr lang="en-US" b="true" sz="2400">
                <a:solidFill>
                  <a:srgbClr val="000000"/>
                </a:solidFill>
                <a:latin typeface="Open Sans Bold"/>
                <a:ea typeface="Open Sans Bold"/>
                <a:cs typeface="Open Sans Bold"/>
                <a:sym typeface="Open Sans Bold"/>
              </a:rPr>
              <a:t>have not optimized</a:t>
            </a:r>
            <a:r>
              <a:rPr lang="en-US" sz="2400">
                <a:solidFill>
                  <a:srgbClr val="000000"/>
                </a:solidFill>
                <a:latin typeface="Open Sans"/>
                <a:ea typeface="Open Sans"/>
                <a:cs typeface="Open Sans"/>
                <a:sym typeface="Open Sans"/>
              </a:rPr>
              <a:t> their pricing strategies, making it harder to attract customers.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6840840" y="8797924"/>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E0B4A4"/>
            </a:solidFill>
          </p:spPr>
        </p:sp>
      </p:grpSp>
      <p:sp>
        <p:nvSpPr>
          <p:cNvPr name="Freeform 4" id="4"/>
          <p:cNvSpPr/>
          <p:nvPr/>
        </p:nvSpPr>
        <p:spPr>
          <a:xfrm flipH="false" flipV="false" rot="0">
            <a:off x="-687232" y="7410653"/>
            <a:ext cx="2483750" cy="2487728"/>
          </a:xfrm>
          <a:custGeom>
            <a:avLst/>
            <a:gdLst/>
            <a:ahLst/>
            <a:cxnLst/>
            <a:rect r="r" b="b" t="t" l="l"/>
            <a:pathLst>
              <a:path h="2487728" w="2483750">
                <a:moveTo>
                  <a:pt x="0" y="0"/>
                </a:moveTo>
                <a:lnTo>
                  <a:pt x="2483749" y="0"/>
                </a:lnTo>
                <a:lnTo>
                  <a:pt x="2483749" y="2487728"/>
                </a:lnTo>
                <a:lnTo>
                  <a:pt x="0" y="24877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65772" y="-241004"/>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3">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327288" y="2009879"/>
            <a:ext cx="16396507" cy="1049522"/>
          </a:xfrm>
          <a:prstGeom prst="rect">
            <a:avLst/>
          </a:prstGeom>
        </p:spPr>
        <p:txBody>
          <a:bodyPr anchor="t" rtlCol="false" tIns="0" lIns="0" bIns="0" rIns="0">
            <a:spAutoFit/>
          </a:bodyPr>
          <a:lstStyle/>
          <a:p>
            <a:pPr algn="just">
              <a:lnSpc>
                <a:spcPts val="3990"/>
              </a:lnSpc>
            </a:pPr>
            <a:r>
              <a:rPr lang="en-US" sz="3837" b="true">
                <a:solidFill>
                  <a:srgbClr val="40566D"/>
                </a:solidFill>
                <a:latin typeface="Arimo Bold"/>
                <a:ea typeface="Arimo Bold"/>
                <a:cs typeface="Arimo Bold"/>
                <a:sym typeface="Arimo Bold"/>
              </a:rPr>
              <a:t>Entire Home with an</a:t>
            </a:r>
            <a:r>
              <a:rPr lang="en-US" sz="3837" b="true">
                <a:solidFill>
                  <a:srgbClr val="1C343C"/>
                </a:solidFill>
                <a:latin typeface="Arimo Bold"/>
                <a:ea typeface="Arimo Bold"/>
                <a:cs typeface="Arimo Bold"/>
                <a:sym typeface="Arimo Bold"/>
              </a:rPr>
              <a:t> </a:t>
            </a:r>
            <a:r>
              <a:rPr lang="en-US" sz="3837" b="true">
                <a:solidFill>
                  <a:srgbClr val="F42120"/>
                </a:solidFill>
                <a:latin typeface="Arimo Bold"/>
                <a:ea typeface="Arimo Bold"/>
                <a:cs typeface="Arimo Bold"/>
                <a:sym typeface="Arimo Bold"/>
              </a:rPr>
              <a:t>Price of 1,332 THB</a:t>
            </a:r>
            <a:r>
              <a:rPr lang="en-US" sz="3837" b="true">
                <a:solidFill>
                  <a:srgbClr val="1C343C"/>
                </a:solidFill>
                <a:latin typeface="Arimo Bold"/>
                <a:ea typeface="Arimo Bold"/>
                <a:cs typeface="Arimo Bold"/>
                <a:sym typeface="Arimo Bold"/>
              </a:rPr>
              <a:t> </a:t>
            </a:r>
            <a:r>
              <a:rPr lang="en-US" sz="3837" b="true">
                <a:solidFill>
                  <a:srgbClr val="40566D"/>
                </a:solidFill>
                <a:latin typeface="Arimo Bold"/>
                <a:ea typeface="Arimo Bold"/>
                <a:cs typeface="Arimo Bold"/>
                <a:sym typeface="Arimo Bold"/>
              </a:rPr>
              <a:t>and</a:t>
            </a:r>
            <a:r>
              <a:rPr lang="en-US" sz="3837" b="true">
                <a:solidFill>
                  <a:srgbClr val="1C343C"/>
                </a:solidFill>
                <a:latin typeface="Arimo Bold"/>
                <a:ea typeface="Arimo Bold"/>
                <a:cs typeface="Arimo Bold"/>
                <a:sym typeface="Arimo Bold"/>
              </a:rPr>
              <a:t> </a:t>
            </a:r>
            <a:r>
              <a:rPr lang="en-US" sz="3837" b="true">
                <a:solidFill>
                  <a:srgbClr val="F42120"/>
                </a:solidFill>
                <a:latin typeface="Arimo Bold"/>
                <a:ea typeface="Arimo Bold"/>
                <a:cs typeface="Arimo Bold"/>
                <a:sym typeface="Arimo Bold"/>
              </a:rPr>
              <a:t>180 Days of Availability</a:t>
            </a:r>
            <a:r>
              <a:rPr lang="en-US" sz="3837" b="true">
                <a:solidFill>
                  <a:srgbClr val="1C343C"/>
                </a:solidFill>
                <a:latin typeface="Arimo Bold"/>
                <a:ea typeface="Arimo Bold"/>
                <a:cs typeface="Arimo Bold"/>
                <a:sym typeface="Arimo Bold"/>
              </a:rPr>
              <a:t>.</a:t>
            </a:r>
          </a:p>
          <a:p>
            <a:pPr algn="just">
              <a:lnSpc>
                <a:spcPts val="3990"/>
              </a:lnSpc>
            </a:pPr>
            <a:r>
              <a:rPr lang="en-US" b="true" sz="3837">
                <a:solidFill>
                  <a:srgbClr val="40566D"/>
                </a:solidFill>
                <a:latin typeface="Arimo Bold"/>
                <a:ea typeface="Arimo Bold"/>
                <a:cs typeface="Arimo Bold"/>
                <a:sym typeface="Arimo Bold"/>
              </a:rPr>
              <a:t>Listing Strikes a</a:t>
            </a:r>
            <a:r>
              <a:rPr lang="en-US" b="true" sz="3837">
                <a:solidFill>
                  <a:srgbClr val="1C343C"/>
                </a:solidFill>
                <a:latin typeface="Arimo Bold"/>
                <a:ea typeface="Arimo Bold"/>
                <a:cs typeface="Arimo Bold"/>
                <a:sym typeface="Arimo Bold"/>
              </a:rPr>
              <a:t> </a:t>
            </a:r>
            <a:r>
              <a:rPr lang="en-US" b="true" sz="3837" u="sng">
                <a:solidFill>
                  <a:srgbClr val="FC5D5E"/>
                </a:solidFill>
                <a:latin typeface="Arimo Bold"/>
                <a:ea typeface="Arimo Bold"/>
                <a:cs typeface="Arimo Bold"/>
                <a:sym typeface="Arimo Bold"/>
              </a:rPr>
              <a:t>Balance</a:t>
            </a:r>
            <a:r>
              <a:rPr lang="en-US" b="true" sz="3837">
                <a:solidFill>
                  <a:srgbClr val="FC5D5E"/>
                </a:solidFill>
                <a:latin typeface="Arimo Bold"/>
                <a:ea typeface="Arimo Bold"/>
                <a:cs typeface="Arimo Bold"/>
                <a:sym typeface="Arimo Bold"/>
              </a:rPr>
              <a:t> </a:t>
            </a:r>
            <a:r>
              <a:rPr lang="en-US" b="true" sz="3837">
                <a:solidFill>
                  <a:srgbClr val="40566D"/>
                </a:solidFill>
                <a:latin typeface="Arimo Bold"/>
                <a:ea typeface="Arimo Bold"/>
                <a:cs typeface="Arimo Bold"/>
                <a:sym typeface="Arimo Bold"/>
              </a:rPr>
              <a:t>Between </a:t>
            </a:r>
            <a:r>
              <a:rPr lang="en-US" b="true" sz="3837" u="sng">
                <a:solidFill>
                  <a:srgbClr val="40566D"/>
                </a:solidFill>
                <a:latin typeface="Arimo Bold"/>
                <a:ea typeface="Arimo Bold"/>
                <a:cs typeface="Arimo Bold"/>
                <a:sym typeface="Arimo Bold"/>
              </a:rPr>
              <a:t>Affordability</a:t>
            </a:r>
            <a:r>
              <a:rPr lang="en-US" b="true" sz="3837">
                <a:solidFill>
                  <a:srgbClr val="40566D"/>
                </a:solidFill>
                <a:latin typeface="Arimo Bold"/>
                <a:ea typeface="Arimo Bold"/>
                <a:cs typeface="Arimo Bold"/>
                <a:sym typeface="Arimo Bold"/>
              </a:rPr>
              <a:t> and </a:t>
            </a:r>
            <a:r>
              <a:rPr lang="en-US" b="true" sz="3837" u="sng">
                <a:solidFill>
                  <a:srgbClr val="40566D"/>
                </a:solidFill>
                <a:latin typeface="Arimo Bold"/>
                <a:ea typeface="Arimo Bold"/>
                <a:cs typeface="Arimo Bold"/>
                <a:sym typeface="Arimo Bold"/>
              </a:rPr>
              <a:t>Accessibility</a:t>
            </a:r>
          </a:p>
        </p:txBody>
      </p:sp>
      <p:pic>
        <p:nvPicPr>
          <p:cNvPr name="Picture 7" id="7"/>
          <p:cNvPicPr>
            <a:picLocks noChangeAspect="true"/>
          </p:cNvPicPr>
          <p:nvPr/>
        </p:nvPicPr>
        <p:blipFill>
          <a:blip r:embed="rId6"/>
          <a:stretch>
            <a:fillRect/>
          </a:stretch>
        </p:blipFill>
        <p:spPr>
          <a:xfrm rot="0">
            <a:off x="5878322" y="2331135"/>
            <a:ext cx="11915957" cy="8445943"/>
          </a:xfrm>
          <a:prstGeom prst="rect">
            <a:avLst/>
          </a:prstGeom>
        </p:spPr>
      </p:pic>
      <p:sp>
        <p:nvSpPr>
          <p:cNvPr name="TextBox 8" id="8"/>
          <p:cNvSpPr txBox="true"/>
          <p:nvPr/>
        </p:nvSpPr>
        <p:spPr>
          <a:xfrm rot="0">
            <a:off x="2105920" y="4194997"/>
            <a:ext cx="3688018" cy="593399"/>
          </a:xfrm>
          <a:prstGeom prst="rect">
            <a:avLst/>
          </a:prstGeom>
        </p:spPr>
        <p:txBody>
          <a:bodyPr anchor="t" rtlCol="false" tIns="0" lIns="0" bIns="0" rIns="0">
            <a:spAutoFit/>
          </a:bodyPr>
          <a:lstStyle/>
          <a:p>
            <a:pPr algn="l">
              <a:lnSpc>
                <a:spcPts val="4447"/>
              </a:lnSpc>
            </a:pPr>
            <a:r>
              <a:rPr lang="en-US" sz="3706">
                <a:solidFill>
                  <a:srgbClr val="1C343C"/>
                </a:solidFill>
                <a:latin typeface="Arimo"/>
                <a:ea typeface="Arimo"/>
                <a:cs typeface="Arimo"/>
                <a:sym typeface="Arimo"/>
              </a:rPr>
              <a:t>Entire Home/Apt</a:t>
            </a:r>
          </a:p>
        </p:txBody>
      </p:sp>
      <p:sp>
        <p:nvSpPr>
          <p:cNvPr name="TextBox 9" id="9"/>
          <p:cNvSpPr txBox="true"/>
          <p:nvPr/>
        </p:nvSpPr>
        <p:spPr>
          <a:xfrm rot="0">
            <a:off x="2105920" y="6474110"/>
            <a:ext cx="3688018" cy="593399"/>
          </a:xfrm>
          <a:prstGeom prst="rect">
            <a:avLst/>
          </a:prstGeom>
        </p:spPr>
        <p:txBody>
          <a:bodyPr anchor="t" rtlCol="false" tIns="0" lIns="0" bIns="0" rIns="0">
            <a:spAutoFit/>
          </a:bodyPr>
          <a:lstStyle/>
          <a:p>
            <a:pPr algn="l">
              <a:lnSpc>
                <a:spcPts val="4447"/>
              </a:lnSpc>
            </a:pPr>
            <a:r>
              <a:rPr lang="en-US" sz="3706">
                <a:solidFill>
                  <a:srgbClr val="1C343C"/>
                </a:solidFill>
                <a:latin typeface="Arimo"/>
                <a:ea typeface="Arimo"/>
                <a:cs typeface="Arimo"/>
                <a:sym typeface="Arimo"/>
              </a:rPr>
              <a:t>Private Room</a:t>
            </a:r>
          </a:p>
        </p:txBody>
      </p:sp>
      <p:sp>
        <p:nvSpPr>
          <p:cNvPr name="TextBox 10" id="10"/>
          <p:cNvSpPr txBox="true"/>
          <p:nvPr/>
        </p:nvSpPr>
        <p:spPr>
          <a:xfrm rot="0">
            <a:off x="2105917" y="5340353"/>
            <a:ext cx="3688018" cy="593399"/>
          </a:xfrm>
          <a:prstGeom prst="rect">
            <a:avLst/>
          </a:prstGeom>
        </p:spPr>
        <p:txBody>
          <a:bodyPr anchor="t" rtlCol="false" tIns="0" lIns="0" bIns="0" rIns="0">
            <a:spAutoFit/>
          </a:bodyPr>
          <a:lstStyle/>
          <a:p>
            <a:pPr algn="l">
              <a:lnSpc>
                <a:spcPts val="4447"/>
              </a:lnSpc>
            </a:pPr>
            <a:r>
              <a:rPr lang="en-US" sz="3706">
                <a:solidFill>
                  <a:srgbClr val="1C343C"/>
                </a:solidFill>
                <a:latin typeface="Arimo"/>
                <a:ea typeface="Arimo"/>
                <a:cs typeface="Arimo"/>
                <a:sym typeface="Arimo"/>
              </a:rPr>
              <a:t>Hotel Room</a:t>
            </a:r>
          </a:p>
        </p:txBody>
      </p:sp>
      <p:sp>
        <p:nvSpPr>
          <p:cNvPr name="TextBox 11" id="11"/>
          <p:cNvSpPr txBox="true"/>
          <p:nvPr/>
        </p:nvSpPr>
        <p:spPr>
          <a:xfrm rot="0">
            <a:off x="2105921" y="4736873"/>
            <a:ext cx="3688018" cy="536806"/>
          </a:xfrm>
          <a:prstGeom prst="rect">
            <a:avLst/>
          </a:prstGeom>
        </p:spPr>
        <p:txBody>
          <a:bodyPr anchor="t" rtlCol="false" tIns="0" lIns="0" bIns="0" rIns="0">
            <a:spAutoFit/>
          </a:bodyPr>
          <a:lstStyle/>
          <a:p>
            <a:pPr algn="l">
              <a:lnSpc>
                <a:spcPts val="2075"/>
              </a:lnSpc>
            </a:pPr>
            <a:r>
              <a:rPr lang="en-US" sz="1729">
                <a:solidFill>
                  <a:srgbClr val="1C343C"/>
                </a:solidFill>
                <a:latin typeface="Arimo"/>
                <a:ea typeface="Arimo"/>
                <a:cs typeface="Arimo"/>
                <a:sym typeface="Arimo"/>
              </a:rPr>
              <a:t>To attract a steady flow of guests throughout the year</a:t>
            </a:r>
          </a:p>
        </p:txBody>
      </p:sp>
      <p:sp>
        <p:nvSpPr>
          <p:cNvPr name="TextBox 12" id="12"/>
          <p:cNvSpPr txBox="true"/>
          <p:nvPr/>
        </p:nvSpPr>
        <p:spPr>
          <a:xfrm rot="0">
            <a:off x="2105921" y="6995967"/>
            <a:ext cx="4139199" cy="536806"/>
          </a:xfrm>
          <a:prstGeom prst="rect">
            <a:avLst/>
          </a:prstGeom>
        </p:spPr>
        <p:txBody>
          <a:bodyPr anchor="t" rtlCol="false" tIns="0" lIns="0" bIns="0" rIns="0">
            <a:spAutoFit/>
          </a:bodyPr>
          <a:lstStyle/>
          <a:p>
            <a:pPr algn="l">
              <a:lnSpc>
                <a:spcPts val="2075"/>
              </a:lnSpc>
            </a:pPr>
            <a:r>
              <a:rPr lang="en-US" sz="1729">
                <a:solidFill>
                  <a:srgbClr val="1C343C"/>
                </a:solidFill>
                <a:latin typeface="Arimo"/>
                <a:ea typeface="Arimo"/>
                <a:cs typeface="Arimo"/>
                <a:sym typeface="Arimo"/>
              </a:rPr>
              <a:t>The listing offers competitive pricing while maintaining a high level of availability</a:t>
            </a:r>
          </a:p>
        </p:txBody>
      </p:sp>
      <p:sp>
        <p:nvSpPr>
          <p:cNvPr name="TextBox 13" id="13"/>
          <p:cNvSpPr txBox="true"/>
          <p:nvPr/>
        </p:nvSpPr>
        <p:spPr>
          <a:xfrm rot="0">
            <a:off x="2105918" y="5856589"/>
            <a:ext cx="4139202" cy="536806"/>
          </a:xfrm>
          <a:prstGeom prst="rect">
            <a:avLst/>
          </a:prstGeom>
        </p:spPr>
        <p:txBody>
          <a:bodyPr anchor="t" rtlCol="false" tIns="0" lIns="0" bIns="0" rIns="0">
            <a:spAutoFit/>
          </a:bodyPr>
          <a:lstStyle/>
          <a:p>
            <a:pPr algn="l">
              <a:lnSpc>
                <a:spcPts val="2075"/>
              </a:lnSpc>
            </a:pPr>
            <a:r>
              <a:rPr lang="en-US" sz="1729">
                <a:solidFill>
                  <a:srgbClr val="1C343C"/>
                </a:solidFill>
                <a:latin typeface="Arimo"/>
                <a:ea typeface="Arimo"/>
                <a:cs typeface="Arimo"/>
                <a:sym typeface="Arimo"/>
              </a:rPr>
              <a:t>The listing offers a slightly higher price point while maintaining high availability</a:t>
            </a:r>
          </a:p>
        </p:txBody>
      </p:sp>
      <p:grpSp>
        <p:nvGrpSpPr>
          <p:cNvPr name="Group 14" id="14"/>
          <p:cNvGrpSpPr/>
          <p:nvPr/>
        </p:nvGrpSpPr>
        <p:grpSpPr>
          <a:xfrm rot="0">
            <a:off x="1298718" y="4195740"/>
            <a:ext cx="634007" cy="634007"/>
            <a:chOff x="0" y="0"/>
            <a:chExt cx="1026400" cy="1026400"/>
          </a:xfrm>
        </p:grpSpPr>
        <p:sp>
          <p:nvSpPr>
            <p:cNvPr name="Freeform 15" id="15"/>
            <p:cNvSpPr/>
            <p:nvPr/>
          </p:nvSpPr>
          <p:spPr>
            <a:xfrm flipH="false" flipV="false" rot="0">
              <a:off x="0" y="0"/>
              <a:ext cx="1026414" cy="1026414"/>
            </a:xfrm>
            <a:custGeom>
              <a:avLst/>
              <a:gdLst/>
              <a:ahLst/>
              <a:cxnLst/>
              <a:rect r="r" b="b" t="t" l="l"/>
              <a:pathLst>
                <a:path h="1026414" w="1026414">
                  <a:moveTo>
                    <a:pt x="0" y="0"/>
                  </a:moveTo>
                  <a:lnTo>
                    <a:pt x="700786" y="0"/>
                  </a:lnTo>
                  <a:cubicBezTo>
                    <a:pt x="880618" y="0"/>
                    <a:pt x="1026414" y="145796"/>
                    <a:pt x="1026414" y="325628"/>
                  </a:cubicBezTo>
                  <a:lnTo>
                    <a:pt x="1026414" y="1026414"/>
                  </a:lnTo>
                  <a:lnTo>
                    <a:pt x="0" y="1026414"/>
                  </a:lnTo>
                  <a:close/>
                </a:path>
              </a:pathLst>
            </a:custGeom>
            <a:solidFill>
              <a:srgbClr val="FC5D5E"/>
            </a:solidFill>
          </p:spPr>
        </p:sp>
      </p:grpSp>
      <p:grpSp>
        <p:nvGrpSpPr>
          <p:cNvPr name="Group 16" id="16"/>
          <p:cNvGrpSpPr/>
          <p:nvPr/>
        </p:nvGrpSpPr>
        <p:grpSpPr>
          <a:xfrm rot="0">
            <a:off x="1298714" y="5332172"/>
            <a:ext cx="634007" cy="634007"/>
            <a:chOff x="0" y="0"/>
            <a:chExt cx="1026400" cy="1026400"/>
          </a:xfrm>
        </p:grpSpPr>
        <p:sp>
          <p:nvSpPr>
            <p:cNvPr name="Freeform 17" id="17"/>
            <p:cNvSpPr/>
            <p:nvPr/>
          </p:nvSpPr>
          <p:spPr>
            <a:xfrm flipH="false" flipV="false" rot="0">
              <a:off x="0" y="0"/>
              <a:ext cx="1026414" cy="1026414"/>
            </a:xfrm>
            <a:custGeom>
              <a:avLst/>
              <a:gdLst/>
              <a:ahLst/>
              <a:cxnLst/>
              <a:rect r="r" b="b" t="t" l="l"/>
              <a:pathLst>
                <a:path h="1026414" w="1026414">
                  <a:moveTo>
                    <a:pt x="0" y="0"/>
                  </a:moveTo>
                  <a:lnTo>
                    <a:pt x="700786" y="0"/>
                  </a:lnTo>
                  <a:cubicBezTo>
                    <a:pt x="880618" y="0"/>
                    <a:pt x="1026414" y="145796"/>
                    <a:pt x="1026414" y="325628"/>
                  </a:cubicBezTo>
                  <a:lnTo>
                    <a:pt x="1026414" y="1026414"/>
                  </a:lnTo>
                  <a:lnTo>
                    <a:pt x="0" y="1026414"/>
                  </a:lnTo>
                  <a:close/>
                </a:path>
              </a:pathLst>
            </a:custGeom>
            <a:solidFill>
              <a:srgbClr val="A7B3B2"/>
            </a:solidFill>
          </p:spPr>
        </p:sp>
      </p:grpSp>
      <p:grpSp>
        <p:nvGrpSpPr>
          <p:cNvPr name="Group 18" id="18"/>
          <p:cNvGrpSpPr/>
          <p:nvPr/>
        </p:nvGrpSpPr>
        <p:grpSpPr>
          <a:xfrm rot="0">
            <a:off x="1298718" y="6468245"/>
            <a:ext cx="634007" cy="634007"/>
            <a:chOff x="0" y="0"/>
            <a:chExt cx="1026400" cy="1026400"/>
          </a:xfrm>
        </p:grpSpPr>
        <p:sp>
          <p:nvSpPr>
            <p:cNvPr name="Freeform 19" id="19"/>
            <p:cNvSpPr/>
            <p:nvPr/>
          </p:nvSpPr>
          <p:spPr>
            <a:xfrm flipH="false" flipV="false" rot="0">
              <a:off x="0" y="0"/>
              <a:ext cx="1026414" cy="1026414"/>
            </a:xfrm>
            <a:custGeom>
              <a:avLst/>
              <a:gdLst/>
              <a:ahLst/>
              <a:cxnLst/>
              <a:rect r="r" b="b" t="t" l="l"/>
              <a:pathLst>
                <a:path h="1026414" w="1026414">
                  <a:moveTo>
                    <a:pt x="0" y="0"/>
                  </a:moveTo>
                  <a:lnTo>
                    <a:pt x="700786" y="0"/>
                  </a:lnTo>
                  <a:cubicBezTo>
                    <a:pt x="880618" y="0"/>
                    <a:pt x="1026414" y="145796"/>
                    <a:pt x="1026414" y="325628"/>
                  </a:cubicBezTo>
                  <a:lnTo>
                    <a:pt x="1026414" y="1026414"/>
                  </a:lnTo>
                  <a:lnTo>
                    <a:pt x="0" y="1026414"/>
                  </a:lnTo>
                  <a:close/>
                </a:path>
              </a:pathLst>
            </a:custGeom>
            <a:solidFill>
              <a:srgbClr val="4C6A78"/>
            </a:solidFill>
          </p:spPr>
        </p:sp>
      </p:grpSp>
      <p:sp>
        <p:nvSpPr>
          <p:cNvPr name="TextBox 20" id="20"/>
          <p:cNvSpPr txBox="true"/>
          <p:nvPr/>
        </p:nvSpPr>
        <p:spPr>
          <a:xfrm rot="0">
            <a:off x="17389328"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11</a:t>
            </a:r>
          </a:p>
        </p:txBody>
      </p:sp>
      <p:sp>
        <p:nvSpPr>
          <p:cNvPr name="Freeform 21" id="21"/>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
            <a:stretch>
              <a:fillRect l="0" t="0" r="0" b="0"/>
            </a:stretch>
          </a:blipFill>
        </p:spPr>
      </p:sp>
      <p:sp>
        <p:nvSpPr>
          <p:cNvPr name="TextBox 22" id="22"/>
          <p:cNvSpPr txBox="true"/>
          <p:nvPr/>
        </p:nvSpPr>
        <p:spPr>
          <a:xfrm rot="0">
            <a:off x="8562738" y="3527961"/>
            <a:ext cx="7167860" cy="422451"/>
          </a:xfrm>
          <a:prstGeom prst="rect">
            <a:avLst/>
          </a:prstGeom>
        </p:spPr>
        <p:txBody>
          <a:bodyPr anchor="t" rtlCol="false" tIns="0" lIns="0" bIns="0" rIns="0">
            <a:spAutoFit/>
          </a:bodyPr>
          <a:lstStyle/>
          <a:p>
            <a:pPr algn="ctr">
              <a:lnSpc>
                <a:spcPts val="3490"/>
              </a:lnSpc>
            </a:pPr>
            <a:r>
              <a:rPr lang="en-US" sz="2493" b="true">
                <a:solidFill>
                  <a:srgbClr val="40566D"/>
                </a:solidFill>
                <a:latin typeface="Open Sans Bold"/>
                <a:ea typeface="Open Sans Bold"/>
                <a:cs typeface="Open Sans Bold"/>
                <a:sym typeface="Open Sans Bold"/>
              </a:rPr>
              <a:t>The Middle Price &amp; Availability by Room Type </a:t>
            </a:r>
          </a:p>
        </p:txBody>
      </p:sp>
      <p:sp>
        <p:nvSpPr>
          <p:cNvPr name="TextBox 23" id="23"/>
          <p:cNvSpPr txBox="true"/>
          <p:nvPr/>
        </p:nvSpPr>
        <p:spPr>
          <a:xfrm rot="0">
            <a:off x="2105915" y="7712866"/>
            <a:ext cx="3688018" cy="593399"/>
          </a:xfrm>
          <a:prstGeom prst="rect">
            <a:avLst/>
          </a:prstGeom>
        </p:spPr>
        <p:txBody>
          <a:bodyPr anchor="t" rtlCol="false" tIns="0" lIns="0" bIns="0" rIns="0">
            <a:spAutoFit/>
          </a:bodyPr>
          <a:lstStyle/>
          <a:p>
            <a:pPr algn="l">
              <a:lnSpc>
                <a:spcPts val="4447"/>
              </a:lnSpc>
            </a:pPr>
            <a:r>
              <a:rPr lang="en-US" sz="3706">
                <a:solidFill>
                  <a:srgbClr val="1C343C"/>
                </a:solidFill>
                <a:latin typeface="Arimo"/>
                <a:ea typeface="Arimo"/>
                <a:cs typeface="Arimo"/>
                <a:sym typeface="Arimo"/>
              </a:rPr>
              <a:t>Shared Room</a:t>
            </a:r>
          </a:p>
        </p:txBody>
      </p:sp>
      <p:sp>
        <p:nvSpPr>
          <p:cNvPr name="TextBox 24" id="24"/>
          <p:cNvSpPr txBox="true"/>
          <p:nvPr/>
        </p:nvSpPr>
        <p:spPr>
          <a:xfrm rot="0">
            <a:off x="2105917" y="8234722"/>
            <a:ext cx="4139204" cy="615254"/>
          </a:xfrm>
          <a:prstGeom prst="rect">
            <a:avLst/>
          </a:prstGeom>
        </p:spPr>
        <p:txBody>
          <a:bodyPr anchor="t" rtlCol="false" tIns="0" lIns="0" bIns="0" rIns="0">
            <a:spAutoFit/>
          </a:bodyPr>
          <a:lstStyle/>
          <a:p>
            <a:pPr algn="l">
              <a:lnSpc>
                <a:spcPts val="2371"/>
              </a:lnSpc>
            </a:pPr>
            <a:r>
              <a:rPr lang="en-US" sz="1976">
                <a:solidFill>
                  <a:srgbClr val="1C343C"/>
                </a:solidFill>
                <a:latin typeface="Arimo"/>
                <a:ea typeface="Arimo"/>
                <a:cs typeface="Arimo"/>
                <a:sym typeface="Arimo"/>
              </a:rPr>
              <a:t>The listing offers an affordable rate with nearly year-round availability</a:t>
            </a:r>
          </a:p>
        </p:txBody>
      </p:sp>
      <p:grpSp>
        <p:nvGrpSpPr>
          <p:cNvPr name="Group 25" id="25"/>
          <p:cNvGrpSpPr/>
          <p:nvPr/>
        </p:nvGrpSpPr>
        <p:grpSpPr>
          <a:xfrm rot="0">
            <a:off x="1298713" y="7707001"/>
            <a:ext cx="634007" cy="634007"/>
            <a:chOff x="0" y="0"/>
            <a:chExt cx="1026400" cy="1026400"/>
          </a:xfrm>
        </p:grpSpPr>
        <p:sp>
          <p:nvSpPr>
            <p:cNvPr name="Freeform 26" id="26"/>
            <p:cNvSpPr/>
            <p:nvPr/>
          </p:nvSpPr>
          <p:spPr>
            <a:xfrm flipH="false" flipV="false" rot="0">
              <a:off x="0" y="0"/>
              <a:ext cx="1026414" cy="1026414"/>
            </a:xfrm>
            <a:custGeom>
              <a:avLst/>
              <a:gdLst/>
              <a:ahLst/>
              <a:cxnLst/>
              <a:rect r="r" b="b" t="t" l="l"/>
              <a:pathLst>
                <a:path h="1026414" w="1026414">
                  <a:moveTo>
                    <a:pt x="0" y="0"/>
                  </a:moveTo>
                  <a:lnTo>
                    <a:pt x="700786" y="0"/>
                  </a:lnTo>
                  <a:cubicBezTo>
                    <a:pt x="880618" y="0"/>
                    <a:pt x="1026414" y="145796"/>
                    <a:pt x="1026414" y="325628"/>
                  </a:cubicBezTo>
                  <a:lnTo>
                    <a:pt x="1026414" y="1026414"/>
                  </a:lnTo>
                  <a:lnTo>
                    <a:pt x="0" y="1026414"/>
                  </a:lnTo>
                  <a:close/>
                </a:path>
              </a:pathLst>
            </a:custGeom>
            <a:solidFill>
              <a:srgbClr val="1C343C"/>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4407916" y="-310314"/>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5742" y="7357494"/>
            <a:ext cx="1481928" cy="1481928"/>
            <a:chOff x="0" y="0"/>
            <a:chExt cx="1975904" cy="1975904"/>
          </a:xfrm>
        </p:grpSpPr>
        <p:sp>
          <p:nvSpPr>
            <p:cNvPr name="Freeform 4" id="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5" id="5"/>
          <p:cNvSpPr/>
          <p:nvPr/>
        </p:nvSpPr>
        <p:spPr>
          <a:xfrm flipH="false" flipV="false" rot="0">
            <a:off x="-72418" y="8216004"/>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25528" y="8102630"/>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147926" y="3410018"/>
            <a:ext cx="1480324" cy="1086622"/>
            <a:chOff x="0" y="0"/>
            <a:chExt cx="2909173" cy="2135459"/>
          </a:xfrm>
        </p:grpSpPr>
        <p:sp>
          <p:nvSpPr>
            <p:cNvPr name="Freeform 8" id="8"/>
            <p:cNvSpPr/>
            <p:nvPr/>
          </p:nvSpPr>
          <p:spPr>
            <a:xfrm flipH="false" flipV="false" rot="0">
              <a:off x="0" y="0"/>
              <a:ext cx="2909189" cy="2135378"/>
            </a:xfrm>
            <a:custGeom>
              <a:avLst/>
              <a:gdLst/>
              <a:ahLst/>
              <a:cxnLst/>
              <a:rect r="r" b="b" t="t" l="l"/>
              <a:pathLst>
                <a:path h="2135378" w="2909189">
                  <a:moveTo>
                    <a:pt x="0" y="0"/>
                  </a:moveTo>
                  <a:lnTo>
                    <a:pt x="1841500" y="0"/>
                  </a:lnTo>
                  <a:cubicBezTo>
                    <a:pt x="2431161" y="0"/>
                    <a:pt x="2909189" y="478028"/>
                    <a:pt x="2909189" y="1067689"/>
                  </a:cubicBezTo>
                  <a:lnTo>
                    <a:pt x="2909189" y="2135378"/>
                  </a:lnTo>
                  <a:lnTo>
                    <a:pt x="0" y="2135378"/>
                  </a:lnTo>
                  <a:close/>
                </a:path>
              </a:pathLst>
            </a:custGeom>
            <a:solidFill>
              <a:srgbClr val="E0B4A4"/>
            </a:solidFill>
          </p:spPr>
        </p:sp>
      </p:grpSp>
      <p:sp>
        <p:nvSpPr>
          <p:cNvPr name="TextBox 9" id="9"/>
          <p:cNvSpPr txBox="true"/>
          <p:nvPr/>
        </p:nvSpPr>
        <p:spPr>
          <a:xfrm rot="0">
            <a:off x="2147926" y="4847432"/>
            <a:ext cx="15227197" cy="2103996"/>
          </a:xfrm>
          <a:prstGeom prst="rect">
            <a:avLst/>
          </a:prstGeom>
        </p:spPr>
        <p:txBody>
          <a:bodyPr anchor="t" rtlCol="false" tIns="0" lIns="0" bIns="0" rIns="0">
            <a:spAutoFit/>
          </a:bodyPr>
          <a:lstStyle/>
          <a:p>
            <a:pPr algn="l">
              <a:lnSpc>
                <a:spcPts val="8027"/>
              </a:lnSpc>
            </a:pPr>
            <a:r>
              <a:rPr lang="en-US" sz="7432" b="true">
                <a:solidFill>
                  <a:srgbClr val="1C343C"/>
                </a:solidFill>
                <a:latin typeface="Arimo Bold"/>
                <a:ea typeface="Arimo Bold"/>
                <a:cs typeface="Arimo Bold"/>
                <a:sym typeface="Arimo Bold"/>
              </a:rPr>
              <a:t>Evaluate Impact of Room Type and Minimum Stay Policy</a:t>
            </a:r>
          </a:p>
        </p:txBody>
      </p:sp>
      <p:sp>
        <p:nvSpPr>
          <p:cNvPr name="TextBox 10" id="10"/>
          <p:cNvSpPr txBox="true"/>
          <p:nvPr/>
        </p:nvSpPr>
        <p:spPr>
          <a:xfrm rot="0">
            <a:off x="2362156" y="3500322"/>
            <a:ext cx="1392808" cy="986352"/>
          </a:xfrm>
          <a:prstGeom prst="rect">
            <a:avLst/>
          </a:prstGeom>
        </p:spPr>
        <p:txBody>
          <a:bodyPr anchor="t" rtlCol="false" tIns="0" lIns="0" bIns="0" rIns="0">
            <a:spAutoFit/>
          </a:bodyPr>
          <a:lstStyle/>
          <a:p>
            <a:pPr algn="l">
              <a:lnSpc>
                <a:spcPts val="7327"/>
              </a:lnSpc>
            </a:pPr>
            <a:r>
              <a:rPr lang="en-US" sz="6784">
                <a:solidFill>
                  <a:srgbClr val="1C343C"/>
                </a:solidFill>
                <a:latin typeface="Arimo"/>
                <a:ea typeface="Arimo"/>
                <a:cs typeface="Arimo"/>
                <a:sym typeface="Arimo"/>
              </a:rPr>
              <a:t>03</a:t>
            </a:r>
          </a:p>
        </p:txBody>
      </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12</a:t>
            </a:r>
          </a:p>
        </p:txBody>
      </p:sp>
      <p:sp>
        <p:nvSpPr>
          <p:cNvPr name="Freeform 12" id="12"/>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8"/>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161089">
            <a:off x="-2571304" y="7411083"/>
            <a:ext cx="4601112" cy="5151060"/>
          </a:xfrm>
          <a:custGeom>
            <a:avLst/>
            <a:gdLst/>
            <a:ahLst/>
            <a:cxnLst/>
            <a:rect r="r" b="b" t="t" l="l"/>
            <a:pathLst>
              <a:path h="5151060" w="4601112">
                <a:moveTo>
                  <a:pt x="0" y="0"/>
                </a:moveTo>
                <a:lnTo>
                  <a:pt x="4601112" y="0"/>
                </a:lnTo>
                <a:lnTo>
                  <a:pt x="4601112" y="5151060"/>
                </a:lnTo>
                <a:lnTo>
                  <a:pt x="0" y="51510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755728" y="3470046"/>
            <a:ext cx="787400" cy="790574"/>
          </a:xfrm>
          <a:custGeom>
            <a:avLst/>
            <a:gdLst/>
            <a:ahLst/>
            <a:cxnLst/>
            <a:rect r="r" b="b" t="t" l="l"/>
            <a:pathLst>
              <a:path h="790574" w="787400">
                <a:moveTo>
                  <a:pt x="0" y="0"/>
                </a:moveTo>
                <a:lnTo>
                  <a:pt x="787400" y="0"/>
                </a:lnTo>
                <a:lnTo>
                  <a:pt x="787400" y="790574"/>
                </a:lnTo>
                <a:lnTo>
                  <a:pt x="0" y="790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6100794" y="-2794777"/>
            <a:ext cx="4374412" cy="5151060"/>
            <a:chOff x="0" y="0"/>
            <a:chExt cx="5832549" cy="6868080"/>
          </a:xfrm>
        </p:grpSpPr>
        <p:sp>
          <p:nvSpPr>
            <p:cNvPr name="Freeform 5" id="5"/>
            <p:cNvSpPr/>
            <p:nvPr/>
          </p:nvSpPr>
          <p:spPr>
            <a:xfrm flipH="false" flipV="false" rot="0">
              <a:off x="0" y="0"/>
              <a:ext cx="5832602" cy="6868160"/>
            </a:xfrm>
            <a:custGeom>
              <a:avLst/>
              <a:gdLst/>
              <a:ahLst/>
              <a:cxnLst/>
              <a:rect r="r" b="b" t="t" l="l"/>
              <a:pathLst>
                <a:path h="6868160" w="5832602">
                  <a:moveTo>
                    <a:pt x="5832602" y="5818759"/>
                  </a:moveTo>
                  <a:lnTo>
                    <a:pt x="15748" y="0"/>
                  </a:lnTo>
                  <a:lnTo>
                    <a:pt x="0" y="3494786"/>
                  </a:lnTo>
                  <a:lnTo>
                    <a:pt x="3109849" y="6605778"/>
                  </a:lnTo>
                  <a:cubicBezTo>
                    <a:pt x="3277616" y="6773799"/>
                    <a:pt x="3505454" y="6868160"/>
                    <a:pt x="3742817" y="6868160"/>
                  </a:cubicBezTo>
                  <a:lnTo>
                    <a:pt x="5822188" y="6868160"/>
                  </a:lnTo>
                  <a:lnTo>
                    <a:pt x="5832602" y="5818886"/>
                  </a:lnTo>
                  <a:close/>
                </a:path>
              </a:pathLst>
            </a:custGeom>
            <a:solidFill>
              <a:srgbClr val="4C6A78"/>
            </a:solidFill>
          </p:spPr>
        </p:sp>
      </p:grpSp>
      <p:sp>
        <p:nvSpPr>
          <p:cNvPr name="TextBox 6" id="6"/>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13</a:t>
            </a:r>
          </a:p>
        </p:txBody>
      </p:sp>
      <p:sp>
        <p:nvSpPr>
          <p:cNvPr name="Freeform 7" id="7"/>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
            <a:stretch>
              <a:fillRect l="0" t="0" r="0" b="0"/>
            </a:stretch>
          </a:blipFill>
        </p:spPr>
      </p:sp>
      <p:pic>
        <p:nvPicPr>
          <p:cNvPr name="Picture 8" id="8"/>
          <p:cNvPicPr>
            <a:picLocks noChangeAspect="true"/>
          </p:cNvPicPr>
          <p:nvPr/>
        </p:nvPicPr>
        <p:blipFill>
          <a:blip r:embed="rId8"/>
          <a:stretch>
            <a:fillRect/>
          </a:stretch>
        </p:blipFill>
        <p:spPr>
          <a:xfrm rot="0">
            <a:off x="253415" y="2694761"/>
            <a:ext cx="9303419" cy="6811360"/>
          </a:xfrm>
          <a:prstGeom prst="rect">
            <a:avLst/>
          </a:prstGeom>
        </p:spPr>
      </p:pic>
      <p:pic>
        <p:nvPicPr>
          <p:cNvPr name="Picture 9" id="9"/>
          <p:cNvPicPr>
            <a:picLocks noChangeAspect="true"/>
          </p:cNvPicPr>
          <p:nvPr/>
        </p:nvPicPr>
        <p:blipFill>
          <a:blip r:embed="rId9"/>
          <a:stretch>
            <a:fillRect/>
          </a:stretch>
        </p:blipFill>
        <p:spPr>
          <a:xfrm rot="0">
            <a:off x="8832589" y="2733537"/>
            <a:ext cx="8838103" cy="6785021"/>
          </a:xfrm>
          <a:prstGeom prst="rect">
            <a:avLst/>
          </a:prstGeom>
        </p:spPr>
      </p:pic>
      <p:sp>
        <p:nvSpPr>
          <p:cNvPr name="TextBox 10" id="10"/>
          <p:cNvSpPr txBox="true"/>
          <p:nvPr/>
        </p:nvSpPr>
        <p:spPr>
          <a:xfrm rot="0">
            <a:off x="2831349" y="1522079"/>
            <a:ext cx="12625303" cy="1402525"/>
          </a:xfrm>
          <a:prstGeom prst="rect">
            <a:avLst/>
          </a:prstGeom>
        </p:spPr>
        <p:txBody>
          <a:bodyPr anchor="t" rtlCol="false" tIns="0" lIns="0" bIns="0" rIns="0">
            <a:spAutoFit/>
          </a:bodyPr>
          <a:lstStyle/>
          <a:p>
            <a:pPr algn="ctr">
              <a:lnSpc>
                <a:spcPts val="5645"/>
              </a:lnSpc>
            </a:pPr>
            <a:r>
              <a:rPr lang="en-US" sz="4032" b="true">
                <a:solidFill>
                  <a:srgbClr val="FF3131"/>
                </a:solidFill>
                <a:latin typeface="Canva Sans Bold"/>
                <a:ea typeface="Canva Sans Bold"/>
                <a:cs typeface="Canva Sans Bold"/>
                <a:sym typeface="Canva Sans Bold"/>
              </a:rPr>
              <a:t>1 week</a:t>
            </a:r>
            <a:r>
              <a:rPr lang="en-US" sz="4032" b="true">
                <a:solidFill>
                  <a:srgbClr val="435D74"/>
                </a:solidFill>
                <a:latin typeface="Canva Sans Bold"/>
                <a:ea typeface="Canva Sans Bold"/>
                <a:cs typeface="Canva Sans Bold"/>
                <a:sym typeface="Canva Sans Bold"/>
              </a:rPr>
              <a:t> indicate a </a:t>
            </a:r>
            <a:r>
              <a:rPr lang="en-US" sz="4032" b="true">
                <a:solidFill>
                  <a:srgbClr val="FF3131"/>
                </a:solidFill>
                <a:latin typeface="Canva Sans Bold"/>
                <a:ea typeface="Canva Sans Bold"/>
                <a:cs typeface="Canva Sans Bold"/>
                <a:sym typeface="Canva Sans Bold"/>
              </a:rPr>
              <a:t>strong preference</a:t>
            </a:r>
            <a:r>
              <a:rPr lang="en-US" sz="4032" b="true">
                <a:solidFill>
                  <a:srgbClr val="435D74"/>
                </a:solidFill>
                <a:latin typeface="Canva Sans Bold"/>
                <a:ea typeface="Canva Sans Bold"/>
                <a:cs typeface="Canva Sans Bold"/>
                <a:sym typeface="Canva Sans Bold"/>
              </a:rPr>
              <a:t> for shorter durations among Airbnb users.</a:t>
            </a:r>
          </a:p>
        </p:txBody>
      </p:sp>
      <p:sp>
        <p:nvSpPr>
          <p:cNvPr name="TextBox 11" id="11"/>
          <p:cNvSpPr txBox="true"/>
          <p:nvPr/>
        </p:nvSpPr>
        <p:spPr>
          <a:xfrm rot="0">
            <a:off x="1982500" y="9162661"/>
            <a:ext cx="15276800" cy="1189688"/>
          </a:xfrm>
          <a:prstGeom prst="rect">
            <a:avLst/>
          </a:prstGeom>
        </p:spPr>
        <p:txBody>
          <a:bodyPr anchor="t" rtlCol="false" tIns="0" lIns="0" bIns="0" rIns="0">
            <a:spAutoFit/>
          </a:bodyPr>
          <a:lstStyle/>
          <a:p>
            <a:pPr algn="l">
              <a:lnSpc>
                <a:spcPts val="3201"/>
              </a:lnSpc>
              <a:spcBef>
                <a:spcPct val="0"/>
              </a:spcBef>
            </a:pPr>
            <a:r>
              <a:rPr lang="en-US" b="true" sz="2286">
                <a:solidFill>
                  <a:srgbClr val="000000"/>
                </a:solidFill>
                <a:latin typeface="Open Sans Bold"/>
                <a:ea typeface="Open Sans Bold"/>
                <a:cs typeface="Open Sans Bold"/>
                <a:sym typeface="Open Sans Bold"/>
              </a:rPr>
              <a:t>Insight :</a:t>
            </a:r>
            <a:r>
              <a:rPr lang="en-US" sz="2286">
                <a:solidFill>
                  <a:srgbClr val="000000"/>
                </a:solidFill>
                <a:latin typeface="Open Sans"/>
                <a:ea typeface="Open Sans"/>
                <a:cs typeface="Open Sans"/>
                <a:sym typeface="Open Sans"/>
              </a:rPr>
              <a:t> </a:t>
            </a:r>
            <a:r>
              <a:rPr lang="en-US" b="true" sz="2286">
                <a:solidFill>
                  <a:srgbClr val="000000"/>
                </a:solidFill>
                <a:latin typeface="Open Sans Bold"/>
                <a:ea typeface="Open Sans Bold"/>
                <a:cs typeface="Open Sans Bold"/>
                <a:sym typeface="Open Sans Bold"/>
              </a:rPr>
              <a:t>1 week</a:t>
            </a:r>
            <a:r>
              <a:rPr lang="en-US" sz="2286">
                <a:solidFill>
                  <a:srgbClr val="000000"/>
                </a:solidFill>
                <a:latin typeface="Open Sans"/>
                <a:ea typeface="Open Sans"/>
                <a:cs typeface="Open Sans"/>
                <a:sym typeface="Open Sans"/>
              </a:rPr>
              <a:t> suggests a high demand for short-term stays, likely driven by tourists and leisure travelers.</a:t>
            </a:r>
          </a:p>
          <a:p>
            <a:pPr algn="l">
              <a:lnSpc>
                <a:spcPts val="3201"/>
              </a:lnSpc>
              <a:spcBef>
                <a:spcPct val="0"/>
              </a:spcBef>
            </a:pPr>
          </a:p>
          <a:p>
            <a:pPr algn="l">
              <a:lnSpc>
                <a:spcPts val="3201"/>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161089">
            <a:off x="-2714179" y="7751156"/>
            <a:ext cx="4601112" cy="5151060"/>
          </a:xfrm>
          <a:custGeom>
            <a:avLst/>
            <a:gdLst/>
            <a:ahLst/>
            <a:cxnLst/>
            <a:rect r="r" b="b" t="t" l="l"/>
            <a:pathLst>
              <a:path h="5151060" w="4601112">
                <a:moveTo>
                  <a:pt x="0" y="0"/>
                </a:moveTo>
                <a:lnTo>
                  <a:pt x="4601112" y="0"/>
                </a:lnTo>
                <a:lnTo>
                  <a:pt x="4601112" y="5151060"/>
                </a:lnTo>
                <a:lnTo>
                  <a:pt x="0" y="51510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755728" y="3946296"/>
            <a:ext cx="787400" cy="790574"/>
          </a:xfrm>
          <a:custGeom>
            <a:avLst/>
            <a:gdLst/>
            <a:ahLst/>
            <a:cxnLst/>
            <a:rect r="r" b="b" t="t" l="l"/>
            <a:pathLst>
              <a:path h="790574" w="787400">
                <a:moveTo>
                  <a:pt x="0" y="0"/>
                </a:moveTo>
                <a:lnTo>
                  <a:pt x="787400" y="0"/>
                </a:lnTo>
                <a:lnTo>
                  <a:pt x="787400" y="790574"/>
                </a:lnTo>
                <a:lnTo>
                  <a:pt x="0" y="790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6100794" y="-2794777"/>
            <a:ext cx="4374412" cy="5151060"/>
            <a:chOff x="0" y="0"/>
            <a:chExt cx="5832549" cy="6868080"/>
          </a:xfrm>
        </p:grpSpPr>
        <p:sp>
          <p:nvSpPr>
            <p:cNvPr name="Freeform 5" id="5"/>
            <p:cNvSpPr/>
            <p:nvPr/>
          </p:nvSpPr>
          <p:spPr>
            <a:xfrm flipH="false" flipV="false" rot="0">
              <a:off x="0" y="0"/>
              <a:ext cx="5832602" cy="6868160"/>
            </a:xfrm>
            <a:custGeom>
              <a:avLst/>
              <a:gdLst/>
              <a:ahLst/>
              <a:cxnLst/>
              <a:rect r="r" b="b" t="t" l="l"/>
              <a:pathLst>
                <a:path h="6868160" w="5832602">
                  <a:moveTo>
                    <a:pt x="5832602" y="5818759"/>
                  </a:moveTo>
                  <a:lnTo>
                    <a:pt x="15748" y="0"/>
                  </a:lnTo>
                  <a:lnTo>
                    <a:pt x="0" y="3494786"/>
                  </a:lnTo>
                  <a:lnTo>
                    <a:pt x="3109849" y="6605778"/>
                  </a:lnTo>
                  <a:cubicBezTo>
                    <a:pt x="3277616" y="6773799"/>
                    <a:pt x="3505454" y="6868160"/>
                    <a:pt x="3742817" y="6868160"/>
                  </a:cubicBezTo>
                  <a:lnTo>
                    <a:pt x="5822188" y="6868160"/>
                  </a:lnTo>
                  <a:lnTo>
                    <a:pt x="5832602" y="5818886"/>
                  </a:lnTo>
                  <a:close/>
                </a:path>
              </a:pathLst>
            </a:custGeom>
            <a:solidFill>
              <a:srgbClr val="325D79"/>
            </a:solidFill>
          </p:spPr>
        </p:sp>
      </p:grpSp>
      <p:sp>
        <p:nvSpPr>
          <p:cNvPr name="TextBox 6" id="6"/>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14</a:t>
            </a:r>
          </a:p>
        </p:txBody>
      </p:sp>
      <p:sp>
        <p:nvSpPr>
          <p:cNvPr name="Freeform 7" id="7"/>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
            <a:stretch>
              <a:fillRect l="0" t="0" r="0" b="0"/>
            </a:stretch>
          </a:blipFill>
        </p:spPr>
      </p:sp>
      <p:pic>
        <p:nvPicPr>
          <p:cNvPr name="Picture 8" id="8"/>
          <p:cNvPicPr>
            <a:picLocks noChangeAspect="true"/>
          </p:cNvPicPr>
          <p:nvPr/>
        </p:nvPicPr>
        <p:blipFill>
          <a:blip r:embed="rId8"/>
          <a:stretch>
            <a:fillRect/>
          </a:stretch>
        </p:blipFill>
        <p:spPr>
          <a:xfrm rot="0">
            <a:off x="-321310" y="1273857"/>
            <a:ext cx="18338156" cy="6157467"/>
          </a:xfrm>
          <a:prstGeom prst="rect">
            <a:avLst/>
          </a:prstGeom>
        </p:spPr>
      </p:pic>
      <p:pic>
        <p:nvPicPr>
          <p:cNvPr name="Picture 9" id="9"/>
          <p:cNvPicPr>
            <a:picLocks noChangeAspect="true"/>
          </p:cNvPicPr>
          <p:nvPr/>
        </p:nvPicPr>
        <p:blipFill>
          <a:blip r:embed="rId9"/>
          <a:stretch>
            <a:fillRect/>
          </a:stretch>
        </p:blipFill>
        <p:spPr>
          <a:xfrm rot="0">
            <a:off x="-384628" y="4256752"/>
            <a:ext cx="21720599" cy="6657467"/>
          </a:xfrm>
          <a:prstGeom prst="rect">
            <a:avLst/>
          </a:prstGeom>
        </p:spPr>
      </p:pic>
      <p:sp>
        <p:nvSpPr>
          <p:cNvPr name="TextBox 10" id="10"/>
          <p:cNvSpPr txBox="true"/>
          <p:nvPr/>
        </p:nvSpPr>
        <p:spPr>
          <a:xfrm rot="0">
            <a:off x="2463045" y="1449943"/>
            <a:ext cx="13494874" cy="1190169"/>
          </a:xfrm>
          <a:prstGeom prst="rect">
            <a:avLst/>
          </a:prstGeom>
        </p:spPr>
        <p:txBody>
          <a:bodyPr anchor="t" rtlCol="false" tIns="0" lIns="0" bIns="0" rIns="0">
            <a:spAutoFit/>
          </a:bodyPr>
          <a:lstStyle/>
          <a:p>
            <a:pPr algn="ctr">
              <a:lnSpc>
                <a:spcPts val="4855"/>
              </a:lnSpc>
            </a:pPr>
            <a:r>
              <a:rPr lang="en-US" sz="3468" b="true">
                <a:solidFill>
                  <a:srgbClr val="40566D"/>
                </a:solidFill>
                <a:latin typeface="Canva Sans Bold"/>
                <a:ea typeface="Canva Sans Bold"/>
                <a:cs typeface="Canva Sans Bold"/>
                <a:sym typeface="Canva Sans Bold"/>
              </a:rPr>
              <a:t>Leverage the Popularity of </a:t>
            </a:r>
            <a:r>
              <a:rPr lang="en-US" sz="3468" b="true">
                <a:solidFill>
                  <a:srgbClr val="FF3131"/>
                </a:solidFill>
                <a:latin typeface="Canva Sans Bold"/>
                <a:ea typeface="Canva Sans Bold"/>
                <a:cs typeface="Canva Sans Bold"/>
                <a:sym typeface="Canva Sans Bold"/>
              </a:rPr>
              <a:t>Entire Homes/Apartments</a:t>
            </a:r>
            <a:r>
              <a:rPr lang="en-US" sz="3468" b="true">
                <a:solidFill>
                  <a:srgbClr val="40566D"/>
                </a:solidFill>
                <a:latin typeface="Canva Sans Bold"/>
                <a:ea typeface="Canva Sans Bold"/>
                <a:cs typeface="Canva Sans Bold"/>
                <a:sym typeface="Canva Sans Bold"/>
              </a:rPr>
              <a:t> and Short-Term Stays to Maximize Booking Potential</a:t>
            </a:r>
          </a:p>
        </p:txBody>
      </p:sp>
      <p:sp>
        <p:nvSpPr>
          <p:cNvPr name="TextBox 11" id="11"/>
          <p:cNvSpPr txBox="true"/>
          <p:nvPr/>
        </p:nvSpPr>
        <p:spPr>
          <a:xfrm rot="0">
            <a:off x="2415420" y="9470224"/>
            <a:ext cx="14253838" cy="789638"/>
          </a:xfrm>
          <a:prstGeom prst="rect">
            <a:avLst/>
          </a:prstGeom>
        </p:spPr>
        <p:txBody>
          <a:bodyPr anchor="t" rtlCol="false" tIns="0" lIns="0" bIns="0" rIns="0">
            <a:spAutoFit/>
          </a:bodyPr>
          <a:lstStyle/>
          <a:p>
            <a:pPr algn="l">
              <a:lnSpc>
                <a:spcPts val="3201"/>
              </a:lnSpc>
              <a:spcBef>
                <a:spcPct val="0"/>
              </a:spcBef>
            </a:pPr>
            <a:r>
              <a:rPr lang="en-US" b="true" sz="2286">
                <a:solidFill>
                  <a:srgbClr val="000000"/>
                </a:solidFill>
                <a:latin typeface="Open Sans Bold"/>
                <a:ea typeface="Open Sans Bold"/>
                <a:cs typeface="Open Sans Bold"/>
                <a:sym typeface="Open Sans Bold"/>
              </a:rPr>
              <a:t>Insight : </a:t>
            </a:r>
            <a:r>
              <a:rPr lang="en-US" sz="2286">
                <a:solidFill>
                  <a:srgbClr val="000000"/>
                </a:solidFill>
                <a:latin typeface="Open Sans"/>
                <a:ea typeface="Open Sans"/>
                <a:cs typeface="Open Sans"/>
                <a:sym typeface="Open Sans"/>
              </a:rPr>
              <a:t>The </a:t>
            </a:r>
            <a:r>
              <a:rPr lang="en-US" b="true" sz="2286">
                <a:solidFill>
                  <a:srgbClr val="000000"/>
                </a:solidFill>
                <a:latin typeface="Open Sans Bold"/>
                <a:ea typeface="Open Sans Bold"/>
                <a:cs typeface="Open Sans Bold"/>
                <a:sym typeface="Open Sans Bold"/>
              </a:rPr>
              <a:t>Entire home</a:t>
            </a:r>
            <a:r>
              <a:rPr lang="en-US" sz="2286">
                <a:solidFill>
                  <a:srgbClr val="000000"/>
                </a:solidFill>
                <a:latin typeface="Open Sans"/>
                <a:ea typeface="Open Sans"/>
                <a:cs typeface="Open Sans"/>
                <a:sym typeface="Open Sans"/>
              </a:rPr>
              <a:t> category has the highest number of listings across all minimum night ranges.</a:t>
            </a:r>
          </a:p>
          <a:p>
            <a:pPr algn="l">
              <a:lnSpc>
                <a:spcPts val="3201"/>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4407916" y="-310314"/>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5742" y="7357494"/>
            <a:ext cx="1481928" cy="1481928"/>
            <a:chOff x="0" y="0"/>
            <a:chExt cx="1975904" cy="1975904"/>
          </a:xfrm>
        </p:grpSpPr>
        <p:sp>
          <p:nvSpPr>
            <p:cNvPr name="Freeform 4" id="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5" id="5"/>
          <p:cNvSpPr/>
          <p:nvPr/>
        </p:nvSpPr>
        <p:spPr>
          <a:xfrm flipH="false" flipV="false" rot="0">
            <a:off x="-72418" y="8216004"/>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25528" y="8102630"/>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147926" y="3410018"/>
            <a:ext cx="1480324" cy="1086622"/>
            <a:chOff x="0" y="0"/>
            <a:chExt cx="2909173" cy="2135459"/>
          </a:xfrm>
        </p:grpSpPr>
        <p:sp>
          <p:nvSpPr>
            <p:cNvPr name="Freeform 8" id="8"/>
            <p:cNvSpPr/>
            <p:nvPr/>
          </p:nvSpPr>
          <p:spPr>
            <a:xfrm flipH="false" flipV="false" rot="0">
              <a:off x="0" y="0"/>
              <a:ext cx="2909189" cy="2135378"/>
            </a:xfrm>
            <a:custGeom>
              <a:avLst/>
              <a:gdLst/>
              <a:ahLst/>
              <a:cxnLst/>
              <a:rect r="r" b="b" t="t" l="l"/>
              <a:pathLst>
                <a:path h="2135378" w="2909189">
                  <a:moveTo>
                    <a:pt x="0" y="0"/>
                  </a:moveTo>
                  <a:lnTo>
                    <a:pt x="1841500" y="0"/>
                  </a:lnTo>
                  <a:cubicBezTo>
                    <a:pt x="2431161" y="0"/>
                    <a:pt x="2909189" y="478028"/>
                    <a:pt x="2909189" y="1067689"/>
                  </a:cubicBezTo>
                  <a:lnTo>
                    <a:pt x="2909189" y="2135378"/>
                  </a:lnTo>
                  <a:lnTo>
                    <a:pt x="0" y="2135378"/>
                  </a:lnTo>
                  <a:close/>
                </a:path>
              </a:pathLst>
            </a:custGeom>
            <a:solidFill>
              <a:srgbClr val="E0B4A4"/>
            </a:solidFill>
          </p:spPr>
        </p:sp>
      </p:grpSp>
      <p:sp>
        <p:nvSpPr>
          <p:cNvPr name="TextBox 9" id="9"/>
          <p:cNvSpPr txBox="true"/>
          <p:nvPr/>
        </p:nvSpPr>
        <p:spPr>
          <a:xfrm rot="0">
            <a:off x="2147926" y="4788809"/>
            <a:ext cx="15043922" cy="1007911"/>
          </a:xfrm>
          <a:prstGeom prst="rect">
            <a:avLst/>
          </a:prstGeom>
        </p:spPr>
        <p:txBody>
          <a:bodyPr anchor="t" rtlCol="false" tIns="0" lIns="0" bIns="0" rIns="0">
            <a:spAutoFit/>
          </a:bodyPr>
          <a:lstStyle/>
          <a:p>
            <a:pPr algn="l">
              <a:lnSpc>
                <a:spcPts val="7481"/>
              </a:lnSpc>
            </a:pPr>
            <a:r>
              <a:rPr lang="en-US" sz="6927" b="true">
                <a:solidFill>
                  <a:srgbClr val="1C343C"/>
                </a:solidFill>
                <a:latin typeface="Arimo Bold"/>
                <a:ea typeface="Arimo Bold"/>
                <a:cs typeface="Arimo Bold"/>
                <a:sym typeface="Arimo Bold"/>
              </a:rPr>
              <a:t>Conclusion and Recommendation</a:t>
            </a:r>
          </a:p>
        </p:txBody>
      </p:sp>
      <p:sp>
        <p:nvSpPr>
          <p:cNvPr name="TextBox 10" id="10"/>
          <p:cNvSpPr txBox="true"/>
          <p:nvPr/>
        </p:nvSpPr>
        <p:spPr>
          <a:xfrm rot="0">
            <a:off x="2362156" y="3500322"/>
            <a:ext cx="1392808" cy="986352"/>
          </a:xfrm>
          <a:prstGeom prst="rect">
            <a:avLst/>
          </a:prstGeom>
        </p:spPr>
        <p:txBody>
          <a:bodyPr anchor="t" rtlCol="false" tIns="0" lIns="0" bIns="0" rIns="0">
            <a:spAutoFit/>
          </a:bodyPr>
          <a:lstStyle/>
          <a:p>
            <a:pPr algn="l">
              <a:lnSpc>
                <a:spcPts val="7327"/>
              </a:lnSpc>
            </a:pPr>
            <a:r>
              <a:rPr lang="en-US" sz="6784">
                <a:solidFill>
                  <a:srgbClr val="1C343C"/>
                </a:solidFill>
                <a:latin typeface="Arimo"/>
                <a:ea typeface="Arimo"/>
                <a:cs typeface="Arimo"/>
                <a:sym typeface="Arimo"/>
              </a:rPr>
              <a:t>04</a:t>
            </a:r>
          </a:p>
        </p:txBody>
      </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15</a:t>
            </a:r>
          </a:p>
        </p:txBody>
      </p:sp>
      <p:sp>
        <p:nvSpPr>
          <p:cNvPr name="Freeform 12" id="12"/>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8"/>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TextBox 2" id="2"/>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16</a:t>
            </a:r>
          </a:p>
        </p:txBody>
      </p:sp>
      <p:sp>
        <p:nvSpPr>
          <p:cNvPr name="Freeform 3" id="3"/>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3"/>
            <a:stretch>
              <a:fillRect l="0" t="0" r="0" b="0"/>
            </a:stretch>
          </a:blipFill>
        </p:spPr>
      </p:sp>
      <p:sp>
        <p:nvSpPr>
          <p:cNvPr name="TextBox 4" id="4"/>
          <p:cNvSpPr txBox="true"/>
          <p:nvPr/>
        </p:nvSpPr>
        <p:spPr>
          <a:xfrm rot="0">
            <a:off x="1344690" y="2055479"/>
            <a:ext cx="15209550" cy="905637"/>
          </a:xfrm>
          <a:prstGeom prst="rect">
            <a:avLst/>
          </a:prstGeom>
        </p:spPr>
        <p:txBody>
          <a:bodyPr anchor="t" rtlCol="false" tIns="0" lIns="0" bIns="0" rIns="0">
            <a:spAutoFit/>
          </a:bodyPr>
          <a:lstStyle/>
          <a:p>
            <a:pPr algn="ctr">
              <a:lnSpc>
                <a:spcPts val="6804"/>
              </a:lnSpc>
            </a:pPr>
            <a:r>
              <a:rPr lang="en-US" sz="6300" b="true">
                <a:solidFill>
                  <a:srgbClr val="1C343C"/>
                </a:solidFill>
                <a:latin typeface="Arimo Bold"/>
                <a:ea typeface="Arimo Bold"/>
                <a:cs typeface="Arimo Bold"/>
                <a:sym typeface="Arimo Bold"/>
              </a:rPr>
              <a:t>Conclusion</a:t>
            </a:r>
          </a:p>
        </p:txBody>
      </p:sp>
      <p:grpSp>
        <p:nvGrpSpPr>
          <p:cNvPr name="Group 5" id="5"/>
          <p:cNvGrpSpPr/>
          <p:nvPr/>
        </p:nvGrpSpPr>
        <p:grpSpPr>
          <a:xfrm rot="0">
            <a:off x="759833" y="3717512"/>
            <a:ext cx="5283584" cy="4241397"/>
            <a:chOff x="0" y="0"/>
            <a:chExt cx="7044779" cy="5655196"/>
          </a:xfrm>
        </p:grpSpPr>
        <p:grpSp>
          <p:nvGrpSpPr>
            <p:cNvPr name="Group 6" id="6"/>
            <p:cNvGrpSpPr/>
            <p:nvPr/>
          </p:nvGrpSpPr>
          <p:grpSpPr>
            <a:xfrm rot="0">
              <a:off x="0" y="0"/>
              <a:ext cx="2441145" cy="24411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3D3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18484" y="503978"/>
              <a:ext cx="1356914" cy="1344579"/>
            </a:xfrm>
            <a:custGeom>
              <a:avLst/>
              <a:gdLst/>
              <a:ahLst/>
              <a:cxnLst/>
              <a:rect r="r" b="b" t="t" l="l"/>
              <a:pathLst>
                <a:path h="1344579" w="1356914">
                  <a:moveTo>
                    <a:pt x="0" y="0"/>
                  </a:moveTo>
                  <a:lnTo>
                    <a:pt x="1356914" y="0"/>
                  </a:lnTo>
                  <a:lnTo>
                    <a:pt x="1356914" y="1344578"/>
                  </a:lnTo>
                  <a:lnTo>
                    <a:pt x="0" y="13445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707845" y="-34954"/>
              <a:ext cx="4336934" cy="5690150"/>
            </a:xfrm>
            <a:prstGeom prst="rect">
              <a:avLst/>
            </a:prstGeom>
          </p:spPr>
          <p:txBody>
            <a:bodyPr anchor="t" rtlCol="false" tIns="0" lIns="0" bIns="0" rIns="0">
              <a:spAutoFit/>
            </a:bodyPr>
            <a:lstStyle/>
            <a:p>
              <a:pPr algn="just">
                <a:lnSpc>
                  <a:spcPts val="3136"/>
                </a:lnSpc>
              </a:pPr>
              <a:r>
                <a:rPr lang="en-US" sz="2240" b="true">
                  <a:solidFill>
                    <a:srgbClr val="473D39"/>
                  </a:solidFill>
                  <a:latin typeface="Glacial Indifference Bold"/>
                  <a:ea typeface="Glacial Indifference Bold"/>
                  <a:cs typeface="Glacial Indifference Bold"/>
                  <a:sym typeface="Glacial Indifference Bold"/>
                </a:rPr>
                <a:t>Geospatial Competition &amp; Listing Density:</a:t>
              </a:r>
              <a:r>
                <a:rPr lang="en-US" sz="2240" b="true">
                  <a:solidFill>
                    <a:srgbClr val="473D39"/>
                  </a:solidFill>
                  <a:latin typeface="Glacial Indifference Bold"/>
                  <a:ea typeface="Glacial Indifference Bold"/>
                  <a:cs typeface="Glacial Indifference Bold"/>
                  <a:sym typeface="Glacial Indifference Bold"/>
                </a:rPr>
                <a:t> </a:t>
              </a:r>
            </a:p>
            <a:p>
              <a:pPr algn="just" marL="354081" indent="-177041" lvl="1">
                <a:lnSpc>
                  <a:spcPts val="2296"/>
                </a:lnSpc>
                <a:buFont typeface="Arial"/>
                <a:buChar char="•"/>
              </a:pPr>
              <a:r>
                <a:rPr lang="en-US" b="true" sz="1640">
                  <a:solidFill>
                    <a:srgbClr val="473D39"/>
                  </a:solidFill>
                  <a:latin typeface="Glacial Indifference Bold"/>
                  <a:ea typeface="Glacial Indifference Bold"/>
                  <a:cs typeface="Glacial Indifference Bold"/>
                  <a:sym typeface="Glacial Indifference Bold"/>
                </a:rPr>
                <a:t>Central districts:</a:t>
              </a:r>
              <a:r>
                <a:rPr lang="en-US" sz="1640">
                  <a:solidFill>
                    <a:srgbClr val="473D39"/>
                  </a:solidFill>
                  <a:latin typeface="Glacial Indifference"/>
                  <a:ea typeface="Glacial Indifference"/>
                  <a:cs typeface="Glacial Indifference"/>
                  <a:sym typeface="Glacial Indifference"/>
                </a:rPr>
                <a:t> Focus on premium accommodations for high-demand tourists and business travelers.</a:t>
              </a:r>
            </a:p>
            <a:p>
              <a:pPr algn="just" marL="354081" indent="-177041" lvl="1">
                <a:lnSpc>
                  <a:spcPts val="2296"/>
                </a:lnSpc>
                <a:buFont typeface="Arial"/>
                <a:buChar char="•"/>
              </a:pPr>
              <a:r>
                <a:rPr lang="en-US" b="true" sz="1640">
                  <a:solidFill>
                    <a:srgbClr val="473D39"/>
                  </a:solidFill>
                  <a:latin typeface="Glacial Indifference Bold"/>
                  <a:ea typeface="Glacial Indifference Bold"/>
                  <a:cs typeface="Glacial Indifference Bold"/>
                  <a:sym typeface="Glacial Indifference Bold"/>
                </a:rPr>
                <a:t>Non-central areas:</a:t>
              </a:r>
              <a:r>
                <a:rPr lang="en-US" sz="1640">
                  <a:solidFill>
                    <a:srgbClr val="473D39"/>
                  </a:solidFill>
                  <a:latin typeface="Glacial Indifference"/>
                  <a:ea typeface="Glacial Indifference"/>
                  <a:cs typeface="Glacial Indifference"/>
                  <a:sym typeface="Glacial Indifference"/>
                </a:rPr>
                <a:t> Diversify offerings (private rooms, long-term discounts) to attract budget-conscious travelers.</a:t>
              </a:r>
            </a:p>
            <a:p>
              <a:pPr algn="just" marL="354081" indent="-177041" lvl="1">
                <a:lnSpc>
                  <a:spcPts val="2296"/>
                </a:lnSpc>
                <a:buFont typeface="Arial"/>
                <a:buChar char="•"/>
              </a:pPr>
              <a:r>
                <a:rPr lang="en-US" b="true" sz="1640">
                  <a:solidFill>
                    <a:srgbClr val="473D39"/>
                  </a:solidFill>
                  <a:latin typeface="Glacial Indifference Bold"/>
                  <a:ea typeface="Glacial Indifference Bold"/>
                  <a:cs typeface="Glacial Indifference Bold"/>
                  <a:sym typeface="Glacial Indifference Bold"/>
                </a:rPr>
                <a:t>Tourist spots and airports:</a:t>
              </a:r>
              <a:r>
                <a:rPr lang="en-US" sz="1640">
                  <a:solidFill>
                    <a:srgbClr val="473D39"/>
                  </a:solidFill>
                  <a:latin typeface="Glacial Indifference"/>
                  <a:ea typeface="Glacial Indifference"/>
                  <a:cs typeface="Glacial Indifference"/>
                  <a:sym typeface="Glacial Indifference"/>
                </a:rPr>
                <a:t> Highlight convenience features (check-in/check-out, shuttles).</a:t>
              </a:r>
            </a:p>
            <a:p>
              <a:pPr algn="just">
                <a:lnSpc>
                  <a:spcPts val="2856"/>
                </a:lnSpc>
              </a:pPr>
            </a:p>
          </p:txBody>
        </p:sp>
      </p:grpSp>
      <p:grpSp>
        <p:nvGrpSpPr>
          <p:cNvPr name="Group 11" id="11"/>
          <p:cNvGrpSpPr/>
          <p:nvPr/>
        </p:nvGrpSpPr>
        <p:grpSpPr>
          <a:xfrm rot="0">
            <a:off x="12159982" y="3677590"/>
            <a:ext cx="5482485" cy="4239855"/>
            <a:chOff x="0" y="0"/>
            <a:chExt cx="7309980" cy="5653140"/>
          </a:xfrm>
        </p:grpSpPr>
        <p:grpSp>
          <p:nvGrpSpPr>
            <p:cNvPr name="Group 12" id="12"/>
            <p:cNvGrpSpPr/>
            <p:nvPr/>
          </p:nvGrpSpPr>
          <p:grpSpPr>
            <a:xfrm rot="0">
              <a:off x="0" y="0"/>
              <a:ext cx="2355374" cy="235537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3D39"/>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87805" y="333144"/>
              <a:ext cx="1696903" cy="1689086"/>
            </a:xfrm>
            <a:custGeom>
              <a:avLst/>
              <a:gdLst/>
              <a:ahLst/>
              <a:cxnLst/>
              <a:rect r="r" b="b" t="t" l="l"/>
              <a:pathLst>
                <a:path h="1689086" w="1696903">
                  <a:moveTo>
                    <a:pt x="0" y="0"/>
                  </a:moveTo>
                  <a:lnTo>
                    <a:pt x="1696903" y="0"/>
                  </a:lnTo>
                  <a:lnTo>
                    <a:pt x="1696903" y="1689086"/>
                  </a:lnTo>
                  <a:lnTo>
                    <a:pt x="0" y="16890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718155" y="93488"/>
              <a:ext cx="4591825" cy="5559652"/>
            </a:xfrm>
            <a:prstGeom prst="rect">
              <a:avLst/>
            </a:prstGeom>
          </p:spPr>
          <p:txBody>
            <a:bodyPr anchor="t" rtlCol="false" tIns="0" lIns="0" bIns="0" rIns="0">
              <a:spAutoFit/>
            </a:bodyPr>
            <a:lstStyle/>
            <a:p>
              <a:pPr algn="just">
                <a:lnSpc>
                  <a:spcPts val="3175"/>
                </a:lnSpc>
              </a:pPr>
              <a:r>
                <a:rPr lang="en-US" sz="2268" b="true">
                  <a:solidFill>
                    <a:srgbClr val="473D39"/>
                  </a:solidFill>
                  <a:latin typeface="Glacial Indifference Bold"/>
                  <a:ea typeface="Glacial Indifference Bold"/>
                  <a:cs typeface="Glacial Indifference Bold"/>
                  <a:sym typeface="Glacial Indifference Bold"/>
                </a:rPr>
                <a:t>Room Type &amp; Minimum Stay Policy:</a:t>
              </a:r>
              <a:r>
                <a:rPr lang="en-US" sz="2268" b="true">
                  <a:solidFill>
                    <a:srgbClr val="473D39"/>
                  </a:solidFill>
                  <a:latin typeface="Glacial Indifference Bold"/>
                  <a:ea typeface="Glacial Indifference Bold"/>
                  <a:cs typeface="Glacial Indifference Bold"/>
                  <a:sym typeface="Glacial Indifference Bold"/>
                </a:rPr>
                <a:t> </a:t>
              </a:r>
            </a:p>
            <a:p>
              <a:pPr algn="just" marL="360192" indent="-180096" lvl="1">
                <a:lnSpc>
                  <a:spcPts val="2335"/>
                </a:lnSpc>
                <a:buFont typeface="Arial"/>
                <a:buChar char="•"/>
              </a:pPr>
              <a:r>
                <a:rPr lang="en-US" b="true" sz="1668">
                  <a:solidFill>
                    <a:srgbClr val="473D39"/>
                  </a:solidFill>
                  <a:latin typeface="Glacial Indifference Bold"/>
                  <a:ea typeface="Glacial Indifference Bold"/>
                  <a:cs typeface="Glacial Indifference Bold"/>
                  <a:sym typeface="Glacial Indifference Bold"/>
                </a:rPr>
                <a:t>Entire Homes/Apartments:</a:t>
              </a:r>
              <a:r>
                <a:rPr lang="en-US" sz="1668">
                  <a:solidFill>
                    <a:srgbClr val="473D39"/>
                  </a:solidFill>
                  <a:latin typeface="Glacial Indifference"/>
                  <a:ea typeface="Glacial Indifference"/>
                  <a:cs typeface="Glacial Indifference"/>
                  <a:sym typeface="Glacial Indifference"/>
                </a:rPr>
                <a:t> Cater to families and longer stays.</a:t>
              </a:r>
            </a:p>
            <a:p>
              <a:pPr algn="just" marL="360192" indent="-180096" lvl="1">
                <a:lnSpc>
                  <a:spcPts val="2335"/>
                </a:lnSpc>
                <a:buFont typeface="Arial"/>
                <a:buChar char="•"/>
              </a:pPr>
              <a:r>
                <a:rPr lang="en-US" b="true" sz="1668">
                  <a:solidFill>
                    <a:srgbClr val="473D39"/>
                  </a:solidFill>
                  <a:latin typeface="Glacial Indifference Bold"/>
                  <a:ea typeface="Glacial Indifference Bold"/>
                  <a:cs typeface="Glacial Indifference Bold"/>
                  <a:sym typeface="Glacial Indifference Bold"/>
                </a:rPr>
                <a:t>Private/Shared Rooms:</a:t>
              </a:r>
              <a:r>
                <a:rPr lang="en-US" sz="1668">
                  <a:solidFill>
                    <a:srgbClr val="473D39"/>
                  </a:solidFill>
                  <a:latin typeface="Glacial Indifference"/>
                  <a:ea typeface="Glacial Indifference"/>
                  <a:cs typeface="Glacial Indifference"/>
                  <a:sym typeface="Glacial Indifference"/>
                </a:rPr>
                <a:t> Target budget-conscious and short-term travelers.</a:t>
              </a:r>
            </a:p>
            <a:p>
              <a:pPr algn="just" marL="360192" indent="-180096" lvl="1">
                <a:lnSpc>
                  <a:spcPts val="2335"/>
                </a:lnSpc>
                <a:buFont typeface="Arial"/>
                <a:buChar char="•"/>
              </a:pPr>
              <a:r>
                <a:rPr lang="en-US" b="true" sz="1668">
                  <a:solidFill>
                    <a:srgbClr val="473D39"/>
                  </a:solidFill>
                  <a:latin typeface="Glacial Indifference Bold"/>
                  <a:ea typeface="Glacial Indifference Bold"/>
                  <a:cs typeface="Glacial Indifference Bold"/>
                  <a:sym typeface="Glacial Indifference Bold"/>
                </a:rPr>
                <a:t>Flexible minimum stays:</a:t>
              </a:r>
              <a:r>
                <a:rPr lang="en-US" sz="1668">
                  <a:solidFill>
                    <a:srgbClr val="473D39"/>
                  </a:solidFill>
                  <a:latin typeface="Glacial Indifference"/>
                  <a:ea typeface="Glacial Indifference"/>
                  <a:cs typeface="Glacial Indifference"/>
                  <a:sym typeface="Glacial Indifference"/>
                </a:rPr>
                <a:t> Attract urban travelers with short-term needs.</a:t>
              </a:r>
            </a:p>
            <a:p>
              <a:pPr algn="just">
                <a:lnSpc>
                  <a:spcPts val="2755"/>
                </a:lnSpc>
              </a:pPr>
            </a:p>
            <a:p>
              <a:pPr algn="just">
                <a:lnSpc>
                  <a:spcPts val="2755"/>
                </a:lnSpc>
              </a:pPr>
            </a:p>
          </p:txBody>
        </p:sp>
      </p:grpSp>
      <p:grpSp>
        <p:nvGrpSpPr>
          <p:cNvPr name="Group 17" id="17"/>
          <p:cNvGrpSpPr/>
          <p:nvPr/>
        </p:nvGrpSpPr>
        <p:grpSpPr>
          <a:xfrm rot="0">
            <a:off x="6519667" y="3717512"/>
            <a:ext cx="1719452" cy="171945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3D39"/>
            </a:solidFill>
          </p:spPr>
        </p:sp>
        <p:sp>
          <p:nvSpPr>
            <p:cNvPr name="TextBox 19" id="19"/>
            <p:cNvSpPr txBox="true"/>
            <p:nvPr/>
          </p:nvSpPr>
          <p:spPr>
            <a:xfrm>
              <a:off x="76200" y="38100"/>
              <a:ext cx="660400" cy="698500"/>
            </a:xfrm>
            <a:prstGeom prst="rect">
              <a:avLst/>
            </a:prstGeom>
          </p:spPr>
          <p:txBody>
            <a:bodyPr anchor="ctr" rtlCol="false" tIns="47709" lIns="47709" bIns="47709" rIns="47709"/>
            <a:lstStyle/>
            <a:p>
              <a:pPr algn="ctr">
                <a:lnSpc>
                  <a:spcPts val="2660"/>
                </a:lnSpc>
              </a:pPr>
            </a:p>
          </p:txBody>
        </p:sp>
      </p:grpSp>
      <p:sp>
        <p:nvSpPr>
          <p:cNvPr name="Freeform 20" id="20"/>
          <p:cNvSpPr/>
          <p:nvPr/>
        </p:nvSpPr>
        <p:spPr>
          <a:xfrm flipH="false" flipV="false" rot="0">
            <a:off x="6842691" y="3991551"/>
            <a:ext cx="1073404" cy="1171373"/>
          </a:xfrm>
          <a:custGeom>
            <a:avLst/>
            <a:gdLst/>
            <a:ahLst/>
            <a:cxnLst/>
            <a:rect r="r" b="b" t="t" l="l"/>
            <a:pathLst>
              <a:path h="1171373" w="1073404">
                <a:moveTo>
                  <a:pt x="0" y="0"/>
                </a:moveTo>
                <a:lnTo>
                  <a:pt x="1073404" y="0"/>
                </a:lnTo>
                <a:lnTo>
                  <a:pt x="1073404" y="1171374"/>
                </a:lnTo>
                <a:lnTo>
                  <a:pt x="0" y="11713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8391777" y="3704441"/>
            <a:ext cx="3291955" cy="4005177"/>
          </a:xfrm>
          <a:prstGeom prst="rect">
            <a:avLst/>
          </a:prstGeom>
        </p:spPr>
        <p:txBody>
          <a:bodyPr anchor="t" rtlCol="false" tIns="0" lIns="0" bIns="0" rIns="0">
            <a:spAutoFit/>
          </a:bodyPr>
          <a:lstStyle/>
          <a:p>
            <a:pPr algn="just">
              <a:lnSpc>
                <a:spcPts val="3102"/>
              </a:lnSpc>
            </a:pPr>
            <a:r>
              <a:rPr lang="en-US" sz="2215" b="true">
                <a:solidFill>
                  <a:srgbClr val="473D39"/>
                </a:solidFill>
                <a:latin typeface="Glacial Indifference Bold"/>
                <a:ea typeface="Glacial Indifference Bold"/>
                <a:cs typeface="Glacial Indifference Bold"/>
                <a:sym typeface="Glacial Indifference Bold"/>
              </a:rPr>
              <a:t>Optimizing Pricing &amp; Availability: </a:t>
            </a:r>
          </a:p>
          <a:p>
            <a:pPr algn="just" marL="348867" indent="-174434" lvl="1">
              <a:lnSpc>
                <a:spcPts val="2262"/>
              </a:lnSpc>
              <a:buFont typeface="Arial"/>
              <a:buChar char="•"/>
            </a:pPr>
            <a:r>
              <a:rPr lang="en-US" b="true" sz="1615">
                <a:solidFill>
                  <a:srgbClr val="473D39"/>
                </a:solidFill>
                <a:latin typeface="Glacial Indifference Bold"/>
                <a:ea typeface="Glacial Indifference Bold"/>
                <a:cs typeface="Glacial Indifference Bold"/>
                <a:sym typeface="Glacial Indifference Bold"/>
              </a:rPr>
              <a:t>Implement seasonal pricing</a:t>
            </a:r>
            <a:r>
              <a:rPr lang="en-US" sz="1615">
                <a:solidFill>
                  <a:srgbClr val="473D39"/>
                </a:solidFill>
                <a:latin typeface="Glacial Indifference"/>
                <a:ea typeface="Glacial Indifference"/>
                <a:cs typeface="Glacial Indifference"/>
                <a:sym typeface="Glacial Indifference"/>
              </a:rPr>
              <a:t>: Higher rates in December, discounts in off-peak months.</a:t>
            </a:r>
          </a:p>
          <a:p>
            <a:pPr algn="just" marL="348867" indent="-174434" lvl="1">
              <a:lnSpc>
                <a:spcPts val="2262"/>
              </a:lnSpc>
              <a:buFont typeface="Arial"/>
              <a:buChar char="•"/>
            </a:pPr>
            <a:r>
              <a:rPr lang="en-US" b="true" sz="1615">
                <a:solidFill>
                  <a:srgbClr val="473D39"/>
                </a:solidFill>
                <a:latin typeface="Glacial Indifference Bold"/>
                <a:ea typeface="Glacial Indifference Bold"/>
                <a:cs typeface="Glacial Indifference Bold"/>
                <a:sym typeface="Glacial Indifference Bold"/>
              </a:rPr>
              <a:t>Monitor availability trend</a:t>
            </a:r>
            <a:r>
              <a:rPr lang="en-US" sz="1615">
                <a:solidFill>
                  <a:srgbClr val="473D39"/>
                </a:solidFill>
                <a:latin typeface="Glacial Indifference"/>
                <a:ea typeface="Glacial Indifference"/>
                <a:cs typeface="Glacial Indifference"/>
                <a:sym typeface="Glacial Indifference"/>
              </a:rPr>
              <a:t>s: Adjust booking policies to maximize occupancy during high-demand months.</a:t>
            </a:r>
          </a:p>
          <a:p>
            <a:pPr algn="just" marL="348867" indent="-174434" lvl="1">
              <a:lnSpc>
                <a:spcPts val="2262"/>
              </a:lnSpc>
              <a:buFont typeface="Arial"/>
              <a:buChar char="•"/>
            </a:pPr>
            <a:r>
              <a:rPr lang="en-US" b="true" sz="1615">
                <a:solidFill>
                  <a:srgbClr val="473D39"/>
                </a:solidFill>
                <a:latin typeface="Glacial Indifference Bold"/>
                <a:ea typeface="Glacial Indifference Bold"/>
                <a:cs typeface="Glacial Indifference Bold"/>
                <a:sym typeface="Glacial Indifference Bold"/>
              </a:rPr>
              <a:t>Leverage dynamic pricing tools:</a:t>
            </a:r>
            <a:r>
              <a:rPr lang="en-US" sz="1615">
                <a:solidFill>
                  <a:srgbClr val="473D39"/>
                </a:solidFill>
                <a:latin typeface="Glacial Indifference"/>
                <a:ea typeface="Glacial Indifference"/>
                <a:cs typeface="Glacial Indifference"/>
                <a:sym typeface="Glacial Indifference"/>
              </a:rPr>
              <a:t> Stay competitive with automated adjustments.</a:t>
            </a:r>
          </a:p>
          <a:p>
            <a:pPr algn="just">
              <a:lnSpc>
                <a:spcPts val="2682"/>
              </a:lnSpc>
            </a:pPr>
          </a:p>
        </p:txBody>
      </p:sp>
      <p:sp>
        <p:nvSpPr>
          <p:cNvPr name="Freeform 22" id="22"/>
          <p:cNvSpPr/>
          <p:nvPr/>
        </p:nvSpPr>
        <p:spPr>
          <a:xfrm flipH="false" flipV="false" rot="0">
            <a:off x="14626957" y="-1002028"/>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3" id="23"/>
          <p:cNvGrpSpPr/>
          <p:nvPr/>
        </p:nvGrpSpPr>
        <p:grpSpPr>
          <a:xfrm rot="5400000">
            <a:off x="15742" y="7357494"/>
            <a:ext cx="1481928" cy="1481928"/>
            <a:chOff x="0" y="0"/>
            <a:chExt cx="1975904" cy="1975904"/>
          </a:xfrm>
        </p:grpSpPr>
        <p:sp>
          <p:nvSpPr>
            <p:cNvPr name="Freeform 24" id="2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25" id="25"/>
          <p:cNvSpPr/>
          <p:nvPr/>
        </p:nvSpPr>
        <p:spPr>
          <a:xfrm flipH="false" flipV="false" rot="0">
            <a:off x="-72418" y="8216004"/>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4407916" y="-310314"/>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5400000">
            <a:off x="15742" y="7357494"/>
            <a:ext cx="1481928" cy="1481928"/>
            <a:chOff x="0" y="0"/>
            <a:chExt cx="1975904" cy="1975904"/>
          </a:xfrm>
        </p:grpSpPr>
        <p:sp>
          <p:nvSpPr>
            <p:cNvPr name="Freeform 4" id="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5" id="5"/>
          <p:cNvSpPr/>
          <p:nvPr/>
        </p:nvSpPr>
        <p:spPr>
          <a:xfrm flipH="false" flipV="false" rot="0">
            <a:off x="-72418" y="8216004"/>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025528" y="8102630"/>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17</a:t>
            </a:r>
          </a:p>
        </p:txBody>
      </p:sp>
      <p:sp>
        <p:nvSpPr>
          <p:cNvPr name="Freeform 8" id="8"/>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9"/>
            <a:stretch>
              <a:fillRect l="0" t="0" r="0" b="0"/>
            </a:stretch>
          </a:blipFill>
        </p:spPr>
      </p:sp>
      <p:sp>
        <p:nvSpPr>
          <p:cNvPr name="AutoShape 9" id="9"/>
          <p:cNvSpPr/>
          <p:nvPr/>
        </p:nvSpPr>
        <p:spPr>
          <a:xfrm>
            <a:off x="1585830" y="6127981"/>
            <a:ext cx="14492976" cy="0"/>
          </a:xfrm>
          <a:prstGeom prst="line">
            <a:avLst/>
          </a:prstGeom>
          <a:ln cap="flat" w="66675">
            <a:solidFill>
              <a:srgbClr val="473D39"/>
            </a:solidFill>
            <a:prstDash val="solid"/>
            <a:headEnd type="oval" len="lg" w="lg"/>
            <a:tailEnd type="oval" len="lg" w="lg"/>
          </a:ln>
        </p:spPr>
      </p:sp>
      <p:sp>
        <p:nvSpPr>
          <p:cNvPr name="TextBox 10" id="10"/>
          <p:cNvSpPr txBox="true"/>
          <p:nvPr/>
        </p:nvSpPr>
        <p:spPr>
          <a:xfrm rot="0">
            <a:off x="3737406" y="6782449"/>
            <a:ext cx="5988149" cy="3605784"/>
          </a:xfrm>
          <a:prstGeom prst="rect">
            <a:avLst/>
          </a:prstGeom>
        </p:spPr>
        <p:txBody>
          <a:bodyPr anchor="t" rtlCol="false" tIns="0" lIns="0" bIns="0" rIns="0">
            <a:spAutoFit/>
          </a:bodyPr>
          <a:lstStyle/>
          <a:p>
            <a:pPr algn="just">
              <a:lnSpc>
                <a:spcPts val="2855"/>
              </a:lnSpc>
            </a:pPr>
            <a:r>
              <a:rPr lang="en-US" sz="2039" b="true">
                <a:solidFill>
                  <a:srgbClr val="473D39"/>
                </a:solidFill>
                <a:latin typeface="Glacial Indifference Bold"/>
                <a:ea typeface="Glacial Indifference Bold"/>
                <a:cs typeface="Glacial Indifference Bold"/>
                <a:sym typeface="Glacial Indifference Bold"/>
              </a:rPr>
              <a:t>Room Type &amp; Minimum Stay Policy</a:t>
            </a:r>
            <a:r>
              <a:rPr lang="en-US" sz="2039">
                <a:solidFill>
                  <a:srgbClr val="473D39"/>
                </a:solidFill>
                <a:latin typeface="Glacial Indifference"/>
                <a:ea typeface="Glacial Indifference"/>
                <a:cs typeface="Glacial Indifference"/>
                <a:sym typeface="Glacial Indifference"/>
              </a:rPr>
              <a:t>: </a:t>
            </a:r>
          </a:p>
          <a:p>
            <a:pPr algn="just">
              <a:lnSpc>
                <a:spcPts val="2855"/>
              </a:lnSpc>
            </a:pPr>
            <a:r>
              <a:rPr lang="en-US" sz="2039">
                <a:solidFill>
                  <a:srgbClr val="473D39"/>
                </a:solidFill>
                <a:latin typeface="Glacial Indifference"/>
                <a:ea typeface="Glacial Indifference"/>
                <a:cs typeface="Glacial Indifference"/>
                <a:sym typeface="Glacial Indifference"/>
              </a:rPr>
              <a:t>Given the dominance of Entire Home/Apartments for both short and long stays, hosts with such properties should consider offering longer-term stays for better revenue potential. For hosts with Private Rooms or Shared Rooms, they should target budget-conscious travelers or shorter-term stays to ensure higher occupancy rates.</a:t>
            </a:r>
          </a:p>
          <a:p>
            <a:pPr algn="just">
              <a:lnSpc>
                <a:spcPts val="2855"/>
              </a:lnSpc>
            </a:pPr>
          </a:p>
          <a:p>
            <a:pPr algn="just">
              <a:lnSpc>
                <a:spcPts val="2855"/>
              </a:lnSpc>
            </a:pPr>
          </a:p>
        </p:txBody>
      </p:sp>
      <p:sp>
        <p:nvSpPr>
          <p:cNvPr name="TextBox 11" id="11"/>
          <p:cNvSpPr txBox="true"/>
          <p:nvPr/>
        </p:nvSpPr>
        <p:spPr>
          <a:xfrm rot="0">
            <a:off x="9839922" y="2975713"/>
            <a:ext cx="5677771" cy="1796034"/>
          </a:xfrm>
          <a:prstGeom prst="rect">
            <a:avLst/>
          </a:prstGeom>
        </p:spPr>
        <p:txBody>
          <a:bodyPr anchor="t" rtlCol="false" tIns="0" lIns="0" bIns="0" rIns="0">
            <a:spAutoFit/>
          </a:bodyPr>
          <a:lstStyle/>
          <a:p>
            <a:pPr algn="just">
              <a:lnSpc>
                <a:spcPts val="2855"/>
              </a:lnSpc>
            </a:pPr>
            <a:r>
              <a:rPr lang="en-US" sz="2039" b="true">
                <a:solidFill>
                  <a:srgbClr val="473D39"/>
                </a:solidFill>
                <a:latin typeface="Glacial Indifference Bold"/>
                <a:ea typeface="Glacial Indifference Bold"/>
                <a:cs typeface="Glacial Indifference Bold"/>
                <a:sym typeface="Glacial Indifference Bold"/>
              </a:rPr>
              <a:t>Optimized Pricing &amp; Availability</a:t>
            </a:r>
            <a:r>
              <a:rPr lang="en-US" sz="2039">
                <a:solidFill>
                  <a:srgbClr val="473D39"/>
                </a:solidFill>
                <a:latin typeface="Glacial Indifference"/>
                <a:ea typeface="Glacial Indifference"/>
                <a:cs typeface="Glacial Indifference"/>
                <a:sym typeface="Glacial Indifference"/>
              </a:rPr>
              <a:t>: </a:t>
            </a:r>
          </a:p>
          <a:p>
            <a:pPr algn="just">
              <a:lnSpc>
                <a:spcPts val="2855"/>
              </a:lnSpc>
            </a:pPr>
            <a:r>
              <a:rPr lang="en-US" sz="2039">
                <a:solidFill>
                  <a:srgbClr val="473D39"/>
                </a:solidFill>
                <a:latin typeface="Glacial Indifference"/>
                <a:ea typeface="Glacial Indifference"/>
                <a:cs typeface="Glacial Indifference"/>
                <a:sym typeface="Glacial Indifference"/>
              </a:rPr>
              <a:t>Hosts should adopt </a:t>
            </a:r>
            <a:r>
              <a:rPr lang="en-US" sz="2039" b="true">
                <a:solidFill>
                  <a:srgbClr val="473D39"/>
                </a:solidFill>
                <a:latin typeface="Glacial Indifference Bold"/>
                <a:ea typeface="Glacial Indifference Bold"/>
                <a:cs typeface="Glacial Indifference Bold"/>
                <a:sym typeface="Glacial Indifference Bold"/>
              </a:rPr>
              <a:t>dynamic pricing</a:t>
            </a:r>
            <a:r>
              <a:rPr lang="en-US" sz="2039">
                <a:solidFill>
                  <a:srgbClr val="473D39"/>
                </a:solidFill>
                <a:latin typeface="Glacial Indifference"/>
                <a:ea typeface="Glacial Indifference"/>
                <a:cs typeface="Glacial Indifference"/>
                <a:sym typeface="Glacial Indifference"/>
              </a:rPr>
              <a:t> tools to automatically adjust rates based on market trends, ensuring competitiveness during peak months while offering discounts during off-peak periods. </a:t>
            </a:r>
          </a:p>
        </p:txBody>
      </p:sp>
      <p:sp>
        <p:nvSpPr>
          <p:cNvPr name="TextBox 12" id="12"/>
          <p:cNvSpPr txBox="true"/>
          <p:nvPr/>
        </p:nvSpPr>
        <p:spPr>
          <a:xfrm rot="0">
            <a:off x="11655189" y="6782449"/>
            <a:ext cx="5604111" cy="2881884"/>
          </a:xfrm>
          <a:prstGeom prst="rect">
            <a:avLst/>
          </a:prstGeom>
        </p:spPr>
        <p:txBody>
          <a:bodyPr anchor="t" rtlCol="false" tIns="0" lIns="0" bIns="0" rIns="0">
            <a:spAutoFit/>
          </a:bodyPr>
          <a:lstStyle/>
          <a:p>
            <a:pPr algn="just">
              <a:lnSpc>
                <a:spcPts val="2855"/>
              </a:lnSpc>
            </a:pPr>
            <a:r>
              <a:rPr lang="en-US" sz="2039" b="true">
                <a:solidFill>
                  <a:srgbClr val="473D39"/>
                </a:solidFill>
                <a:latin typeface="Glacial Indifference Bold"/>
                <a:ea typeface="Glacial Indifference Bold"/>
                <a:cs typeface="Glacial Indifference Bold"/>
                <a:sym typeface="Glacial Indifference Bold"/>
              </a:rPr>
              <a:t>Adjust Minimum Stay Requirements:</a:t>
            </a:r>
          </a:p>
          <a:p>
            <a:pPr algn="just">
              <a:lnSpc>
                <a:spcPts val="2855"/>
              </a:lnSpc>
            </a:pPr>
            <a:r>
              <a:rPr lang="en-US" sz="2039">
                <a:solidFill>
                  <a:srgbClr val="473D39"/>
                </a:solidFill>
                <a:latin typeface="Glacial Indifference"/>
                <a:ea typeface="Glacial Indifference"/>
                <a:cs typeface="Glacial Indifference"/>
                <a:sym typeface="Glacial Indifference"/>
              </a:rPr>
              <a:t>Hosts should take into account that short stays</a:t>
            </a:r>
            <a:r>
              <a:rPr lang="en-US" sz="2039" b="true">
                <a:solidFill>
                  <a:srgbClr val="473D39"/>
                </a:solidFill>
                <a:latin typeface="Glacial Indifference Bold"/>
                <a:ea typeface="Glacial Indifference Bold"/>
                <a:cs typeface="Glacial Indifference Bold"/>
                <a:sym typeface="Glacial Indifference Bold"/>
              </a:rPr>
              <a:t> 1 week are the most popular.</a:t>
            </a:r>
            <a:r>
              <a:rPr lang="en-US" sz="2039">
                <a:solidFill>
                  <a:srgbClr val="473D39"/>
                </a:solidFill>
                <a:latin typeface="Glacial Indifference"/>
                <a:ea typeface="Glacial Indifference"/>
                <a:cs typeface="Glacial Indifference"/>
                <a:sym typeface="Glacial Indifference"/>
              </a:rPr>
              <a:t> For properties that have longer minimum stays, hosts might consider offering more flexible stay policies or discounts for longer bookings to remain competitive.</a:t>
            </a:r>
          </a:p>
          <a:p>
            <a:pPr algn="just">
              <a:lnSpc>
                <a:spcPts val="2855"/>
              </a:lnSpc>
            </a:pPr>
          </a:p>
          <a:p>
            <a:pPr algn="l">
              <a:lnSpc>
                <a:spcPts val="2855"/>
              </a:lnSpc>
            </a:pPr>
          </a:p>
        </p:txBody>
      </p:sp>
      <p:sp>
        <p:nvSpPr>
          <p:cNvPr name="TextBox 13" id="13"/>
          <p:cNvSpPr txBox="true"/>
          <p:nvPr/>
        </p:nvSpPr>
        <p:spPr>
          <a:xfrm rot="0">
            <a:off x="2328901" y="2996083"/>
            <a:ext cx="5231362" cy="2519528"/>
          </a:xfrm>
          <a:prstGeom prst="rect">
            <a:avLst/>
          </a:prstGeom>
        </p:spPr>
        <p:txBody>
          <a:bodyPr anchor="t" rtlCol="false" tIns="0" lIns="0" bIns="0" rIns="0">
            <a:spAutoFit/>
          </a:bodyPr>
          <a:lstStyle/>
          <a:p>
            <a:pPr algn="just">
              <a:lnSpc>
                <a:spcPts val="2878"/>
              </a:lnSpc>
            </a:pPr>
            <a:r>
              <a:rPr lang="en-US" sz="2055" b="true">
                <a:solidFill>
                  <a:srgbClr val="473D39"/>
                </a:solidFill>
                <a:latin typeface="Glacial Indifference Bold"/>
                <a:ea typeface="Glacial Indifference Bold"/>
                <a:cs typeface="Glacial Indifference Bold"/>
                <a:sym typeface="Glacial Indifference Bold"/>
              </a:rPr>
              <a:t>Geospatial Competition &amp; Listing Density</a:t>
            </a:r>
            <a:r>
              <a:rPr lang="en-US" sz="2055">
                <a:solidFill>
                  <a:srgbClr val="473D39"/>
                </a:solidFill>
                <a:latin typeface="Glacial Indifference"/>
                <a:ea typeface="Glacial Indifference"/>
                <a:cs typeface="Glacial Indifference"/>
                <a:sym typeface="Glacial Indifference"/>
              </a:rPr>
              <a:t>: In </a:t>
            </a:r>
            <a:r>
              <a:rPr lang="en-US" sz="2055" b="true">
                <a:solidFill>
                  <a:srgbClr val="473D39"/>
                </a:solidFill>
                <a:latin typeface="Glacial Indifference Bold"/>
                <a:ea typeface="Glacial Indifference Bold"/>
                <a:cs typeface="Glacial Indifference Bold"/>
                <a:sym typeface="Glacial Indifference Bold"/>
              </a:rPr>
              <a:t>central districts</a:t>
            </a:r>
            <a:r>
              <a:rPr lang="en-US" sz="2055">
                <a:solidFill>
                  <a:srgbClr val="473D39"/>
                </a:solidFill>
                <a:latin typeface="Glacial Indifference"/>
                <a:ea typeface="Glacial Indifference"/>
                <a:cs typeface="Glacial Indifference"/>
                <a:sym typeface="Glacial Indifference"/>
              </a:rPr>
              <a:t>, hosts should focus on offering premium amenities tailored to high-demand tourist. For </a:t>
            </a:r>
            <a:r>
              <a:rPr lang="en-US" sz="2055" b="true">
                <a:solidFill>
                  <a:srgbClr val="473D39"/>
                </a:solidFill>
                <a:latin typeface="Glacial Indifference Bold"/>
                <a:ea typeface="Glacial Indifference Bold"/>
                <a:cs typeface="Glacial Indifference Bold"/>
                <a:sym typeface="Glacial Indifference Bold"/>
              </a:rPr>
              <a:t>non-central areas</a:t>
            </a:r>
            <a:r>
              <a:rPr lang="en-US" sz="2055">
                <a:solidFill>
                  <a:srgbClr val="473D39"/>
                </a:solidFill>
                <a:latin typeface="Glacial Indifference"/>
                <a:ea typeface="Glacial Indifference"/>
                <a:cs typeface="Glacial Indifference"/>
                <a:sym typeface="Glacial Indifference"/>
              </a:rPr>
              <a:t>, providing budget-friendly features like workspaces and easy access to public transport</a:t>
            </a:r>
          </a:p>
        </p:txBody>
      </p:sp>
      <p:sp>
        <p:nvSpPr>
          <p:cNvPr name="TextBox 14" id="14"/>
          <p:cNvSpPr txBox="true"/>
          <p:nvPr/>
        </p:nvSpPr>
        <p:spPr>
          <a:xfrm rot="0">
            <a:off x="794806" y="2964767"/>
            <a:ext cx="1783435" cy="1566926"/>
          </a:xfrm>
          <a:prstGeom prst="rect">
            <a:avLst/>
          </a:prstGeom>
        </p:spPr>
        <p:txBody>
          <a:bodyPr anchor="t" rtlCol="false" tIns="0" lIns="0" bIns="0" rIns="0">
            <a:spAutoFit/>
          </a:bodyPr>
          <a:lstStyle/>
          <a:p>
            <a:pPr algn="ctr">
              <a:lnSpc>
                <a:spcPts val="12791"/>
              </a:lnSpc>
            </a:pPr>
            <a:r>
              <a:rPr lang="en-US" sz="9136" b="true">
                <a:solidFill>
                  <a:srgbClr val="473D39"/>
                </a:solidFill>
                <a:latin typeface="Glacial Indifference Bold"/>
                <a:ea typeface="Glacial Indifference Bold"/>
                <a:cs typeface="Glacial Indifference Bold"/>
                <a:sym typeface="Glacial Indifference Bold"/>
              </a:rPr>
              <a:t>01</a:t>
            </a:r>
          </a:p>
        </p:txBody>
      </p:sp>
      <p:sp>
        <p:nvSpPr>
          <p:cNvPr name="TextBox 15" id="15"/>
          <p:cNvSpPr txBox="true"/>
          <p:nvPr/>
        </p:nvSpPr>
        <p:spPr>
          <a:xfrm rot="0">
            <a:off x="1953970" y="6632023"/>
            <a:ext cx="1783435" cy="1566926"/>
          </a:xfrm>
          <a:prstGeom prst="rect">
            <a:avLst/>
          </a:prstGeom>
        </p:spPr>
        <p:txBody>
          <a:bodyPr anchor="t" rtlCol="false" tIns="0" lIns="0" bIns="0" rIns="0">
            <a:spAutoFit/>
          </a:bodyPr>
          <a:lstStyle/>
          <a:p>
            <a:pPr algn="ctr">
              <a:lnSpc>
                <a:spcPts val="12791"/>
              </a:lnSpc>
            </a:pPr>
            <a:r>
              <a:rPr lang="en-US" sz="9136" b="true">
                <a:solidFill>
                  <a:srgbClr val="473D39"/>
                </a:solidFill>
                <a:latin typeface="Glacial Indifference Bold"/>
                <a:ea typeface="Glacial Indifference Bold"/>
                <a:cs typeface="Glacial Indifference Bold"/>
                <a:sym typeface="Glacial Indifference Bold"/>
              </a:rPr>
              <a:t>02</a:t>
            </a:r>
          </a:p>
        </p:txBody>
      </p:sp>
      <p:sp>
        <p:nvSpPr>
          <p:cNvPr name="TextBox 16" id="16"/>
          <p:cNvSpPr txBox="true"/>
          <p:nvPr/>
        </p:nvSpPr>
        <p:spPr>
          <a:xfrm rot="0">
            <a:off x="8056486" y="2853208"/>
            <a:ext cx="1783435" cy="1566926"/>
          </a:xfrm>
          <a:prstGeom prst="rect">
            <a:avLst/>
          </a:prstGeom>
        </p:spPr>
        <p:txBody>
          <a:bodyPr anchor="t" rtlCol="false" tIns="0" lIns="0" bIns="0" rIns="0">
            <a:spAutoFit/>
          </a:bodyPr>
          <a:lstStyle/>
          <a:p>
            <a:pPr algn="ctr">
              <a:lnSpc>
                <a:spcPts val="12791"/>
              </a:lnSpc>
            </a:pPr>
            <a:r>
              <a:rPr lang="en-US" sz="9136" b="true">
                <a:solidFill>
                  <a:srgbClr val="473D39"/>
                </a:solidFill>
                <a:latin typeface="Glacial Indifference Bold"/>
                <a:ea typeface="Glacial Indifference Bold"/>
                <a:cs typeface="Glacial Indifference Bold"/>
                <a:sym typeface="Glacial Indifference Bold"/>
              </a:rPr>
              <a:t>03</a:t>
            </a:r>
          </a:p>
        </p:txBody>
      </p:sp>
      <p:sp>
        <p:nvSpPr>
          <p:cNvPr name="TextBox 17" id="17"/>
          <p:cNvSpPr txBox="true"/>
          <p:nvPr/>
        </p:nvSpPr>
        <p:spPr>
          <a:xfrm rot="0">
            <a:off x="9871754" y="6649078"/>
            <a:ext cx="1783435" cy="1566926"/>
          </a:xfrm>
          <a:prstGeom prst="rect">
            <a:avLst/>
          </a:prstGeom>
        </p:spPr>
        <p:txBody>
          <a:bodyPr anchor="t" rtlCol="false" tIns="0" lIns="0" bIns="0" rIns="0">
            <a:spAutoFit/>
          </a:bodyPr>
          <a:lstStyle/>
          <a:p>
            <a:pPr algn="ctr">
              <a:lnSpc>
                <a:spcPts val="12791"/>
              </a:lnSpc>
            </a:pPr>
            <a:r>
              <a:rPr lang="en-US" sz="9136" b="true">
                <a:solidFill>
                  <a:srgbClr val="473D39"/>
                </a:solidFill>
                <a:latin typeface="Glacial Indifference Bold"/>
                <a:ea typeface="Glacial Indifference Bold"/>
                <a:cs typeface="Glacial Indifference Bold"/>
                <a:sym typeface="Glacial Indifference Bold"/>
              </a:rPr>
              <a:t>04</a:t>
            </a:r>
          </a:p>
        </p:txBody>
      </p:sp>
      <p:sp>
        <p:nvSpPr>
          <p:cNvPr name="TextBox 18" id="18"/>
          <p:cNvSpPr txBox="true"/>
          <p:nvPr/>
        </p:nvSpPr>
        <p:spPr>
          <a:xfrm rot="0">
            <a:off x="1539225" y="1388729"/>
            <a:ext cx="15209550" cy="905637"/>
          </a:xfrm>
          <a:prstGeom prst="rect">
            <a:avLst/>
          </a:prstGeom>
        </p:spPr>
        <p:txBody>
          <a:bodyPr anchor="t" rtlCol="false" tIns="0" lIns="0" bIns="0" rIns="0">
            <a:spAutoFit/>
          </a:bodyPr>
          <a:lstStyle/>
          <a:p>
            <a:pPr algn="ctr">
              <a:lnSpc>
                <a:spcPts val="6804"/>
              </a:lnSpc>
            </a:pPr>
            <a:r>
              <a:rPr lang="en-US" sz="6300" b="true">
                <a:solidFill>
                  <a:srgbClr val="1C343C"/>
                </a:solidFill>
                <a:latin typeface="Arimo Bold"/>
                <a:ea typeface="Arimo Bold"/>
                <a:cs typeface="Arimo Bold"/>
                <a:sym typeface="Arimo Bold"/>
              </a:rPr>
              <a:t>Recommendation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16806072" y="8805072"/>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4" id="4"/>
          <p:cNvSpPr/>
          <p:nvPr/>
        </p:nvSpPr>
        <p:spPr>
          <a:xfrm flipH="false" flipV="false" rot="0">
            <a:off x="15302106" y="791496"/>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6806072" y="7323144"/>
            <a:ext cx="1481928" cy="1481928"/>
            <a:chOff x="0" y="0"/>
            <a:chExt cx="1975904" cy="1975904"/>
          </a:xfrm>
        </p:grpSpPr>
        <p:sp>
          <p:nvSpPr>
            <p:cNvPr name="Freeform 6" id="6"/>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sp>
        <p:nvSpPr>
          <p:cNvPr name="Freeform 7" id="7"/>
          <p:cNvSpPr/>
          <p:nvPr/>
        </p:nvSpPr>
        <p:spPr>
          <a:xfrm flipH="false" flipV="false" rot="0">
            <a:off x="-666448" y="5635174"/>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5318516" y="8805072"/>
            <a:ext cx="1481928" cy="1481928"/>
            <a:chOff x="0" y="0"/>
            <a:chExt cx="1975904" cy="1975904"/>
          </a:xfrm>
        </p:grpSpPr>
        <p:sp>
          <p:nvSpPr>
            <p:cNvPr name="Freeform 9" id="9"/>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E0B4A4"/>
            </a:solidFill>
          </p:spPr>
        </p:sp>
      </p:grpSp>
      <p:sp>
        <p:nvSpPr>
          <p:cNvPr name="Freeform 10" id="10"/>
          <p:cNvSpPr/>
          <p:nvPr/>
        </p:nvSpPr>
        <p:spPr>
          <a:xfrm flipH="false" flipV="false" rot="0">
            <a:off x="-1040828" y="120394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0464688" y="6218284"/>
            <a:ext cx="692112" cy="691348"/>
          </a:xfrm>
          <a:custGeom>
            <a:avLst/>
            <a:gdLst/>
            <a:ahLst/>
            <a:cxnLst/>
            <a:rect r="r" b="b" t="t" l="l"/>
            <a:pathLst>
              <a:path h="691348" w="692112">
                <a:moveTo>
                  <a:pt x="0" y="0"/>
                </a:moveTo>
                <a:lnTo>
                  <a:pt x="692112" y="0"/>
                </a:lnTo>
                <a:lnTo>
                  <a:pt x="692112" y="691348"/>
                </a:lnTo>
                <a:lnTo>
                  <a:pt x="0" y="6913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18</a:t>
            </a:r>
          </a:p>
        </p:txBody>
      </p:sp>
      <p:sp>
        <p:nvSpPr>
          <p:cNvPr name="Freeform 13" id="13"/>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11"/>
            <a:stretch>
              <a:fillRect l="0" t="0" r="0" b="0"/>
            </a:stretch>
          </a:blipFill>
        </p:spPr>
      </p:sp>
      <p:grpSp>
        <p:nvGrpSpPr>
          <p:cNvPr name="Group 14" id="14"/>
          <p:cNvGrpSpPr/>
          <p:nvPr/>
        </p:nvGrpSpPr>
        <p:grpSpPr>
          <a:xfrm rot="0">
            <a:off x="2545491" y="6076562"/>
            <a:ext cx="8061513" cy="569764"/>
            <a:chOff x="0" y="0"/>
            <a:chExt cx="2658271" cy="187879"/>
          </a:xfrm>
        </p:grpSpPr>
        <p:sp>
          <p:nvSpPr>
            <p:cNvPr name="Freeform 15" id="15"/>
            <p:cNvSpPr/>
            <p:nvPr/>
          </p:nvSpPr>
          <p:spPr>
            <a:xfrm flipH="false" flipV="false" rot="0">
              <a:off x="0" y="0"/>
              <a:ext cx="2658270" cy="187879"/>
            </a:xfrm>
            <a:custGeom>
              <a:avLst/>
              <a:gdLst/>
              <a:ahLst/>
              <a:cxnLst/>
              <a:rect r="r" b="b" t="t" l="l"/>
              <a:pathLst>
                <a:path h="187879" w="2658270">
                  <a:moveTo>
                    <a:pt x="93939" y="0"/>
                  </a:moveTo>
                  <a:lnTo>
                    <a:pt x="2564331" y="0"/>
                  </a:lnTo>
                  <a:cubicBezTo>
                    <a:pt x="2616212" y="0"/>
                    <a:pt x="2658270" y="42058"/>
                    <a:pt x="2658270" y="93939"/>
                  </a:cubicBezTo>
                  <a:lnTo>
                    <a:pt x="2658270" y="93939"/>
                  </a:lnTo>
                  <a:cubicBezTo>
                    <a:pt x="2658270" y="118854"/>
                    <a:pt x="2648373" y="142748"/>
                    <a:pt x="2630756" y="160365"/>
                  </a:cubicBezTo>
                  <a:cubicBezTo>
                    <a:pt x="2613139" y="177982"/>
                    <a:pt x="2589245" y="187879"/>
                    <a:pt x="2564331" y="187879"/>
                  </a:cubicBezTo>
                  <a:lnTo>
                    <a:pt x="93939" y="187879"/>
                  </a:lnTo>
                  <a:cubicBezTo>
                    <a:pt x="42058" y="187879"/>
                    <a:pt x="0" y="145821"/>
                    <a:pt x="0" y="93939"/>
                  </a:cubicBezTo>
                  <a:lnTo>
                    <a:pt x="0" y="93939"/>
                  </a:lnTo>
                  <a:cubicBezTo>
                    <a:pt x="0" y="42058"/>
                    <a:pt x="42058" y="0"/>
                    <a:pt x="93939" y="0"/>
                  </a:cubicBezTo>
                  <a:close/>
                </a:path>
              </a:pathLst>
            </a:custGeom>
            <a:solidFill>
              <a:srgbClr val="E0B4A4"/>
            </a:solidFill>
          </p:spPr>
        </p:sp>
        <p:sp>
          <p:nvSpPr>
            <p:cNvPr name="TextBox 16" id="16"/>
            <p:cNvSpPr txBox="true"/>
            <p:nvPr/>
          </p:nvSpPr>
          <p:spPr>
            <a:xfrm>
              <a:off x="0" y="-38100"/>
              <a:ext cx="2658271" cy="225979"/>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5143529" y="7093050"/>
            <a:ext cx="356620" cy="356620"/>
          </a:xfrm>
          <a:custGeom>
            <a:avLst/>
            <a:gdLst/>
            <a:ahLst/>
            <a:cxnLst/>
            <a:rect r="r" b="b" t="t" l="l"/>
            <a:pathLst>
              <a:path h="356620" w="356620">
                <a:moveTo>
                  <a:pt x="0" y="0"/>
                </a:moveTo>
                <a:lnTo>
                  <a:pt x="356620" y="0"/>
                </a:lnTo>
                <a:lnTo>
                  <a:pt x="356620" y="356620"/>
                </a:lnTo>
                <a:lnTo>
                  <a:pt x="0" y="3566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5143529" y="7543866"/>
            <a:ext cx="369858" cy="369858"/>
          </a:xfrm>
          <a:custGeom>
            <a:avLst/>
            <a:gdLst/>
            <a:ahLst/>
            <a:cxnLst/>
            <a:rect r="r" b="b" t="t" l="l"/>
            <a:pathLst>
              <a:path h="369858" w="369858">
                <a:moveTo>
                  <a:pt x="0" y="0"/>
                </a:moveTo>
                <a:lnTo>
                  <a:pt x="369858" y="0"/>
                </a:lnTo>
                <a:lnTo>
                  <a:pt x="369858" y="369858"/>
                </a:lnTo>
                <a:lnTo>
                  <a:pt x="0" y="369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9" id="19"/>
          <p:cNvSpPr/>
          <p:nvPr/>
        </p:nvSpPr>
        <p:spPr>
          <a:xfrm flipH="false" flipV="false" rot="0">
            <a:off x="5143529" y="8006835"/>
            <a:ext cx="369858" cy="369858"/>
          </a:xfrm>
          <a:custGeom>
            <a:avLst/>
            <a:gdLst/>
            <a:ahLst/>
            <a:cxnLst/>
            <a:rect r="r" b="b" t="t" l="l"/>
            <a:pathLst>
              <a:path h="369858" w="369858">
                <a:moveTo>
                  <a:pt x="0" y="0"/>
                </a:moveTo>
                <a:lnTo>
                  <a:pt x="369858" y="0"/>
                </a:lnTo>
                <a:lnTo>
                  <a:pt x="369858" y="369858"/>
                </a:lnTo>
                <a:lnTo>
                  <a:pt x="0" y="3698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0" id="20"/>
          <p:cNvSpPr/>
          <p:nvPr/>
        </p:nvSpPr>
        <p:spPr>
          <a:xfrm flipH="false" flipV="false" rot="0">
            <a:off x="5143529" y="8469804"/>
            <a:ext cx="335268" cy="335268"/>
          </a:xfrm>
          <a:custGeom>
            <a:avLst/>
            <a:gdLst/>
            <a:ahLst/>
            <a:cxnLst/>
            <a:rect r="r" b="b" t="t" l="l"/>
            <a:pathLst>
              <a:path h="335268" w="335268">
                <a:moveTo>
                  <a:pt x="0" y="0"/>
                </a:moveTo>
                <a:lnTo>
                  <a:pt x="335268" y="0"/>
                </a:lnTo>
                <a:lnTo>
                  <a:pt x="335268" y="335268"/>
                </a:lnTo>
                <a:lnTo>
                  <a:pt x="0" y="33526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1" id="21"/>
          <p:cNvSpPr txBox="true"/>
          <p:nvPr/>
        </p:nvSpPr>
        <p:spPr>
          <a:xfrm rot="0">
            <a:off x="5143529" y="2690914"/>
            <a:ext cx="9137317" cy="1672104"/>
          </a:xfrm>
          <a:prstGeom prst="rect">
            <a:avLst/>
          </a:prstGeom>
        </p:spPr>
        <p:txBody>
          <a:bodyPr anchor="t" rtlCol="false" tIns="0" lIns="0" bIns="0" rIns="0">
            <a:spAutoFit/>
          </a:bodyPr>
          <a:lstStyle/>
          <a:p>
            <a:pPr algn="l">
              <a:lnSpc>
                <a:spcPts val="13021"/>
              </a:lnSpc>
            </a:pPr>
            <a:r>
              <a:rPr lang="en-US" sz="11323" b="true">
                <a:solidFill>
                  <a:srgbClr val="213B55"/>
                </a:solidFill>
                <a:latin typeface="Montserrat Bold"/>
                <a:ea typeface="Montserrat Bold"/>
                <a:cs typeface="Montserrat Bold"/>
                <a:sym typeface="Montserrat Bold"/>
              </a:rPr>
              <a:t>Thank You</a:t>
            </a:r>
          </a:p>
        </p:txBody>
      </p:sp>
      <p:sp>
        <p:nvSpPr>
          <p:cNvPr name="TextBox 22" id="22"/>
          <p:cNvSpPr txBox="true"/>
          <p:nvPr/>
        </p:nvSpPr>
        <p:spPr>
          <a:xfrm rot="0">
            <a:off x="5143529" y="4221227"/>
            <a:ext cx="8333934" cy="1177839"/>
          </a:xfrm>
          <a:prstGeom prst="rect">
            <a:avLst/>
          </a:prstGeom>
        </p:spPr>
        <p:txBody>
          <a:bodyPr anchor="t" rtlCol="false" tIns="0" lIns="0" bIns="0" rIns="0">
            <a:spAutoFit/>
          </a:bodyPr>
          <a:lstStyle/>
          <a:p>
            <a:pPr algn="l">
              <a:lnSpc>
                <a:spcPts val="9629"/>
              </a:lnSpc>
            </a:pPr>
            <a:r>
              <a:rPr lang="en-US" sz="6878">
                <a:solidFill>
                  <a:srgbClr val="0E2A47"/>
                </a:solidFill>
                <a:latin typeface="Montserrat"/>
                <a:ea typeface="Montserrat"/>
                <a:cs typeface="Montserrat"/>
                <a:sym typeface="Montserrat"/>
              </a:rPr>
              <a:t>For your Attention</a:t>
            </a:r>
          </a:p>
        </p:txBody>
      </p:sp>
      <p:sp>
        <p:nvSpPr>
          <p:cNvPr name="TextBox 23" id="23"/>
          <p:cNvSpPr txBox="true"/>
          <p:nvPr/>
        </p:nvSpPr>
        <p:spPr>
          <a:xfrm rot="0">
            <a:off x="5179914" y="6073101"/>
            <a:ext cx="2975652" cy="519534"/>
          </a:xfrm>
          <a:prstGeom prst="rect">
            <a:avLst/>
          </a:prstGeom>
        </p:spPr>
        <p:txBody>
          <a:bodyPr anchor="t" rtlCol="false" tIns="0" lIns="0" bIns="0" rIns="0">
            <a:spAutoFit/>
          </a:bodyPr>
          <a:lstStyle/>
          <a:p>
            <a:pPr algn="l">
              <a:lnSpc>
                <a:spcPts val="4286"/>
              </a:lnSpc>
            </a:pPr>
            <a:r>
              <a:rPr lang="en-US" sz="3061" b="true">
                <a:solidFill>
                  <a:srgbClr val="00357B"/>
                </a:solidFill>
                <a:latin typeface="Montserrat Bold"/>
                <a:ea typeface="Montserrat Bold"/>
                <a:cs typeface="Montserrat Bold"/>
                <a:sym typeface="Montserrat Bold"/>
              </a:rPr>
              <a:t>Contact Us:</a:t>
            </a:r>
          </a:p>
        </p:txBody>
      </p:sp>
      <p:sp>
        <p:nvSpPr>
          <p:cNvPr name="TextBox 24" id="24"/>
          <p:cNvSpPr txBox="true"/>
          <p:nvPr/>
        </p:nvSpPr>
        <p:spPr>
          <a:xfrm rot="0">
            <a:off x="5602483" y="7077861"/>
            <a:ext cx="1947527" cy="340866"/>
          </a:xfrm>
          <a:prstGeom prst="rect">
            <a:avLst/>
          </a:prstGeom>
        </p:spPr>
        <p:txBody>
          <a:bodyPr anchor="t" rtlCol="false" tIns="0" lIns="0" bIns="0" rIns="0">
            <a:spAutoFit/>
          </a:bodyPr>
          <a:lstStyle/>
          <a:p>
            <a:pPr algn="l">
              <a:lnSpc>
                <a:spcPts val="2737"/>
              </a:lnSpc>
            </a:pPr>
            <a:r>
              <a:rPr lang="en-US" sz="1955" b="true">
                <a:solidFill>
                  <a:srgbClr val="213B55"/>
                </a:solidFill>
                <a:latin typeface="Montserrat Bold"/>
                <a:ea typeface="Montserrat Bold"/>
                <a:cs typeface="Montserrat Bold"/>
                <a:sym typeface="Montserrat Bold"/>
              </a:rPr>
              <a:t>+123-456-7890</a:t>
            </a:r>
          </a:p>
        </p:txBody>
      </p:sp>
      <p:sp>
        <p:nvSpPr>
          <p:cNvPr name="TextBox 25" id="25"/>
          <p:cNvSpPr txBox="true"/>
          <p:nvPr/>
        </p:nvSpPr>
        <p:spPr>
          <a:xfrm rot="0">
            <a:off x="5602483" y="7535296"/>
            <a:ext cx="3708013" cy="340866"/>
          </a:xfrm>
          <a:prstGeom prst="rect">
            <a:avLst/>
          </a:prstGeom>
        </p:spPr>
        <p:txBody>
          <a:bodyPr anchor="t" rtlCol="false" tIns="0" lIns="0" bIns="0" rIns="0">
            <a:spAutoFit/>
          </a:bodyPr>
          <a:lstStyle/>
          <a:p>
            <a:pPr algn="l">
              <a:lnSpc>
                <a:spcPts val="2737"/>
              </a:lnSpc>
            </a:pPr>
            <a:r>
              <a:rPr lang="en-US" sz="1955" b="true">
                <a:solidFill>
                  <a:srgbClr val="213B55"/>
                </a:solidFill>
                <a:latin typeface="Montserrat Bold"/>
                <a:ea typeface="Montserrat Bold"/>
                <a:cs typeface="Montserrat Bold"/>
                <a:sym typeface="Montserrat Bold"/>
              </a:rPr>
              <a:t>www.airbnbbangkok.com</a:t>
            </a:r>
          </a:p>
        </p:txBody>
      </p:sp>
      <p:sp>
        <p:nvSpPr>
          <p:cNvPr name="TextBox 26" id="26"/>
          <p:cNvSpPr txBox="true"/>
          <p:nvPr/>
        </p:nvSpPr>
        <p:spPr>
          <a:xfrm rot="0">
            <a:off x="5602483" y="7992730"/>
            <a:ext cx="4109704" cy="340866"/>
          </a:xfrm>
          <a:prstGeom prst="rect">
            <a:avLst/>
          </a:prstGeom>
        </p:spPr>
        <p:txBody>
          <a:bodyPr anchor="t" rtlCol="false" tIns="0" lIns="0" bIns="0" rIns="0">
            <a:spAutoFit/>
          </a:bodyPr>
          <a:lstStyle/>
          <a:p>
            <a:pPr algn="l">
              <a:lnSpc>
                <a:spcPts val="2737"/>
              </a:lnSpc>
            </a:pPr>
            <a:r>
              <a:rPr lang="en-US" sz="1955" b="true">
                <a:solidFill>
                  <a:srgbClr val="213B55"/>
                </a:solidFill>
                <a:latin typeface="Montserrat Bold"/>
                <a:ea typeface="Montserrat Bold"/>
                <a:cs typeface="Montserrat Bold"/>
                <a:sym typeface="Montserrat Bold"/>
              </a:rPr>
              <a:t>airbnb@reallygreatsite.com</a:t>
            </a:r>
          </a:p>
        </p:txBody>
      </p:sp>
      <p:sp>
        <p:nvSpPr>
          <p:cNvPr name="TextBox 27" id="27"/>
          <p:cNvSpPr txBox="true"/>
          <p:nvPr/>
        </p:nvSpPr>
        <p:spPr>
          <a:xfrm rot="0">
            <a:off x="5602483" y="8450165"/>
            <a:ext cx="4381348" cy="340866"/>
          </a:xfrm>
          <a:prstGeom prst="rect">
            <a:avLst/>
          </a:prstGeom>
        </p:spPr>
        <p:txBody>
          <a:bodyPr anchor="t" rtlCol="false" tIns="0" lIns="0" bIns="0" rIns="0">
            <a:spAutoFit/>
          </a:bodyPr>
          <a:lstStyle/>
          <a:p>
            <a:pPr algn="l">
              <a:lnSpc>
                <a:spcPts val="2737"/>
              </a:lnSpc>
            </a:pPr>
            <a:r>
              <a:rPr lang="en-US" sz="1955" b="true">
                <a:solidFill>
                  <a:srgbClr val="213B55"/>
                </a:solidFill>
                <a:latin typeface="Montserrat Bold"/>
                <a:ea typeface="Montserrat Bold"/>
                <a:cs typeface="Montserrat Bold"/>
                <a:sym typeface="Montserrat Bold"/>
              </a:rPr>
              <a:t>123 Anywhere St., Bangkok City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4407916" y="-310314"/>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5742" y="7357494"/>
            <a:ext cx="1481928" cy="1481928"/>
            <a:chOff x="0" y="0"/>
            <a:chExt cx="1975904" cy="1975904"/>
          </a:xfrm>
        </p:grpSpPr>
        <p:sp>
          <p:nvSpPr>
            <p:cNvPr name="Freeform 4" id="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5" id="5"/>
          <p:cNvSpPr/>
          <p:nvPr/>
        </p:nvSpPr>
        <p:spPr>
          <a:xfrm flipH="false" flipV="false" rot="0">
            <a:off x="-72418" y="8216004"/>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25528" y="8102630"/>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885955" y="3372611"/>
            <a:ext cx="1480324" cy="1086622"/>
            <a:chOff x="0" y="0"/>
            <a:chExt cx="2909173" cy="2135459"/>
          </a:xfrm>
        </p:grpSpPr>
        <p:sp>
          <p:nvSpPr>
            <p:cNvPr name="Freeform 8" id="8"/>
            <p:cNvSpPr/>
            <p:nvPr/>
          </p:nvSpPr>
          <p:spPr>
            <a:xfrm flipH="false" flipV="false" rot="0">
              <a:off x="0" y="0"/>
              <a:ext cx="2909189" cy="2135378"/>
            </a:xfrm>
            <a:custGeom>
              <a:avLst/>
              <a:gdLst/>
              <a:ahLst/>
              <a:cxnLst/>
              <a:rect r="r" b="b" t="t" l="l"/>
              <a:pathLst>
                <a:path h="2135378" w="2909189">
                  <a:moveTo>
                    <a:pt x="0" y="0"/>
                  </a:moveTo>
                  <a:lnTo>
                    <a:pt x="1841500" y="0"/>
                  </a:lnTo>
                  <a:cubicBezTo>
                    <a:pt x="2431161" y="0"/>
                    <a:pt x="2909189" y="478028"/>
                    <a:pt x="2909189" y="1067689"/>
                  </a:cubicBezTo>
                  <a:lnTo>
                    <a:pt x="2909189" y="2135378"/>
                  </a:lnTo>
                  <a:lnTo>
                    <a:pt x="0" y="2135378"/>
                  </a:lnTo>
                  <a:close/>
                </a:path>
              </a:pathLst>
            </a:custGeom>
            <a:solidFill>
              <a:srgbClr val="E0B4A4"/>
            </a:solidFill>
          </p:spPr>
        </p:sp>
      </p:grpSp>
      <p:sp>
        <p:nvSpPr>
          <p:cNvPr name="TextBox 9" id="9"/>
          <p:cNvSpPr txBox="true"/>
          <p:nvPr/>
        </p:nvSpPr>
        <p:spPr>
          <a:xfrm rot="0">
            <a:off x="6885955" y="4751401"/>
            <a:ext cx="15043922" cy="1007911"/>
          </a:xfrm>
          <a:prstGeom prst="rect">
            <a:avLst/>
          </a:prstGeom>
        </p:spPr>
        <p:txBody>
          <a:bodyPr anchor="t" rtlCol="false" tIns="0" lIns="0" bIns="0" rIns="0">
            <a:spAutoFit/>
          </a:bodyPr>
          <a:lstStyle/>
          <a:p>
            <a:pPr algn="l">
              <a:lnSpc>
                <a:spcPts val="7481"/>
              </a:lnSpc>
            </a:pPr>
            <a:r>
              <a:rPr lang="en-US" sz="6927" b="true">
                <a:solidFill>
                  <a:srgbClr val="1C343C"/>
                </a:solidFill>
                <a:latin typeface="Arimo Bold"/>
                <a:ea typeface="Arimo Bold"/>
                <a:cs typeface="Arimo Bold"/>
                <a:sym typeface="Arimo Bold"/>
              </a:rPr>
              <a:t>Appendix</a:t>
            </a:r>
          </a:p>
        </p:txBody>
      </p:sp>
      <p:sp>
        <p:nvSpPr>
          <p:cNvPr name="TextBox 10" id="10"/>
          <p:cNvSpPr txBox="true"/>
          <p:nvPr/>
        </p:nvSpPr>
        <p:spPr>
          <a:xfrm rot="0">
            <a:off x="7100185" y="3462914"/>
            <a:ext cx="1392808" cy="986352"/>
          </a:xfrm>
          <a:prstGeom prst="rect">
            <a:avLst/>
          </a:prstGeom>
        </p:spPr>
        <p:txBody>
          <a:bodyPr anchor="t" rtlCol="false" tIns="0" lIns="0" bIns="0" rIns="0">
            <a:spAutoFit/>
          </a:bodyPr>
          <a:lstStyle/>
          <a:p>
            <a:pPr algn="l">
              <a:lnSpc>
                <a:spcPts val="7327"/>
              </a:lnSpc>
            </a:pPr>
            <a:r>
              <a:rPr lang="en-US" sz="6784">
                <a:solidFill>
                  <a:srgbClr val="1C343C"/>
                </a:solidFill>
                <a:latin typeface="Arimo"/>
                <a:ea typeface="Arimo"/>
                <a:cs typeface="Arimo"/>
                <a:sym typeface="Arimo"/>
              </a:rPr>
              <a:t>05</a:t>
            </a:r>
          </a:p>
        </p:txBody>
      </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19</a:t>
            </a:r>
          </a:p>
        </p:txBody>
      </p:sp>
      <p:sp>
        <p:nvSpPr>
          <p:cNvPr name="Freeform 12" id="12"/>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623040" y="2459912"/>
            <a:ext cx="7072179" cy="6345160"/>
          </a:xfrm>
          <a:custGeom>
            <a:avLst/>
            <a:gdLst/>
            <a:ahLst/>
            <a:cxnLst/>
            <a:rect r="r" b="b" t="t" l="l"/>
            <a:pathLst>
              <a:path h="6345160" w="7072179">
                <a:moveTo>
                  <a:pt x="0" y="0"/>
                </a:moveTo>
                <a:lnTo>
                  <a:pt x="7072179" y="0"/>
                </a:lnTo>
                <a:lnTo>
                  <a:pt x="7072179" y="6345160"/>
                </a:lnTo>
                <a:lnTo>
                  <a:pt x="0" y="6345160"/>
                </a:lnTo>
                <a:lnTo>
                  <a:pt x="0" y="0"/>
                </a:lnTo>
                <a:close/>
              </a:path>
            </a:pathLst>
          </a:custGeom>
          <a:blipFill>
            <a:blip r:embed="rId3"/>
            <a:stretch>
              <a:fillRect l="-49637" t="0" r="0" b="0"/>
            </a:stretch>
          </a:blipFill>
        </p:spPr>
      </p:sp>
      <p:grpSp>
        <p:nvGrpSpPr>
          <p:cNvPr name="Group 3" id="3"/>
          <p:cNvGrpSpPr/>
          <p:nvPr/>
        </p:nvGrpSpPr>
        <p:grpSpPr>
          <a:xfrm rot="0">
            <a:off x="16806072" y="8805072"/>
            <a:ext cx="1481928" cy="1481928"/>
            <a:chOff x="0" y="0"/>
            <a:chExt cx="1975904" cy="1975904"/>
          </a:xfrm>
        </p:grpSpPr>
        <p:sp>
          <p:nvSpPr>
            <p:cNvPr name="Freeform 4" id="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grpSp>
        <p:nvGrpSpPr>
          <p:cNvPr name="Group 5" id="5"/>
          <p:cNvGrpSpPr/>
          <p:nvPr/>
        </p:nvGrpSpPr>
        <p:grpSpPr>
          <a:xfrm rot="0">
            <a:off x="-2187206" y="6023182"/>
            <a:ext cx="4374412" cy="5151060"/>
            <a:chOff x="0" y="0"/>
            <a:chExt cx="5832549" cy="6868080"/>
          </a:xfrm>
        </p:grpSpPr>
        <p:sp>
          <p:nvSpPr>
            <p:cNvPr name="Freeform 6" id="6"/>
            <p:cNvSpPr/>
            <p:nvPr/>
          </p:nvSpPr>
          <p:spPr>
            <a:xfrm flipH="false" flipV="false" rot="0">
              <a:off x="0" y="0"/>
              <a:ext cx="5832602" cy="6868160"/>
            </a:xfrm>
            <a:custGeom>
              <a:avLst/>
              <a:gdLst/>
              <a:ahLst/>
              <a:cxnLst/>
              <a:rect r="r" b="b" t="t" l="l"/>
              <a:pathLst>
                <a:path h="6868160" w="5832602">
                  <a:moveTo>
                    <a:pt x="5832602" y="5818759"/>
                  </a:moveTo>
                  <a:lnTo>
                    <a:pt x="15748" y="0"/>
                  </a:lnTo>
                  <a:lnTo>
                    <a:pt x="0" y="3494786"/>
                  </a:lnTo>
                  <a:lnTo>
                    <a:pt x="3109849" y="6605778"/>
                  </a:lnTo>
                  <a:cubicBezTo>
                    <a:pt x="3277616" y="6773799"/>
                    <a:pt x="3505454" y="6868160"/>
                    <a:pt x="3742817" y="6868160"/>
                  </a:cubicBezTo>
                  <a:lnTo>
                    <a:pt x="5822188" y="6868160"/>
                  </a:lnTo>
                  <a:lnTo>
                    <a:pt x="5832602" y="5818886"/>
                  </a:lnTo>
                  <a:close/>
                </a:path>
              </a:pathLst>
            </a:custGeom>
            <a:solidFill>
              <a:srgbClr val="A7B3B2"/>
            </a:solidFill>
          </p:spPr>
        </p:sp>
      </p:grpSp>
      <p:sp>
        <p:nvSpPr>
          <p:cNvPr name="Freeform 7" id="7"/>
          <p:cNvSpPr/>
          <p:nvPr/>
        </p:nvSpPr>
        <p:spPr>
          <a:xfrm flipH="false" flipV="false" rot="0">
            <a:off x="16671542" y="-1417044"/>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6"/>
            <a:stretch>
              <a:fillRect l="0" t="0" r="0" b="0"/>
            </a:stretch>
          </a:blipFill>
        </p:spPr>
      </p:sp>
      <p:sp>
        <p:nvSpPr>
          <p:cNvPr name="TextBox 9" id="9"/>
          <p:cNvSpPr txBox="true"/>
          <p:nvPr/>
        </p:nvSpPr>
        <p:spPr>
          <a:xfrm rot="0">
            <a:off x="1539225" y="1632087"/>
            <a:ext cx="15209550" cy="979932"/>
          </a:xfrm>
          <a:prstGeom prst="rect">
            <a:avLst/>
          </a:prstGeom>
        </p:spPr>
        <p:txBody>
          <a:bodyPr anchor="t" rtlCol="false" tIns="0" lIns="0" bIns="0" rIns="0">
            <a:spAutoFit/>
          </a:bodyPr>
          <a:lstStyle/>
          <a:p>
            <a:pPr algn="ctr">
              <a:lnSpc>
                <a:spcPts val="7344"/>
              </a:lnSpc>
            </a:pPr>
            <a:r>
              <a:rPr lang="en-US" sz="6800">
                <a:solidFill>
                  <a:srgbClr val="1C343C"/>
                </a:solidFill>
                <a:latin typeface="Arimo"/>
                <a:ea typeface="Arimo"/>
                <a:cs typeface="Arimo"/>
                <a:sym typeface="Arimo"/>
              </a:rPr>
              <a:t>About Airbnb</a:t>
            </a:r>
          </a:p>
        </p:txBody>
      </p:sp>
      <p:sp>
        <p:nvSpPr>
          <p:cNvPr name="TextBox 10" id="10"/>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a:t>
            </a:r>
          </a:p>
        </p:txBody>
      </p:sp>
      <p:sp>
        <p:nvSpPr>
          <p:cNvPr name="TextBox 11" id="11"/>
          <p:cNvSpPr txBox="true"/>
          <p:nvPr/>
        </p:nvSpPr>
        <p:spPr>
          <a:xfrm rot="0">
            <a:off x="478710" y="3152218"/>
            <a:ext cx="9844378" cy="5438389"/>
          </a:xfrm>
          <a:prstGeom prst="rect">
            <a:avLst/>
          </a:prstGeom>
        </p:spPr>
        <p:txBody>
          <a:bodyPr anchor="t" rtlCol="false" tIns="0" lIns="0" bIns="0" rIns="0">
            <a:spAutoFit/>
          </a:bodyPr>
          <a:lstStyle/>
          <a:p>
            <a:pPr algn="just">
              <a:lnSpc>
                <a:spcPts val="3354"/>
              </a:lnSpc>
              <a:spcBef>
                <a:spcPct val="0"/>
              </a:spcBef>
            </a:pPr>
          </a:p>
          <a:p>
            <a:pPr algn="just" marL="517306" indent="-258653" lvl="1">
              <a:lnSpc>
                <a:spcPts val="3354"/>
              </a:lnSpc>
              <a:buFont typeface="Arial"/>
              <a:buChar char="•"/>
            </a:pPr>
            <a:r>
              <a:rPr lang="en-US" b="true" sz="2396">
                <a:solidFill>
                  <a:srgbClr val="000000"/>
                </a:solidFill>
                <a:latin typeface="Open Sans Bold"/>
                <a:ea typeface="Open Sans Bold"/>
                <a:cs typeface="Open Sans Bold"/>
                <a:sym typeface="Open Sans Bold"/>
              </a:rPr>
              <a:t>Rapid Growth:</a:t>
            </a:r>
            <a:r>
              <a:rPr lang="en-US" sz="2396">
                <a:solidFill>
                  <a:srgbClr val="000000"/>
                </a:solidFill>
                <a:latin typeface="Open Sans"/>
                <a:ea typeface="Open Sans"/>
                <a:cs typeface="Open Sans"/>
                <a:sym typeface="Open Sans"/>
              </a:rPr>
              <a:t> The Airbnb market in Bangkok has expanded significantly due to the city’ status as a major tourist destination, drawing travelers from around the world.</a:t>
            </a:r>
          </a:p>
          <a:p>
            <a:pPr algn="just">
              <a:lnSpc>
                <a:spcPts val="3354"/>
              </a:lnSpc>
            </a:pPr>
          </a:p>
          <a:p>
            <a:pPr algn="just" marL="517306" indent="-258653" lvl="1">
              <a:lnSpc>
                <a:spcPts val="3354"/>
              </a:lnSpc>
              <a:spcBef>
                <a:spcPct val="0"/>
              </a:spcBef>
              <a:buFont typeface="Arial"/>
              <a:buChar char="•"/>
            </a:pPr>
            <a:r>
              <a:rPr lang="en-US" b="true" sz="2396">
                <a:solidFill>
                  <a:srgbClr val="000000"/>
                </a:solidFill>
                <a:latin typeface="Open Sans Bold"/>
                <a:ea typeface="Open Sans Bold"/>
                <a:cs typeface="Open Sans Bold"/>
                <a:sym typeface="Open Sans Bold"/>
              </a:rPr>
              <a:t>High Competition:</a:t>
            </a:r>
            <a:r>
              <a:rPr lang="en-US" sz="2396">
                <a:solidFill>
                  <a:srgbClr val="000000"/>
                </a:solidFill>
                <a:latin typeface="Open Sans"/>
                <a:ea typeface="Open Sans"/>
                <a:cs typeface="Open Sans"/>
                <a:sym typeface="Open Sans"/>
              </a:rPr>
              <a:t> The influx of listings has created a highly competitive environment for hosts, with more choices available for travelers, making it harder for individual listings to stand out.</a:t>
            </a:r>
          </a:p>
          <a:p>
            <a:pPr algn="just">
              <a:lnSpc>
                <a:spcPts val="3354"/>
              </a:lnSpc>
              <a:spcBef>
                <a:spcPct val="0"/>
              </a:spcBef>
            </a:pPr>
          </a:p>
          <a:p>
            <a:pPr algn="just" marL="517306" indent="-258653" lvl="1">
              <a:lnSpc>
                <a:spcPts val="3354"/>
              </a:lnSpc>
              <a:spcBef>
                <a:spcPct val="0"/>
              </a:spcBef>
              <a:buFont typeface="Arial"/>
              <a:buChar char="•"/>
            </a:pPr>
            <a:r>
              <a:rPr lang="en-US" b="true" sz="2396">
                <a:solidFill>
                  <a:srgbClr val="000000"/>
                </a:solidFill>
                <a:latin typeface="Open Sans Bold"/>
                <a:ea typeface="Open Sans Bold"/>
                <a:cs typeface="Open Sans Bold"/>
                <a:sym typeface="Open Sans Bold"/>
              </a:rPr>
              <a:t>Diverse Offerings: </a:t>
            </a:r>
            <a:r>
              <a:rPr lang="en-US" sz="2396">
                <a:solidFill>
                  <a:srgbClr val="000000"/>
                </a:solidFill>
                <a:latin typeface="Open Sans"/>
                <a:ea typeface="Open Sans"/>
                <a:cs typeface="Open Sans"/>
                <a:sym typeface="Open Sans"/>
              </a:rPr>
              <a:t>Bangkok’s Airbnb market features a wide range of accommodations, from budget-friendly rooms to luxurious properties, catering to different types of travelers and their preferences.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9404" y="0"/>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4" id="4"/>
          <p:cNvSpPr/>
          <p:nvPr/>
        </p:nvSpPr>
        <p:spPr>
          <a:xfrm flipH="false" flipV="false" rot="0">
            <a:off x="16547216" y="8401168"/>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648706" y="-124829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5"/>
            <a:stretch>
              <a:fillRect l="0" t="0" r="0" b="0"/>
            </a:stretch>
          </a:blipFill>
        </p:spPr>
      </p:sp>
      <p:sp>
        <p:nvSpPr>
          <p:cNvPr name="Freeform 7" id="7"/>
          <p:cNvSpPr/>
          <p:nvPr/>
        </p:nvSpPr>
        <p:spPr>
          <a:xfrm flipH="false" flipV="false" rot="0">
            <a:off x="-386071" y="2279749"/>
            <a:ext cx="12251970" cy="7504331"/>
          </a:xfrm>
          <a:custGeom>
            <a:avLst/>
            <a:gdLst/>
            <a:ahLst/>
            <a:cxnLst/>
            <a:rect r="r" b="b" t="t" l="l"/>
            <a:pathLst>
              <a:path h="7504331" w="12251970">
                <a:moveTo>
                  <a:pt x="0" y="0"/>
                </a:moveTo>
                <a:lnTo>
                  <a:pt x="12251970" y="0"/>
                </a:lnTo>
                <a:lnTo>
                  <a:pt x="12251970" y="7504332"/>
                </a:lnTo>
                <a:lnTo>
                  <a:pt x="0" y="7504332"/>
                </a:lnTo>
                <a:lnTo>
                  <a:pt x="0" y="0"/>
                </a:lnTo>
                <a:close/>
              </a:path>
            </a:pathLst>
          </a:custGeom>
          <a:blipFill>
            <a:blip r:embed="rId6"/>
            <a:stretch>
              <a:fillRect l="0" t="0" r="0" b="0"/>
            </a:stretch>
          </a:blipFill>
        </p:spPr>
      </p:sp>
      <p:grpSp>
        <p:nvGrpSpPr>
          <p:cNvPr name="Group 8" id="8"/>
          <p:cNvGrpSpPr/>
          <p:nvPr/>
        </p:nvGrpSpPr>
        <p:grpSpPr>
          <a:xfrm rot="0">
            <a:off x="11234856" y="2893802"/>
            <a:ext cx="5312360" cy="2249698"/>
            <a:chOff x="0" y="0"/>
            <a:chExt cx="1399140" cy="592513"/>
          </a:xfrm>
        </p:grpSpPr>
        <p:sp>
          <p:nvSpPr>
            <p:cNvPr name="Freeform 9" id="9"/>
            <p:cNvSpPr/>
            <p:nvPr/>
          </p:nvSpPr>
          <p:spPr>
            <a:xfrm flipH="false" flipV="false" rot="0">
              <a:off x="0" y="0"/>
              <a:ext cx="1399140" cy="592513"/>
            </a:xfrm>
            <a:custGeom>
              <a:avLst/>
              <a:gdLst/>
              <a:ahLst/>
              <a:cxnLst/>
              <a:rect r="r" b="b" t="t" l="l"/>
              <a:pathLst>
                <a:path h="592513" w="1399140">
                  <a:moveTo>
                    <a:pt x="1195940" y="0"/>
                  </a:moveTo>
                  <a:cubicBezTo>
                    <a:pt x="1308164" y="0"/>
                    <a:pt x="1399140" y="132639"/>
                    <a:pt x="1399140" y="296257"/>
                  </a:cubicBezTo>
                  <a:cubicBezTo>
                    <a:pt x="1399140" y="459875"/>
                    <a:pt x="1308164" y="592513"/>
                    <a:pt x="1195940" y="592513"/>
                  </a:cubicBezTo>
                  <a:lnTo>
                    <a:pt x="203200" y="592513"/>
                  </a:lnTo>
                  <a:cubicBezTo>
                    <a:pt x="90976" y="592513"/>
                    <a:pt x="0" y="459875"/>
                    <a:pt x="0" y="296257"/>
                  </a:cubicBezTo>
                  <a:cubicBezTo>
                    <a:pt x="0" y="132639"/>
                    <a:pt x="90976" y="0"/>
                    <a:pt x="203200" y="0"/>
                  </a:cubicBezTo>
                  <a:close/>
                </a:path>
              </a:pathLst>
            </a:custGeom>
            <a:solidFill>
              <a:srgbClr val="A7B3B2"/>
            </a:solidFill>
          </p:spPr>
        </p:sp>
        <p:sp>
          <p:nvSpPr>
            <p:cNvPr name="TextBox 10" id="10"/>
            <p:cNvSpPr txBox="true"/>
            <p:nvPr/>
          </p:nvSpPr>
          <p:spPr>
            <a:xfrm>
              <a:off x="0" y="-38100"/>
              <a:ext cx="1399140" cy="630613"/>
            </a:xfrm>
            <a:prstGeom prst="rect">
              <a:avLst/>
            </a:prstGeom>
          </p:spPr>
          <p:txBody>
            <a:bodyPr anchor="ctr" rtlCol="false" tIns="50800" lIns="50800" bIns="50800" rIns="50800"/>
            <a:lstStyle/>
            <a:p>
              <a:pPr algn="l">
                <a:lnSpc>
                  <a:spcPts val="2457"/>
                </a:lnSpc>
              </a:pPr>
            </a:p>
            <a:p>
              <a:pPr algn="ctr">
                <a:lnSpc>
                  <a:spcPts val="2457"/>
                </a:lnSpc>
              </a:pPr>
              <a:r>
                <a:rPr lang="en-US" sz="1755" b="true">
                  <a:solidFill>
                    <a:srgbClr val="213B55"/>
                  </a:solidFill>
                  <a:latin typeface="Montserrat Bold"/>
                  <a:ea typeface="Montserrat Bold"/>
                  <a:cs typeface="Montserrat Bold"/>
                  <a:sym typeface="Montserrat Bold"/>
                </a:rPr>
                <a:t>The dataset likely consists of various features related to each Airbnb listing in Bangkok, such as room type, price, minimum stay policy, reviews, and host information.</a:t>
              </a:r>
            </a:p>
            <a:p>
              <a:pPr algn="ctr">
                <a:lnSpc>
                  <a:spcPts val="2457"/>
                </a:lnSpc>
              </a:pPr>
            </a:p>
          </p:txBody>
        </p:sp>
      </p:gr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20</a:t>
            </a:r>
          </a:p>
        </p:txBody>
      </p:sp>
      <p:sp>
        <p:nvSpPr>
          <p:cNvPr name="TextBox 12" id="12"/>
          <p:cNvSpPr txBox="true"/>
          <p:nvPr/>
        </p:nvSpPr>
        <p:spPr>
          <a:xfrm rot="0">
            <a:off x="5390920" y="1076325"/>
            <a:ext cx="7753810" cy="911299"/>
          </a:xfrm>
          <a:prstGeom prst="rect">
            <a:avLst/>
          </a:prstGeom>
        </p:spPr>
        <p:txBody>
          <a:bodyPr anchor="t" rtlCol="false" tIns="0" lIns="0" bIns="0" rIns="0">
            <a:spAutoFit/>
          </a:bodyPr>
          <a:lstStyle/>
          <a:p>
            <a:pPr algn="l">
              <a:lnSpc>
                <a:spcPts val="6797"/>
              </a:lnSpc>
            </a:pPr>
            <a:r>
              <a:rPr lang="en-US" sz="6293" b="true">
                <a:solidFill>
                  <a:srgbClr val="1C343C"/>
                </a:solidFill>
                <a:latin typeface="Arimo Bold"/>
                <a:ea typeface="Arimo Bold"/>
                <a:cs typeface="Arimo Bold"/>
                <a:sym typeface="Arimo Bold"/>
              </a:rPr>
              <a:t>Data Understanding</a:t>
            </a:r>
          </a:p>
        </p:txBody>
      </p:sp>
      <p:grpSp>
        <p:nvGrpSpPr>
          <p:cNvPr name="Group 13" id="13"/>
          <p:cNvGrpSpPr/>
          <p:nvPr/>
        </p:nvGrpSpPr>
        <p:grpSpPr>
          <a:xfrm rot="0">
            <a:off x="11336346" y="6305550"/>
            <a:ext cx="5312360" cy="2724917"/>
            <a:chOff x="0" y="0"/>
            <a:chExt cx="1399140" cy="717674"/>
          </a:xfrm>
        </p:grpSpPr>
        <p:sp>
          <p:nvSpPr>
            <p:cNvPr name="Freeform 14" id="14"/>
            <p:cNvSpPr/>
            <p:nvPr/>
          </p:nvSpPr>
          <p:spPr>
            <a:xfrm flipH="false" flipV="false" rot="0">
              <a:off x="0" y="0"/>
              <a:ext cx="1399140" cy="717674"/>
            </a:xfrm>
            <a:custGeom>
              <a:avLst/>
              <a:gdLst/>
              <a:ahLst/>
              <a:cxnLst/>
              <a:rect r="r" b="b" t="t" l="l"/>
              <a:pathLst>
                <a:path h="717674" w="1399140">
                  <a:moveTo>
                    <a:pt x="1195940" y="0"/>
                  </a:moveTo>
                  <a:cubicBezTo>
                    <a:pt x="1308164" y="0"/>
                    <a:pt x="1399140" y="160657"/>
                    <a:pt x="1399140" y="358837"/>
                  </a:cubicBezTo>
                  <a:cubicBezTo>
                    <a:pt x="1399140" y="557017"/>
                    <a:pt x="1308164" y="717674"/>
                    <a:pt x="1195940" y="717674"/>
                  </a:cubicBezTo>
                  <a:lnTo>
                    <a:pt x="203200" y="717674"/>
                  </a:lnTo>
                  <a:cubicBezTo>
                    <a:pt x="90976" y="717674"/>
                    <a:pt x="0" y="557017"/>
                    <a:pt x="0" y="358837"/>
                  </a:cubicBezTo>
                  <a:cubicBezTo>
                    <a:pt x="0" y="160657"/>
                    <a:pt x="90976" y="0"/>
                    <a:pt x="203200" y="0"/>
                  </a:cubicBezTo>
                  <a:close/>
                </a:path>
              </a:pathLst>
            </a:custGeom>
            <a:solidFill>
              <a:srgbClr val="A7B3B2"/>
            </a:solidFill>
          </p:spPr>
        </p:sp>
        <p:sp>
          <p:nvSpPr>
            <p:cNvPr name="TextBox 15" id="15"/>
            <p:cNvSpPr txBox="true"/>
            <p:nvPr/>
          </p:nvSpPr>
          <p:spPr>
            <a:xfrm>
              <a:off x="0" y="-38100"/>
              <a:ext cx="1399140" cy="755774"/>
            </a:xfrm>
            <a:prstGeom prst="rect">
              <a:avLst/>
            </a:prstGeom>
          </p:spPr>
          <p:txBody>
            <a:bodyPr anchor="ctr" rtlCol="false" tIns="50800" lIns="50800" bIns="50800" rIns="50800"/>
            <a:lstStyle/>
            <a:p>
              <a:pPr algn="ctr">
                <a:lnSpc>
                  <a:spcPts val="2457"/>
                </a:lnSpc>
              </a:pPr>
              <a:r>
                <a:rPr lang="en-US" b="true" sz="1755">
                  <a:solidFill>
                    <a:srgbClr val="213B55"/>
                  </a:solidFill>
                  <a:latin typeface="Montserrat Bold"/>
                  <a:ea typeface="Montserrat Bold"/>
                  <a:cs typeface="Montserrat Bold"/>
                  <a:sym typeface="Montserrat Bold"/>
                </a:rPr>
                <a:t>The number of rows represents the individual Airbnb listings, and the columns provide detailed attributes about each listing, which are crucial for understanding the business and trends in the market.</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89204" y="6294506"/>
            <a:ext cx="4601112" cy="5151060"/>
          </a:xfrm>
          <a:custGeom>
            <a:avLst/>
            <a:gdLst/>
            <a:ahLst/>
            <a:cxnLst/>
            <a:rect r="r" b="b" t="t" l="l"/>
            <a:pathLst>
              <a:path h="5151060" w="4601112">
                <a:moveTo>
                  <a:pt x="0" y="0"/>
                </a:moveTo>
                <a:lnTo>
                  <a:pt x="4601112" y="0"/>
                </a:lnTo>
                <a:lnTo>
                  <a:pt x="4601112" y="5151060"/>
                </a:lnTo>
                <a:lnTo>
                  <a:pt x="0" y="5151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68846" y="-3579142"/>
            <a:ext cx="4374412" cy="5151060"/>
            <a:chOff x="0" y="0"/>
            <a:chExt cx="5832549" cy="6868080"/>
          </a:xfrm>
        </p:grpSpPr>
        <p:sp>
          <p:nvSpPr>
            <p:cNvPr name="Freeform 4" id="4"/>
            <p:cNvSpPr/>
            <p:nvPr/>
          </p:nvSpPr>
          <p:spPr>
            <a:xfrm flipH="false" flipV="false" rot="0">
              <a:off x="0" y="0"/>
              <a:ext cx="5832602" cy="6868160"/>
            </a:xfrm>
            <a:custGeom>
              <a:avLst/>
              <a:gdLst/>
              <a:ahLst/>
              <a:cxnLst/>
              <a:rect r="r" b="b" t="t" l="l"/>
              <a:pathLst>
                <a:path h="6868160" w="5832602">
                  <a:moveTo>
                    <a:pt x="5832602" y="5818759"/>
                  </a:moveTo>
                  <a:lnTo>
                    <a:pt x="15748" y="0"/>
                  </a:lnTo>
                  <a:lnTo>
                    <a:pt x="0" y="3494786"/>
                  </a:lnTo>
                  <a:lnTo>
                    <a:pt x="3109849" y="6605778"/>
                  </a:lnTo>
                  <a:cubicBezTo>
                    <a:pt x="3277616" y="6773799"/>
                    <a:pt x="3505454" y="6868160"/>
                    <a:pt x="3742817" y="6868160"/>
                  </a:cubicBezTo>
                  <a:lnTo>
                    <a:pt x="5822188" y="6868160"/>
                  </a:lnTo>
                  <a:lnTo>
                    <a:pt x="5832602" y="5818886"/>
                  </a:lnTo>
                  <a:close/>
                </a:path>
              </a:pathLst>
            </a:custGeom>
            <a:solidFill>
              <a:srgbClr val="A7B3B2"/>
            </a:solidFill>
          </p:spPr>
        </p:sp>
      </p:grpSp>
      <p:sp>
        <p:nvSpPr>
          <p:cNvPr name="Freeform 5" id="5"/>
          <p:cNvSpPr/>
          <p:nvPr/>
        </p:nvSpPr>
        <p:spPr>
          <a:xfrm flipH="false" flipV="false" rot="0">
            <a:off x="16476410" y="-1141698"/>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6"/>
            <a:stretch>
              <a:fillRect l="0" t="0" r="0" b="0"/>
            </a:stretch>
          </a:blipFill>
        </p:spPr>
      </p:sp>
      <p:sp>
        <p:nvSpPr>
          <p:cNvPr name="Freeform 7" id="7"/>
          <p:cNvSpPr/>
          <p:nvPr/>
        </p:nvSpPr>
        <p:spPr>
          <a:xfrm flipH="false" flipV="false" rot="0">
            <a:off x="3005566" y="3258204"/>
            <a:ext cx="12004314" cy="5266893"/>
          </a:xfrm>
          <a:custGeom>
            <a:avLst/>
            <a:gdLst/>
            <a:ahLst/>
            <a:cxnLst/>
            <a:rect r="r" b="b" t="t" l="l"/>
            <a:pathLst>
              <a:path h="5266893" w="12004314">
                <a:moveTo>
                  <a:pt x="0" y="0"/>
                </a:moveTo>
                <a:lnTo>
                  <a:pt x="12004314" y="0"/>
                </a:lnTo>
                <a:lnTo>
                  <a:pt x="12004314" y="5266893"/>
                </a:lnTo>
                <a:lnTo>
                  <a:pt x="0" y="5266893"/>
                </a:lnTo>
                <a:lnTo>
                  <a:pt x="0" y="0"/>
                </a:lnTo>
                <a:close/>
              </a:path>
            </a:pathLst>
          </a:custGeom>
          <a:blipFill>
            <a:blip r:embed="rId7"/>
            <a:stretch>
              <a:fillRect l="0" t="0" r="0" b="0"/>
            </a:stretch>
          </a:blipFill>
        </p:spPr>
      </p:sp>
      <p:sp>
        <p:nvSpPr>
          <p:cNvPr name="TextBox 8" id="8"/>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21</a:t>
            </a:r>
          </a:p>
        </p:txBody>
      </p:sp>
      <p:sp>
        <p:nvSpPr>
          <p:cNvPr name="TextBox 9" id="9"/>
          <p:cNvSpPr txBox="true"/>
          <p:nvPr/>
        </p:nvSpPr>
        <p:spPr>
          <a:xfrm rot="0">
            <a:off x="4900975" y="1340423"/>
            <a:ext cx="7753810" cy="911299"/>
          </a:xfrm>
          <a:prstGeom prst="rect">
            <a:avLst/>
          </a:prstGeom>
        </p:spPr>
        <p:txBody>
          <a:bodyPr anchor="t" rtlCol="false" tIns="0" lIns="0" bIns="0" rIns="0">
            <a:spAutoFit/>
          </a:bodyPr>
          <a:lstStyle/>
          <a:p>
            <a:pPr algn="l">
              <a:lnSpc>
                <a:spcPts val="6797"/>
              </a:lnSpc>
            </a:pPr>
            <a:r>
              <a:rPr lang="en-US" sz="6293" b="true">
                <a:solidFill>
                  <a:srgbClr val="1C343C"/>
                </a:solidFill>
                <a:latin typeface="Arimo Bold"/>
                <a:ea typeface="Arimo Bold"/>
                <a:cs typeface="Arimo Bold"/>
                <a:sym typeface="Arimo Bold"/>
              </a:rPr>
              <a:t>Statistic Summary</a:t>
            </a:r>
          </a:p>
        </p:txBody>
      </p:sp>
      <p:sp>
        <p:nvSpPr>
          <p:cNvPr name="TextBox 10" id="10"/>
          <p:cNvSpPr txBox="true"/>
          <p:nvPr/>
        </p:nvSpPr>
        <p:spPr>
          <a:xfrm rot="0">
            <a:off x="1461387" y="2437937"/>
            <a:ext cx="15365227" cy="449013"/>
          </a:xfrm>
          <a:prstGeom prst="rect">
            <a:avLst/>
          </a:prstGeom>
        </p:spPr>
        <p:txBody>
          <a:bodyPr anchor="t" rtlCol="false" tIns="0" lIns="0" bIns="0" rIns="0">
            <a:spAutoFit/>
          </a:bodyPr>
          <a:lstStyle/>
          <a:p>
            <a:pPr algn="ctr">
              <a:lnSpc>
                <a:spcPts val="3601"/>
              </a:lnSpc>
            </a:pPr>
            <a:r>
              <a:rPr lang="en-US" sz="2572" b="true">
                <a:solidFill>
                  <a:srgbClr val="213B55"/>
                </a:solidFill>
                <a:latin typeface="Canva Sans Bold"/>
                <a:ea typeface="Canva Sans Bold"/>
                <a:cs typeface="Canva Sans Bold"/>
                <a:sym typeface="Canva Sans Bold"/>
              </a:rPr>
              <a:t>Grouping properties based on numerical features to identify trends within specific segments.</a:t>
            </a:r>
          </a:p>
        </p:txBody>
      </p:sp>
      <p:sp>
        <p:nvSpPr>
          <p:cNvPr name="TextBox 11" id="11"/>
          <p:cNvSpPr txBox="true"/>
          <p:nvPr/>
        </p:nvSpPr>
        <p:spPr>
          <a:xfrm rot="0">
            <a:off x="3267809" y="8914131"/>
            <a:ext cx="11479828" cy="869949"/>
          </a:xfrm>
          <a:prstGeom prst="rect">
            <a:avLst/>
          </a:prstGeom>
        </p:spPr>
        <p:txBody>
          <a:bodyPr anchor="t" rtlCol="false" tIns="0" lIns="0" bIns="0" rIns="0">
            <a:spAutoFit/>
          </a:bodyPr>
          <a:lstStyle/>
          <a:p>
            <a:pPr algn="just">
              <a:lnSpc>
                <a:spcPts val="3500"/>
              </a:lnSpc>
            </a:pPr>
            <a:r>
              <a:rPr lang="en-US" sz="2500" b="true">
                <a:solidFill>
                  <a:srgbClr val="000000"/>
                </a:solidFill>
                <a:latin typeface="Canva Sans Bold"/>
                <a:ea typeface="Canva Sans Bold"/>
                <a:cs typeface="Canva Sans Bold"/>
                <a:sym typeface="Canva Sans Bold"/>
              </a:rPr>
              <a:t>Insight : </a:t>
            </a:r>
            <a:r>
              <a:rPr lang="en-US" sz="2500">
                <a:solidFill>
                  <a:srgbClr val="000000"/>
                </a:solidFill>
                <a:latin typeface="Canva Sans"/>
                <a:ea typeface="Canva Sans"/>
                <a:cs typeface="Canva Sans"/>
                <a:sym typeface="Canva Sans"/>
              </a:rPr>
              <a:t>The high standard deviation </a:t>
            </a:r>
            <a:r>
              <a:rPr lang="en-US" sz="2500" b="true">
                <a:solidFill>
                  <a:srgbClr val="000000"/>
                </a:solidFill>
                <a:latin typeface="Canva Sans Bold"/>
                <a:ea typeface="Canva Sans Bold"/>
                <a:cs typeface="Canva Sans Bold"/>
                <a:sym typeface="Canva Sans Bold"/>
              </a:rPr>
              <a:t>of 2.49e+04 </a:t>
            </a:r>
            <a:r>
              <a:rPr lang="en-US" sz="2500">
                <a:solidFill>
                  <a:srgbClr val="000000"/>
                </a:solidFill>
                <a:latin typeface="Canva Sans"/>
                <a:ea typeface="Canva Sans"/>
                <a:cs typeface="Canva Sans"/>
                <a:sym typeface="Canva Sans"/>
              </a:rPr>
              <a:t>suggests a significant spread in prices, meaning prices are </a:t>
            </a:r>
            <a:r>
              <a:rPr lang="en-US" sz="2500" b="true">
                <a:solidFill>
                  <a:srgbClr val="000000"/>
                </a:solidFill>
                <a:latin typeface="Canva Sans Bold"/>
                <a:ea typeface="Canva Sans Bold"/>
                <a:cs typeface="Canva Sans Bold"/>
                <a:sym typeface="Canva Sans Bold"/>
              </a:rPr>
              <a:t>not clustered around the average</a:t>
            </a:r>
            <a:r>
              <a:rPr lang="en-US" sz="2500">
                <a:solidFill>
                  <a:srgbClr val="000000"/>
                </a:solidFill>
                <a:latin typeface="Canva Sans"/>
                <a:ea typeface="Canva Sans"/>
                <a:cs typeface="Canva Sans"/>
                <a:sym typeface="Canva Sans"/>
              </a:rPr>
              <a: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40840" y="8797924"/>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sp>
        <p:nvSpPr>
          <p:cNvPr name="Freeform 4" id="4"/>
          <p:cNvSpPr/>
          <p:nvPr/>
        </p:nvSpPr>
        <p:spPr>
          <a:xfrm flipH="false" flipV="false" rot="0">
            <a:off x="-852344" y="8491772"/>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658290" y="-127937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758130" y="7857702"/>
            <a:ext cx="787400" cy="638174"/>
          </a:xfrm>
          <a:custGeom>
            <a:avLst/>
            <a:gdLst/>
            <a:ahLst/>
            <a:cxnLst/>
            <a:rect r="r" b="b" t="t" l="l"/>
            <a:pathLst>
              <a:path h="638174" w="787400">
                <a:moveTo>
                  <a:pt x="0" y="0"/>
                </a:moveTo>
                <a:lnTo>
                  <a:pt x="787400" y="0"/>
                </a:lnTo>
                <a:lnTo>
                  <a:pt x="787400" y="638174"/>
                </a:lnTo>
                <a:lnTo>
                  <a:pt x="0" y="638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22</a:t>
            </a:r>
          </a:p>
        </p:txBody>
      </p:sp>
      <p:sp>
        <p:nvSpPr>
          <p:cNvPr name="Freeform 8" id="8"/>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8"/>
            <a:stretch>
              <a:fillRect l="0" t="0" r="0" b="0"/>
            </a:stretch>
          </a:blipFill>
        </p:spPr>
      </p:sp>
      <p:sp>
        <p:nvSpPr>
          <p:cNvPr name="TextBox 9" id="9"/>
          <p:cNvSpPr txBox="true"/>
          <p:nvPr/>
        </p:nvSpPr>
        <p:spPr>
          <a:xfrm rot="0">
            <a:off x="6239409" y="1309343"/>
            <a:ext cx="7753810" cy="911299"/>
          </a:xfrm>
          <a:prstGeom prst="rect">
            <a:avLst/>
          </a:prstGeom>
        </p:spPr>
        <p:txBody>
          <a:bodyPr anchor="t" rtlCol="false" tIns="0" lIns="0" bIns="0" rIns="0">
            <a:spAutoFit/>
          </a:bodyPr>
          <a:lstStyle/>
          <a:p>
            <a:pPr algn="l">
              <a:lnSpc>
                <a:spcPts val="6797"/>
              </a:lnSpc>
            </a:pPr>
            <a:r>
              <a:rPr lang="en-US" sz="6293" b="true">
                <a:solidFill>
                  <a:srgbClr val="1C343C"/>
                </a:solidFill>
                <a:latin typeface="Arimo Bold"/>
                <a:ea typeface="Arimo Bold"/>
                <a:cs typeface="Arimo Bold"/>
                <a:sym typeface="Arimo Bold"/>
              </a:rPr>
              <a:t>Data Cleaning</a:t>
            </a:r>
          </a:p>
        </p:txBody>
      </p:sp>
      <p:sp>
        <p:nvSpPr>
          <p:cNvPr name="Freeform 10" id="10"/>
          <p:cNvSpPr/>
          <p:nvPr/>
        </p:nvSpPr>
        <p:spPr>
          <a:xfrm flipH="false" flipV="false" rot="0">
            <a:off x="2147926" y="2662643"/>
            <a:ext cx="6103813" cy="1464915"/>
          </a:xfrm>
          <a:custGeom>
            <a:avLst/>
            <a:gdLst/>
            <a:ahLst/>
            <a:cxnLst/>
            <a:rect r="r" b="b" t="t" l="l"/>
            <a:pathLst>
              <a:path h="1464915" w="6103813">
                <a:moveTo>
                  <a:pt x="0" y="0"/>
                </a:moveTo>
                <a:lnTo>
                  <a:pt x="6103813" y="0"/>
                </a:lnTo>
                <a:lnTo>
                  <a:pt x="6103813" y="1464915"/>
                </a:lnTo>
                <a:lnTo>
                  <a:pt x="0" y="14649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2147926" y="4466419"/>
            <a:ext cx="6103813" cy="1464915"/>
          </a:xfrm>
          <a:custGeom>
            <a:avLst/>
            <a:gdLst/>
            <a:ahLst/>
            <a:cxnLst/>
            <a:rect r="r" b="b" t="t" l="l"/>
            <a:pathLst>
              <a:path h="1464915" w="6103813">
                <a:moveTo>
                  <a:pt x="0" y="0"/>
                </a:moveTo>
                <a:lnTo>
                  <a:pt x="6103813" y="0"/>
                </a:lnTo>
                <a:lnTo>
                  <a:pt x="6103813" y="1464916"/>
                </a:lnTo>
                <a:lnTo>
                  <a:pt x="0" y="14649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2147926" y="6270196"/>
            <a:ext cx="6103813" cy="1464915"/>
          </a:xfrm>
          <a:custGeom>
            <a:avLst/>
            <a:gdLst/>
            <a:ahLst/>
            <a:cxnLst/>
            <a:rect r="r" b="b" t="t" l="l"/>
            <a:pathLst>
              <a:path h="1464915" w="6103813">
                <a:moveTo>
                  <a:pt x="0" y="0"/>
                </a:moveTo>
                <a:lnTo>
                  <a:pt x="6103813" y="0"/>
                </a:lnTo>
                <a:lnTo>
                  <a:pt x="6103813" y="1464915"/>
                </a:lnTo>
                <a:lnTo>
                  <a:pt x="0" y="14649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2147926" y="8073973"/>
            <a:ext cx="6103813" cy="1464915"/>
          </a:xfrm>
          <a:custGeom>
            <a:avLst/>
            <a:gdLst/>
            <a:ahLst/>
            <a:cxnLst/>
            <a:rect r="r" b="b" t="t" l="l"/>
            <a:pathLst>
              <a:path h="1464915" w="6103813">
                <a:moveTo>
                  <a:pt x="0" y="0"/>
                </a:moveTo>
                <a:lnTo>
                  <a:pt x="6103813" y="0"/>
                </a:lnTo>
                <a:lnTo>
                  <a:pt x="6103813" y="1464915"/>
                </a:lnTo>
                <a:lnTo>
                  <a:pt x="0" y="14649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2636716" y="2873604"/>
            <a:ext cx="413647" cy="928693"/>
          </a:xfrm>
          <a:prstGeom prst="rect">
            <a:avLst/>
          </a:prstGeom>
        </p:spPr>
        <p:txBody>
          <a:bodyPr anchor="t" rtlCol="false" tIns="0" lIns="0" bIns="0" rIns="0">
            <a:spAutoFit/>
          </a:bodyPr>
          <a:lstStyle/>
          <a:p>
            <a:pPr algn="ctr">
              <a:lnSpc>
                <a:spcPts val="7553"/>
              </a:lnSpc>
            </a:pPr>
            <a:r>
              <a:rPr lang="en-US" sz="5395" b="true">
                <a:solidFill>
                  <a:srgbClr val="213B55"/>
                </a:solidFill>
                <a:latin typeface="Gotham Bold"/>
                <a:ea typeface="Gotham Bold"/>
                <a:cs typeface="Gotham Bold"/>
                <a:sym typeface="Gotham Bold"/>
              </a:rPr>
              <a:t>1</a:t>
            </a:r>
          </a:p>
        </p:txBody>
      </p:sp>
      <p:sp>
        <p:nvSpPr>
          <p:cNvPr name="TextBox 15" id="15"/>
          <p:cNvSpPr txBox="true"/>
          <p:nvPr/>
        </p:nvSpPr>
        <p:spPr>
          <a:xfrm rot="0">
            <a:off x="2636716" y="4677380"/>
            <a:ext cx="413647" cy="928693"/>
          </a:xfrm>
          <a:prstGeom prst="rect">
            <a:avLst/>
          </a:prstGeom>
        </p:spPr>
        <p:txBody>
          <a:bodyPr anchor="t" rtlCol="false" tIns="0" lIns="0" bIns="0" rIns="0">
            <a:spAutoFit/>
          </a:bodyPr>
          <a:lstStyle/>
          <a:p>
            <a:pPr algn="ctr">
              <a:lnSpc>
                <a:spcPts val="7553"/>
              </a:lnSpc>
            </a:pPr>
            <a:r>
              <a:rPr lang="en-US" sz="5395" b="true">
                <a:solidFill>
                  <a:srgbClr val="213B55"/>
                </a:solidFill>
                <a:latin typeface="Gotham Bold"/>
                <a:ea typeface="Gotham Bold"/>
                <a:cs typeface="Gotham Bold"/>
                <a:sym typeface="Gotham Bold"/>
              </a:rPr>
              <a:t>2</a:t>
            </a:r>
          </a:p>
        </p:txBody>
      </p:sp>
      <p:sp>
        <p:nvSpPr>
          <p:cNvPr name="TextBox 16" id="16"/>
          <p:cNvSpPr txBox="true"/>
          <p:nvPr/>
        </p:nvSpPr>
        <p:spPr>
          <a:xfrm rot="0">
            <a:off x="2636716" y="6481157"/>
            <a:ext cx="413647" cy="928693"/>
          </a:xfrm>
          <a:prstGeom prst="rect">
            <a:avLst/>
          </a:prstGeom>
        </p:spPr>
        <p:txBody>
          <a:bodyPr anchor="t" rtlCol="false" tIns="0" lIns="0" bIns="0" rIns="0">
            <a:spAutoFit/>
          </a:bodyPr>
          <a:lstStyle/>
          <a:p>
            <a:pPr algn="ctr">
              <a:lnSpc>
                <a:spcPts val="7553"/>
              </a:lnSpc>
            </a:pPr>
            <a:r>
              <a:rPr lang="en-US" sz="5395" b="true">
                <a:solidFill>
                  <a:srgbClr val="213B55"/>
                </a:solidFill>
                <a:latin typeface="Gotham Bold"/>
                <a:ea typeface="Gotham Bold"/>
                <a:cs typeface="Gotham Bold"/>
                <a:sym typeface="Gotham Bold"/>
              </a:rPr>
              <a:t>3</a:t>
            </a:r>
          </a:p>
        </p:txBody>
      </p:sp>
      <p:sp>
        <p:nvSpPr>
          <p:cNvPr name="TextBox 17" id="17"/>
          <p:cNvSpPr txBox="true"/>
          <p:nvPr/>
        </p:nvSpPr>
        <p:spPr>
          <a:xfrm rot="0">
            <a:off x="2636716" y="8284934"/>
            <a:ext cx="413647" cy="928693"/>
          </a:xfrm>
          <a:prstGeom prst="rect">
            <a:avLst/>
          </a:prstGeom>
        </p:spPr>
        <p:txBody>
          <a:bodyPr anchor="t" rtlCol="false" tIns="0" lIns="0" bIns="0" rIns="0">
            <a:spAutoFit/>
          </a:bodyPr>
          <a:lstStyle/>
          <a:p>
            <a:pPr algn="ctr">
              <a:lnSpc>
                <a:spcPts val="7553"/>
              </a:lnSpc>
            </a:pPr>
            <a:r>
              <a:rPr lang="en-US" sz="5395" b="true">
                <a:solidFill>
                  <a:srgbClr val="213B55"/>
                </a:solidFill>
                <a:latin typeface="Gotham Bold"/>
                <a:ea typeface="Gotham Bold"/>
                <a:cs typeface="Gotham Bold"/>
                <a:sym typeface="Gotham Bold"/>
              </a:rPr>
              <a:t>4</a:t>
            </a:r>
          </a:p>
        </p:txBody>
      </p:sp>
      <p:sp>
        <p:nvSpPr>
          <p:cNvPr name="TextBox 18" id="18"/>
          <p:cNvSpPr txBox="true"/>
          <p:nvPr/>
        </p:nvSpPr>
        <p:spPr>
          <a:xfrm rot="0">
            <a:off x="4350958" y="3006954"/>
            <a:ext cx="3900781" cy="886287"/>
          </a:xfrm>
          <a:prstGeom prst="rect">
            <a:avLst/>
          </a:prstGeom>
        </p:spPr>
        <p:txBody>
          <a:bodyPr anchor="t" rtlCol="false" tIns="0" lIns="0" bIns="0" rIns="0">
            <a:spAutoFit/>
          </a:bodyPr>
          <a:lstStyle/>
          <a:p>
            <a:pPr algn="l">
              <a:lnSpc>
                <a:spcPts val="3497"/>
              </a:lnSpc>
            </a:pPr>
            <a:r>
              <a:rPr lang="en-US" sz="3041" b="true">
                <a:solidFill>
                  <a:srgbClr val="213B55"/>
                </a:solidFill>
                <a:latin typeface="Gotham Bold"/>
                <a:ea typeface="Gotham Bold"/>
                <a:cs typeface="Gotham Bold"/>
                <a:sym typeface="Gotham Bold"/>
              </a:rPr>
              <a:t>Drop Unnecessary Column</a:t>
            </a:r>
          </a:p>
        </p:txBody>
      </p:sp>
      <p:sp>
        <p:nvSpPr>
          <p:cNvPr name="TextBox 19" id="19"/>
          <p:cNvSpPr txBox="true"/>
          <p:nvPr/>
        </p:nvSpPr>
        <p:spPr>
          <a:xfrm rot="0">
            <a:off x="4350958" y="4810730"/>
            <a:ext cx="3446252" cy="886287"/>
          </a:xfrm>
          <a:prstGeom prst="rect">
            <a:avLst/>
          </a:prstGeom>
        </p:spPr>
        <p:txBody>
          <a:bodyPr anchor="t" rtlCol="false" tIns="0" lIns="0" bIns="0" rIns="0">
            <a:spAutoFit/>
          </a:bodyPr>
          <a:lstStyle/>
          <a:p>
            <a:pPr algn="l">
              <a:lnSpc>
                <a:spcPts val="3497"/>
              </a:lnSpc>
            </a:pPr>
            <a:r>
              <a:rPr lang="en-US" sz="3041" b="true">
                <a:solidFill>
                  <a:srgbClr val="213B55"/>
                </a:solidFill>
                <a:latin typeface="Gotham Bold"/>
                <a:ea typeface="Gotham Bold"/>
                <a:cs typeface="Gotham Bold"/>
                <a:sym typeface="Gotham Bold"/>
              </a:rPr>
              <a:t>Checking Missing Values </a:t>
            </a:r>
          </a:p>
        </p:txBody>
      </p:sp>
      <p:sp>
        <p:nvSpPr>
          <p:cNvPr name="TextBox 20" id="20"/>
          <p:cNvSpPr txBox="true"/>
          <p:nvPr/>
        </p:nvSpPr>
        <p:spPr>
          <a:xfrm rot="0">
            <a:off x="4350958" y="6614507"/>
            <a:ext cx="3900781" cy="886287"/>
          </a:xfrm>
          <a:prstGeom prst="rect">
            <a:avLst/>
          </a:prstGeom>
        </p:spPr>
        <p:txBody>
          <a:bodyPr anchor="t" rtlCol="false" tIns="0" lIns="0" bIns="0" rIns="0">
            <a:spAutoFit/>
          </a:bodyPr>
          <a:lstStyle/>
          <a:p>
            <a:pPr algn="l">
              <a:lnSpc>
                <a:spcPts val="3497"/>
              </a:lnSpc>
            </a:pPr>
            <a:r>
              <a:rPr lang="en-US" sz="3041" b="true">
                <a:solidFill>
                  <a:srgbClr val="213B55"/>
                </a:solidFill>
                <a:latin typeface="Gotham Bold"/>
                <a:ea typeface="Gotham Bold"/>
                <a:cs typeface="Gotham Bold"/>
                <a:sym typeface="Gotham Bold"/>
              </a:rPr>
              <a:t>Checking Data Duplicated</a:t>
            </a:r>
          </a:p>
        </p:txBody>
      </p:sp>
      <p:sp>
        <p:nvSpPr>
          <p:cNvPr name="TextBox 21" id="21"/>
          <p:cNvSpPr txBox="true"/>
          <p:nvPr/>
        </p:nvSpPr>
        <p:spPr>
          <a:xfrm rot="0">
            <a:off x="4350958" y="8418284"/>
            <a:ext cx="3431554" cy="886287"/>
          </a:xfrm>
          <a:prstGeom prst="rect">
            <a:avLst/>
          </a:prstGeom>
        </p:spPr>
        <p:txBody>
          <a:bodyPr anchor="t" rtlCol="false" tIns="0" lIns="0" bIns="0" rIns="0">
            <a:spAutoFit/>
          </a:bodyPr>
          <a:lstStyle/>
          <a:p>
            <a:pPr algn="l">
              <a:lnSpc>
                <a:spcPts val="3497"/>
              </a:lnSpc>
            </a:pPr>
            <a:r>
              <a:rPr lang="en-US" sz="3041" b="true">
                <a:solidFill>
                  <a:srgbClr val="213B55"/>
                </a:solidFill>
                <a:latin typeface="Gotham Bold"/>
                <a:ea typeface="Gotham Bold"/>
                <a:cs typeface="Gotham Bold"/>
                <a:sym typeface="Gotham Bold"/>
              </a:rPr>
              <a:t>Check Anomalies and Outlier</a:t>
            </a:r>
          </a:p>
        </p:txBody>
      </p:sp>
      <p:grpSp>
        <p:nvGrpSpPr>
          <p:cNvPr name="Group 22" id="22"/>
          <p:cNvGrpSpPr/>
          <p:nvPr/>
        </p:nvGrpSpPr>
        <p:grpSpPr>
          <a:xfrm rot="0">
            <a:off x="8353959" y="4565828"/>
            <a:ext cx="1191571" cy="1266099"/>
            <a:chOff x="0" y="0"/>
            <a:chExt cx="1588762" cy="1688132"/>
          </a:xfrm>
        </p:grpSpPr>
        <p:sp>
          <p:nvSpPr>
            <p:cNvPr name="Freeform 23" id="23"/>
            <p:cNvSpPr/>
            <p:nvPr/>
          </p:nvSpPr>
          <p:spPr>
            <a:xfrm flipH="false" flipV="false" rot="-5400000">
              <a:off x="398629" y="497999"/>
              <a:ext cx="1688132" cy="692134"/>
            </a:xfrm>
            <a:custGeom>
              <a:avLst/>
              <a:gdLst/>
              <a:ahLst/>
              <a:cxnLst/>
              <a:rect r="r" b="b" t="t" l="l"/>
              <a:pathLst>
                <a:path h="692134" w="1688132">
                  <a:moveTo>
                    <a:pt x="0" y="0"/>
                  </a:moveTo>
                  <a:lnTo>
                    <a:pt x="1688131" y="0"/>
                  </a:lnTo>
                  <a:lnTo>
                    <a:pt x="1688131" y="692134"/>
                  </a:lnTo>
                  <a:lnTo>
                    <a:pt x="0" y="6921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0" y="787682"/>
              <a:ext cx="896627" cy="179325"/>
            </a:xfrm>
            <a:custGeom>
              <a:avLst/>
              <a:gdLst/>
              <a:ahLst/>
              <a:cxnLst/>
              <a:rect r="r" b="b" t="t" l="l"/>
              <a:pathLst>
                <a:path h="179325" w="896627">
                  <a:moveTo>
                    <a:pt x="0" y="0"/>
                  </a:moveTo>
                  <a:lnTo>
                    <a:pt x="896627" y="0"/>
                  </a:lnTo>
                  <a:lnTo>
                    <a:pt x="896627" y="179326"/>
                  </a:lnTo>
                  <a:lnTo>
                    <a:pt x="0" y="1793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Freeform 25" id="25"/>
          <p:cNvSpPr/>
          <p:nvPr/>
        </p:nvSpPr>
        <p:spPr>
          <a:xfrm flipH="false" flipV="false" rot="0">
            <a:off x="8353959" y="7002654"/>
            <a:ext cx="836802" cy="167360"/>
          </a:xfrm>
          <a:custGeom>
            <a:avLst/>
            <a:gdLst/>
            <a:ahLst/>
            <a:cxnLst/>
            <a:rect r="r" b="b" t="t" l="l"/>
            <a:pathLst>
              <a:path h="167360" w="836802">
                <a:moveTo>
                  <a:pt x="0" y="0"/>
                </a:moveTo>
                <a:lnTo>
                  <a:pt x="836802" y="0"/>
                </a:lnTo>
                <a:lnTo>
                  <a:pt x="836802" y="167360"/>
                </a:lnTo>
                <a:lnTo>
                  <a:pt x="0" y="1673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6" id="26"/>
          <p:cNvSpPr/>
          <p:nvPr/>
        </p:nvSpPr>
        <p:spPr>
          <a:xfrm flipH="false" flipV="false" rot="0">
            <a:off x="8353959" y="8722750"/>
            <a:ext cx="836802" cy="167360"/>
          </a:xfrm>
          <a:custGeom>
            <a:avLst/>
            <a:gdLst/>
            <a:ahLst/>
            <a:cxnLst/>
            <a:rect r="r" b="b" t="t" l="l"/>
            <a:pathLst>
              <a:path h="167360" w="836802">
                <a:moveTo>
                  <a:pt x="0" y="0"/>
                </a:moveTo>
                <a:lnTo>
                  <a:pt x="836802" y="0"/>
                </a:lnTo>
                <a:lnTo>
                  <a:pt x="836802" y="167361"/>
                </a:lnTo>
                <a:lnTo>
                  <a:pt x="0" y="16736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8353959" y="3226892"/>
            <a:ext cx="836802" cy="167360"/>
          </a:xfrm>
          <a:custGeom>
            <a:avLst/>
            <a:gdLst/>
            <a:ahLst/>
            <a:cxnLst/>
            <a:rect r="r" b="b" t="t" l="l"/>
            <a:pathLst>
              <a:path h="167360" w="836802">
                <a:moveTo>
                  <a:pt x="0" y="0"/>
                </a:moveTo>
                <a:lnTo>
                  <a:pt x="836802" y="0"/>
                </a:lnTo>
                <a:lnTo>
                  <a:pt x="836802" y="167361"/>
                </a:lnTo>
                <a:lnTo>
                  <a:pt x="0" y="16736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8" id="28"/>
          <p:cNvSpPr txBox="true"/>
          <p:nvPr/>
        </p:nvSpPr>
        <p:spPr>
          <a:xfrm rot="0">
            <a:off x="9659830" y="4098983"/>
            <a:ext cx="2834771" cy="614909"/>
          </a:xfrm>
          <a:prstGeom prst="rect">
            <a:avLst/>
          </a:prstGeom>
        </p:spPr>
        <p:txBody>
          <a:bodyPr anchor="t" rtlCol="false" tIns="0" lIns="0" bIns="0" rIns="0">
            <a:spAutoFit/>
          </a:bodyPr>
          <a:lstStyle/>
          <a:p>
            <a:pPr algn="ctr">
              <a:lnSpc>
                <a:spcPts val="2505"/>
              </a:lnSpc>
            </a:pPr>
            <a:r>
              <a:rPr lang="en-US" sz="1789">
                <a:solidFill>
                  <a:srgbClr val="213B55"/>
                </a:solidFill>
                <a:latin typeface="Canva Sans"/>
                <a:ea typeface="Canva Sans"/>
                <a:cs typeface="Canva Sans"/>
                <a:sym typeface="Canva Sans"/>
              </a:rPr>
              <a:t>Has 2 columns with missing values under 1% </a:t>
            </a:r>
          </a:p>
        </p:txBody>
      </p:sp>
      <p:grpSp>
        <p:nvGrpSpPr>
          <p:cNvPr name="Group 29" id="29"/>
          <p:cNvGrpSpPr/>
          <p:nvPr/>
        </p:nvGrpSpPr>
        <p:grpSpPr>
          <a:xfrm rot="0">
            <a:off x="12608901" y="3802297"/>
            <a:ext cx="1191571" cy="1266099"/>
            <a:chOff x="0" y="0"/>
            <a:chExt cx="1588762" cy="1688132"/>
          </a:xfrm>
        </p:grpSpPr>
        <p:sp>
          <p:nvSpPr>
            <p:cNvPr name="Freeform 30" id="30"/>
            <p:cNvSpPr/>
            <p:nvPr/>
          </p:nvSpPr>
          <p:spPr>
            <a:xfrm flipH="false" flipV="false" rot="-5400000">
              <a:off x="398629" y="497999"/>
              <a:ext cx="1688132" cy="692134"/>
            </a:xfrm>
            <a:custGeom>
              <a:avLst/>
              <a:gdLst/>
              <a:ahLst/>
              <a:cxnLst/>
              <a:rect r="r" b="b" t="t" l="l"/>
              <a:pathLst>
                <a:path h="692134" w="1688132">
                  <a:moveTo>
                    <a:pt x="0" y="0"/>
                  </a:moveTo>
                  <a:lnTo>
                    <a:pt x="1688131" y="0"/>
                  </a:lnTo>
                  <a:lnTo>
                    <a:pt x="1688131" y="692134"/>
                  </a:lnTo>
                  <a:lnTo>
                    <a:pt x="0" y="6921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1" id="31"/>
            <p:cNvSpPr/>
            <p:nvPr/>
          </p:nvSpPr>
          <p:spPr>
            <a:xfrm flipH="false" flipV="false" rot="0">
              <a:off x="0" y="787682"/>
              <a:ext cx="896627" cy="179325"/>
            </a:xfrm>
            <a:custGeom>
              <a:avLst/>
              <a:gdLst/>
              <a:ahLst/>
              <a:cxnLst/>
              <a:rect r="r" b="b" t="t" l="l"/>
              <a:pathLst>
                <a:path h="179325" w="896627">
                  <a:moveTo>
                    <a:pt x="0" y="0"/>
                  </a:moveTo>
                  <a:lnTo>
                    <a:pt x="896627" y="0"/>
                  </a:lnTo>
                  <a:lnTo>
                    <a:pt x="896627" y="179326"/>
                  </a:lnTo>
                  <a:lnTo>
                    <a:pt x="0" y="1793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TextBox 32" id="32"/>
          <p:cNvSpPr txBox="true"/>
          <p:nvPr/>
        </p:nvSpPr>
        <p:spPr>
          <a:xfrm rot="0">
            <a:off x="9650305" y="5596549"/>
            <a:ext cx="2834771" cy="614909"/>
          </a:xfrm>
          <a:prstGeom prst="rect">
            <a:avLst/>
          </a:prstGeom>
        </p:spPr>
        <p:txBody>
          <a:bodyPr anchor="t" rtlCol="false" tIns="0" lIns="0" bIns="0" rIns="0">
            <a:spAutoFit/>
          </a:bodyPr>
          <a:lstStyle/>
          <a:p>
            <a:pPr algn="ctr">
              <a:lnSpc>
                <a:spcPts val="2505"/>
              </a:lnSpc>
            </a:pPr>
            <a:r>
              <a:rPr lang="en-US" sz="1789">
                <a:solidFill>
                  <a:srgbClr val="213B55"/>
                </a:solidFill>
                <a:latin typeface="Canva Sans"/>
                <a:ea typeface="Canva Sans"/>
                <a:cs typeface="Canva Sans"/>
                <a:sym typeface="Canva Sans"/>
              </a:rPr>
              <a:t>Has 2 columns with missing values above 35% </a:t>
            </a:r>
          </a:p>
        </p:txBody>
      </p:sp>
      <p:grpSp>
        <p:nvGrpSpPr>
          <p:cNvPr name="Group 33" id="33"/>
          <p:cNvGrpSpPr/>
          <p:nvPr/>
        </p:nvGrpSpPr>
        <p:grpSpPr>
          <a:xfrm rot="0">
            <a:off x="12608901" y="5329358"/>
            <a:ext cx="1191571" cy="1266099"/>
            <a:chOff x="0" y="0"/>
            <a:chExt cx="1588762" cy="1688132"/>
          </a:xfrm>
        </p:grpSpPr>
        <p:sp>
          <p:nvSpPr>
            <p:cNvPr name="Freeform 34" id="34"/>
            <p:cNvSpPr/>
            <p:nvPr/>
          </p:nvSpPr>
          <p:spPr>
            <a:xfrm flipH="false" flipV="false" rot="-5400000">
              <a:off x="398629" y="497999"/>
              <a:ext cx="1688132" cy="692134"/>
            </a:xfrm>
            <a:custGeom>
              <a:avLst/>
              <a:gdLst/>
              <a:ahLst/>
              <a:cxnLst/>
              <a:rect r="r" b="b" t="t" l="l"/>
              <a:pathLst>
                <a:path h="692134" w="1688132">
                  <a:moveTo>
                    <a:pt x="0" y="0"/>
                  </a:moveTo>
                  <a:lnTo>
                    <a:pt x="1688131" y="0"/>
                  </a:lnTo>
                  <a:lnTo>
                    <a:pt x="1688131" y="692134"/>
                  </a:lnTo>
                  <a:lnTo>
                    <a:pt x="0" y="6921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5" id="35"/>
            <p:cNvSpPr/>
            <p:nvPr/>
          </p:nvSpPr>
          <p:spPr>
            <a:xfrm flipH="false" flipV="false" rot="0">
              <a:off x="0" y="787682"/>
              <a:ext cx="896627" cy="179325"/>
            </a:xfrm>
            <a:custGeom>
              <a:avLst/>
              <a:gdLst/>
              <a:ahLst/>
              <a:cxnLst/>
              <a:rect r="r" b="b" t="t" l="l"/>
              <a:pathLst>
                <a:path h="179325" w="896627">
                  <a:moveTo>
                    <a:pt x="0" y="0"/>
                  </a:moveTo>
                  <a:lnTo>
                    <a:pt x="896627" y="0"/>
                  </a:lnTo>
                  <a:lnTo>
                    <a:pt x="896627" y="179326"/>
                  </a:lnTo>
                  <a:lnTo>
                    <a:pt x="0" y="1793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TextBox 36" id="36"/>
          <p:cNvSpPr txBox="true"/>
          <p:nvPr/>
        </p:nvSpPr>
        <p:spPr>
          <a:xfrm rot="0">
            <a:off x="13993220" y="3609346"/>
            <a:ext cx="2193762" cy="404951"/>
          </a:xfrm>
          <a:prstGeom prst="rect">
            <a:avLst/>
          </a:prstGeom>
        </p:spPr>
        <p:txBody>
          <a:bodyPr anchor="t" rtlCol="false" tIns="0" lIns="0" bIns="0" rIns="0">
            <a:spAutoFit/>
          </a:bodyPr>
          <a:lstStyle/>
          <a:p>
            <a:pPr algn="ctr">
              <a:lnSpc>
                <a:spcPts val="3372"/>
              </a:lnSpc>
            </a:pPr>
            <a:r>
              <a:rPr lang="en-US" sz="2409" b="true">
                <a:solidFill>
                  <a:srgbClr val="213B55"/>
                </a:solidFill>
                <a:latin typeface="Canva Sans Bold"/>
                <a:ea typeface="Canva Sans Bold"/>
                <a:cs typeface="Canva Sans Bold"/>
                <a:sym typeface="Canva Sans Bold"/>
              </a:rPr>
              <a:t>‘name’ column</a:t>
            </a:r>
          </a:p>
        </p:txBody>
      </p:sp>
      <p:sp>
        <p:nvSpPr>
          <p:cNvPr name="TextBox 37" id="37"/>
          <p:cNvSpPr txBox="true"/>
          <p:nvPr/>
        </p:nvSpPr>
        <p:spPr>
          <a:xfrm rot="0">
            <a:off x="13861251" y="4685317"/>
            <a:ext cx="2998639" cy="404951"/>
          </a:xfrm>
          <a:prstGeom prst="rect">
            <a:avLst/>
          </a:prstGeom>
        </p:spPr>
        <p:txBody>
          <a:bodyPr anchor="t" rtlCol="false" tIns="0" lIns="0" bIns="0" rIns="0">
            <a:spAutoFit/>
          </a:bodyPr>
          <a:lstStyle/>
          <a:p>
            <a:pPr algn="ctr">
              <a:lnSpc>
                <a:spcPts val="3372"/>
              </a:lnSpc>
            </a:pPr>
            <a:r>
              <a:rPr lang="en-US" sz="2409" b="true">
                <a:solidFill>
                  <a:srgbClr val="213B55"/>
                </a:solidFill>
                <a:latin typeface="Canva Sans Bold"/>
                <a:ea typeface="Canva Sans Bold"/>
                <a:cs typeface="Canva Sans Bold"/>
                <a:sym typeface="Canva Sans Bold"/>
              </a:rPr>
              <a:t>‘host_name’ column</a:t>
            </a:r>
          </a:p>
        </p:txBody>
      </p:sp>
      <p:sp>
        <p:nvSpPr>
          <p:cNvPr name="TextBox 38" id="38"/>
          <p:cNvSpPr txBox="true"/>
          <p:nvPr/>
        </p:nvSpPr>
        <p:spPr>
          <a:xfrm rot="0">
            <a:off x="13905248" y="5220172"/>
            <a:ext cx="3045985" cy="404951"/>
          </a:xfrm>
          <a:prstGeom prst="rect">
            <a:avLst/>
          </a:prstGeom>
        </p:spPr>
        <p:txBody>
          <a:bodyPr anchor="t" rtlCol="false" tIns="0" lIns="0" bIns="0" rIns="0">
            <a:spAutoFit/>
          </a:bodyPr>
          <a:lstStyle/>
          <a:p>
            <a:pPr algn="ctr">
              <a:lnSpc>
                <a:spcPts val="3372"/>
              </a:lnSpc>
            </a:pPr>
            <a:r>
              <a:rPr lang="en-US" sz="2409" b="true">
                <a:solidFill>
                  <a:srgbClr val="213B55"/>
                </a:solidFill>
                <a:latin typeface="Canva Sans Bold"/>
                <a:ea typeface="Canva Sans Bold"/>
                <a:cs typeface="Canva Sans Bold"/>
                <a:sym typeface="Canva Sans Bold"/>
              </a:rPr>
              <a:t>‘last_review’ column</a:t>
            </a:r>
          </a:p>
        </p:txBody>
      </p:sp>
      <p:sp>
        <p:nvSpPr>
          <p:cNvPr name="TextBox 39" id="39"/>
          <p:cNvSpPr txBox="true"/>
          <p:nvPr/>
        </p:nvSpPr>
        <p:spPr>
          <a:xfrm rot="0">
            <a:off x="13924298" y="5914783"/>
            <a:ext cx="2770659" cy="801512"/>
          </a:xfrm>
          <a:prstGeom prst="rect">
            <a:avLst/>
          </a:prstGeom>
        </p:spPr>
        <p:txBody>
          <a:bodyPr anchor="t" rtlCol="false" tIns="0" lIns="0" bIns="0" rIns="0">
            <a:spAutoFit/>
          </a:bodyPr>
          <a:lstStyle/>
          <a:p>
            <a:pPr algn="ctr">
              <a:lnSpc>
                <a:spcPts val="3246"/>
              </a:lnSpc>
            </a:pPr>
            <a:r>
              <a:rPr lang="en-US" sz="2319" b="true">
                <a:solidFill>
                  <a:srgbClr val="213B55"/>
                </a:solidFill>
                <a:latin typeface="Canva Sans Bold"/>
                <a:ea typeface="Canva Sans Bold"/>
                <a:cs typeface="Canva Sans Bold"/>
                <a:sym typeface="Canva Sans Bold"/>
              </a:rPr>
              <a:t>review_per_month’ column</a:t>
            </a:r>
          </a:p>
        </p:txBody>
      </p:sp>
      <p:sp>
        <p:nvSpPr>
          <p:cNvPr name="TextBox 40" id="40"/>
          <p:cNvSpPr txBox="true"/>
          <p:nvPr/>
        </p:nvSpPr>
        <p:spPr>
          <a:xfrm rot="0">
            <a:off x="9190761" y="2889366"/>
            <a:ext cx="4146440" cy="861464"/>
          </a:xfrm>
          <a:prstGeom prst="rect">
            <a:avLst/>
          </a:prstGeom>
        </p:spPr>
        <p:txBody>
          <a:bodyPr anchor="t" rtlCol="false" tIns="0" lIns="0" bIns="0" rIns="0">
            <a:spAutoFit/>
          </a:bodyPr>
          <a:lstStyle/>
          <a:p>
            <a:pPr algn="ctr">
              <a:lnSpc>
                <a:spcPts val="2392"/>
              </a:lnSpc>
            </a:pPr>
            <a:r>
              <a:rPr lang="en-US" sz="1709">
                <a:solidFill>
                  <a:srgbClr val="213B55"/>
                </a:solidFill>
                <a:latin typeface="Canva Sans"/>
                <a:ea typeface="Canva Sans"/>
                <a:cs typeface="Canva Sans"/>
                <a:sym typeface="Canva Sans"/>
              </a:rPr>
              <a:t>the column **'no name'** will be removed because doesnt contain any valuable information</a:t>
            </a:r>
          </a:p>
        </p:txBody>
      </p:sp>
      <p:sp>
        <p:nvSpPr>
          <p:cNvPr name="TextBox 41" id="41"/>
          <p:cNvSpPr txBox="true"/>
          <p:nvPr/>
        </p:nvSpPr>
        <p:spPr>
          <a:xfrm rot="0">
            <a:off x="9545530" y="6868683"/>
            <a:ext cx="2834771" cy="614909"/>
          </a:xfrm>
          <a:prstGeom prst="rect">
            <a:avLst/>
          </a:prstGeom>
        </p:spPr>
        <p:txBody>
          <a:bodyPr anchor="t" rtlCol="false" tIns="0" lIns="0" bIns="0" rIns="0">
            <a:spAutoFit/>
          </a:bodyPr>
          <a:lstStyle/>
          <a:p>
            <a:pPr algn="ctr">
              <a:lnSpc>
                <a:spcPts val="2505"/>
              </a:lnSpc>
            </a:pPr>
            <a:r>
              <a:rPr lang="en-US" sz="1789">
                <a:solidFill>
                  <a:srgbClr val="213B55"/>
                </a:solidFill>
                <a:latin typeface="Canva Sans"/>
                <a:ea typeface="Canva Sans"/>
                <a:cs typeface="Canva Sans"/>
                <a:sym typeface="Canva Sans"/>
              </a:rPr>
              <a:t>the dataset contains no duplicate</a:t>
            </a:r>
          </a:p>
        </p:txBody>
      </p:sp>
      <p:sp>
        <p:nvSpPr>
          <p:cNvPr name="TextBox 42" id="42"/>
          <p:cNvSpPr txBox="true"/>
          <p:nvPr/>
        </p:nvSpPr>
        <p:spPr>
          <a:xfrm rot="0">
            <a:off x="9574105" y="8401008"/>
            <a:ext cx="2806196" cy="1246706"/>
          </a:xfrm>
          <a:prstGeom prst="rect">
            <a:avLst/>
          </a:prstGeom>
        </p:spPr>
        <p:txBody>
          <a:bodyPr anchor="t" rtlCol="false" tIns="0" lIns="0" bIns="0" rIns="0">
            <a:spAutoFit/>
          </a:bodyPr>
          <a:lstStyle/>
          <a:p>
            <a:pPr algn="ctr">
              <a:lnSpc>
                <a:spcPts val="2505"/>
              </a:lnSpc>
            </a:pPr>
            <a:r>
              <a:rPr lang="en-US" sz="1789">
                <a:solidFill>
                  <a:srgbClr val="213B55"/>
                </a:solidFill>
                <a:latin typeface="Canva Sans"/>
                <a:ea typeface="Canva Sans"/>
                <a:cs typeface="Canva Sans"/>
                <a:sym typeface="Canva Sans"/>
              </a:rPr>
              <a:t>show an anomaly in the price feature, with a minimum value of 0</a:t>
            </a:r>
          </a:p>
          <a:p>
            <a:pPr algn="ctr">
              <a:lnSpc>
                <a:spcPts val="2505"/>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40840" y="8797924"/>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E0B4A4"/>
            </a:solidFill>
          </p:spPr>
        </p:sp>
      </p:grpSp>
      <p:sp>
        <p:nvSpPr>
          <p:cNvPr name="Freeform 4" id="4"/>
          <p:cNvSpPr/>
          <p:nvPr/>
        </p:nvSpPr>
        <p:spPr>
          <a:xfrm flipH="false" flipV="false" rot="0">
            <a:off x="-963500" y="820467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65772" y="-241004"/>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5"/>
            <a:stretch>
              <a:fillRect l="0" t="0" r="0" b="0"/>
            </a:stretch>
          </a:blipFill>
        </p:spPr>
      </p:sp>
      <p:sp>
        <p:nvSpPr>
          <p:cNvPr name="Freeform 7" id="7"/>
          <p:cNvSpPr/>
          <p:nvPr/>
        </p:nvSpPr>
        <p:spPr>
          <a:xfrm flipH="false" flipV="false" rot="0">
            <a:off x="2052226" y="2384353"/>
            <a:ext cx="14234176" cy="7330601"/>
          </a:xfrm>
          <a:custGeom>
            <a:avLst/>
            <a:gdLst/>
            <a:ahLst/>
            <a:cxnLst/>
            <a:rect r="r" b="b" t="t" l="l"/>
            <a:pathLst>
              <a:path h="7330601" w="14234176">
                <a:moveTo>
                  <a:pt x="0" y="0"/>
                </a:moveTo>
                <a:lnTo>
                  <a:pt x="14234176" y="0"/>
                </a:lnTo>
                <a:lnTo>
                  <a:pt x="14234176" y="7330601"/>
                </a:lnTo>
                <a:lnTo>
                  <a:pt x="0" y="7330601"/>
                </a:lnTo>
                <a:lnTo>
                  <a:pt x="0" y="0"/>
                </a:lnTo>
                <a:close/>
              </a:path>
            </a:pathLst>
          </a:custGeom>
          <a:blipFill>
            <a:blip r:embed="rId6"/>
            <a:stretch>
              <a:fillRect l="0" t="0" r="0" b="0"/>
            </a:stretch>
          </a:blipFill>
        </p:spPr>
      </p:sp>
      <p:sp>
        <p:nvSpPr>
          <p:cNvPr name="TextBox 8" id="8"/>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23</a:t>
            </a:r>
          </a:p>
        </p:txBody>
      </p:sp>
      <p:sp>
        <p:nvSpPr>
          <p:cNvPr name="TextBox 9" id="9"/>
          <p:cNvSpPr txBox="true"/>
          <p:nvPr/>
        </p:nvSpPr>
        <p:spPr>
          <a:xfrm rot="0">
            <a:off x="2452113" y="1647215"/>
            <a:ext cx="12712063" cy="1170437"/>
          </a:xfrm>
          <a:prstGeom prst="rect">
            <a:avLst/>
          </a:prstGeom>
        </p:spPr>
        <p:txBody>
          <a:bodyPr anchor="t" rtlCol="false" tIns="0" lIns="0" bIns="0" rIns="0">
            <a:spAutoFit/>
          </a:bodyPr>
          <a:lstStyle/>
          <a:p>
            <a:pPr algn="ctr">
              <a:lnSpc>
                <a:spcPts val="4787"/>
              </a:lnSpc>
            </a:pPr>
            <a:r>
              <a:rPr lang="en-US" sz="3419" b="true">
                <a:solidFill>
                  <a:srgbClr val="213B55"/>
                </a:solidFill>
                <a:latin typeface="Canva Sans Bold"/>
                <a:ea typeface="Canva Sans Bold"/>
                <a:cs typeface="Canva Sans Bold"/>
                <a:sym typeface="Canva Sans Bold"/>
              </a:rPr>
              <a:t>The </a:t>
            </a:r>
            <a:r>
              <a:rPr lang="en-US" sz="3419" b="true">
                <a:solidFill>
                  <a:srgbClr val="F42120"/>
                </a:solidFill>
                <a:latin typeface="Canva Sans Bold"/>
                <a:ea typeface="Canva Sans Bold"/>
                <a:cs typeface="Canva Sans Bold"/>
                <a:sym typeface="Canva Sans Bold"/>
              </a:rPr>
              <a:t>last_review</a:t>
            </a:r>
            <a:r>
              <a:rPr lang="en-US" sz="3419" b="true">
                <a:solidFill>
                  <a:srgbClr val="213B55"/>
                </a:solidFill>
                <a:latin typeface="Canva Sans Bold"/>
                <a:ea typeface="Canva Sans Bold"/>
                <a:cs typeface="Canva Sans Bold"/>
                <a:sym typeface="Canva Sans Bold"/>
              </a:rPr>
              <a:t> and </a:t>
            </a:r>
            <a:r>
              <a:rPr lang="en-US" sz="3419" b="true">
                <a:solidFill>
                  <a:srgbClr val="F42120"/>
                </a:solidFill>
                <a:latin typeface="Canva Sans Bold"/>
                <a:ea typeface="Canva Sans Bold"/>
                <a:cs typeface="Canva Sans Bold"/>
                <a:sym typeface="Canva Sans Bold"/>
              </a:rPr>
              <a:t>review_per_month</a:t>
            </a:r>
            <a:r>
              <a:rPr lang="en-US" sz="3419" b="true">
                <a:solidFill>
                  <a:srgbClr val="213B55"/>
                </a:solidFill>
                <a:latin typeface="Canva Sans Bold"/>
                <a:ea typeface="Canva Sans Bold"/>
                <a:cs typeface="Canva Sans Bold"/>
                <a:sym typeface="Canva Sans Bold"/>
              </a:rPr>
              <a:t> columns have the same missing values ​​of </a:t>
            </a:r>
            <a:r>
              <a:rPr lang="en-US" sz="3419" b="true">
                <a:solidFill>
                  <a:srgbClr val="F42120"/>
                </a:solidFill>
                <a:latin typeface="Canva Sans Bold"/>
                <a:ea typeface="Canva Sans Bold"/>
                <a:cs typeface="Canva Sans Bold"/>
                <a:sym typeface="Canva Sans Bold"/>
              </a:rPr>
              <a:t>5790 NaN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40840" y="8797924"/>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E0B4A4"/>
            </a:solidFill>
          </p:spPr>
        </p:sp>
      </p:grpSp>
      <p:sp>
        <p:nvSpPr>
          <p:cNvPr name="Freeform 4" id="4"/>
          <p:cNvSpPr/>
          <p:nvPr/>
        </p:nvSpPr>
        <p:spPr>
          <a:xfrm flipH="false" flipV="false" rot="0">
            <a:off x="-963500" y="8233251"/>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65772" y="-241004"/>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5"/>
            <a:stretch>
              <a:fillRect l="0" t="0" r="0" b="0"/>
            </a:stretch>
          </a:blipFill>
        </p:spPr>
      </p:sp>
      <p:sp>
        <p:nvSpPr>
          <p:cNvPr name="TextBox 7" id="7"/>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24</a:t>
            </a:r>
          </a:p>
        </p:txBody>
      </p:sp>
      <p:sp>
        <p:nvSpPr>
          <p:cNvPr name="TextBox 8" id="8"/>
          <p:cNvSpPr txBox="true"/>
          <p:nvPr/>
        </p:nvSpPr>
        <p:spPr>
          <a:xfrm rot="0">
            <a:off x="2639760" y="1421578"/>
            <a:ext cx="12712063" cy="570362"/>
          </a:xfrm>
          <a:prstGeom prst="rect">
            <a:avLst/>
          </a:prstGeom>
        </p:spPr>
        <p:txBody>
          <a:bodyPr anchor="t" rtlCol="false" tIns="0" lIns="0" bIns="0" rIns="0">
            <a:spAutoFit/>
          </a:bodyPr>
          <a:lstStyle/>
          <a:p>
            <a:pPr algn="ctr">
              <a:lnSpc>
                <a:spcPts val="4787"/>
              </a:lnSpc>
            </a:pPr>
            <a:r>
              <a:rPr lang="en-US" sz="3419" b="true">
                <a:solidFill>
                  <a:srgbClr val="213B55"/>
                </a:solidFill>
                <a:latin typeface="Canva Sans Bold"/>
                <a:ea typeface="Canva Sans Bold"/>
                <a:cs typeface="Canva Sans Bold"/>
                <a:sym typeface="Canva Sans Bold"/>
              </a:rPr>
              <a:t>How to Handling the Missing Values?</a:t>
            </a:r>
          </a:p>
        </p:txBody>
      </p:sp>
      <p:grpSp>
        <p:nvGrpSpPr>
          <p:cNvPr name="Group 9" id="9"/>
          <p:cNvGrpSpPr/>
          <p:nvPr/>
        </p:nvGrpSpPr>
        <p:grpSpPr>
          <a:xfrm rot="0">
            <a:off x="-464029" y="7471285"/>
            <a:ext cx="19216058" cy="833063"/>
            <a:chOff x="0" y="0"/>
            <a:chExt cx="5061019" cy="219408"/>
          </a:xfrm>
        </p:grpSpPr>
        <p:sp>
          <p:nvSpPr>
            <p:cNvPr name="Freeform 10" id="10"/>
            <p:cNvSpPr/>
            <p:nvPr/>
          </p:nvSpPr>
          <p:spPr>
            <a:xfrm flipH="false" flipV="false" rot="0">
              <a:off x="0" y="0"/>
              <a:ext cx="5061019" cy="219408"/>
            </a:xfrm>
            <a:custGeom>
              <a:avLst/>
              <a:gdLst/>
              <a:ahLst/>
              <a:cxnLst/>
              <a:rect r="r" b="b" t="t" l="l"/>
              <a:pathLst>
                <a:path h="219408" w="5061019">
                  <a:moveTo>
                    <a:pt x="0" y="0"/>
                  </a:moveTo>
                  <a:lnTo>
                    <a:pt x="5061019" y="0"/>
                  </a:lnTo>
                  <a:lnTo>
                    <a:pt x="5061019" y="219408"/>
                  </a:lnTo>
                  <a:lnTo>
                    <a:pt x="0" y="219408"/>
                  </a:lnTo>
                  <a:close/>
                </a:path>
              </a:pathLst>
            </a:custGeom>
            <a:solidFill>
              <a:srgbClr val="FF8D8D"/>
            </a:solidFill>
          </p:spPr>
        </p:sp>
        <p:sp>
          <p:nvSpPr>
            <p:cNvPr name="TextBox 11" id="11"/>
            <p:cNvSpPr txBox="true"/>
            <p:nvPr/>
          </p:nvSpPr>
          <p:spPr>
            <a:xfrm>
              <a:off x="0" y="-76200"/>
              <a:ext cx="5061019" cy="295608"/>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64029" y="7985635"/>
            <a:ext cx="19216058" cy="2619916"/>
            <a:chOff x="0" y="0"/>
            <a:chExt cx="5061019" cy="690019"/>
          </a:xfrm>
        </p:grpSpPr>
        <p:sp>
          <p:nvSpPr>
            <p:cNvPr name="Freeform 13" id="13"/>
            <p:cNvSpPr/>
            <p:nvPr/>
          </p:nvSpPr>
          <p:spPr>
            <a:xfrm flipH="false" flipV="false" rot="0">
              <a:off x="0" y="0"/>
              <a:ext cx="5061019" cy="690019"/>
            </a:xfrm>
            <a:custGeom>
              <a:avLst/>
              <a:gdLst/>
              <a:ahLst/>
              <a:cxnLst/>
              <a:rect r="r" b="b" t="t" l="l"/>
              <a:pathLst>
                <a:path h="690019" w="5061019">
                  <a:moveTo>
                    <a:pt x="0" y="0"/>
                  </a:moveTo>
                  <a:lnTo>
                    <a:pt x="5061019" y="0"/>
                  </a:lnTo>
                  <a:lnTo>
                    <a:pt x="5061019" y="690019"/>
                  </a:lnTo>
                  <a:lnTo>
                    <a:pt x="0" y="690019"/>
                  </a:lnTo>
                  <a:close/>
                </a:path>
              </a:pathLst>
            </a:custGeom>
            <a:solidFill>
              <a:srgbClr val="FFF4EA"/>
            </a:solidFill>
          </p:spPr>
        </p:sp>
        <p:sp>
          <p:nvSpPr>
            <p:cNvPr name="TextBox 14" id="14"/>
            <p:cNvSpPr txBox="true"/>
            <p:nvPr/>
          </p:nvSpPr>
          <p:spPr>
            <a:xfrm>
              <a:off x="0" y="-76200"/>
              <a:ext cx="5061019" cy="766219"/>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9292208" y="2449139"/>
            <a:ext cx="6723115" cy="2564282"/>
            <a:chOff x="0" y="0"/>
            <a:chExt cx="1430415" cy="545579"/>
          </a:xfrm>
        </p:grpSpPr>
        <p:sp>
          <p:nvSpPr>
            <p:cNvPr name="Freeform 16" id="16"/>
            <p:cNvSpPr/>
            <p:nvPr/>
          </p:nvSpPr>
          <p:spPr>
            <a:xfrm flipH="false" flipV="false" rot="0">
              <a:off x="0" y="0"/>
              <a:ext cx="1430415" cy="545579"/>
            </a:xfrm>
            <a:custGeom>
              <a:avLst/>
              <a:gdLst/>
              <a:ahLst/>
              <a:cxnLst/>
              <a:rect r="r" b="b" t="t" l="l"/>
              <a:pathLst>
                <a:path h="545579" w="1430415">
                  <a:moveTo>
                    <a:pt x="34546" y="0"/>
                  </a:moveTo>
                  <a:lnTo>
                    <a:pt x="1395869" y="0"/>
                  </a:lnTo>
                  <a:cubicBezTo>
                    <a:pt x="1405031" y="0"/>
                    <a:pt x="1413818" y="3640"/>
                    <a:pt x="1420297" y="10118"/>
                  </a:cubicBezTo>
                  <a:cubicBezTo>
                    <a:pt x="1426775" y="16597"/>
                    <a:pt x="1430415" y="25384"/>
                    <a:pt x="1430415" y="34546"/>
                  </a:cubicBezTo>
                  <a:lnTo>
                    <a:pt x="1430415" y="511032"/>
                  </a:lnTo>
                  <a:cubicBezTo>
                    <a:pt x="1430415" y="520195"/>
                    <a:pt x="1426775" y="528982"/>
                    <a:pt x="1420297" y="535460"/>
                  </a:cubicBezTo>
                  <a:cubicBezTo>
                    <a:pt x="1413818" y="541939"/>
                    <a:pt x="1405031" y="545579"/>
                    <a:pt x="1395869" y="545579"/>
                  </a:cubicBezTo>
                  <a:lnTo>
                    <a:pt x="34546" y="545579"/>
                  </a:lnTo>
                  <a:cubicBezTo>
                    <a:pt x="15467" y="545579"/>
                    <a:pt x="0" y="530112"/>
                    <a:pt x="0" y="511032"/>
                  </a:cubicBezTo>
                  <a:lnTo>
                    <a:pt x="0" y="34546"/>
                  </a:lnTo>
                  <a:cubicBezTo>
                    <a:pt x="0" y="25384"/>
                    <a:pt x="3640" y="16597"/>
                    <a:pt x="10118" y="10118"/>
                  </a:cubicBezTo>
                  <a:cubicBezTo>
                    <a:pt x="16597" y="3640"/>
                    <a:pt x="25384" y="0"/>
                    <a:pt x="34546" y="0"/>
                  </a:cubicBezTo>
                  <a:close/>
                </a:path>
              </a:pathLst>
            </a:custGeom>
            <a:solidFill>
              <a:srgbClr val="435D74"/>
            </a:solidFill>
            <a:ln cap="rnd">
              <a:noFill/>
              <a:prstDash val="solid"/>
              <a:round/>
            </a:ln>
          </p:spPr>
        </p:sp>
        <p:sp>
          <p:nvSpPr>
            <p:cNvPr name="TextBox 17" id="17"/>
            <p:cNvSpPr txBox="true"/>
            <p:nvPr/>
          </p:nvSpPr>
          <p:spPr>
            <a:xfrm>
              <a:off x="0" y="-114300"/>
              <a:ext cx="1430415" cy="659879"/>
            </a:xfrm>
            <a:prstGeom prst="rect">
              <a:avLst/>
            </a:prstGeom>
          </p:spPr>
          <p:txBody>
            <a:bodyPr anchor="ctr" rtlCol="false" tIns="50800" lIns="50800" bIns="50800" rIns="50800"/>
            <a:lstStyle/>
            <a:p>
              <a:pPr algn="ctr">
                <a:lnSpc>
                  <a:spcPts val="3919"/>
                </a:lnSpc>
              </a:pPr>
            </a:p>
          </p:txBody>
        </p:sp>
      </p:grpSp>
      <p:grpSp>
        <p:nvGrpSpPr>
          <p:cNvPr name="Group 18" id="18"/>
          <p:cNvGrpSpPr/>
          <p:nvPr/>
        </p:nvGrpSpPr>
        <p:grpSpPr>
          <a:xfrm rot="0">
            <a:off x="2272677" y="2449139"/>
            <a:ext cx="6723115" cy="2564282"/>
            <a:chOff x="0" y="0"/>
            <a:chExt cx="1430415" cy="545579"/>
          </a:xfrm>
        </p:grpSpPr>
        <p:sp>
          <p:nvSpPr>
            <p:cNvPr name="Freeform 19" id="19"/>
            <p:cNvSpPr/>
            <p:nvPr/>
          </p:nvSpPr>
          <p:spPr>
            <a:xfrm flipH="false" flipV="false" rot="0">
              <a:off x="0" y="0"/>
              <a:ext cx="1430415" cy="545579"/>
            </a:xfrm>
            <a:custGeom>
              <a:avLst/>
              <a:gdLst/>
              <a:ahLst/>
              <a:cxnLst/>
              <a:rect r="r" b="b" t="t" l="l"/>
              <a:pathLst>
                <a:path h="545579" w="1430415">
                  <a:moveTo>
                    <a:pt x="34546" y="0"/>
                  </a:moveTo>
                  <a:lnTo>
                    <a:pt x="1395869" y="0"/>
                  </a:lnTo>
                  <a:cubicBezTo>
                    <a:pt x="1405031" y="0"/>
                    <a:pt x="1413818" y="3640"/>
                    <a:pt x="1420297" y="10118"/>
                  </a:cubicBezTo>
                  <a:cubicBezTo>
                    <a:pt x="1426775" y="16597"/>
                    <a:pt x="1430415" y="25384"/>
                    <a:pt x="1430415" y="34546"/>
                  </a:cubicBezTo>
                  <a:lnTo>
                    <a:pt x="1430415" y="511032"/>
                  </a:lnTo>
                  <a:cubicBezTo>
                    <a:pt x="1430415" y="520195"/>
                    <a:pt x="1426775" y="528982"/>
                    <a:pt x="1420297" y="535460"/>
                  </a:cubicBezTo>
                  <a:cubicBezTo>
                    <a:pt x="1413818" y="541939"/>
                    <a:pt x="1405031" y="545579"/>
                    <a:pt x="1395869" y="545579"/>
                  </a:cubicBezTo>
                  <a:lnTo>
                    <a:pt x="34546" y="545579"/>
                  </a:lnTo>
                  <a:cubicBezTo>
                    <a:pt x="15467" y="545579"/>
                    <a:pt x="0" y="530112"/>
                    <a:pt x="0" y="511032"/>
                  </a:cubicBezTo>
                  <a:lnTo>
                    <a:pt x="0" y="34546"/>
                  </a:lnTo>
                  <a:cubicBezTo>
                    <a:pt x="0" y="25384"/>
                    <a:pt x="3640" y="16597"/>
                    <a:pt x="10118" y="10118"/>
                  </a:cubicBezTo>
                  <a:cubicBezTo>
                    <a:pt x="16597" y="3640"/>
                    <a:pt x="25384" y="0"/>
                    <a:pt x="34546" y="0"/>
                  </a:cubicBezTo>
                  <a:close/>
                </a:path>
              </a:pathLst>
            </a:custGeom>
            <a:solidFill>
              <a:srgbClr val="435D74"/>
            </a:solidFill>
            <a:ln cap="rnd">
              <a:noFill/>
              <a:prstDash val="solid"/>
              <a:round/>
            </a:ln>
          </p:spPr>
        </p:sp>
        <p:sp>
          <p:nvSpPr>
            <p:cNvPr name="TextBox 20" id="20"/>
            <p:cNvSpPr txBox="true"/>
            <p:nvPr/>
          </p:nvSpPr>
          <p:spPr>
            <a:xfrm>
              <a:off x="0" y="-114300"/>
              <a:ext cx="1430415" cy="659879"/>
            </a:xfrm>
            <a:prstGeom prst="rect">
              <a:avLst/>
            </a:prstGeom>
          </p:spPr>
          <p:txBody>
            <a:bodyPr anchor="ctr" rtlCol="false" tIns="50800" lIns="50800" bIns="50800" rIns="50800"/>
            <a:lstStyle/>
            <a:p>
              <a:pPr algn="ctr">
                <a:lnSpc>
                  <a:spcPts val="3919"/>
                </a:lnSpc>
              </a:pPr>
            </a:p>
          </p:txBody>
        </p:sp>
      </p:grpSp>
      <p:grpSp>
        <p:nvGrpSpPr>
          <p:cNvPr name="Group 21" id="21"/>
          <p:cNvGrpSpPr/>
          <p:nvPr/>
        </p:nvGrpSpPr>
        <p:grpSpPr>
          <a:xfrm rot="0">
            <a:off x="2272677" y="5330729"/>
            <a:ext cx="6723115" cy="2564282"/>
            <a:chOff x="0" y="0"/>
            <a:chExt cx="1430415" cy="545579"/>
          </a:xfrm>
        </p:grpSpPr>
        <p:sp>
          <p:nvSpPr>
            <p:cNvPr name="Freeform 22" id="22"/>
            <p:cNvSpPr/>
            <p:nvPr/>
          </p:nvSpPr>
          <p:spPr>
            <a:xfrm flipH="false" flipV="false" rot="0">
              <a:off x="0" y="0"/>
              <a:ext cx="1430415" cy="545579"/>
            </a:xfrm>
            <a:custGeom>
              <a:avLst/>
              <a:gdLst/>
              <a:ahLst/>
              <a:cxnLst/>
              <a:rect r="r" b="b" t="t" l="l"/>
              <a:pathLst>
                <a:path h="545579" w="1430415">
                  <a:moveTo>
                    <a:pt x="34546" y="0"/>
                  </a:moveTo>
                  <a:lnTo>
                    <a:pt x="1395869" y="0"/>
                  </a:lnTo>
                  <a:cubicBezTo>
                    <a:pt x="1405031" y="0"/>
                    <a:pt x="1413818" y="3640"/>
                    <a:pt x="1420297" y="10118"/>
                  </a:cubicBezTo>
                  <a:cubicBezTo>
                    <a:pt x="1426775" y="16597"/>
                    <a:pt x="1430415" y="25384"/>
                    <a:pt x="1430415" y="34546"/>
                  </a:cubicBezTo>
                  <a:lnTo>
                    <a:pt x="1430415" y="511032"/>
                  </a:lnTo>
                  <a:cubicBezTo>
                    <a:pt x="1430415" y="520195"/>
                    <a:pt x="1426775" y="528982"/>
                    <a:pt x="1420297" y="535460"/>
                  </a:cubicBezTo>
                  <a:cubicBezTo>
                    <a:pt x="1413818" y="541939"/>
                    <a:pt x="1405031" y="545579"/>
                    <a:pt x="1395869" y="545579"/>
                  </a:cubicBezTo>
                  <a:lnTo>
                    <a:pt x="34546" y="545579"/>
                  </a:lnTo>
                  <a:cubicBezTo>
                    <a:pt x="15467" y="545579"/>
                    <a:pt x="0" y="530112"/>
                    <a:pt x="0" y="511032"/>
                  </a:cubicBezTo>
                  <a:lnTo>
                    <a:pt x="0" y="34546"/>
                  </a:lnTo>
                  <a:cubicBezTo>
                    <a:pt x="0" y="25384"/>
                    <a:pt x="3640" y="16597"/>
                    <a:pt x="10118" y="10118"/>
                  </a:cubicBezTo>
                  <a:cubicBezTo>
                    <a:pt x="16597" y="3640"/>
                    <a:pt x="25384" y="0"/>
                    <a:pt x="34546" y="0"/>
                  </a:cubicBezTo>
                  <a:close/>
                </a:path>
              </a:pathLst>
            </a:custGeom>
            <a:solidFill>
              <a:srgbClr val="435D74"/>
            </a:solidFill>
            <a:ln cap="rnd">
              <a:noFill/>
              <a:prstDash val="solid"/>
              <a:round/>
            </a:ln>
          </p:spPr>
        </p:sp>
        <p:sp>
          <p:nvSpPr>
            <p:cNvPr name="TextBox 23" id="23"/>
            <p:cNvSpPr txBox="true"/>
            <p:nvPr/>
          </p:nvSpPr>
          <p:spPr>
            <a:xfrm>
              <a:off x="0" y="-114300"/>
              <a:ext cx="1430415" cy="659879"/>
            </a:xfrm>
            <a:prstGeom prst="rect">
              <a:avLst/>
            </a:prstGeom>
          </p:spPr>
          <p:txBody>
            <a:bodyPr anchor="ctr" rtlCol="false" tIns="50800" lIns="50800" bIns="50800" rIns="50800"/>
            <a:lstStyle/>
            <a:p>
              <a:pPr algn="ctr">
                <a:lnSpc>
                  <a:spcPts val="3919"/>
                </a:lnSpc>
              </a:pPr>
            </a:p>
          </p:txBody>
        </p:sp>
      </p:grpSp>
      <p:grpSp>
        <p:nvGrpSpPr>
          <p:cNvPr name="Group 24" id="24"/>
          <p:cNvGrpSpPr/>
          <p:nvPr/>
        </p:nvGrpSpPr>
        <p:grpSpPr>
          <a:xfrm rot="0">
            <a:off x="9292208" y="5330729"/>
            <a:ext cx="6723115" cy="2564282"/>
            <a:chOff x="0" y="0"/>
            <a:chExt cx="1430415" cy="545579"/>
          </a:xfrm>
        </p:grpSpPr>
        <p:sp>
          <p:nvSpPr>
            <p:cNvPr name="Freeform 25" id="25"/>
            <p:cNvSpPr/>
            <p:nvPr/>
          </p:nvSpPr>
          <p:spPr>
            <a:xfrm flipH="false" flipV="false" rot="0">
              <a:off x="0" y="0"/>
              <a:ext cx="1430415" cy="545579"/>
            </a:xfrm>
            <a:custGeom>
              <a:avLst/>
              <a:gdLst/>
              <a:ahLst/>
              <a:cxnLst/>
              <a:rect r="r" b="b" t="t" l="l"/>
              <a:pathLst>
                <a:path h="545579" w="1430415">
                  <a:moveTo>
                    <a:pt x="34546" y="0"/>
                  </a:moveTo>
                  <a:lnTo>
                    <a:pt x="1395869" y="0"/>
                  </a:lnTo>
                  <a:cubicBezTo>
                    <a:pt x="1405031" y="0"/>
                    <a:pt x="1413818" y="3640"/>
                    <a:pt x="1420297" y="10118"/>
                  </a:cubicBezTo>
                  <a:cubicBezTo>
                    <a:pt x="1426775" y="16597"/>
                    <a:pt x="1430415" y="25384"/>
                    <a:pt x="1430415" y="34546"/>
                  </a:cubicBezTo>
                  <a:lnTo>
                    <a:pt x="1430415" y="511032"/>
                  </a:lnTo>
                  <a:cubicBezTo>
                    <a:pt x="1430415" y="520195"/>
                    <a:pt x="1426775" y="528982"/>
                    <a:pt x="1420297" y="535460"/>
                  </a:cubicBezTo>
                  <a:cubicBezTo>
                    <a:pt x="1413818" y="541939"/>
                    <a:pt x="1405031" y="545579"/>
                    <a:pt x="1395869" y="545579"/>
                  </a:cubicBezTo>
                  <a:lnTo>
                    <a:pt x="34546" y="545579"/>
                  </a:lnTo>
                  <a:cubicBezTo>
                    <a:pt x="15467" y="545579"/>
                    <a:pt x="0" y="530112"/>
                    <a:pt x="0" y="511032"/>
                  </a:cubicBezTo>
                  <a:lnTo>
                    <a:pt x="0" y="34546"/>
                  </a:lnTo>
                  <a:cubicBezTo>
                    <a:pt x="0" y="25384"/>
                    <a:pt x="3640" y="16597"/>
                    <a:pt x="10118" y="10118"/>
                  </a:cubicBezTo>
                  <a:cubicBezTo>
                    <a:pt x="16597" y="3640"/>
                    <a:pt x="25384" y="0"/>
                    <a:pt x="34546" y="0"/>
                  </a:cubicBezTo>
                  <a:close/>
                </a:path>
              </a:pathLst>
            </a:custGeom>
            <a:solidFill>
              <a:srgbClr val="435D74"/>
            </a:solidFill>
            <a:ln cap="rnd">
              <a:noFill/>
              <a:prstDash val="solid"/>
              <a:round/>
            </a:ln>
          </p:spPr>
        </p:sp>
        <p:sp>
          <p:nvSpPr>
            <p:cNvPr name="TextBox 26" id="26"/>
            <p:cNvSpPr txBox="true"/>
            <p:nvPr/>
          </p:nvSpPr>
          <p:spPr>
            <a:xfrm>
              <a:off x="0" y="-114300"/>
              <a:ext cx="1430415" cy="659879"/>
            </a:xfrm>
            <a:prstGeom prst="rect">
              <a:avLst/>
            </a:prstGeom>
          </p:spPr>
          <p:txBody>
            <a:bodyPr anchor="ctr" rtlCol="false" tIns="50800" lIns="50800" bIns="50800" rIns="50800"/>
            <a:lstStyle/>
            <a:p>
              <a:pPr algn="ctr">
                <a:lnSpc>
                  <a:spcPts val="3919"/>
                </a:lnSpc>
              </a:pPr>
            </a:p>
          </p:txBody>
        </p:sp>
      </p:grpSp>
      <p:grpSp>
        <p:nvGrpSpPr>
          <p:cNvPr name="Group 27" id="27"/>
          <p:cNvGrpSpPr/>
          <p:nvPr/>
        </p:nvGrpSpPr>
        <p:grpSpPr>
          <a:xfrm rot="0">
            <a:off x="6893321" y="3228258"/>
            <a:ext cx="4204941" cy="420494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29" id="2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7521516" y="4362353"/>
            <a:ext cx="2948552" cy="2079626"/>
          </a:xfrm>
          <a:prstGeom prst="rect">
            <a:avLst/>
          </a:prstGeom>
        </p:spPr>
        <p:txBody>
          <a:bodyPr anchor="t" rtlCol="false" tIns="0" lIns="0" bIns="0" rIns="0">
            <a:spAutoFit/>
          </a:bodyPr>
          <a:lstStyle/>
          <a:p>
            <a:pPr algn="ctr">
              <a:lnSpc>
                <a:spcPts val="8000"/>
              </a:lnSpc>
            </a:pPr>
            <a:r>
              <a:rPr lang="en-US" sz="8000">
                <a:solidFill>
                  <a:srgbClr val="231F20"/>
                </a:solidFill>
                <a:latin typeface="Londrina Solid"/>
                <a:ea typeface="Londrina Solid"/>
                <a:cs typeface="Londrina Solid"/>
                <a:sym typeface="Londrina Solid"/>
              </a:rPr>
              <a:t>WHAT WE DO</a:t>
            </a:r>
          </a:p>
        </p:txBody>
      </p:sp>
      <p:sp>
        <p:nvSpPr>
          <p:cNvPr name="TextBox 31" id="31"/>
          <p:cNvSpPr txBox="true"/>
          <p:nvPr/>
        </p:nvSpPr>
        <p:spPr>
          <a:xfrm rot="0">
            <a:off x="2639760" y="2819113"/>
            <a:ext cx="4015436" cy="1612986"/>
          </a:xfrm>
          <a:prstGeom prst="rect">
            <a:avLst/>
          </a:prstGeom>
        </p:spPr>
        <p:txBody>
          <a:bodyPr anchor="t" rtlCol="false" tIns="0" lIns="0" bIns="0" rIns="0">
            <a:spAutoFit/>
          </a:bodyPr>
          <a:lstStyle/>
          <a:p>
            <a:pPr algn="just">
              <a:lnSpc>
                <a:spcPts val="3134"/>
              </a:lnSpc>
            </a:pPr>
            <a:r>
              <a:rPr lang="en-US" sz="2238">
                <a:solidFill>
                  <a:srgbClr val="FFFFFF"/>
                </a:solidFill>
                <a:latin typeface="Kollektif"/>
                <a:ea typeface="Kollektif"/>
                <a:cs typeface="Kollektif"/>
                <a:sym typeface="Kollektif"/>
              </a:rPr>
              <a:t>Name column:</a:t>
            </a:r>
          </a:p>
          <a:p>
            <a:pPr algn="l" marL="483361" indent="-241681" lvl="1">
              <a:lnSpc>
                <a:spcPts val="3134"/>
              </a:lnSpc>
              <a:buFont typeface="Arial"/>
              <a:buChar char="•"/>
            </a:pPr>
            <a:r>
              <a:rPr lang="en-US" sz="2238">
                <a:solidFill>
                  <a:srgbClr val="FFFFFF"/>
                </a:solidFill>
                <a:latin typeface="Kollektif"/>
                <a:ea typeface="Kollektif"/>
                <a:cs typeface="Kollektif"/>
                <a:sym typeface="Kollektif"/>
              </a:rPr>
              <a:t>Using fillna to replace column with the plasehorder “no name’</a:t>
            </a:r>
          </a:p>
        </p:txBody>
      </p:sp>
      <p:sp>
        <p:nvSpPr>
          <p:cNvPr name="TextBox 32" id="32"/>
          <p:cNvSpPr txBox="true"/>
          <p:nvPr/>
        </p:nvSpPr>
        <p:spPr>
          <a:xfrm rot="0">
            <a:off x="2639760" y="5577564"/>
            <a:ext cx="4454133" cy="1984886"/>
          </a:xfrm>
          <a:prstGeom prst="rect">
            <a:avLst/>
          </a:prstGeom>
        </p:spPr>
        <p:txBody>
          <a:bodyPr anchor="t" rtlCol="false" tIns="0" lIns="0" bIns="0" rIns="0">
            <a:spAutoFit/>
          </a:bodyPr>
          <a:lstStyle/>
          <a:p>
            <a:pPr algn="just">
              <a:lnSpc>
                <a:spcPts val="3095"/>
              </a:lnSpc>
            </a:pPr>
            <a:r>
              <a:rPr lang="en-US" sz="2210">
                <a:solidFill>
                  <a:srgbClr val="FFFFFF"/>
                </a:solidFill>
                <a:latin typeface="Kollektif"/>
                <a:ea typeface="Kollektif"/>
                <a:cs typeface="Kollektif"/>
                <a:sym typeface="Kollektif"/>
              </a:rPr>
              <a:t>Host_name column:</a:t>
            </a:r>
          </a:p>
          <a:p>
            <a:pPr algn="l" marL="477297" indent="-238648" lvl="1">
              <a:lnSpc>
                <a:spcPts val="3095"/>
              </a:lnSpc>
              <a:buFont typeface="Arial"/>
              <a:buChar char="•"/>
            </a:pPr>
            <a:r>
              <a:rPr lang="en-US" sz="2210">
                <a:solidFill>
                  <a:srgbClr val="FFFFFF"/>
                </a:solidFill>
                <a:latin typeface="Kollektif"/>
                <a:ea typeface="Kollektif"/>
                <a:cs typeface="Kollektif"/>
                <a:sym typeface="Kollektif"/>
              </a:rPr>
              <a:t>replace the data so we will that ensuring the consistency and completeness of the dataset's structure.</a:t>
            </a:r>
          </a:p>
        </p:txBody>
      </p:sp>
      <p:sp>
        <p:nvSpPr>
          <p:cNvPr name="TextBox 33" id="33"/>
          <p:cNvSpPr txBox="true"/>
          <p:nvPr/>
        </p:nvSpPr>
        <p:spPr>
          <a:xfrm rot="0">
            <a:off x="11098262" y="2693827"/>
            <a:ext cx="4601351" cy="2009017"/>
          </a:xfrm>
          <a:prstGeom prst="rect">
            <a:avLst/>
          </a:prstGeom>
        </p:spPr>
        <p:txBody>
          <a:bodyPr anchor="t" rtlCol="false" tIns="0" lIns="0" bIns="0" rIns="0">
            <a:spAutoFit/>
          </a:bodyPr>
          <a:lstStyle/>
          <a:p>
            <a:pPr algn="just">
              <a:lnSpc>
                <a:spcPts val="3134"/>
              </a:lnSpc>
            </a:pPr>
            <a:r>
              <a:rPr lang="en-US" sz="2238">
                <a:solidFill>
                  <a:srgbClr val="FFFFFF"/>
                </a:solidFill>
                <a:latin typeface="Kollektif"/>
                <a:ea typeface="Kollektif"/>
                <a:cs typeface="Kollektif"/>
                <a:sym typeface="Kollektif"/>
              </a:rPr>
              <a:t>Last_review column:</a:t>
            </a:r>
          </a:p>
          <a:p>
            <a:pPr algn="l" marL="483361" indent="-241681" lvl="1">
              <a:lnSpc>
                <a:spcPts val="3134"/>
              </a:lnSpc>
              <a:buFont typeface="Arial"/>
              <a:buChar char="•"/>
            </a:pPr>
            <a:r>
              <a:rPr lang="en-US" sz="2238">
                <a:solidFill>
                  <a:srgbClr val="FFFFFF"/>
                </a:solidFill>
                <a:latin typeface="Kollektif"/>
                <a:ea typeface="Kollektif"/>
                <a:cs typeface="Kollektif"/>
                <a:sym typeface="Kollektif"/>
              </a:rPr>
              <a:t>a default datetime value will be assigned  to the column, as it is expected to be in a datetime format.</a:t>
            </a:r>
          </a:p>
        </p:txBody>
      </p:sp>
      <p:sp>
        <p:nvSpPr>
          <p:cNvPr name="TextBox 34" id="34"/>
          <p:cNvSpPr txBox="true"/>
          <p:nvPr/>
        </p:nvSpPr>
        <p:spPr>
          <a:xfrm rot="0">
            <a:off x="11107787" y="5577564"/>
            <a:ext cx="4907536" cy="2009017"/>
          </a:xfrm>
          <a:prstGeom prst="rect">
            <a:avLst/>
          </a:prstGeom>
        </p:spPr>
        <p:txBody>
          <a:bodyPr anchor="t" rtlCol="false" tIns="0" lIns="0" bIns="0" rIns="0">
            <a:spAutoFit/>
          </a:bodyPr>
          <a:lstStyle/>
          <a:p>
            <a:pPr algn="just">
              <a:lnSpc>
                <a:spcPts val="3134"/>
              </a:lnSpc>
            </a:pPr>
            <a:r>
              <a:rPr lang="en-US" sz="2238">
                <a:solidFill>
                  <a:srgbClr val="FFFFFF"/>
                </a:solidFill>
                <a:latin typeface="Kollektif"/>
                <a:ea typeface="Kollektif"/>
                <a:cs typeface="Kollektif"/>
                <a:sym typeface="Kollektif"/>
              </a:rPr>
              <a:t>Reviews_per_month column:</a:t>
            </a:r>
          </a:p>
          <a:p>
            <a:pPr algn="l" marL="483361" indent="-241681" lvl="1">
              <a:lnSpc>
                <a:spcPts val="3134"/>
              </a:lnSpc>
              <a:buFont typeface="Arial"/>
              <a:buChar char="•"/>
            </a:pPr>
            <a:r>
              <a:rPr lang="en-US" sz="2238">
                <a:solidFill>
                  <a:srgbClr val="FFFFFF"/>
                </a:solidFill>
                <a:latin typeface="Kollektif"/>
                <a:ea typeface="Kollektif"/>
                <a:cs typeface="Kollektif"/>
                <a:sym typeface="Kollektif"/>
              </a:rPr>
              <a:t>the number_of_review column will show the value=0 if these values ​​do not exist. So can be replace using fillna of value=0</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40840" y="8797924"/>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E0B4A4"/>
            </a:solidFill>
          </p:spPr>
        </p:sp>
      </p:grpSp>
      <p:sp>
        <p:nvSpPr>
          <p:cNvPr name="Freeform 4" id="4"/>
          <p:cNvSpPr/>
          <p:nvPr/>
        </p:nvSpPr>
        <p:spPr>
          <a:xfrm flipH="false" flipV="false" rot="0">
            <a:off x="17265772" y="-241004"/>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4"/>
            <a:stretch>
              <a:fillRect l="0" t="0" r="0" b="0"/>
            </a:stretch>
          </a:blipFill>
        </p:spPr>
      </p:sp>
      <p:sp>
        <p:nvSpPr>
          <p:cNvPr name="Freeform 6" id="6"/>
          <p:cNvSpPr/>
          <p:nvPr/>
        </p:nvSpPr>
        <p:spPr>
          <a:xfrm flipH="false" flipV="false" rot="0">
            <a:off x="702463" y="2773436"/>
            <a:ext cx="8422487" cy="7580239"/>
          </a:xfrm>
          <a:custGeom>
            <a:avLst/>
            <a:gdLst/>
            <a:ahLst/>
            <a:cxnLst/>
            <a:rect r="r" b="b" t="t" l="l"/>
            <a:pathLst>
              <a:path h="7580239" w="8422487">
                <a:moveTo>
                  <a:pt x="0" y="0"/>
                </a:moveTo>
                <a:lnTo>
                  <a:pt x="8422487" y="0"/>
                </a:lnTo>
                <a:lnTo>
                  <a:pt x="8422487" y="7580239"/>
                </a:lnTo>
                <a:lnTo>
                  <a:pt x="0" y="7580239"/>
                </a:lnTo>
                <a:lnTo>
                  <a:pt x="0" y="0"/>
                </a:lnTo>
                <a:close/>
              </a:path>
            </a:pathLst>
          </a:custGeom>
          <a:blipFill>
            <a:blip r:embed="rId5"/>
            <a:stretch>
              <a:fillRect l="0" t="0" r="0" b="0"/>
            </a:stretch>
          </a:blipFill>
        </p:spPr>
      </p:sp>
      <p:sp>
        <p:nvSpPr>
          <p:cNvPr name="TextBox 7" id="7"/>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25</a:t>
            </a:r>
          </a:p>
        </p:txBody>
      </p:sp>
      <p:sp>
        <p:nvSpPr>
          <p:cNvPr name="TextBox 8" id="8"/>
          <p:cNvSpPr txBox="true"/>
          <p:nvPr/>
        </p:nvSpPr>
        <p:spPr>
          <a:xfrm rot="0">
            <a:off x="9454556" y="3077236"/>
            <a:ext cx="8537030" cy="2613025"/>
          </a:xfrm>
          <a:prstGeom prst="rect">
            <a:avLst/>
          </a:prstGeom>
        </p:spPr>
        <p:txBody>
          <a:bodyPr anchor="t" rtlCol="false" tIns="0" lIns="0" bIns="0" rIns="0">
            <a:spAutoFit/>
          </a:bodyPr>
          <a:lstStyle/>
          <a:p>
            <a:pPr algn="l">
              <a:lnSpc>
                <a:spcPts val="3499"/>
              </a:lnSpc>
            </a:pPr>
            <a:r>
              <a:rPr lang="en-US" b="true" sz="2499">
                <a:solidFill>
                  <a:srgbClr val="000000"/>
                </a:solidFill>
                <a:latin typeface="Open Sans Bold"/>
                <a:ea typeface="Open Sans Bold"/>
                <a:cs typeface="Open Sans Bold"/>
                <a:sym typeface="Open Sans Bold"/>
              </a:rPr>
              <a:t>Strong Positive Correlations:</a:t>
            </a:r>
          </a:p>
          <a:p>
            <a:pPr algn="l" marL="539748" indent="-269874" lvl="1">
              <a:lnSpc>
                <a:spcPts val="3499"/>
              </a:lnSpc>
              <a:buFont typeface="Arial"/>
              <a:buChar char="•"/>
            </a:pPr>
            <a:r>
              <a:rPr lang="en-US" sz="2499">
                <a:solidFill>
                  <a:srgbClr val="000000"/>
                </a:solidFill>
                <a:latin typeface="Open Sans"/>
                <a:ea typeface="Open Sans"/>
                <a:cs typeface="Open Sans"/>
                <a:sym typeface="Open Sans"/>
              </a:rPr>
              <a:t>number_of_reviews and reviews_per_month are highly correlated (correlation coefficient of 0.89), which makes sense as the number of reviews per month directly impacts the total number of reviews over time.</a:t>
            </a:r>
          </a:p>
        </p:txBody>
      </p:sp>
      <p:sp>
        <p:nvSpPr>
          <p:cNvPr name="TextBox 9" id="9"/>
          <p:cNvSpPr txBox="true"/>
          <p:nvPr/>
        </p:nvSpPr>
        <p:spPr>
          <a:xfrm rot="0">
            <a:off x="9454556" y="6086422"/>
            <a:ext cx="8537030" cy="2174875"/>
          </a:xfrm>
          <a:prstGeom prst="rect">
            <a:avLst/>
          </a:prstGeom>
        </p:spPr>
        <p:txBody>
          <a:bodyPr anchor="t" rtlCol="false" tIns="0" lIns="0" bIns="0" rIns="0">
            <a:spAutoFit/>
          </a:bodyPr>
          <a:lstStyle/>
          <a:p>
            <a:pPr algn="l">
              <a:lnSpc>
                <a:spcPts val="3499"/>
              </a:lnSpc>
            </a:pPr>
            <a:r>
              <a:rPr lang="en-US" sz="2499" b="true">
                <a:solidFill>
                  <a:srgbClr val="000000"/>
                </a:solidFill>
                <a:latin typeface="Open Sans Bold"/>
                <a:ea typeface="Open Sans Bold"/>
                <a:cs typeface="Open Sans Bold"/>
                <a:sym typeface="Open Sans Bold"/>
              </a:rPr>
              <a:t>Negative </a:t>
            </a:r>
            <a:r>
              <a:rPr lang="en-US" b="true" sz="2499">
                <a:solidFill>
                  <a:srgbClr val="000000"/>
                </a:solidFill>
                <a:latin typeface="Open Sans Bold"/>
                <a:ea typeface="Open Sans Bold"/>
                <a:cs typeface="Open Sans Bold"/>
                <a:sym typeface="Open Sans Bold"/>
              </a:rPr>
              <a:t>Correlations:</a:t>
            </a:r>
          </a:p>
          <a:p>
            <a:pPr algn="l" marL="539748" indent="-269874" lvl="1">
              <a:lnSpc>
                <a:spcPts val="3499"/>
              </a:lnSpc>
              <a:buFont typeface="Arial"/>
              <a:buChar char="•"/>
            </a:pPr>
            <a:r>
              <a:rPr lang="en-US" sz="2499">
                <a:solidFill>
                  <a:srgbClr val="000000"/>
                </a:solidFill>
                <a:latin typeface="Open Sans"/>
                <a:ea typeface="Open Sans"/>
                <a:cs typeface="Open Sans"/>
                <a:sym typeface="Open Sans"/>
              </a:rPr>
              <a:t>price and minimum_nights are slight negative correlation (-0.10), suggesting that properties with higher prices might have lower minimum stay requirements.</a:t>
            </a:r>
          </a:p>
        </p:txBody>
      </p:sp>
      <p:sp>
        <p:nvSpPr>
          <p:cNvPr name="TextBox 10" id="10"/>
          <p:cNvSpPr txBox="true"/>
          <p:nvPr/>
        </p:nvSpPr>
        <p:spPr>
          <a:xfrm rot="0">
            <a:off x="2946438" y="1274429"/>
            <a:ext cx="12395125" cy="1928445"/>
          </a:xfrm>
          <a:prstGeom prst="rect">
            <a:avLst/>
          </a:prstGeom>
        </p:spPr>
        <p:txBody>
          <a:bodyPr anchor="t" rtlCol="false" tIns="0" lIns="0" bIns="0" rIns="0">
            <a:spAutoFit/>
          </a:bodyPr>
          <a:lstStyle/>
          <a:p>
            <a:pPr algn="ctr">
              <a:lnSpc>
                <a:spcPts val="5148"/>
              </a:lnSpc>
            </a:pPr>
            <a:r>
              <a:rPr lang="en-US" sz="3677" b="true">
                <a:solidFill>
                  <a:srgbClr val="213B55"/>
                </a:solidFill>
                <a:latin typeface="Canva Sans Bold"/>
                <a:ea typeface="Canva Sans Bold"/>
                <a:cs typeface="Canva Sans Bold"/>
                <a:sym typeface="Canva Sans Bold"/>
              </a:rPr>
              <a:t>Using </a:t>
            </a:r>
            <a:r>
              <a:rPr lang="en-US" sz="3677" b="true">
                <a:solidFill>
                  <a:srgbClr val="F42120"/>
                </a:solidFill>
                <a:latin typeface="Canva Sans Bold"/>
                <a:ea typeface="Canva Sans Bold"/>
                <a:cs typeface="Canva Sans Bold"/>
                <a:sym typeface="Canva Sans Bold"/>
              </a:rPr>
              <a:t>Spearman</a:t>
            </a:r>
            <a:r>
              <a:rPr lang="en-US" sz="3677" b="true">
                <a:solidFill>
                  <a:srgbClr val="213B55"/>
                </a:solidFill>
                <a:latin typeface="Canva Sans Bold"/>
                <a:ea typeface="Canva Sans Bold"/>
                <a:cs typeface="Canva Sans Bold"/>
                <a:sym typeface="Canva Sans Bold"/>
              </a:rPr>
              <a:t> to Check the Correlation of Relationships Between </a:t>
            </a:r>
            <a:r>
              <a:rPr lang="en-US" sz="3677" b="true">
                <a:solidFill>
                  <a:srgbClr val="FF0000"/>
                </a:solidFill>
                <a:latin typeface="Canva Sans Bold"/>
                <a:ea typeface="Canva Sans Bold"/>
                <a:cs typeface="Canva Sans Bold"/>
                <a:sym typeface="Canva Sans Bold"/>
              </a:rPr>
              <a:t>Numeric Variables</a:t>
            </a:r>
          </a:p>
          <a:p>
            <a:pPr algn="ctr">
              <a:lnSpc>
                <a:spcPts val="5148"/>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40840" y="8797924"/>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sp>
        <p:nvSpPr>
          <p:cNvPr name="Freeform 4" id="4"/>
          <p:cNvSpPr/>
          <p:nvPr/>
        </p:nvSpPr>
        <p:spPr>
          <a:xfrm flipH="false" flipV="false" rot="0">
            <a:off x="-852344" y="8491772"/>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658290" y="-127937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573376" y="8391526"/>
            <a:ext cx="787400" cy="790576"/>
          </a:xfrm>
          <a:custGeom>
            <a:avLst/>
            <a:gdLst/>
            <a:ahLst/>
            <a:cxnLst/>
            <a:rect r="r" b="b" t="t" l="l"/>
            <a:pathLst>
              <a:path h="790576" w="787400">
                <a:moveTo>
                  <a:pt x="0" y="0"/>
                </a:moveTo>
                <a:lnTo>
                  <a:pt x="787400" y="0"/>
                </a:lnTo>
                <a:lnTo>
                  <a:pt x="787400" y="790576"/>
                </a:lnTo>
                <a:lnTo>
                  <a:pt x="0" y="7905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058900" y="8391526"/>
            <a:ext cx="666750" cy="790576"/>
          </a:xfrm>
          <a:custGeom>
            <a:avLst/>
            <a:gdLst/>
            <a:ahLst/>
            <a:cxnLst/>
            <a:rect r="r" b="b" t="t" l="l"/>
            <a:pathLst>
              <a:path h="790576" w="666750">
                <a:moveTo>
                  <a:pt x="0" y="0"/>
                </a:moveTo>
                <a:lnTo>
                  <a:pt x="666750" y="0"/>
                </a:lnTo>
                <a:lnTo>
                  <a:pt x="666750" y="790576"/>
                </a:lnTo>
                <a:lnTo>
                  <a:pt x="0" y="7905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026776" y="8391526"/>
            <a:ext cx="641350" cy="790574"/>
          </a:xfrm>
          <a:custGeom>
            <a:avLst/>
            <a:gdLst/>
            <a:ahLst/>
            <a:cxnLst/>
            <a:rect r="r" b="b" t="t" l="l"/>
            <a:pathLst>
              <a:path h="790574" w="641350">
                <a:moveTo>
                  <a:pt x="0" y="0"/>
                </a:moveTo>
                <a:lnTo>
                  <a:pt x="641350" y="0"/>
                </a:lnTo>
                <a:lnTo>
                  <a:pt x="641350" y="790574"/>
                </a:lnTo>
                <a:lnTo>
                  <a:pt x="0" y="7905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4819650" y="8391526"/>
            <a:ext cx="787400" cy="790576"/>
          </a:xfrm>
          <a:custGeom>
            <a:avLst/>
            <a:gdLst/>
            <a:ahLst/>
            <a:cxnLst/>
            <a:rect r="r" b="b" t="t" l="l"/>
            <a:pathLst>
              <a:path h="790576" w="787400">
                <a:moveTo>
                  <a:pt x="0" y="0"/>
                </a:moveTo>
                <a:lnTo>
                  <a:pt x="787400" y="0"/>
                </a:lnTo>
                <a:lnTo>
                  <a:pt x="787400" y="790576"/>
                </a:lnTo>
                <a:lnTo>
                  <a:pt x="0" y="790576"/>
                </a:lnTo>
                <a:lnTo>
                  <a:pt x="0" y="0"/>
                </a:lnTo>
                <a:close/>
              </a:path>
            </a:pathLst>
          </a:custGeom>
          <a:blipFill>
            <a:blip r:embed="rId6">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8067676" y="8391526"/>
            <a:ext cx="590550" cy="790576"/>
          </a:xfrm>
          <a:custGeom>
            <a:avLst/>
            <a:gdLst/>
            <a:ahLst/>
            <a:cxnLst/>
            <a:rect r="r" b="b" t="t" l="l"/>
            <a:pathLst>
              <a:path h="790576" w="590550">
                <a:moveTo>
                  <a:pt x="0" y="0"/>
                </a:moveTo>
                <a:lnTo>
                  <a:pt x="590550" y="0"/>
                </a:lnTo>
                <a:lnTo>
                  <a:pt x="590550" y="790576"/>
                </a:lnTo>
                <a:lnTo>
                  <a:pt x="0" y="79057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9493250" y="8391526"/>
            <a:ext cx="790576" cy="790576"/>
          </a:xfrm>
          <a:custGeom>
            <a:avLst/>
            <a:gdLst/>
            <a:ahLst/>
            <a:cxnLst/>
            <a:rect r="r" b="b" t="t" l="l"/>
            <a:pathLst>
              <a:path h="790576" w="790576">
                <a:moveTo>
                  <a:pt x="0" y="0"/>
                </a:moveTo>
                <a:lnTo>
                  <a:pt x="790576" y="0"/>
                </a:lnTo>
                <a:lnTo>
                  <a:pt x="790576" y="790576"/>
                </a:lnTo>
                <a:lnTo>
                  <a:pt x="0" y="790576"/>
                </a:lnTo>
                <a:lnTo>
                  <a:pt x="0" y="0"/>
                </a:lnTo>
                <a:close/>
              </a:path>
            </a:pathLst>
          </a:custGeom>
          <a:blipFill>
            <a:blip r:embed="rId6">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6394450" y="8451850"/>
            <a:ext cx="787400" cy="673102"/>
          </a:xfrm>
          <a:custGeom>
            <a:avLst/>
            <a:gdLst/>
            <a:ahLst/>
            <a:cxnLst/>
            <a:rect r="r" b="b" t="t" l="l"/>
            <a:pathLst>
              <a:path h="673102" w="787400">
                <a:moveTo>
                  <a:pt x="0" y="0"/>
                </a:moveTo>
                <a:lnTo>
                  <a:pt x="787400" y="0"/>
                </a:lnTo>
                <a:lnTo>
                  <a:pt x="787400" y="673102"/>
                </a:lnTo>
                <a:lnTo>
                  <a:pt x="0" y="67310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44850" y="8391526"/>
            <a:ext cx="787400" cy="790576"/>
          </a:xfrm>
          <a:custGeom>
            <a:avLst/>
            <a:gdLst/>
            <a:ahLst/>
            <a:cxnLst/>
            <a:rect r="r" b="b" t="t" l="l"/>
            <a:pathLst>
              <a:path h="790576" w="787400">
                <a:moveTo>
                  <a:pt x="0" y="0"/>
                </a:moveTo>
                <a:lnTo>
                  <a:pt x="787400" y="0"/>
                </a:lnTo>
                <a:lnTo>
                  <a:pt x="787400" y="790576"/>
                </a:lnTo>
                <a:lnTo>
                  <a:pt x="0" y="790576"/>
                </a:lnTo>
                <a:lnTo>
                  <a:pt x="0" y="0"/>
                </a:lnTo>
                <a:close/>
              </a:path>
            </a:pathLst>
          </a:custGeom>
          <a:blipFill>
            <a:blip r:embed="rId6">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0">
            <a:off x="1800226" y="8391526"/>
            <a:ext cx="666750" cy="790576"/>
          </a:xfrm>
          <a:custGeom>
            <a:avLst/>
            <a:gdLst/>
            <a:ahLst/>
            <a:cxnLst/>
            <a:rect r="r" b="b" t="t" l="l"/>
            <a:pathLst>
              <a:path h="790576" w="666750">
                <a:moveTo>
                  <a:pt x="0" y="0"/>
                </a:moveTo>
                <a:lnTo>
                  <a:pt x="666750" y="0"/>
                </a:lnTo>
                <a:lnTo>
                  <a:pt x="666750" y="790576"/>
                </a:lnTo>
                <a:lnTo>
                  <a:pt x="0" y="790576"/>
                </a:lnTo>
                <a:lnTo>
                  <a:pt x="0" y="0"/>
                </a:lnTo>
                <a:close/>
              </a:path>
            </a:pathLst>
          </a:custGeom>
          <a:blipFill>
            <a:blip r:embed="rId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0953750" y="7092950"/>
            <a:ext cx="790576" cy="790576"/>
          </a:xfrm>
          <a:custGeom>
            <a:avLst/>
            <a:gdLst/>
            <a:ahLst/>
            <a:cxnLst/>
            <a:rect r="r" b="b" t="t" l="l"/>
            <a:pathLst>
              <a:path h="790576" w="790576">
                <a:moveTo>
                  <a:pt x="0" y="0"/>
                </a:moveTo>
                <a:lnTo>
                  <a:pt x="790576" y="0"/>
                </a:lnTo>
                <a:lnTo>
                  <a:pt x="790576" y="790576"/>
                </a:lnTo>
                <a:lnTo>
                  <a:pt x="0" y="790576"/>
                </a:lnTo>
                <a:lnTo>
                  <a:pt x="0" y="0"/>
                </a:lnTo>
                <a:close/>
              </a:path>
            </a:pathLst>
          </a:custGeom>
          <a:blipFill>
            <a:blip r:embed="rId6">
              <a:extLst>
                <a:ext uri="{96DAC541-7B7A-43D3-8B79-37D633B846F1}">
                  <asvg:svgBlip xmlns:asvg="http://schemas.microsoft.com/office/drawing/2016/SVG/main" r:embed="rId20"/>
                </a:ext>
              </a:extLst>
            </a:blip>
            <a:stretch>
              <a:fillRect l="0" t="0" r="0" b="0"/>
            </a:stretch>
          </a:blipFill>
        </p:spPr>
      </p:sp>
      <p:sp>
        <p:nvSpPr>
          <p:cNvPr name="Freeform 16" id="16"/>
          <p:cNvSpPr/>
          <p:nvPr/>
        </p:nvSpPr>
        <p:spPr>
          <a:xfrm flipH="false" flipV="false" rot="0">
            <a:off x="14046200" y="7092950"/>
            <a:ext cx="692150" cy="790576"/>
          </a:xfrm>
          <a:custGeom>
            <a:avLst/>
            <a:gdLst/>
            <a:ahLst/>
            <a:cxnLst/>
            <a:rect r="r" b="b" t="t" l="l"/>
            <a:pathLst>
              <a:path h="790576" w="692150">
                <a:moveTo>
                  <a:pt x="0" y="0"/>
                </a:moveTo>
                <a:lnTo>
                  <a:pt x="692150" y="0"/>
                </a:lnTo>
                <a:lnTo>
                  <a:pt x="692150" y="790576"/>
                </a:lnTo>
                <a:lnTo>
                  <a:pt x="0" y="79057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7" id="17"/>
          <p:cNvSpPr/>
          <p:nvPr/>
        </p:nvSpPr>
        <p:spPr>
          <a:xfrm flipH="false" flipV="false" rot="0">
            <a:off x="9496426" y="7092950"/>
            <a:ext cx="787400" cy="790576"/>
          </a:xfrm>
          <a:custGeom>
            <a:avLst/>
            <a:gdLst/>
            <a:ahLst/>
            <a:cxnLst/>
            <a:rect r="r" b="b" t="t" l="l"/>
            <a:pathLst>
              <a:path h="790576" w="787400">
                <a:moveTo>
                  <a:pt x="0" y="0"/>
                </a:moveTo>
                <a:lnTo>
                  <a:pt x="787400" y="0"/>
                </a:lnTo>
                <a:lnTo>
                  <a:pt x="787400" y="790576"/>
                </a:lnTo>
                <a:lnTo>
                  <a:pt x="0" y="790576"/>
                </a:lnTo>
                <a:lnTo>
                  <a:pt x="0" y="0"/>
                </a:lnTo>
                <a:close/>
              </a:path>
            </a:pathLst>
          </a:custGeom>
          <a:blipFill>
            <a:blip r:embed="rId6">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false" rot="0">
            <a:off x="7969250" y="7092950"/>
            <a:ext cx="787400" cy="790576"/>
          </a:xfrm>
          <a:custGeom>
            <a:avLst/>
            <a:gdLst/>
            <a:ahLst/>
            <a:cxnLst/>
            <a:rect r="r" b="b" t="t" l="l"/>
            <a:pathLst>
              <a:path h="790576" w="787400">
                <a:moveTo>
                  <a:pt x="0" y="0"/>
                </a:moveTo>
                <a:lnTo>
                  <a:pt x="787400" y="0"/>
                </a:lnTo>
                <a:lnTo>
                  <a:pt x="787400" y="790576"/>
                </a:lnTo>
                <a:lnTo>
                  <a:pt x="0" y="790576"/>
                </a:lnTo>
                <a:lnTo>
                  <a:pt x="0" y="0"/>
                </a:lnTo>
                <a:close/>
              </a:path>
            </a:pathLst>
          </a:custGeom>
          <a:blipFill>
            <a:blip r:embed="rId6">
              <a:extLst>
                <a:ext uri="{96DAC541-7B7A-43D3-8B79-37D633B846F1}">
                  <asvg:svgBlip xmlns:asvg="http://schemas.microsoft.com/office/drawing/2016/SVG/main" r:embed="rId24"/>
                </a:ext>
              </a:extLst>
            </a:blip>
            <a:stretch>
              <a:fillRect l="0" t="0" r="0" b="0"/>
            </a:stretch>
          </a:blipFill>
        </p:spPr>
      </p:sp>
      <p:sp>
        <p:nvSpPr>
          <p:cNvPr name="Freeform 19" id="19"/>
          <p:cNvSpPr/>
          <p:nvPr/>
        </p:nvSpPr>
        <p:spPr>
          <a:xfrm flipH="false" flipV="false" rot="0">
            <a:off x="6400800" y="7092950"/>
            <a:ext cx="774700" cy="787400"/>
          </a:xfrm>
          <a:custGeom>
            <a:avLst/>
            <a:gdLst/>
            <a:ahLst/>
            <a:cxnLst/>
            <a:rect r="r" b="b" t="t" l="l"/>
            <a:pathLst>
              <a:path h="787400" w="774700">
                <a:moveTo>
                  <a:pt x="0" y="0"/>
                </a:moveTo>
                <a:lnTo>
                  <a:pt x="774700" y="0"/>
                </a:lnTo>
                <a:lnTo>
                  <a:pt x="774700" y="787400"/>
                </a:lnTo>
                <a:lnTo>
                  <a:pt x="0" y="7874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0" id="20"/>
          <p:cNvSpPr/>
          <p:nvPr/>
        </p:nvSpPr>
        <p:spPr>
          <a:xfrm flipH="false" flipV="false" rot="0">
            <a:off x="3457576" y="7092950"/>
            <a:ext cx="361950" cy="787400"/>
          </a:xfrm>
          <a:custGeom>
            <a:avLst/>
            <a:gdLst/>
            <a:ahLst/>
            <a:cxnLst/>
            <a:rect r="r" b="b" t="t" l="l"/>
            <a:pathLst>
              <a:path h="787400" w="361950">
                <a:moveTo>
                  <a:pt x="0" y="0"/>
                </a:moveTo>
                <a:lnTo>
                  <a:pt x="361950" y="0"/>
                </a:lnTo>
                <a:lnTo>
                  <a:pt x="361950" y="787400"/>
                </a:lnTo>
                <a:lnTo>
                  <a:pt x="0" y="78740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1" id="21"/>
          <p:cNvSpPr/>
          <p:nvPr/>
        </p:nvSpPr>
        <p:spPr>
          <a:xfrm flipH="false" flipV="false" rot="0">
            <a:off x="1771650" y="7092950"/>
            <a:ext cx="727076" cy="790576"/>
          </a:xfrm>
          <a:custGeom>
            <a:avLst/>
            <a:gdLst/>
            <a:ahLst/>
            <a:cxnLst/>
            <a:rect r="r" b="b" t="t" l="l"/>
            <a:pathLst>
              <a:path h="790576" w="727076">
                <a:moveTo>
                  <a:pt x="0" y="0"/>
                </a:moveTo>
                <a:lnTo>
                  <a:pt x="727076" y="0"/>
                </a:lnTo>
                <a:lnTo>
                  <a:pt x="727076" y="790576"/>
                </a:lnTo>
                <a:lnTo>
                  <a:pt x="0" y="790576"/>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Freeform 22" id="22"/>
          <p:cNvSpPr/>
          <p:nvPr/>
        </p:nvSpPr>
        <p:spPr>
          <a:xfrm flipH="false" flipV="false" rot="0">
            <a:off x="4819650" y="7124700"/>
            <a:ext cx="793750" cy="727076"/>
          </a:xfrm>
          <a:custGeom>
            <a:avLst/>
            <a:gdLst/>
            <a:ahLst/>
            <a:cxnLst/>
            <a:rect r="r" b="b" t="t" l="l"/>
            <a:pathLst>
              <a:path h="727076" w="793750">
                <a:moveTo>
                  <a:pt x="0" y="0"/>
                </a:moveTo>
                <a:lnTo>
                  <a:pt x="793750" y="0"/>
                </a:lnTo>
                <a:lnTo>
                  <a:pt x="793750" y="727076"/>
                </a:lnTo>
                <a:lnTo>
                  <a:pt x="0" y="727076"/>
                </a:lnTo>
                <a:lnTo>
                  <a:pt x="0" y="0"/>
                </a:lnTo>
                <a:close/>
              </a:path>
            </a:pathLst>
          </a:custGeom>
          <a:blipFill>
            <a:blip r:embed="rId31">
              <a:extLst>
                <a:ext uri="{96DAC541-7B7A-43D3-8B79-37D633B846F1}">
                  <asvg:svgBlip xmlns:asvg="http://schemas.microsoft.com/office/drawing/2016/SVG/main" r:embed="rId32"/>
                </a:ext>
              </a:extLst>
            </a:blip>
            <a:stretch>
              <a:fillRect l="0" t="0" r="0" b="0"/>
            </a:stretch>
          </a:blipFill>
        </p:spPr>
      </p:sp>
      <p:sp>
        <p:nvSpPr>
          <p:cNvPr name="Freeform 23" id="23"/>
          <p:cNvSpPr/>
          <p:nvPr/>
        </p:nvSpPr>
        <p:spPr>
          <a:xfrm flipH="false" flipV="false" rot="0">
            <a:off x="15573376" y="5753100"/>
            <a:ext cx="787400" cy="790576"/>
          </a:xfrm>
          <a:custGeom>
            <a:avLst/>
            <a:gdLst/>
            <a:ahLst/>
            <a:cxnLst/>
            <a:rect r="r" b="b" t="t" l="l"/>
            <a:pathLst>
              <a:path h="790576" w="787400">
                <a:moveTo>
                  <a:pt x="0" y="0"/>
                </a:moveTo>
                <a:lnTo>
                  <a:pt x="787400" y="0"/>
                </a:lnTo>
                <a:lnTo>
                  <a:pt x="787400" y="790576"/>
                </a:lnTo>
                <a:lnTo>
                  <a:pt x="0" y="790576"/>
                </a:lnTo>
                <a:lnTo>
                  <a:pt x="0" y="0"/>
                </a:lnTo>
                <a:close/>
              </a:path>
            </a:pathLst>
          </a:custGeom>
          <a:blipFill>
            <a:blip r:embed="rId6">
              <a:extLst>
                <a:ext uri="{96DAC541-7B7A-43D3-8B79-37D633B846F1}">
                  <asvg:svgBlip xmlns:asvg="http://schemas.microsoft.com/office/drawing/2016/SVG/main" r:embed="rId33"/>
                </a:ext>
              </a:extLst>
            </a:blip>
            <a:stretch>
              <a:fillRect l="0" t="0" r="0" b="0"/>
            </a:stretch>
          </a:blipFill>
        </p:spPr>
      </p:sp>
      <p:sp>
        <p:nvSpPr>
          <p:cNvPr name="Freeform 24" id="24"/>
          <p:cNvSpPr/>
          <p:nvPr/>
        </p:nvSpPr>
        <p:spPr>
          <a:xfrm flipH="false" flipV="false" rot="0">
            <a:off x="13998576" y="5822950"/>
            <a:ext cx="787400" cy="650876"/>
          </a:xfrm>
          <a:custGeom>
            <a:avLst/>
            <a:gdLst/>
            <a:ahLst/>
            <a:cxnLst/>
            <a:rect r="r" b="b" t="t" l="l"/>
            <a:pathLst>
              <a:path h="650876" w="787400">
                <a:moveTo>
                  <a:pt x="0" y="0"/>
                </a:moveTo>
                <a:lnTo>
                  <a:pt x="787400" y="0"/>
                </a:lnTo>
                <a:lnTo>
                  <a:pt x="787400" y="650876"/>
                </a:lnTo>
                <a:lnTo>
                  <a:pt x="0" y="650876"/>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25" id="25"/>
          <p:cNvSpPr/>
          <p:nvPr/>
        </p:nvSpPr>
        <p:spPr>
          <a:xfrm flipH="false" flipV="false" rot="0">
            <a:off x="12515850" y="5753100"/>
            <a:ext cx="641350" cy="790576"/>
          </a:xfrm>
          <a:custGeom>
            <a:avLst/>
            <a:gdLst/>
            <a:ahLst/>
            <a:cxnLst/>
            <a:rect r="r" b="b" t="t" l="l"/>
            <a:pathLst>
              <a:path h="790576" w="641350">
                <a:moveTo>
                  <a:pt x="0" y="0"/>
                </a:moveTo>
                <a:lnTo>
                  <a:pt x="641350" y="0"/>
                </a:lnTo>
                <a:lnTo>
                  <a:pt x="641350" y="790576"/>
                </a:lnTo>
                <a:lnTo>
                  <a:pt x="0" y="790576"/>
                </a:lnTo>
                <a:lnTo>
                  <a:pt x="0" y="0"/>
                </a:lnTo>
                <a:close/>
              </a:path>
            </a:pathLst>
          </a:custGeom>
          <a:blipFill>
            <a:blip r:embed="rId10">
              <a:extLst>
                <a:ext uri="{96DAC541-7B7A-43D3-8B79-37D633B846F1}">
                  <asvg:svgBlip xmlns:asvg="http://schemas.microsoft.com/office/drawing/2016/SVG/main" r:embed="rId36"/>
                </a:ext>
              </a:extLst>
            </a:blip>
            <a:stretch>
              <a:fillRect l="0" t="0" r="0" b="0"/>
            </a:stretch>
          </a:blipFill>
        </p:spPr>
      </p:sp>
      <p:sp>
        <p:nvSpPr>
          <p:cNvPr name="Freeform 26" id="26"/>
          <p:cNvSpPr/>
          <p:nvPr/>
        </p:nvSpPr>
        <p:spPr>
          <a:xfrm flipH="false" flipV="false" rot="0">
            <a:off x="10953750" y="5889626"/>
            <a:ext cx="790576" cy="517526"/>
          </a:xfrm>
          <a:custGeom>
            <a:avLst/>
            <a:gdLst/>
            <a:ahLst/>
            <a:cxnLst/>
            <a:rect r="r" b="b" t="t" l="l"/>
            <a:pathLst>
              <a:path h="517526" w="790576">
                <a:moveTo>
                  <a:pt x="0" y="0"/>
                </a:moveTo>
                <a:lnTo>
                  <a:pt x="790576" y="0"/>
                </a:lnTo>
                <a:lnTo>
                  <a:pt x="790576" y="517526"/>
                </a:lnTo>
                <a:lnTo>
                  <a:pt x="0" y="517526"/>
                </a:lnTo>
                <a:lnTo>
                  <a:pt x="0" y="0"/>
                </a:lnTo>
                <a:close/>
              </a:path>
            </a:pathLst>
          </a:custGeom>
          <a:blipFill>
            <a:blip r:embed="rId37">
              <a:extLst>
                <a:ext uri="{96DAC541-7B7A-43D3-8B79-37D633B846F1}">
                  <asvg:svgBlip xmlns:asvg="http://schemas.microsoft.com/office/drawing/2016/SVG/main" r:embed="rId38"/>
                </a:ext>
              </a:extLst>
            </a:blip>
            <a:stretch>
              <a:fillRect l="0" t="0" r="0" b="0"/>
            </a:stretch>
          </a:blipFill>
        </p:spPr>
      </p:sp>
      <p:sp>
        <p:nvSpPr>
          <p:cNvPr name="Freeform 27" id="27"/>
          <p:cNvSpPr/>
          <p:nvPr/>
        </p:nvSpPr>
        <p:spPr>
          <a:xfrm flipH="false" flipV="false" rot="0">
            <a:off x="9493250" y="5753100"/>
            <a:ext cx="790576" cy="790576"/>
          </a:xfrm>
          <a:custGeom>
            <a:avLst/>
            <a:gdLst/>
            <a:ahLst/>
            <a:cxnLst/>
            <a:rect r="r" b="b" t="t" l="l"/>
            <a:pathLst>
              <a:path h="790576" w="790576">
                <a:moveTo>
                  <a:pt x="0" y="0"/>
                </a:moveTo>
                <a:lnTo>
                  <a:pt x="790576" y="0"/>
                </a:lnTo>
                <a:lnTo>
                  <a:pt x="790576" y="790576"/>
                </a:lnTo>
                <a:lnTo>
                  <a:pt x="0" y="790576"/>
                </a:lnTo>
                <a:lnTo>
                  <a:pt x="0" y="0"/>
                </a:lnTo>
                <a:close/>
              </a:path>
            </a:pathLst>
          </a:custGeom>
          <a:blipFill>
            <a:blip r:embed="rId6">
              <a:extLst>
                <a:ext uri="{96DAC541-7B7A-43D3-8B79-37D633B846F1}">
                  <asvg:svgBlip xmlns:asvg="http://schemas.microsoft.com/office/drawing/2016/SVG/main" r:embed="rId39"/>
                </a:ext>
              </a:extLst>
            </a:blip>
            <a:stretch>
              <a:fillRect l="0" t="0" r="0" b="0"/>
            </a:stretch>
          </a:blipFill>
        </p:spPr>
      </p:sp>
      <p:sp>
        <p:nvSpPr>
          <p:cNvPr name="Freeform 28" id="28"/>
          <p:cNvSpPr/>
          <p:nvPr/>
        </p:nvSpPr>
        <p:spPr>
          <a:xfrm flipH="false" flipV="false" rot="0">
            <a:off x="7969250" y="5753100"/>
            <a:ext cx="787400" cy="790576"/>
          </a:xfrm>
          <a:custGeom>
            <a:avLst/>
            <a:gdLst/>
            <a:ahLst/>
            <a:cxnLst/>
            <a:rect r="r" b="b" t="t" l="l"/>
            <a:pathLst>
              <a:path h="790576" w="787400">
                <a:moveTo>
                  <a:pt x="0" y="0"/>
                </a:moveTo>
                <a:lnTo>
                  <a:pt x="787400" y="0"/>
                </a:lnTo>
                <a:lnTo>
                  <a:pt x="787400" y="790576"/>
                </a:lnTo>
                <a:lnTo>
                  <a:pt x="0" y="790576"/>
                </a:lnTo>
                <a:lnTo>
                  <a:pt x="0" y="0"/>
                </a:lnTo>
                <a:close/>
              </a:path>
            </a:pathLst>
          </a:custGeom>
          <a:blipFill>
            <a:blip r:embed="rId6">
              <a:extLst>
                <a:ext uri="{96DAC541-7B7A-43D3-8B79-37D633B846F1}">
                  <asvg:svgBlip xmlns:asvg="http://schemas.microsoft.com/office/drawing/2016/SVG/main" r:embed="rId40"/>
                </a:ext>
              </a:extLst>
            </a:blip>
            <a:stretch>
              <a:fillRect l="0" t="0" r="0" b="0"/>
            </a:stretch>
          </a:blipFill>
        </p:spPr>
      </p:sp>
      <p:sp>
        <p:nvSpPr>
          <p:cNvPr name="Freeform 29" id="29"/>
          <p:cNvSpPr/>
          <p:nvPr/>
        </p:nvSpPr>
        <p:spPr>
          <a:xfrm flipH="false" flipV="false" rot="0">
            <a:off x="6423026" y="5753100"/>
            <a:ext cx="727076" cy="790574"/>
          </a:xfrm>
          <a:custGeom>
            <a:avLst/>
            <a:gdLst/>
            <a:ahLst/>
            <a:cxnLst/>
            <a:rect r="r" b="b" t="t" l="l"/>
            <a:pathLst>
              <a:path h="790574" w="727076">
                <a:moveTo>
                  <a:pt x="0" y="0"/>
                </a:moveTo>
                <a:lnTo>
                  <a:pt x="727076" y="0"/>
                </a:lnTo>
                <a:lnTo>
                  <a:pt x="727076" y="790574"/>
                </a:lnTo>
                <a:lnTo>
                  <a:pt x="0" y="790574"/>
                </a:lnTo>
                <a:lnTo>
                  <a:pt x="0" y="0"/>
                </a:lnTo>
                <a:close/>
              </a:path>
            </a:pathLst>
          </a:custGeom>
          <a:blipFill>
            <a:blip r:embed="rId29">
              <a:extLst>
                <a:ext uri="{96DAC541-7B7A-43D3-8B79-37D633B846F1}">
                  <asvg:svgBlip xmlns:asvg="http://schemas.microsoft.com/office/drawing/2016/SVG/main" r:embed="rId41"/>
                </a:ext>
              </a:extLst>
            </a:blip>
            <a:stretch>
              <a:fillRect l="0" t="0" r="0" b="0"/>
            </a:stretch>
          </a:blipFill>
        </p:spPr>
      </p:sp>
      <p:sp>
        <p:nvSpPr>
          <p:cNvPr name="Freeform 30" id="30"/>
          <p:cNvSpPr/>
          <p:nvPr/>
        </p:nvSpPr>
        <p:spPr>
          <a:xfrm flipH="false" flipV="false" rot="0">
            <a:off x="4829176" y="5753100"/>
            <a:ext cx="765176" cy="790574"/>
          </a:xfrm>
          <a:custGeom>
            <a:avLst/>
            <a:gdLst/>
            <a:ahLst/>
            <a:cxnLst/>
            <a:rect r="r" b="b" t="t" l="l"/>
            <a:pathLst>
              <a:path h="790574" w="765176">
                <a:moveTo>
                  <a:pt x="0" y="0"/>
                </a:moveTo>
                <a:lnTo>
                  <a:pt x="765176" y="0"/>
                </a:lnTo>
                <a:lnTo>
                  <a:pt x="765176" y="790574"/>
                </a:lnTo>
                <a:lnTo>
                  <a:pt x="0" y="790574"/>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sp>
        <p:nvSpPr>
          <p:cNvPr name="Freeform 31" id="31"/>
          <p:cNvSpPr/>
          <p:nvPr/>
        </p:nvSpPr>
        <p:spPr>
          <a:xfrm flipH="false" flipV="false" rot="0">
            <a:off x="1739900" y="5753100"/>
            <a:ext cx="793750" cy="793750"/>
          </a:xfrm>
          <a:custGeom>
            <a:avLst/>
            <a:gdLst/>
            <a:ahLst/>
            <a:cxnLst/>
            <a:rect r="r" b="b" t="t" l="l"/>
            <a:pathLst>
              <a:path h="793750" w="793750">
                <a:moveTo>
                  <a:pt x="0" y="0"/>
                </a:moveTo>
                <a:lnTo>
                  <a:pt x="793750" y="0"/>
                </a:lnTo>
                <a:lnTo>
                  <a:pt x="793750" y="793750"/>
                </a:lnTo>
                <a:lnTo>
                  <a:pt x="0" y="793750"/>
                </a:lnTo>
                <a:lnTo>
                  <a:pt x="0" y="0"/>
                </a:lnTo>
                <a:close/>
              </a:path>
            </a:pathLst>
          </a:custGeom>
          <a:blipFill>
            <a:blip r:embed="rId6">
              <a:extLst>
                <a:ext uri="{96DAC541-7B7A-43D3-8B79-37D633B846F1}">
                  <asvg:svgBlip xmlns:asvg="http://schemas.microsoft.com/office/drawing/2016/SVG/main" r:embed="rId44"/>
                </a:ext>
              </a:extLst>
            </a:blip>
            <a:stretch>
              <a:fillRect l="0" t="0" r="0" b="0"/>
            </a:stretch>
          </a:blipFill>
        </p:spPr>
      </p:sp>
      <p:sp>
        <p:nvSpPr>
          <p:cNvPr name="Freeform 32" id="32"/>
          <p:cNvSpPr/>
          <p:nvPr/>
        </p:nvSpPr>
        <p:spPr>
          <a:xfrm flipH="false" flipV="false" rot="0">
            <a:off x="3330576" y="5753100"/>
            <a:ext cx="615950" cy="790574"/>
          </a:xfrm>
          <a:custGeom>
            <a:avLst/>
            <a:gdLst/>
            <a:ahLst/>
            <a:cxnLst/>
            <a:rect r="r" b="b" t="t" l="l"/>
            <a:pathLst>
              <a:path h="790574" w="615950">
                <a:moveTo>
                  <a:pt x="0" y="0"/>
                </a:moveTo>
                <a:lnTo>
                  <a:pt x="615950" y="0"/>
                </a:lnTo>
                <a:lnTo>
                  <a:pt x="615950" y="790574"/>
                </a:lnTo>
                <a:lnTo>
                  <a:pt x="0" y="790574"/>
                </a:lnTo>
                <a:lnTo>
                  <a:pt x="0" y="0"/>
                </a:lnTo>
                <a:close/>
              </a:path>
            </a:pathLst>
          </a:custGeom>
          <a:blipFill>
            <a:blip r:embed="rId45">
              <a:extLst>
                <a:ext uri="{96DAC541-7B7A-43D3-8B79-37D633B846F1}">
                  <asvg:svgBlip xmlns:asvg="http://schemas.microsoft.com/office/drawing/2016/SVG/main" r:embed="rId46"/>
                </a:ext>
              </a:extLst>
            </a:blip>
            <a:stretch>
              <a:fillRect l="0" t="0" r="0" b="0"/>
            </a:stretch>
          </a:blipFill>
        </p:spPr>
      </p:sp>
      <p:sp>
        <p:nvSpPr>
          <p:cNvPr name="Freeform 33" id="33"/>
          <p:cNvSpPr/>
          <p:nvPr/>
        </p:nvSpPr>
        <p:spPr>
          <a:xfrm flipH="false" flipV="false" rot="0">
            <a:off x="15573376" y="4527550"/>
            <a:ext cx="787400" cy="768350"/>
          </a:xfrm>
          <a:custGeom>
            <a:avLst/>
            <a:gdLst/>
            <a:ahLst/>
            <a:cxnLst/>
            <a:rect r="r" b="b" t="t" l="l"/>
            <a:pathLst>
              <a:path h="768350" w="787400">
                <a:moveTo>
                  <a:pt x="0" y="0"/>
                </a:moveTo>
                <a:lnTo>
                  <a:pt x="787400" y="0"/>
                </a:lnTo>
                <a:lnTo>
                  <a:pt x="787400" y="768350"/>
                </a:lnTo>
                <a:lnTo>
                  <a:pt x="0" y="768350"/>
                </a:lnTo>
                <a:lnTo>
                  <a:pt x="0" y="0"/>
                </a:lnTo>
                <a:close/>
              </a:path>
            </a:pathLst>
          </a:custGeom>
          <a:blipFill>
            <a:blip r:embed="rId47">
              <a:extLst>
                <a:ext uri="{96DAC541-7B7A-43D3-8B79-37D633B846F1}">
                  <asvg:svgBlip xmlns:asvg="http://schemas.microsoft.com/office/drawing/2016/SVG/main" r:embed="rId48"/>
                </a:ext>
              </a:extLst>
            </a:blip>
            <a:stretch>
              <a:fillRect l="0" t="0" r="0" b="0"/>
            </a:stretch>
          </a:blipFill>
        </p:spPr>
      </p:sp>
      <p:sp>
        <p:nvSpPr>
          <p:cNvPr name="Freeform 34" id="34"/>
          <p:cNvSpPr/>
          <p:nvPr/>
        </p:nvSpPr>
        <p:spPr>
          <a:xfrm flipH="false" flipV="false" rot="0">
            <a:off x="12442826" y="4514850"/>
            <a:ext cx="787400" cy="790574"/>
          </a:xfrm>
          <a:custGeom>
            <a:avLst/>
            <a:gdLst/>
            <a:ahLst/>
            <a:cxnLst/>
            <a:rect r="r" b="b" t="t" l="l"/>
            <a:pathLst>
              <a:path h="790574" w="787400">
                <a:moveTo>
                  <a:pt x="0" y="0"/>
                </a:moveTo>
                <a:lnTo>
                  <a:pt x="787400" y="0"/>
                </a:lnTo>
                <a:lnTo>
                  <a:pt x="787400" y="790574"/>
                </a:lnTo>
                <a:lnTo>
                  <a:pt x="0" y="790574"/>
                </a:lnTo>
                <a:lnTo>
                  <a:pt x="0" y="0"/>
                </a:lnTo>
                <a:close/>
              </a:path>
            </a:pathLst>
          </a:custGeom>
          <a:blipFill>
            <a:blip r:embed="rId6">
              <a:extLst>
                <a:ext uri="{96DAC541-7B7A-43D3-8B79-37D633B846F1}">
                  <asvg:svgBlip xmlns:asvg="http://schemas.microsoft.com/office/drawing/2016/SVG/main" r:embed="rId49"/>
                </a:ext>
              </a:extLst>
            </a:blip>
            <a:stretch>
              <a:fillRect l="0" t="0" r="0" b="0"/>
            </a:stretch>
          </a:blipFill>
        </p:spPr>
      </p:sp>
      <p:sp>
        <p:nvSpPr>
          <p:cNvPr name="Freeform 35" id="35"/>
          <p:cNvSpPr/>
          <p:nvPr/>
        </p:nvSpPr>
        <p:spPr>
          <a:xfrm flipH="false" flipV="false" rot="0">
            <a:off x="14030326" y="4514850"/>
            <a:ext cx="723900" cy="790574"/>
          </a:xfrm>
          <a:custGeom>
            <a:avLst/>
            <a:gdLst/>
            <a:ahLst/>
            <a:cxnLst/>
            <a:rect r="r" b="b" t="t" l="l"/>
            <a:pathLst>
              <a:path h="790574" w="723900">
                <a:moveTo>
                  <a:pt x="0" y="0"/>
                </a:moveTo>
                <a:lnTo>
                  <a:pt x="723900" y="0"/>
                </a:lnTo>
                <a:lnTo>
                  <a:pt x="723900" y="790574"/>
                </a:lnTo>
                <a:lnTo>
                  <a:pt x="0" y="790574"/>
                </a:lnTo>
                <a:lnTo>
                  <a:pt x="0" y="0"/>
                </a:lnTo>
                <a:close/>
              </a:path>
            </a:pathLst>
          </a:custGeom>
          <a:blipFill>
            <a:blip r:embed="rId29">
              <a:extLst>
                <a:ext uri="{96DAC541-7B7A-43D3-8B79-37D633B846F1}">
                  <asvg:svgBlip xmlns:asvg="http://schemas.microsoft.com/office/drawing/2016/SVG/main" r:embed="rId50"/>
                </a:ext>
              </a:extLst>
            </a:blip>
            <a:stretch>
              <a:fillRect l="0" t="0" r="0" b="0"/>
            </a:stretch>
          </a:blipFill>
        </p:spPr>
      </p:sp>
      <p:sp>
        <p:nvSpPr>
          <p:cNvPr name="Freeform 36" id="36"/>
          <p:cNvSpPr/>
          <p:nvPr/>
        </p:nvSpPr>
        <p:spPr>
          <a:xfrm flipH="false" flipV="false" rot="0">
            <a:off x="10953750" y="4651376"/>
            <a:ext cx="790576" cy="517524"/>
          </a:xfrm>
          <a:custGeom>
            <a:avLst/>
            <a:gdLst/>
            <a:ahLst/>
            <a:cxnLst/>
            <a:rect r="r" b="b" t="t" l="l"/>
            <a:pathLst>
              <a:path h="517524" w="790576">
                <a:moveTo>
                  <a:pt x="0" y="0"/>
                </a:moveTo>
                <a:lnTo>
                  <a:pt x="790576" y="0"/>
                </a:lnTo>
                <a:lnTo>
                  <a:pt x="790576" y="517524"/>
                </a:lnTo>
                <a:lnTo>
                  <a:pt x="0" y="517524"/>
                </a:lnTo>
                <a:lnTo>
                  <a:pt x="0" y="0"/>
                </a:lnTo>
                <a:close/>
              </a:path>
            </a:pathLst>
          </a:custGeom>
          <a:blipFill>
            <a:blip r:embed="rId37">
              <a:extLst>
                <a:ext uri="{96DAC541-7B7A-43D3-8B79-37D633B846F1}">
                  <asvg:svgBlip xmlns:asvg="http://schemas.microsoft.com/office/drawing/2016/SVG/main" r:embed="rId51"/>
                </a:ext>
              </a:extLst>
            </a:blip>
            <a:stretch>
              <a:fillRect l="0" t="0" r="0" b="0"/>
            </a:stretch>
          </a:blipFill>
        </p:spPr>
      </p:sp>
      <p:sp>
        <p:nvSpPr>
          <p:cNvPr name="Freeform 37" id="37"/>
          <p:cNvSpPr/>
          <p:nvPr/>
        </p:nvSpPr>
        <p:spPr>
          <a:xfrm flipH="false" flipV="false" rot="0">
            <a:off x="9540876" y="4514850"/>
            <a:ext cx="695326" cy="790574"/>
          </a:xfrm>
          <a:custGeom>
            <a:avLst/>
            <a:gdLst/>
            <a:ahLst/>
            <a:cxnLst/>
            <a:rect r="r" b="b" t="t" l="l"/>
            <a:pathLst>
              <a:path h="790574" w="695326">
                <a:moveTo>
                  <a:pt x="0" y="0"/>
                </a:moveTo>
                <a:lnTo>
                  <a:pt x="695326" y="0"/>
                </a:lnTo>
                <a:lnTo>
                  <a:pt x="695326" y="790574"/>
                </a:lnTo>
                <a:lnTo>
                  <a:pt x="0" y="790574"/>
                </a:lnTo>
                <a:lnTo>
                  <a:pt x="0" y="0"/>
                </a:lnTo>
                <a:close/>
              </a:path>
            </a:pathLst>
          </a:custGeom>
          <a:blipFill>
            <a:blip r:embed="rId21">
              <a:extLst>
                <a:ext uri="{96DAC541-7B7A-43D3-8B79-37D633B846F1}">
                  <asvg:svgBlip xmlns:asvg="http://schemas.microsoft.com/office/drawing/2016/SVG/main" r:embed="rId52"/>
                </a:ext>
              </a:extLst>
            </a:blip>
            <a:stretch>
              <a:fillRect l="0" t="0" r="0" b="0"/>
            </a:stretch>
          </a:blipFill>
        </p:spPr>
      </p:sp>
      <p:sp>
        <p:nvSpPr>
          <p:cNvPr name="Freeform 38" id="38"/>
          <p:cNvSpPr/>
          <p:nvPr/>
        </p:nvSpPr>
        <p:spPr>
          <a:xfrm flipH="false" flipV="false" rot="0">
            <a:off x="8061326" y="4514850"/>
            <a:ext cx="603250" cy="790574"/>
          </a:xfrm>
          <a:custGeom>
            <a:avLst/>
            <a:gdLst/>
            <a:ahLst/>
            <a:cxnLst/>
            <a:rect r="r" b="b" t="t" l="l"/>
            <a:pathLst>
              <a:path h="790574" w="603250">
                <a:moveTo>
                  <a:pt x="0" y="0"/>
                </a:moveTo>
                <a:lnTo>
                  <a:pt x="603250" y="0"/>
                </a:lnTo>
                <a:lnTo>
                  <a:pt x="603250" y="790574"/>
                </a:lnTo>
                <a:lnTo>
                  <a:pt x="0" y="790574"/>
                </a:lnTo>
                <a:lnTo>
                  <a:pt x="0" y="0"/>
                </a:lnTo>
                <a:close/>
              </a:path>
            </a:pathLst>
          </a:custGeom>
          <a:blipFill>
            <a:blip r:embed="rId53">
              <a:extLst>
                <a:ext uri="{96DAC541-7B7A-43D3-8B79-37D633B846F1}">
                  <asvg:svgBlip xmlns:asvg="http://schemas.microsoft.com/office/drawing/2016/SVG/main" r:embed="rId54"/>
                </a:ext>
              </a:extLst>
            </a:blip>
            <a:stretch>
              <a:fillRect l="0" t="0" r="0" b="0"/>
            </a:stretch>
          </a:blipFill>
        </p:spPr>
      </p:sp>
      <p:sp>
        <p:nvSpPr>
          <p:cNvPr name="Freeform 39" id="39"/>
          <p:cNvSpPr/>
          <p:nvPr/>
        </p:nvSpPr>
        <p:spPr>
          <a:xfrm flipH="false" flipV="false" rot="0">
            <a:off x="6394450" y="4546600"/>
            <a:ext cx="787400" cy="727074"/>
          </a:xfrm>
          <a:custGeom>
            <a:avLst/>
            <a:gdLst/>
            <a:ahLst/>
            <a:cxnLst/>
            <a:rect r="r" b="b" t="t" l="l"/>
            <a:pathLst>
              <a:path h="727074" w="787400">
                <a:moveTo>
                  <a:pt x="0" y="0"/>
                </a:moveTo>
                <a:lnTo>
                  <a:pt x="787400" y="0"/>
                </a:lnTo>
                <a:lnTo>
                  <a:pt x="787400" y="727074"/>
                </a:lnTo>
                <a:lnTo>
                  <a:pt x="0" y="727074"/>
                </a:lnTo>
                <a:lnTo>
                  <a:pt x="0" y="0"/>
                </a:lnTo>
                <a:close/>
              </a:path>
            </a:pathLst>
          </a:custGeom>
          <a:blipFill>
            <a:blip r:embed="rId31">
              <a:extLst>
                <a:ext uri="{96DAC541-7B7A-43D3-8B79-37D633B846F1}">
                  <asvg:svgBlip xmlns:asvg="http://schemas.microsoft.com/office/drawing/2016/SVG/main" r:embed="rId55"/>
                </a:ext>
              </a:extLst>
            </a:blip>
            <a:stretch>
              <a:fillRect l="0" t="0" r="0" b="0"/>
            </a:stretch>
          </a:blipFill>
        </p:spPr>
      </p:sp>
      <p:sp>
        <p:nvSpPr>
          <p:cNvPr name="Freeform 40" id="40"/>
          <p:cNvSpPr/>
          <p:nvPr/>
        </p:nvSpPr>
        <p:spPr>
          <a:xfrm flipH="false" flipV="false" rot="0">
            <a:off x="5006976" y="4514850"/>
            <a:ext cx="409576" cy="787400"/>
          </a:xfrm>
          <a:custGeom>
            <a:avLst/>
            <a:gdLst/>
            <a:ahLst/>
            <a:cxnLst/>
            <a:rect r="r" b="b" t="t" l="l"/>
            <a:pathLst>
              <a:path h="787400" w="409576">
                <a:moveTo>
                  <a:pt x="0" y="0"/>
                </a:moveTo>
                <a:lnTo>
                  <a:pt x="409576" y="0"/>
                </a:lnTo>
                <a:lnTo>
                  <a:pt x="409576" y="787400"/>
                </a:lnTo>
                <a:lnTo>
                  <a:pt x="0" y="787400"/>
                </a:lnTo>
                <a:lnTo>
                  <a:pt x="0" y="0"/>
                </a:lnTo>
                <a:close/>
              </a:path>
            </a:pathLst>
          </a:custGeom>
          <a:blipFill>
            <a:blip r:embed="rId56">
              <a:extLst>
                <a:ext uri="{96DAC541-7B7A-43D3-8B79-37D633B846F1}">
                  <asvg:svgBlip xmlns:asvg="http://schemas.microsoft.com/office/drawing/2016/SVG/main" r:embed="rId57"/>
                </a:ext>
              </a:extLst>
            </a:blip>
            <a:stretch>
              <a:fillRect l="0" t="0" r="0" b="0"/>
            </a:stretch>
          </a:blipFill>
        </p:spPr>
      </p:sp>
      <p:sp>
        <p:nvSpPr>
          <p:cNvPr name="Freeform 41" id="41"/>
          <p:cNvSpPr/>
          <p:nvPr/>
        </p:nvSpPr>
        <p:spPr>
          <a:xfrm flipH="false" flipV="false" rot="0">
            <a:off x="3241676" y="4514850"/>
            <a:ext cx="790576" cy="787400"/>
          </a:xfrm>
          <a:custGeom>
            <a:avLst/>
            <a:gdLst/>
            <a:ahLst/>
            <a:cxnLst/>
            <a:rect r="r" b="b" t="t" l="l"/>
            <a:pathLst>
              <a:path h="787400" w="790576">
                <a:moveTo>
                  <a:pt x="0" y="0"/>
                </a:moveTo>
                <a:lnTo>
                  <a:pt x="790576" y="0"/>
                </a:lnTo>
                <a:lnTo>
                  <a:pt x="790576" y="787400"/>
                </a:lnTo>
                <a:lnTo>
                  <a:pt x="0" y="787400"/>
                </a:lnTo>
                <a:lnTo>
                  <a:pt x="0" y="0"/>
                </a:lnTo>
                <a:close/>
              </a:path>
            </a:pathLst>
          </a:custGeom>
          <a:blipFill>
            <a:blip r:embed="rId6">
              <a:extLst>
                <a:ext uri="{96DAC541-7B7A-43D3-8B79-37D633B846F1}">
                  <asvg:svgBlip xmlns:asvg="http://schemas.microsoft.com/office/drawing/2016/SVG/main" r:embed="rId58"/>
                </a:ext>
              </a:extLst>
            </a:blip>
            <a:stretch>
              <a:fillRect l="0" t="0" r="0" b="0"/>
            </a:stretch>
          </a:blipFill>
        </p:spPr>
      </p:sp>
      <p:sp>
        <p:nvSpPr>
          <p:cNvPr name="Freeform 42" id="42"/>
          <p:cNvSpPr/>
          <p:nvPr/>
        </p:nvSpPr>
        <p:spPr>
          <a:xfrm flipH="false" flipV="false" rot="0">
            <a:off x="1739900" y="4514850"/>
            <a:ext cx="790576" cy="790574"/>
          </a:xfrm>
          <a:custGeom>
            <a:avLst/>
            <a:gdLst/>
            <a:ahLst/>
            <a:cxnLst/>
            <a:rect r="r" b="b" t="t" l="l"/>
            <a:pathLst>
              <a:path h="790574" w="790576">
                <a:moveTo>
                  <a:pt x="0" y="0"/>
                </a:moveTo>
                <a:lnTo>
                  <a:pt x="790576" y="0"/>
                </a:lnTo>
                <a:lnTo>
                  <a:pt x="790576" y="790574"/>
                </a:lnTo>
                <a:lnTo>
                  <a:pt x="0" y="790574"/>
                </a:lnTo>
                <a:lnTo>
                  <a:pt x="0" y="0"/>
                </a:lnTo>
                <a:close/>
              </a:path>
            </a:pathLst>
          </a:custGeom>
          <a:blipFill>
            <a:blip r:embed="rId6">
              <a:extLst>
                <a:ext uri="{96DAC541-7B7A-43D3-8B79-37D633B846F1}">
                  <asvg:svgBlip xmlns:asvg="http://schemas.microsoft.com/office/drawing/2016/SVG/main" r:embed="rId59"/>
                </a:ext>
              </a:extLst>
            </a:blip>
            <a:stretch>
              <a:fillRect l="0" t="0" r="0" b="0"/>
            </a:stretch>
          </a:blipFill>
        </p:spPr>
      </p:sp>
      <p:sp>
        <p:nvSpPr>
          <p:cNvPr name="Freeform 43" id="43"/>
          <p:cNvSpPr/>
          <p:nvPr/>
        </p:nvSpPr>
        <p:spPr>
          <a:xfrm flipH="false" flipV="false" rot="0">
            <a:off x="15570200" y="3406776"/>
            <a:ext cx="793750" cy="615948"/>
          </a:xfrm>
          <a:custGeom>
            <a:avLst/>
            <a:gdLst/>
            <a:ahLst/>
            <a:cxnLst/>
            <a:rect r="r" b="b" t="t" l="l"/>
            <a:pathLst>
              <a:path h="615948" w="793750">
                <a:moveTo>
                  <a:pt x="0" y="0"/>
                </a:moveTo>
                <a:lnTo>
                  <a:pt x="793750" y="0"/>
                </a:lnTo>
                <a:lnTo>
                  <a:pt x="793750" y="615948"/>
                </a:lnTo>
                <a:lnTo>
                  <a:pt x="0" y="615948"/>
                </a:lnTo>
                <a:lnTo>
                  <a:pt x="0" y="0"/>
                </a:lnTo>
                <a:close/>
              </a:path>
            </a:pathLst>
          </a:custGeom>
          <a:blipFill>
            <a:blip r:embed="rId60">
              <a:extLst>
                <a:ext uri="{96DAC541-7B7A-43D3-8B79-37D633B846F1}">
                  <asvg:svgBlip xmlns:asvg="http://schemas.microsoft.com/office/drawing/2016/SVG/main" r:embed="rId61"/>
                </a:ext>
              </a:extLst>
            </a:blip>
            <a:stretch>
              <a:fillRect l="0" t="0" r="0" b="0"/>
            </a:stretch>
          </a:blipFill>
        </p:spPr>
      </p:sp>
      <p:sp>
        <p:nvSpPr>
          <p:cNvPr name="Freeform 44" id="44"/>
          <p:cNvSpPr/>
          <p:nvPr/>
        </p:nvSpPr>
        <p:spPr>
          <a:xfrm flipH="false" flipV="false" rot="0">
            <a:off x="13998576" y="3394076"/>
            <a:ext cx="787400" cy="638174"/>
          </a:xfrm>
          <a:custGeom>
            <a:avLst/>
            <a:gdLst/>
            <a:ahLst/>
            <a:cxnLst/>
            <a:rect r="r" b="b" t="t" l="l"/>
            <a:pathLst>
              <a:path h="638174" w="787400">
                <a:moveTo>
                  <a:pt x="0" y="0"/>
                </a:moveTo>
                <a:lnTo>
                  <a:pt x="787400" y="0"/>
                </a:lnTo>
                <a:lnTo>
                  <a:pt x="787400" y="638174"/>
                </a:lnTo>
                <a:lnTo>
                  <a:pt x="0" y="638174"/>
                </a:lnTo>
                <a:lnTo>
                  <a:pt x="0" y="0"/>
                </a:lnTo>
                <a:close/>
              </a:path>
            </a:pathLst>
          </a:custGeom>
          <a:blipFill>
            <a:blip r:embed="rId62">
              <a:extLst>
                <a:ext uri="{96DAC541-7B7A-43D3-8B79-37D633B846F1}">
                  <asvg:svgBlip xmlns:asvg="http://schemas.microsoft.com/office/drawing/2016/SVG/main" r:embed="rId63"/>
                </a:ext>
              </a:extLst>
            </a:blip>
            <a:stretch>
              <a:fillRect l="0" t="0" r="0" b="0"/>
            </a:stretch>
          </a:blipFill>
        </p:spPr>
      </p:sp>
      <p:sp>
        <p:nvSpPr>
          <p:cNvPr name="Freeform 45" id="45"/>
          <p:cNvSpPr/>
          <p:nvPr/>
        </p:nvSpPr>
        <p:spPr>
          <a:xfrm flipH="false" flipV="false" rot="0">
            <a:off x="7969250" y="3317876"/>
            <a:ext cx="787400" cy="793750"/>
          </a:xfrm>
          <a:custGeom>
            <a:avLst/>
            <a:gdLst/>
            <a:ahLst/>
            <a:cxnLst/>
            <a:rect r="r" b="b" t="t" l="l"/>
            <a:pathLst>
              <a:path h="793750" w="787400">
                <a:moveTo>
                  <a:pt x="0" y="0"/>
                </a:moveTo>
                <a:lnTo>
                  <a:pt x="787400" y="0"/>
                </a:lnTo>
                <a:lnTo>
                  <a:pt x="787400" y="793750"/>
                </a:lnTo>
                <a:lnTo>
                  <a:pt x="0" y="793750"/>
                </a:lnTo>
                <a:lnTo>
                  <a:pt x="0" y="0"/>
                </a:lnTo>
                <a:close/>
              </a:path>
            </a:pathLst>
          </a:custGeom>
          <a:blipFill>
            <a:blip r:embed="rId6">
              <a:extLst>
                <a:ext uri="{96DAC541-7B7A-43D3-8B79-37D633B846F1}">
                  <asvg:svgBlip xmlns:asvg="http://schemas.microsoft.com/office/drawing/2016/SVG/main" r:embed="rId64"/>
                </a:ext>
              </a:extLst>
            </a:blip>
            <a:stretch>
              <a:fillRect l="0" t="0" r="0" b="0"/>
            </a:stretch>
          </a:blipFill>
        </p:spPr>
      </p:sp>
      <p:sp>
        <p:nvSpPr>
          <p:cNvPr name="Freeform 46" id="46"/>
          <p:cNvSpPr/>
          <p:nvPr/>
        </p:nvSpPr>
        <p:spPr>
          <a:xfrm flipH="false" flipV="false" rot="0">
            <a:off x="11023600" y="3317876"/>
            <a:ext cx="650876" cy="790574"/>
          </a:xfrm>
          <a:custGeom>
            <a:avLst/>
            <a:gdLst/>
            <a:ahLst/>
            <a:cxnLst/>
            <a:rect r="r" b="b" t="t" l="l"/>
            <a:pathLst>
              <a:path h="790574" w="650876">
                <a:moveTo>
                  <a:pt x="0" y="0"/>
                </a:moveTo>
                <a:lnTo>
                  <a:pt x="650876" y="0"/>
                </a:lnTo>
                <a:lnTo>
                  <a:pt x="650876" y="790574"/>
                </a:lnTo>
                <a:lnTo>
                  <a:pt x="0" y="790574"/>
                </a:lnTo>
                <a:lnTo>
                  <a:pt x="0" y="0"/>
                </a:lnTo>
                <a:close/>
              </a:path>
            </a:pathLst>
          </a:custGeom>
          <a:blipFill>
            <a:blip r:embed="rId65">
              <a:extLst>
                <a:ext uri="{96DAC541-7B7A-43D3-8B79-37D633B846F1}">
                  <asvg:svgBlip xmlns:asvg="http://schemas.microsoft.com/office/drawing/2016/SVG/main" r:embed="rId66"/>
                </a:ext>
              </a:extLst>
            </a:blip>
            <a:stretch>
              <a:fillRect l="0" t="0" r="0" b="0"/>
            </a:stretch>
          </a:blipFill>
        </p:spPr>
      </p:sp>
      <p:sp>
        <p:nvSpPr>
          <p:cNvPr name="Freeform 47" id="47"/>
          <p:cNvSpPr/>
          <p:nvPr/>
        </p:nvSpPr>
        <p:spPr>
          <a:xfrm flipH="false" flipV="false" rot="0">
            <a:off x="9544050" y="3317876"/>
            <a:ext cx="692150" cy="790574"/>
          </a:xfrm>
          <a:custGeom>
            <a:avLst/>
            <a:gdLst/>
            <a:ahLst/>
            <a:cxnLst/>
            <a:rect r="r" b="b" t="t" l="l"/>
            <a:pathLst>
              <a:path h="790574" w="692150">
                <a:moveTo>
                  <a:pt x="0" y="0"/>
                </a:moveTo>
                <a:lnTo>
                  <a:pt x="692150" y="0"/>
                </a:lnTo>
                <a:lnTo>
                  <a:pt x="692150" y="790574"/>
                </a:lnTo>
                <a:lnTo>
                  <a:pt x="0" y="790574"/>
                </a:lnTo>
                <a:lnTo>
                  <a:pt x="0" y="0"/>
                </a:lnTo>
                <a:close/>
              </a:path>
            </a:pathLst>
          </a:custGeom>
          <a:blipFill>
            <a:blip r:embed="rId21">
              <a:extLst>
                <a:ext uri="{96DAC541-7B7A-43D3-8B79-37D633B846F1}">
                  <asvg:svgBlip xmlns:asvg="http://schemas.microsoft.com/office/drawing/2016/SVG/main" r:embed="rId67"/>
                </a:ext>
              </a:extLst>
            </a:blip>
            <a:stretch>
              <a:fillRect l="0" t="0" r="0" b="0"/>
            </a:stretch>
          </a:blipFill>
        </p:spPr>
      </p:sp>
      <p:sp>
        <p:nvSpPr>
          <p:cNvPr name="Freeform 48" id="48"/>
          <p:cNvSpPr/>
          <p:nvPr/>
        </p:nvSpPr>
        <p:spPr>
          <a:xfrm flipH="false" flipV="false" rot="0">
            <a:off x="6394450" y="3317876"/>
            <a:ext cx="787400" cy="790574"/>
          </a:xfrm>
          <a:custGeom>
            <a:avLst/>
            <a:gdLst/>
            <a:ahLst/>
            <a:cxnLst/>
            <a:rect r="r" b="b" t="t" l="l"/>
            <a:pathLst>
              <a:path h="790574" w="787400">
                <a:moveTo>
                  <a:pt x="0" y="0"/>
                </a:moveTo>
                <a:lnTo>
                  <a:pt x="787400" y="0"/>
                </a:lnTo>
                <a:lnTo>
                  <a:pt x="787400" y="790574"/>
                </a:lnTo>
                <a:lnTo>
                  <a:pt x="0" y="790574"/>
                </a:lnTo>
                <a:lnTo>
                  <a:pt x="0" y="0"/>
                </a:lnTo>
                <a:close/>
              </a:path>
            </a:pathLst>
          </a:custGeom>
          <a:blipFill>
            <a:blip r:embed="rId6">
              <a:extLst>
                <a:ext uri="{96DAC541-7B7A-43D3-8B79-37D633B846F1}">
                  <asvg:svgBlip xmlns:asvg="http://schemas.microsoft.com/office/drawing/2016/SVG/main" r:embed="rId68"/>
                </a:ext>
              </a:extLst>
            </a:blip>
            <a:stretch>
              <a:fillRect l="0" t="0" r="0" b="0"/>
            </a:stretch>
          </a:blipFill>
        </p:spPr>
      </p:sp>
      <p:sp>
        <p:nvSpPr>
          <p:cNvPr name="Freeform 49" id="49"/>
          <p:cNvSpPr/>
          <p:nvPr/>
        </p:nvSpPr>
        <p:spPr>
          <a:xfrm flipH="false" flipV="false" rot="0">
            <a:off x="4819650" y="3317876"/>
            <a:ext cx="787400" cy="790574"/>
          </a:xfrm>
          <a:custGeom>
            <a:avLst/>
            <a:gdLst/>
            <a:ahLst/>
            <a:cxnLst/>
            <a:rect r="r" b="b" t="t" l="l"/>
            <a:pathLst>
              <a:path h="790574" w="787400">
                <a:moveTo>
                  <a:pt x="0" y="0"/>
                </a:moveTo>
                <a:lnTo>
                  <a:pt x="787400" y="0"/>
                </a:lnTo>
                <a:lnTo>
                  <a:pt x="787400" y="790574"/>
                </a:lnTo>
                <a:lnTo>
                  <a:pt x="0" y="790574"/>
                </a:lnTo>
                <a:lnTo>
                  <a:pt x="0" y="0"/>
                </a:lnTo>
                <a:close/>
              </a:path>
            </a:pathLst>
          </a:custGeom>
          <a:blipFill>
            <a:blip r:embed="rId6">
              <a:extLst>
                <a:ext uri="{96DAC541-7B7A-43D3-8B79-37D633B846F1}">
                  <asvg:svgBlip xmlns:asvg="http://schemas.microsoft.com/office/drawing/2016/SVG/main" r:embed="rId69"/>
                </a:ext>
              </a:extLst>
            </a:blip>
            <a:stretch>
              <a:fillRect l="0" t="0" r="0" b="0"/>
            </a:stretch>
          </a:blipFill>
        </p:spPr>
      </p:sp>
      <p:sp>
        <p:nvSpPr>
          <p:cNvPr name="Freeform 50" id="50"/>
          <p:cNvSpPr/>
          <p:nvPr/>
        </p:nvSpPr>
        <p:spPr>
          <a:xfrm flipH="false" flipV="false" rot="0">
            <a:off x="3244850" y="3317876"/>
            <a:ext cx="787400" cy="790574"/>
          </a:xfrm>
          <a:custGeom>
            <a:avLst/>
            <a:gdLst/>
            <a:ahLst/>
            <a:cxnLst/>
            <a:rect r="r" b="b" t="t" l="l"/>
            <a:pathLst>
              <a:path h="790574" w="787400">
                <a:moveTo>
                  <a:pt x="0" y="0"/>
                </a:moveTo>
                <a:lnTo>
                  <a:pt x="787400" y="0"/>
                </a:lnTo>
                <a:lnTo>
                  <a:pt x="787400" y="790574"/>
                </a:lnTo>
                <a:lnTo>
                  <a:pt x="0" y="790574"/>
                </a:lnTo>
                <a:lnTo>
                  <a:pt x="0" y="0"/>
                </a:lnTo>
                <a:close/>
              </a:path>
            </a:pathLst>
          </a:custGeom>
          <a:blipFill>
            <a:blip r:embed="rId6">
              <a:extLst>
                <a:ext uri="{96DAC541-7B7A-43D3-8B79-37D633B846F1}">
                  <asvg:svgBlip xmlns:asvg="http://schemas.microsoft.com/office/drawing/2016/SVG/main" r:embed="rId70"/>
                </a:ext>
              </a:extLst>
            </a:blip>
            <a:stretch>
              <a:fillRect l="0" t="0" r="0" b="0"/>
            </a:stretch>
          </a:blipFill>
        </p:spPr>
      </p:sp>
      <p:sp>
        <p:nvSpPr>
          <p:cNvPr name="Freeform 51" id="51"/>
          <p:cNvSpPr/>
          <p:nvPr/>
        </p:nvSpPr>
        <p:spPr>
          <a:xfrm flipH="false" flipV="false" rot="0">
            <a:off x="1812926" y="3314700"/>
            <a:ext cx="644526" cy="790574"/>
          </a:xfrm>
          <a:custGeom>
            <a:avLst/>
            <a:gdLst/>
            <a:ahLst/>
            <a:cxnLst/>
            <a:rect r="r" b="b" t="t" l="l"/>
            <a:pathLst>
              <a:path h="790574" w="644526">
                <a:moveTo>
                  <a:pt x="0" y="0"/>
                </a:moveTo>
                <a:lnTo>
                  <a:pt x="644526" y="0"/>
                </a:lnTo>
                <a:lnTo>
                  <a:pt x="644526" y="790574"/>
                </a:lnTo>
                <a:lnTo>
                  <a:pt x="0" y="790574"/>
                </a:lnTo>
                <a:lnTo>
                  <a:pt x="0" y="0"/>
                </a:lnTo>
                <a:close/>
              </a:path>
            </a:pathLst>
          </a:custGeom>
          <a:blipFill>
            <a:blip r:embed="rId65">
              <a:extLst>
                <a:ext uri="{96DAC541-7B7A-43D3-8B79-37D633B846F1}">
                  <asvg:svgBlip xmlns:asvg="http://schemas.microsoft.com/office/drawing/2016/SVG/main" r:embed="rId71"/>
                </a:ext>
              </a:extLst>
            </a:blip>
            <a:stretch>
              <a:fillRect l="0" t="0" r="0" b="0"/>
            </a:stretch>
          </a:blipFill>
        </p:spPr>
      </p:sp>
      <p:sp>
        <p:nvSpPr>
          <p:cNvPr name="Freeform 52" id="52"/>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2"/>
            <a:stretch>
              <a:fillRect l="0" t="0" r="0" b="0"/>
            </a:stretch>
          </a:blipFill>
        </p:spPr>
      </p:sp>
      <p:sp>
        <p:nvSpPr>
          <p:cNvPr name="Freeform 53" id="53"/>
          <p:cNvSpPr/>
          <p:nvPr/>
        </p:nvSpPr>
        <p:spPr>
          <a:xfrm flipH="false" flipV="false" rot="0">
            <a:off x="2035066" y="2684033"/>
            <a:ext cx="7108934" cy="7100048"/>
          </a:xfrm>
          <a:custGeom>
            <a:avLst/>
            <a:gdLst/>
            <a:ahLst/>
            <a:cxnLst/>
            <a:rect r="r" b="b" t="t" l="l"/>
            <a:pathLst>
              <a:path h="7100048" w="7108934">
                <a:moveTo>
                  <a:pt x="0" y="0"/>
                </a:moveTo>
                <a:lnTo>
                  <a:pt x="7108934" y="0"/>
                </a:lnTo>
                <a:lnTo>
                  <a:pt x="7108934" y="7100048"/>
                </a:lnTo>
                <a:lnTo>
                  <a:pt x="0" y="7100048"/>
                </a:lnTo>
                <a:lnTo>
                  <a:pt x="0" y="0"/>
                </a:lnTo>
                <a:close/>
              </a:path>
            </a:pathLst>
          </a:custGeom>
          <a:blipFill>
            <a:blip r:embed="rId73"/>
            <a:stretch>
              <a:fillRect l="0" t="0" r="0" b="0"/>
            </a:stretch>
          </a:blipFill>
        </p:spPr>
      </p:sp>
      <p:sp>
        <p:nvSpPr>
          <p:cNvPr name="TextBox 54" id="54"/>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26</a:t>
            </a:r>
          </a:p>
        </p:txBody>
      </p:sp>
      <p:sp>
        <p:nvSpPr>
          <p:cNvPr name="TextBox 55" id="55"/>
          <p:cNvSpPr txBox="true"/>
          <p:nvPr/>
        </p:nvSpPr>
        <p:spPr>
          <a:xfrm rot="0">
            <a:off x="9493250" y="3368676"/>
            <a:ext cx="7635874" cy="5776309"/>
          </a:xfrm>
          <a:prstGeom prst="rect">
            <a:avLst/>
          </a:prstGeom>
        </p:spPr>
        <p:txBody>
          <a:bodyPr anchor="t" rtlCol="false" tIns="0" lIns="0" bIns="0" rIns="0">
            <a:spAutoFit/>
          </a:bodyPr>
          <a:lstStyle/>
          <a:p>
            <a:pPr algn="just" marL="450420" indent="-225210" lvl="1">
              <a:lnSpc>
                <a:spcPts val="2920"/>
              </a:lnSpc>
              <a:buFont typeface="Arial"/>
              <a:buChar char="•"/>
            </a:pPr>
            <a:r>
              <a:rPr lang="en-US" sz="2086">
                <a:solidFill>
                  <a:srgbClr val="213B55"/>
                </a:solidFill>
                <a:latin typeface="Canva Sans"/>
                <a:ea typeface="Canva Sans"/>
                <a:cs typeface="Canva Sans"/>
                <a:sym typeface="Canva Sans"/>
              </a:rPr>
              <a:t>The </a:t>
            </a:r>
            <a:r>
              <a:rPr lang="en-US" b="true" sz="2086">
                <a:solidFill>
                  <a:srgbClr val="213B55"/>
                </a:solidFill>
                <a:latin typeface="Canva Sans Bold"/>
                <a:ea typeface="Canva Sans Bold"/>
                <a:cs typeface="Canva Sans Bold"/>
                <a:sym typeface="Canva Sans Bold"/>
              </a:rPr>
              <a:t>price </a:t>
            </a:r>
            <a:r>
              <a:rPr lang="en-US" sz="2086">
                <a:solidFill>
                  <a:srgbClr val="213B55"/>
                </a:solidFill>
                <a:latin typeface="Canva Sans"/>
                <a:ea typeface="Canva Sans"/>
                <a:cs typeface="Canva Sans"/>
                <a:sym typeface="Canva Sans"/>
              </a:rPr>
              <a:t>distribution is highly skewed to the right, with a long tail of high-priced properties. This indicates that most properties are relatively affordable, but a few are significantly more expensive.</a:t>
            </a:r>
          </a:p>
          <a:p>
            <a:pPr algn="just" marL="450420" indent="-225210" lvl="1">
              <a:lnSpc>
                <a:spcPts val="2920"/>
              </a:lnSpc>
              <a:buFont typeface="Arial"/>
              <a:buChar char="•"/>
            </a:pPr>
            <a:r>
              <a:rPr lang="en-US" sz="2086">
                <a:solidFill>
                  <a:srgbClr val="213B55"/>
                </a:solidFill>
                <a:latin typeface="Canva Sans"/>
                <a:ea typeface="Canva Sans"/>
                <a:cs typeface="Canva Sans"/>
                <a:sym typeface="Canva Sans"/>
              </a:rPr>
              <a:t>The </a:t>
            </a:r>
            <a:r>
              <a:rPr lang="en-US" b="true" sz="2086">
                <a:solidFill>
                  <a:srgbClr val="213B55"/>
                </a:solidFill>
                <a:latin typeface="Canva Sans Bold"/>
                <a:ea typeface="Canva Sans Bold"/>
                <a:cs typeface="Canva Sans Bold"/>
                <a:sym typeface="Canva Sans Bold"/>
              </a:rPr>
              <a:t>minimum nights</a:t>
            </a:r>
            <a:r>
              <a:rPr lang="en-US" sz="2086">
                <a:solidFill>
                  <a:srgbClr val="213B55"/>
                </a:solidFill>
                <a:latin typeface="Canva Sans"/>
                <a:ea typeface="Canva Sans"/>
                <a:cs typeface="Canva Sans"/>
                <a:sym typeface="Canva Sans"/>
              </a:rPr>
              <a:t> required for a stay varies widely, with a long tail of properties requiring longer stays. This suggests a diverse range of booking preferences, from short-term to long-term rentals.</a:t>
            </a:r>
          </a:p>
          <a:p>
            <a:pPr algn="just" marL="450420" indent="-225210" lvl="1">
              <a:lnSpc>
                <a:spcPts val="2920"/>
              </a:lnSpc>
              <a:buFont typeface="Arial"/>
              <a:buChar char="•"/>
            </a:pPr>
            <a:r>
              <a:rPr lang="en-US" sz="2086">
                <a:solidFill>
                  <a:srgbClr val="213B55"/>
                </a:solidFill>
                <a:latin typeface="Canva Sans"/>
                <a:ea typeface="Canva Sans"/>
                <a:cs typeface="Canva Sans"/>
                <a:sym typeface="Canva Sans"/>
              </a:rPr>
              <a:t>The </a:t>
            </a:r>
            <a:r>
              <a:rPr lang="en-US" b="true" sz="2086">
                <a:solidFill>
                  <a:srgbClr val="213B55"/>
                </a:solidFill>
                <a:latin typeface="Canva Sans Bold"/>
                <a:ea typeface="Canva Sans Bold"/>
                <a:cs typeface="Canva Sans Bold"/>
                <a:sym typeface="Canva Sans Bold"/>
              </a:rPr>
              <a:t>availability</a:t>
            </a:r>
            <a:r>
              <a:rPr lang="en-US" sz="2086">
                <a:solidFill>
                  <a:srgbClr val="213B55"/>
                </a:solidFill>
                <a:latin typeface="Canva Sans"/>
                <a:ea typeface="Canva Sans"/>
                <a:cs typeface="Canva Sans"/>
                <a:sym typeface="Canva Sans"/>
              </a:rPr>
              <a:t> distribution is relatively evenly spread, indicating that properties have varying levels of availability throughout the year.</a:t>
            </a:r>
          </a:p>
          <a:p>
            <a:pPr algn="just" marL="450420" indent="-225210" lvl="1">
              <a:lnSpc>
                <a:spcPts val="2920"/>
              </a:lnSpc>
              <a:buFont typeface="Arial"/>
              <a:buChar char="•"/>
            </a:pPr>
            <a:r>
              <a:rPr lang="en-US" b="true" sz="2086">
                <a:solidFill>
                  <a:srgbClr val="213B55"/>
                </a:solidFill>
                <a:latin typeface="Canva Sans Bold"/>
                <a:ea typeface="Canva Sans Bold"/>
                <a:cs typeface="Canva Sans Bold"/>
                <a:sym typeface="Canva Sans Bold"/>
              </a:rPr>
              <a:t>Number of Reviews and Reviews per Month</a:t>
            </a:r>
            <a:r>
              <a:rPr lang="en-US" sz="2086">
                <a:solidFill>
                  <a:srgbClr val="213B55"/>
                </a:solidFill>
                <a:latin typeface="Canva Sans"/>
                <a:ea typeface="Canva Sans"/>
                <a:cs typeface="Canva Sans"/>
                <a:sym typeface="Canva Sans"/>
              </a:rPr>
              <a:t> show a right-skewed distribution, indicating that most properties have a relatively small number of reviews. However, there are a few properties with a significantly higher number of reviews.</a:t>
            </a:r>
          </a:p>
        </p:txBody>
      </p:sp>
      <p:sp>
        <p:nvSpPr>
          <p:cNvPr name="TextBox 56" id="56"/>
          <p:cNvSpPr txBox="true"/>
          <p:nvPr/>
        </p:nvSpPr>
        <p:spPr>
          <a:xfrm rot="0">
            <a:off x="4372739" y="1264792"/>
            <a:ext cx="11334751" cy="1047396"/>
          </a:xfrm>
          <a:prstGeom prst="rect">
            <a:avLst/>
          </a:prstGeom>
        </p:spPr>
        <p:txBody>
          <a:bodyPr anchor="t" rtlCol="false" tIns="0" lIns="0" bIns="0" rIns="0">
            <a:spAutoFit/>
          </a:bodyPr>
          <a:lstStyle/>
          <a:p>
            <a:pPr algn="ctr">
              <a:lnSpc>
                <a:spcPts val="4219"/>
              </a:lnSpc>
            </a:pPr>
            <a:r>
              <a:rPr lang="en-US" sz="3013" b="true">
                <a:solidFill>
                  <a:srgbClr val="213B55"/>
                </a:solidFill>
                <a:latin typeface="Canva Sans Bold"/>
                <a:ea typeface="Canva Sans Bold"/>
                <a:cs typeface="Canva Sans Bold"/>
                <a:sym typeface="Canva Sans Bold"/>
              </a:rPr>
              <a:t>Boxplot for Analyzing Distribution Patterns in </a:t>
            </a:r>
            <a:r>
              <a:rPr lang="en-US" sz="3013" b="true">
                <a:solidFill>
                  <a:srgbClr val="F42120"/>
                </a:solidFill>
                <a:latin typeface="Canva Sans Bold"/>
                <a:ea typeface="Canva Sans Bold"/>
                <a:cs typeface="Canva Sans Bold"/>
                <a:sym typeface="Canva Sans Bold"/>
              </a:rPr>
              <a:t>Price, Minimum Nights,  Availability,  and Number of Reviews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6806072" y="8805072"/>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grpSp>
        <p:nvGrpSpPr>
          <p:cNvPr name="Group 4" id="4"/>
          <p:cNvGrpSpPr/>
          <p:nvPr/>
        </p:nvGrpSpPr>
        <p:grpSpPr>
          <a:xfrm rot="0">
            <a:off x="-2187206" y="6023182"/>
            <a:ext cx="4374412" cy="5151060"/>
            <a:chOff x="0" y="0"/>
            <a:chExt cx="5832549" cy="6868080"/>
          </a:xfrm>
        </p:grpSpPr>
        <p:sp>
          <p:nvSpPr>
            <p:cNvPr name="Freeform 5" id="5"/>
            <p:cNvSpPr/>
            <p:nvPr/>
          </p:nvSpPr>
          <p:spPr>
            <a:xfrm flipH="false" flipV="false" rot="0">
              <a:off x="0" y="0"/>
              <a:ext cx="5832602" cy="6868160"/>
            </a:xfrm>
            <a:custGeom>
              <a:avLst/>
              <a:gdLst/>
              <a:ahLst/>
              <a:cxnLst/>
              <a:rect r="r" b="b" t="t" l="l"/>
              <a:pathLst>
                <a:path h="6868160" w="5832602">
                  <a:moveTo>
                    <a:pt x="5832602" y="5818759"/>
                  </a:moveTo>
                  <a:lnTo>
                    <a:pt x="15748" y="0"/>
                  </a:lnTo>
                  <a:lnTo>
                    <a:pt x="0" y="3494786"/>
                  </a:lnTo>
                  <a:lnTo>
                    <a:pt x="3109849" y="6605778"/>
                  </a:lnTo>
                  <a:cubicBezTo>
                    <a:pt x="3277616" y="6773799"/>
                    <a:pt x="3505454" y="6868160"/>
                    <a:pt x="3742817" y="6868160"/>
                  </a:cubicBezTo>
                  <a:lnTo>
                    <a:pt x="5822188" y="6868160"/>
                  </a:lnTo>
                  <a:lnTo>
                    <a:pt x="5832602" y="5818886"/>
                  </a:lnTo>
                  <a:close/>
                </a:path>
              </a:pathLst>
            </a:custGeom>
            <a:solidFill>
              <a:srgbClr val="A7B3B2"/>
            </a:solidFill>
          </p:spPr>
        </p:sp>
      </p:grpSp>
      <p:sp>
        <p:nvSpPr>
          <p:cNvPr name="Freeform 6" id="6"/>
          <p:cNvSpPr/>
          <p:nvPr/>
        </p:nvSpPr>
        <p:spPr>
          <a:xfrm flipH="false" flipV="false" rot="0">
            <a:off x="16671542" y="-1417044"/>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596522" y="1388729"/>
            <a:ext cx="15209550" cy="979932"/>
          </a:xfrm>
          <a:prstGeom prst="rect">
            <a:avLst/>
          </a:prstGeom>
        </p:spPr>
        <p:txBody>
          <a:bodyPr anchor="t" rtlCol="false" tIns="0" lIns="0" bIns="0" rIns="0">
            <a:spAutoFit/>
          </a:bodyPr>
          <a:lstStyle/>
          <a:p>
            <a:pPr algn="ctr">
              <a:lnSpc>
                <a:spcPts val="7344"/>
              </a:lnSpc>
            </a:pPr>
            <a:r>
              <a:rPr lang="en-US" sz="6800">
                <a:solidFill>
                  <a:srgbClr val="1C343C"/>
                </a:solidFill>
                <a:latin typeface="Arimo"/>
                <a:ea typeface="Arimo"/>
                <a:cs typeface="Arimo"/>
                <a:sym typeface="Arimo"/>
              </a:rPr>
              <a:t>Executive Summary</a:t>
            </a:r>
          </a:p>
        </p:txBody>
      </p:sp>
      <p:sp>
        <p:nvSpPr>
          <p:cNvPr name="TextBox 8" id="8"/>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3</a:t>
            </a:r>
          </a:p>
        </p:txBody>
      </p:sp>
      <p:sp>
        <p:nvSpPr>
          <p:cNvPr name="Freeform 9" id="9"/>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5"/>
            <a:stretch>
              <a:fillRect l="0" t="0" r="0" b="0"/>
            </a:stretch>
          </a:blipFill>
        </p:spPr>
      </p:sp>
      <p:sp>
        <p:nvSpPr>
          <p:cNvPr name="TextBox 10" id="10"/>
          <p:cNvSpPr txBox="true"/>
          <p:nvPr/>
        </p:nvSpPr>
        <p:spPr>
          <a:xfrm rot="0">
            <a:off x="721513" y="2645674"/>
            <a:ext cx="16791640" cy="7043237"/>
          </a:xfrm>
          <a:prstGeom prst="rect">
            <a:avLst/>
          </a:prstGeom>
        </p:spPr>
        <p:txBody>
          <a:bodyPr anchor="t" rtlCol="false" tIns="0" lIns="0" bIns="0" rIns="0">
            <a:spAutoFit/>
          </a:bodyPr>
          <a:lstStyle/>
          <a:p>
            <a:pPr algn="just">
              <a:lnSpc>
                <a:spcPts val="2954"/>
              </a:lnSpc>
            </a:pPr>
            <a:r>
              <a:rPr lang="en-US" b="true" sz="2110">
                <a:solidFill>
                  <a:srgbClr val="000000"/>
                </a:solidFill>
                <a:latin typeface="Open Sans Bold"/>
                <a:ea typeface="Open Sans Bold"/>
                <a:cs typeface="Open Sans Bold"/>
                <a:sym typeface="Open Sans Bold"/>
              </a:rPr>
              <a:t>The Airbnb market in Bangkok has become increasingly competitive, driven by strong demand for short-term rentals.</a:t>
            </a:r>
          </a:p>
          <a:p>
            <a:pPr algn="just" marL="455558" indent="-227779" lvl="1">
              <a:lnSpc>
                <a:spcPts val="2954"/>
              </a:lnSpc>
              <a:buFont typeface="Arial"/>
              <a:buChar char="•"/>
            </a:pPr>
            <a:r>
              <a:rPr lang="en-US" b="true" sz="2110">
                <a:solidFill>
                  <a:srgbClr val="000000"/>
                </a:solidFill>
                <a:latin typeface="Open Sans Bold"/>
                <a:ea typeface="Open Sans Bold"/>
                <a:cs typeface="Open Sans Bold"/>
                <a:sym typeface="Open Sans Bold"/>
              </a:rPr>
              <a:t>The central district</a:t>
            </a:r>
            <a:r>
              <a:rPr lang="en-US" sz="2110">
                <a:solidFill>
                  <a:srgbClr val="000000"/>
                </a:solidFill>
                <a:latin typeface="Open Sans"/>
                <a:ea typeface="Open Sans"/>
                <a:cs typeface="Open Sans"/>
                <a:sym typeface="Open Sans"/>
              </a:rPr>
              <a:t> of Bangkok, with its proximity to key tourist attractions and transit hubs, has seen a significant concentration of Airbnb listings.</a:t>
            </a:r>
          </a:p>
          <a:p>
            <a:pPr algn="just" marL="455558" indent="-227779" lvl="1">
              <a:lnSpc>
                <a:spcPts val="2954"/>
              </a:lnSpc>
              <a:buFont typeface="Arial"/>
              <a:buChar char="•"/>
            </a:pPr>
            <a:r>
              <a:rPr lang="en-US" b="true" sz="2110">
                <a:solidFill>
                  <a:srgbClr val="000000"/>
                </a:solidFill>
                <a:latin typeface="Open Sans Bold"/>
                <a:ea typeface="Open Sans Bold"/>
                <a:cs typeface="Open Sans Bold"/>
                <a:sym typeface="Open Sans Bold"/>
              </a:rPr>
              <a:t>Vadhana</a:t>
            </a:r>
            <a:r>
              <a:rPr lang="en-US" sz="2110">
                <a:solidFill>
                  <a:srgbClr val="000000"/>
                </a:solidFill>
                <a:latin typeface="Open Sans"/>
                <a:ea typeface="Open Sans"/>
                <a:cs typeface="Open Sans"/>
                <a:sym typeface="Open Sans"/>
              </a:rPr>
              <a:t>, with over </a:t>
            </a:r>
            <a:r>
              <a:rPr lang="en-US" b="true" sz="2110">
                <a:solidFill>
                  <a:srgbClr val="000000"/>
                </a:solidFill>
                <a:latin typeface="Open Sans Bold"/>
                <a:ea typeface="Open Sans Bold"/>
                <a:cs typeface="Open Sans Bold"/>
                <a:sym typeface="Open Sans Bold"/>
              </a:rPr>
              <a:t>2,000 listings</a:t>
            </a:r>
            <a:r>
              <a:rPr lang="en-US" sz="2110">
                <a:solidFill>
                  <a:srgbClr val="000000"/>
                </a:solidFill>
                <a:latin typeface="Open Sans"/>
                <a:ea typeface="Open Sans"/>
                <a:cs typeface="Open Sans"/>
                <a:sym typeface="Open Sans"/>
              </a:rPr>
              <a:t>, is the most popular neighborhood for Airbnb in Bangkok, signaling its appeal to tourists and residents alike.</a:t>
            </a:r>
          </a:p>
          <a:p>
            <a:pPr algn="just">
              <a:lnSpc>
                <a:spcPts val="2954"/>
              </a:lnSpc>
            </a:pPr>
            <a:r>
              <a:rPr lang="en-US" b="true" sz="2110">
                <a:solidFill>
                  <a:srgbClr val="000000"/>
                </a:solidFill>
                <a:latin typeface="Open Sans Bold"/>
                <a:ea typeface="Open Sans Bold"/>
                <a:cs typeface="Open Sans Bold"/>
                <a:sym typeface="Open Sans Bold"/>
              </a:rPr>
              <a:t>Challenges remain in maximizing occupancy and revenue.</a:t>
            </a:r>
          </a:p>
          <a:p>
            <a:pPr algn="just" marL="455558" indent="-227779" lvl="1">
              <a:lnSpc>
                <a:spcPts val="2954"/>
              </a:lnSpc>
              <a:buFont typeface="Arial"/>
              <a:buChar char="•"/>
            </a:pPr>
            <a:r>
              <a:rPr lang="en-US" sz="2110">
                <a:solidFill>
                  <a:srgbClr val="000000"/>
                </a:solidFill>
                <a:latin typeface="Open Sans"/>
                <a:ea typeface="Open Sans"/>
                <a:cs typeface="Open Sans"/>
                <a:sym typeface="Open Sans"/>
              </a:rPr>
              <a:t>The high competition in central areas and the need to optimize pricing strategies during peak and off-peak seasons can hinder hosts' ability to stand out.</a:t>
            </a:r>
          </a:p>
          <a:p>
            <a:pPr algn="just" marL="455558" indent="-227779" lvl="1">
              <a:lnSpc>
                <a:spcPts val="2954"/>
              </a:lnSpc>
              <a:buFont typeface="Arial"/>
              <a:buChar char="•"/>
            </a:pPr>
            <a:r>
              <a:rPr lang="en-US" sz="2110">
                <a:solidFill>
                  <a:srgbClr val="000000"/>
                </a:solidFill>
                <a:latin typeface="Open Sans"/>
                <a:ea typeface="Open Sans"/>
                <a:cs typeface="Open Sans"/>
                <a:sym typeface="Open Sans"/>
              </a:rPr>
              <a:t>Seasonal trends, </a:t>
            </a:r>
            <a:r>
              <a:rPr lang="en-US" b="true" sz="2110">
                <a:solidFill>
                  <a:srgbClr val="000000"/>
                </a:solidFill>
                <a:latin typeface="Open Sans Bold"/>
                <a:ea typeface="Open Sans Bold"/>
                <a:cs typeface="Open Sans Bold"/>
                <a:sym typeface="Open Sans Bold"/>
              </a:rPr>
              <a:t>such as the peak in December</a:t>
            </a:r>
            <a:r>
              <a:rPr lang="en-US" sz="2110">
                <a:solidFill>
                  <a:srgbClr val="000000"/>
                </a:solidFill>
                <a:latin typeface="Open Sans"/>
                <a:ea typeface="Open Sans"/>
                <a:cs typeface="Open Sans"/>
                <a:sym typeface="Open Sans"/>
              </a:rPr>
              <a:t>, suggest that hosts can benefit from adjusting their pricing strategies to capitalize on demand spikes.</a:t>
            </a:r>
          </a:p>
          <a:p>
            <a:pPr algn="just">
              <a:lnSpc>
                <a:spcPts val="2954"/>
              </a:lnSpc>
            </a:pPr>
            <a:r>
              <a:rPr lang="en-US" b="true" sz="2110">
                <a:solidFill>
                  <a:srgbClr val="000000"/>
                </a:solidFill>
                <a:latin typeface="Open Sans Bold"/>
                <a:ea typeface="Open Sans Bold"/>
                <a:cs typeface="Open Sans Bold"/>
                <a:sym typeface="Open Sans Bold"/>
              </a:rPr>
              <a:t>To address these challenges, targeted actions are needed.</a:t>
            </a:r>
          </a:p>
          <a:p>
            <a:pPr algn="just" marL="455558" indent="-227779" lvl="1">
              <a:lnSpc>
                <a:spcPts val="2954"/>
              </a:lnSpc>
              <a:buFont typeface="Arial"/>
              <a:buChar char="•"/>
            </a:pPr>
            <a:r>
              <a:rPr lang="en-US" sz="2110">
                <a:solidFill>
                  <a:srgbClr val="000000"/>
                </a:solidFill>
                <a:latin typeface="Open Sans"/>
                <a:ea typeface="Open Sans"/>
                <a:cs typeface="Open Sans"/>
                <a:sym typeface="Open Sans"/>
              </a:rPr>
              <a:t>Hosts should optimize pricing and availability based on seasonal demand, ensuring they can capture the high traffic during peak months.</a:t>
            </a:r>
          </a:p>
          <a:p>
            <a:pPr algn="just" marL="455558" indent="-227779" lvl="1">
              <a:lnSpc>
                <a:spcPts val="2954"/>
              </a:lnSpc>
              <a:buFont typeface="Arial"/>
              <a:buChar char="•"/>
            </a:pPr>
            <a:r>
              <a:rPr lang="en-US" sz="2110">
                <a:solidFill>
                  <a:srgbClr val="000000"/>
                </a:solidFill>
                <a:latin typeface="Open Sans"/>
                <a:ea typeface="Open Sans"/>
                <a:cs typeface="Open Sans"/>
                <a:sym typeface="Open Sans"/>
              </a:rPr>
              <a:t>Understanding the distribution of room types and preferences, especially the dominance of entire homes/apartments for longer stays</a:t>
            </a:r>
          </a:p>
          <a:p>
            <a:pPr algn="just">
              <a:lnSpc>
                <a:spcPts val="2954"/>
              </a:lnSpc>
            </a:pPr>
            <a:r>
              <a:rPr lang="en-US" b="true" sz="2110">
                <a:solidFill>
                  <a:srgbClr val="000000"/>
                </a:solidFill>
                <a:latin typeface="Open Sans Bold"/>
                <a:ea typeface="Open Sans Bold"/>
                <a:cs typeface="Open Sans Bold"/>
                <a:sym typeface="Open Sans Bold"/>
              </a:rPr>
              <a:t>Call to Action:</a:t>
            </a:r>
          </a:p>
          <a:p>
            <a:pPr algn="just" marL="455558" indent="-227779" lvl="1">
              <a:lnSpc>
                <a:spcPts val="2954"/>
              </a:lnSpc>
              <a:buFont typeface="Arial"/>
              <a:buChar char="•"/>
            </a:pPr>
            <a:r>
              <a:rPr lang="en-US" sz="2110">
                <a:solidFill>
                  <a:srgbClr val="000000"/>
                </a:solidFill>
                <a:latin typeface="Open Sans"/>
                <a:ea typeface="Open Sans"/>
                <a:cs typeface="Open Sans"/>
                <a:sym typeface="Open Sans"/>
              </a:rPr>
              <a:t>Hosts should reevaluate their pricing strategies and adjust based on seasonality and guest preferences. Leveraging these insights will help them improve competitiveness, increase bookings, and maximize profitability in a rapidly evolving market.</a:t>
            </a:r>
          </a:p>
          <a:p>
            <a:pPr algn="just">
              <a:lnSpc>
                <a:spcPts val="295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717334" y="7124639"/>
            <a:ext cx="4374412" cy="5151060"/>
            <a:chOff x="0" y="0"/>
            <a:chExt cx="5832549" cy="6868080"/>
          </a:xfrm>
        </p:grpSpPr>
        <p:sp>
          <p:nvSpPr>
            <p:cNvPr name="Freeform 3" id="3"/>
            <p:cNvSpPr/>
            <p:nvPr/>
          </p:nvSpPr>
          <p:spPr>
            <a:xfrm flipH="false" flipV="false" rot="0">
              <a:off x="0" y="0"/>
              <a:ext cx="5832602" cy="6868033"/>
            </a:xfrm>
            <a:custGeom>
              <a:avLst/>
              <a:gdLst/>
              <a:ahLst/>
              <a:cxnLst/>
              <a:rect r="r" b="b" t="t" l="l"/>
              <a:pathLst>
                <a:path h="6868033" w="5832602">
                  <a:moveTo>
                    <a:pt x="0" y="1049274"/>
                  </a:moveTo>
                  <a:lnTo>
                    <a:pt x="5816854" y="6868033"/>
                  </a:lnTo>
                  <a:lnTo>
                    <a:pt x="5832602" y="3373247"/>
                  </a:lnTo>
                  <a:lnTo>
                    <a:pt x="2722753" y="262382"/>
                  </a:lnTo>
                  <a:cubicBezTo>
                    <a:pt x="2554859" y="94361"/>
                    <a:pt x="2327148" y="0"/>
                    <a:pt x="2089658" y="0"/>
                  </a:cubicBezTo>
                  <a:lnTo>
                    <a:pt x="10414" y="0"/>
                  </a:lnTo>
                  <a:lnTo>
                    <a:pt x="0" y="1049274"/>
                  </a:lnTo>
                  <a:close/>
                </a:path>
              </a:pathLst>
            </a:custGeom>
            <a:solidFill>
              <a:srgbClr val="4C6A78"/>
            </a:solidFill>
          </p:spPr>
        </p:sp>
      </p:grpSp>
      <p:sp>
        <p:nvSpPr>
          <p:cNvPr name="Freeform 4" id="4"/>
          <p:cNvSpPr/>
          <p:nvPr/>
        </p:nvSpPr>
        <p:spPr>
          <a:xfrm flipH="false" flipV="false" rot="0">
            <a:off x="15783538" y="-776140"/>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18813" y="5573377"/>
            <a:ext cx="2524073" cy="2528116"/>
          </a:xfrm>
          <a:custGeom>
            <a:avLst/>
            <a:gdLst/>
            <a:ahLst/>
            <a:cxnLst/>
            <a:rect r="r" b="b" t="t" l="l"/>
            <a:pathLst>
              <a:path h="2528116" w="2524073">
                <a:moveTo>
                  <a:pt x="0" y="0"/>
                </a:moveTo>
                <a:lnTo>
                  <a:pt x="2524073" y="0"/>
                </a:lnTo>
                <a:lnTo>
                  <a:pt x="2524073" y="2528116"/>
                </a:lnTo>
                <a:lnTo>
                  <a:pt x="0" y="25281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4</a:t>
            </a:r>
          </a:p>
        </p:txBody>
      </p:sp>
      <p:sp>
        <p:nvSpPr>
          <p:cNvPr name="Freeform 7" id="7"/>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
            <a:stretch>
              <a:fillRect l="0" t="0" r="0" b="0"/>
            </a:stretch>
          </a:blipFill>
        </p:spPr>
      </p:sp>
      <p:sp>
        <p:nvSpPr>
          <p:cNvPr name="TextBox 8" id="8"/>
          <p:cNvSpPr txBox="true"/>
          <p:nvPr/>
        </p:nvSpPr>
        <p:spPr>
          <a:xfrm rot="0">
            <a:off x="1596522" y="1550700"/>
            <a:ext cx="15209550" cy="979932"/>
          </a:xfrm>
          <a:prstGeom prst="rect">
            <a:avLst/>
          </a:prstGeom>
        </p:spPr>
        <p:txBody>
          <a:bodyPr anchor="t" rtlCol="false" tIns="0" lIns="0" bIns="0" rIns="0">
            <a:spAutoFit/>
          </a:bodyPr>
          <a:lstStyle/>
          <a:p>
            <a:pPr algn="ctr">
              <a:lnSpc>
                <a:spcPts val="7344"/>
              </a:lnSpc>
            </a:pPr>
            <a:r>
              <a:rPr lang="en-US" sz="6800">
                <a:solidFill>
                  <a:srgbClr val="1C343C"/>
                </a:solidFill>
                <a:latin typeface="Arimo"/>
                <a:ea typeface="Arimo"/>
                <a:cs typeface="Arimo"/>
                <a:sym typeface="Arimo"/>
              </a:rPr>
              <a:t>Overview Dataset</a:t>
            </a:r>
          </a:p>
        </p:txBody>
      </p:sp>
      <p:sp>
        <p:nvSpPr>
          <p:cNvPr name="Freeform 9" id="9"/>
          <p:cNvSpPr/>
          <p:nvPr/>
        </p:nvSpPr>
        <p:spPr>
          <a:xfrm flipH="false" flipV="false" rot="0">
            <a:off x="2105257" y="3238594"/>
            <a:ext cx="2606095" cy="2606095"/>
          </a:xfrm>
          <a:custGeom>
            <a:avLst/>
            <a:gdLst/>
            <a:ahLst/>
            <a:cxnLst/>
            <a:rect r="r" b="b" t="t" l="l"/>
            <a:pathLst>
              <a:path h="2606095" w="2606095">
                <a:moveTo>
                  <a:pt x="0" y="0"/>
                </a:moveTo>
                <a:lnTo>
                  <a:pt x="2606095" y="0"/>
                </a:lnTo>
                <a:lnTo>
                  <a:pt x="2606095" y="2606094"/>
                </a:lnTo>
                <a:lnTo>
                  <a:pt x="0" y="26060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590491" y="3833085"/>
            <a:ext cx="1635627" cy="1235075"/>
          </a:xfrm>
          <a:prstGeom prst="rect">
            <a:avLst/>
          </a:prstGeom>
        </p:spPr>
        <p:txBody>
          <a:bodyPr anchor="t" rtlCol="false" tIns="0" lIns="0" bIns="0" rIns="0">
            <a:spAutoFit/>
          </a:bodyPr>
          <a:lstStyle/>
          <a:p>
            <a:pPr algn="ctr">
              <a:lnSpc>
                <a:spcPts val="3250"/>
              </a:lnSpc>
            </a:pPr>
            <a:r>
              <a:rPr lang="en-US" b="true" sz="2500" spc="100">
                <a:solidFill>
                  <a:srgbClr val="0E2A47"/>
                </a:solidFill>
                <a:latin typeface="Arimo Bold"/>
                <a:ea typeface="Arimo Bold"/>
                <a:cs typeface="Arimo Bold"/>
                <a:sym typeface="Arimo Bold"/>
              </a:rPr>
              <a:t>Airbnb Listings Bangkok</a:t>
            </a:r>
          </a:p>
        </p:txBody>
      </p:sp>
      <p:grpSp>
        <p:nvGrpSpPr>
          <p:cNvPr name="Group 11" id="11"/>
          <p:cNvGrpSpPr/>
          <p:nvPr/>
        </p:nvGrpSpPr>
        <p:grpSpPr>
          <a:xfrm rot="0">
            <a:off x="6047689" y="3508153"/>
            <a:ext cx="831573" cy="831573"/>
            <a:chOff x="0" y="0"/>
            <a:chExt cx="1108764" cy="1108764"/>
          </a:xfrm>
        </p:grpSpPr>
        <p:sp>
          <p:nvSpPr>
            <p:cNvPr name="Freeform 12" id="12"/>
            <p:cNvSpPr/>
            <p:nvPr/>
          </p:nvSpPr>
          <p:spPr>
            <a:xfrm flipH="false" flipV="false" rot="0">
              <a:off x="0" y="0"/>
              <a:ext cx="1108764" cy="1108764"/>
            </a:xfrm>
            <a:custGeom>
              <a:avLst/>
              <a:gdLst/>
              <a:ahLst/>
              <a:cxnLst/>
              <a:rect r="r" b="b" t="t" l="l"/>
              <a:pathLst>
                <a:path h="1108764" w="1108764">
                  <a:moveTo>
                    <a:pt x="0" y="0"/>
                  </a:moveTo>
                  <a:lnTo>
                    <a:pt x="1108764" y="0"/>
                  </a:lnTo>
                  <a:lnTo>
                    <a:pt x="1108764" y="1108764"/>
                  </a:lnTo>
                  <a:lnTo>
                    <a:pt x="0" y="11087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21189" y="336806"/>
              <a:ext cx="866386" cy="397051"/>
            </a:xfrm>
            <a:prstGeom prst="rect">
              <a:avLst/>
            </a:prstGeom>
          </p:spPr>
          <p:txBody>
            <a:bodyPr anchor="t" rtlCol="false" tIns="0" lIns="0" bIns="0" rIns="0">
              <a:spAutoFit/>
            </a:bodyPr>
            <a:lstStyle/>
            <a:p>
              <a:pPr algn="ctr">
                <a:lnSpc>
                  <a:spcPts val="2520"/>
                </a:lnSpc>
              </a:pPr>
            </a:p>
          </p:txBody>
        </p:sp>
      </p:grpSp>
      <p:grpSp>
        <p:nvGrpSpPr>
          <p:cNvPr name="Group 14" id="14"/>
          <p:cNvGrpSpPr/>
          <p:nvPr/>
        </p:nvGrpSpPr>
        <p:grpSpPr>
          <a:xfrm rot="0">
            <a:off x="6047689" y="4622958"/>
            <a:ext cx="831573" cy="831573"/>
            <a:chOff x="0" y="0"/>
            <a:chExt cx="1108764" cy="1108764"/>
          </a:xfrm>
        </p:grpSpPr>
        <p:sp>
          <p:nvSpPr>
            <p:cNvPr name="Freeform 15" id="15"/>
            <p:cNvSpPr/>
            <p:nvPr/>
          </p:nvSpPr>
          <p:spPr>
            <a:xfrm flipH="false" flipV="false" rot="0">
              <a:off x="0" y="0"/>
              <a:ext cx="1108764" cy="1108764"/>
            </a:xfrm>
            <a:custGeom>
              <a:avLst/>
              <a:gdLst/>
              <a:ahLst/>
              <a:cxnLst/>
              <a:rect r="r" b="b" t="t" l="l"/>
              <a:pathLst>
                <a:path h="1108764" w="1108764">
                  <a:moveTo>
                    <a:pt x="0" y="0"/>
                  </a:moveTo>
                  <a:lnTo>
                    <a:pt x="1108764" y="0"/>
                  </a:lnTo>
                  <a:lnTo>
                    <a:pt x="1108764" y="1108764"/>
                  </a:lnTo>
                  <a:lnTo>
                    <a:pt x="0" y="11087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121189" y="336806"/>
              <a:ext cx="866386" cy="397051"/>
            </a:xfrm>
            <a:prstGeom prst="rect">
              <a:avLst/>
            </a:prstGeom>
          </p:spPr>
          <p:txBody>
            <a:bodyPr anchor="t" rtlCol="false" tIns="0" lIns="0" bIns="0" rIns="0">
              <a:spAutoFit/>
            </a:bodyPr>
            <a:lstStyle/>
            <a:p>
              <a:pPr algn="ctr">
                <a:lnSpc>
                  <a:spcPts val="2520"/>
                </a:lnSpc>
              </a:pPr>
            </a:p>
          </p:txBody>
        </p:sp>
      </p:grpSp>
      <p:sp>
        <p:nvSpPr>
          <p:cNvPr name="TextBox 17" id="17"/>
          <p:cNvSpPr txBox="true"/>
          <p:nvPr/>
        </p:nvSpPr>
        <p:spPr>
          <a:xfrm rot="0">
            <a:off x="7818057" y="3601391"/>
            <a:ext cx="1541081" cy="640080"/>
          </a:xfrm>
          <a:prstGeom prst="rect">
            <a:avLst/>
          </a:prstGeom>
        </p:spPr>
        <p:txBody>
          <a:bodyPr anchor="t" rtlCol="false" tIns="0" lIns="0" bIns="0" rIns="0">
            <a:spAutoFit/>
          </a:bodyPr>
          <a:lstStyle/>
          <a:p>
            <a:pPr algn="ctr">
              <a:lnSpc>
                <a:spcPts val="2520"/>
              </a:lnSpc>
            </a:pPr>
            <a:r>
              <a:rPr lang="en-US" sz="1800" spc="89">
                <a:solidFill>
                  <a:srgbClr val="191919"/>
                </a:solidFill>
                <a:latin typeface="Arimo"/>
                <a:ea typeface="Arimo"/>
                <a:cs typeface="Arimo"/>
                <a:sym typeface="Arimo"/>
              </a:rPr>
              <a:t>Total Hosts:</a:t>
            </a:r>
          </a:p>
          <a:p>
            <a:pPr algn="ctr">
              <a:lnSpc>
                <a:spcPts val="2520"/>
              </a:lnSpc>
            </a:pPr>
            <a:r>
              <a:rPr lang="en-US" b="true" sz="1800" spc="89">
                <a:solidFill>
                  <a:srgbClr val="191919"/>
                </a:solidFill>
                <a:latin typeface="Arimo Bold"/>
                <a:ea typeface="Arimo Bold"/>
                <a:cs typeface="Arimo Bold"/>
                <a:sym typeface="Arimo Bold"/>
              </a:rPr>
              <a:t>2353</a:t>
            </a:r>
          </a:p>
        </p:txBody>
      </p:sp>
      <p:sp>
        <p:nvSpPr>
          <p:cNvPr name="Freeform 18" id="18"/>
          <p:cNvSpPr/>
          <p:nvPr/>
        </p:nvSpPr>
        <p:spPr>
          <a:xfrm flipH="false" flipV="false" rot="0">
            <a:off x="10594338" y="3473275"/>
            <a:ext cx="831573" cy="831573"/>
          </a:xfrm>
          <a:custGeom>
            <a:avLst/>
            <a:gdLst/>
            <a:ahLst/>
            <a:cxnLst/>
            <a:rect r="r" b="b" t="t" l="l"/>
            <a:pathLst>
              <a:path h="831573" w="831573">
                <a:moveTo>
                  <a:pt x="0" y="0"/>
                </a:moveTo>
                <a:lnTo>
                  <a:pt x="831573" y="0"/>
                </a:lnTo>
                <a:lnTo>
                  <a:pt x="831573" y="831573"/>
                </a:lnTo>
                <a:lnTo>
                  <a:pt x="0" y="8315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7645198" y="4750924"/>
            <a:ext cx="1915156" cy="640080"/>
          </a:xfrm>
          <a:prstGeom prst="rect">
            <a:avLst/>
          </a:prstGeom>
        </p:spPr>
        <p:txBody>
          <a:bodyPr anchor="t" rtlCol="false" tIns="0" lIns="0" bIns="0" rIns="0">
            <a:spAutoFit/>
          </a:bodyPr>
          <a:lstStyle/>
          <a:p>
            <a:pPr algn="ctr">
              <a:lnSpc>
                <a:spcPts val="2520"/>
              </a:lnSpc>
            </a:pPr>
            <a:r>
              <a:rPr lang="en-US" sz="1800" spc="89">
                <a:solidFill>
                  <a:srgbClr val="191919"/>
                </a:solidFill>
                <a:latin typeface="Arimo"/>
                <a:ea typeface="Arimo"/>
                <a:cs typeface="Arimo"/>
                <a:sym typeface="Arimo"/>
              </a:rPr>
              <a:t>Total Listings : </a:t>
            </a:r>
            <a:r>
              <a:rPr lang="en-US" b="true" sz="1800" spc="89">
                <a:solidFill>
                  <a:srgbClr val="191919"/>
                </a:solidFill>
                <a:latin typeface="Arimo Bold"/>
                <a:ea typeface="Arimo Bold"/>
                <a:cs typeface="Arimo Bold"/>
                <a:sym typeface="Arimo Bold"/>
              </a:rPr>
              <a:t>6127</a:t>
            </a:r>
          </a:p>
        </p:txBody>
      </p:sp>
      <p:sp>
        <p:nvSpPr>
          <p:cNvPr name="TextBox 20" id="20"/>
          <p:cNvSpPr txBox="true"/>
          <p:nvPr/>
        </p:nvSpPr>
        <p:spPr>
          <a:xfrm rot="0">
            <a:off x="12884651" y="3140114"/>
            <a:ext cx="3325534" cy="325755"/>
          </a:xfrm>
          <a:prstGeom prst="rect">
            <a:avLst/>
          </a:prstGeom>
        </p:spPr>
        <p:txBody>
          <a:bodyPr anchor="t" rtlCol="false" tIns="0" lIns="0" bIns="0" rIns="0">
            <a:spAutoFit/>
          </a:bodyPr>
          <a:lstStyle/>
          <a:p>
            <a:pPr algn="ctr">
              <a:lnSpc>
                <a:spcPts val="2520"/>
              </a:lnSpc>
            </a:pPr>
            <a:r>
              <a:rPr lang="en-US" sz="1800" spc="89">
                <a:solidFill>
                  <a:srgbClr val="191919"/>
                </a:solidFill>
                <a:latin typeface="Arimo"/>
                <a:ea typeface="Arimo"/>
                <a:cs typeface="Arimo"/>
                <a:sym typeface="Arimo"/>
              </a:rPr>
              <a:t>Total Neighbourhoods : </a:t>
            </a:r>
            <a:r>
              <a:rPr lang="en-US" b="true" sz="1800" spc="89">
                <a:solidFill>
                  <a:srgbClr val="191919"/>
                </a:solidFill>
                <a:latin typeface="Arimo Bold"/>
                <a:ea typeface="Arimo Bold"/>
                <a:cs typeface="Arimo Bold"/>
                <a:sym typeface="Arimo Bold"/>
              </a:rPr>
              <a:t>46</a:t>
            </a:r>
          </a:p>
        </p:txBody>
      </p:sp>
      <p:sp>
        <p:nvSpPr>
          <p:cNvPr name="TextBox 21" id="21"/>
          <p:cNvSpPr txBox="true"/>
          <p:nvPr/>
        </p:nvSpPr>
        <p:spPr>
          <a:xfrm rot="0">
            <a:off x="13073054" y="3721538"/>
            <a:ext cx="2909004" cy="1583055"/>
          </a:xfrm>
          <a:prstGeom prst="rect">
            <a:avLst/>
          </a:prstGeom>
        </p:spPr>
        <p:txBody>
          <a:bodyPr anchor="t" rtlCol="false" tIns="0" lIns="0" bIns="0" rIns="0">
            <a:spAutoFit/>
          </a:bodyPr>
          <a:lstStyle/>
          <a:p>
            <a:pPr algn="ctr">
              <a:lnSpc>
                <a:spcPts val="2520"/>
              </a:lnSpc>
            </a:pPr>
            <a:r>
              <a:rPr lang="en-US" b="true" sz="1800" spc="89">
                <a:solidFill>
                  <a:srgbClr val="191919"/>
                </a:solidFill>
                <a:latin typeface="Arimo Bold"/>
                <a:ea typeface="Arimo Bold"/>
                <a:cs typeface="Arimo Bold"/>
                <a:sym typeface="Arimo Bold"/>
              </a:rPr>
              <a:t>Type Room :</a:t>
            </a:r>
          </a:p>
          <a:p>
            <a:pPr algn="just" marL="388620" indent="-194310" lvl="1">
              <a:lnSpc>
                <a:spcPts val="2520"/>
              </a:lnSpc>
              <a:buFont typeface="Arial"/>
              <a:buChar char="•"/>
            </a:pPr>
            <a:r>
              <a:rPr lang="en-US" sz="1800" spc="89">
                <a:solidFill>
                  <a:srgbClr val="191919"/>
                </a:solidFill>
                <a:latin typeface="Arimo"/>
                <a:ea typeface="Arimo"/>
                <a:cs typeface="Arimo"/>
                <a:sym typeface="Arimo"/>
              </a:rPr>
              <a:t>Entire Home/Apt</a:t>
            </a:r>
          </a:p>
          <a:p>
            <a:pPr algn="just" marL="388620" indent="-194310" lvl="1">
              <a:lnSpc>
                <a:spcPts val="2520"/>
              </a:lnSpc>
              <a:buFont typeface="Arial"/>
              <a:buChar char="•"/>
            </a:pPr>
            <a:r>
              <a:rPr lang="en-US" sz="1800" spc="89">
                <a:solidFill>
                  <a:srgbClr val="191919"/>
                </a:solidFill>
                <a:latin typeface="Arimo"/>
                <a:ea typeface="Arimo"/>
                <a:cs typeface="Arimo"/>
                <a:sym typeface="Arimo"/>
              </a:rPr>
              <a:t>Hotel Room</a:t>
            </a:r>
          </a:p>
          <a:p>
            <a:pPr algn="just" marL="388620" indent="-194310" lvl="1">
              <a:lnSpc>
                <a:spcPts val="2520"/>
              </a:lnSpc>
              <a:buFont typeface="Arial"/>
              <a:buChar char="•"/>
            </a:pPr>
            <a:r>
              <a:rPr lang="en-US" sz="1800" spc="89">
                <a:solidFill>
                  <a:srgbClr val="191919"/>
                </a:solidFill>
                <a:latin typeface="Arimo"/>
                <a:ea typeface="Arimo"/>
                <a:cs typeface="Arimo"/>
                <a:sym typeface="Arimo"/>
              </a:rPr>
              <a:t>Private Room</a:t>
            </a:r>
          </a:p>
          <a:p>
            <a:pPr algn="just" marL="388620" indent="-194310" lvl="1">
              <a:lnSpc>
                <a:spcPts val="2520"/>
              </a:lnSpc>
              <a:buFont typeface="Arial"/>
              <a:buChar char="•"/>
            </a:pPr>
            <a:r>
              <a:rPr lang="en-US" sz="1800" spc="89">
                <a:solidFill>
                  <a:srgbClr val="191919"/>
                </a:solidFill>
                <a:latin typeface="Arimo"/>
                <a:ea typeface="Arimo"/>
                <a:cs typeface="Arimo"/>
                <a:sym typeface="Arimo"/>
              </a:rPr>
              <a:t>Shared Room</a:t>
            </a:r>
          </a:p>
        </p:txBody>
      </p:sp>
      <p:sp>
        <p:nvSpPr>
          <p:cNvPr name="Freeform 22" id="22"/>
          <p:cNvSpPr/>
          <p:nvPr/>
        </p:nvSpPr>
        <p:spPr>
          <a:xfrm flipH="false" flipV="false" rot="0">
            <a:off x="13606876" y="6869102"/>
            <a:ext cx="831573" cy="831573"/>
          </a:xfrm>
          <a:custGeom>
            <a:avLst/>
            <a:gdLst/>
            <a:ahLst/>
            <a:cxnLst/>
            <a:rect r="r" b="b" t="t" l="l"/>
            <a:pathLst>
              <a:path h="831573" w="831573">
                <a:moveTo>
                  <a:pt x="0" y="0"/>
                </a:moveTo>
                <a:lnTo>
                  <a:pt x="831573" y="0"/>
                </a:lnTo>
                <a:lnTo>
                  <a:pt x="831573" y="831573"/>
                </a:lnTo>
                <a:lnTo>
                  <a:pt x="0" y="8315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4699403" y="6869102"/>
            <a:ext cx="831573" cy="831573"/>
          </a:xfrm>
          <a:custGeom>
            <a:avLst/>
            <a:gdLst/>
            <a:ahLst/>
            <a:cxnLst/>
            <a:rect r="r" b="b" t="t" l="l"/>
            <a:pathLst>
              <a:path h="831573" w="831573">
                <a:moveTo>
                  <a:pt x="0" y="0"/>
                </a:moveTo>
                <a:lnTo>
                  <a:pt x="831573" y="0"/>
                </a:lnTo>
                <a:lnTo>
                  <a:pt x="831573" y="831573"/>
                </a:lnTo>
                <a:lnTo>
                  <a:pt x="0" y="8315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11167869" y="6779111"/>
            <a:ext cx="1682960" cy="954405"/>
          </a:xfrm>
          <a:prstGeom prst="rect">
            <a:avLst/>
          </a:prstGeom>
        </p:spPr>
        <p:txBody>
          <a:bodyPr anchor="t" rtlCol="false" tIns="0" lIns="0" bIns="0" rIns="0">
            <a:spAutoFit/>
          </a:bodyPr>
          <a:lstStyle/>
          <a:p>
            <a:pPr algn="ctr">
              <a:lnSpc>
                <a:spcPts val="2520"/>
              </a:lnSpc>
            </a:pPr>
            <a:r>
              <a:rPr lang="en-US" sz="1800" spc="89">
                <a:solidFill>
                  <a:srgbClr val="191919"/>
                </a:solidFill>
                <a:latin typeface="Arimo"/>
                <a:ea typeface="Arimo"/>
                <a:cs typeface="Arimo"/>
                <a:sym typeface="Arimo"/>
              </a:rPr>
              <a:t>5 Category of Minimum Nights</a:t>
            </a:r>
          </a:p>
        </p:txBody>
      </p:sp>
      <p:sp>
        <p:nvSpPr>
          <p:cNvPr name="TextBox 25" id="25"/>
          <p:cNvSpPr txBox="true"/>
          <p:nvPr/>
        </p:nvSpPr>
        <p:spPr>
          <a:xfrm rot="0">
            <a:off x="7832719" y="6456094"/>
            <a:ext cx="2192151" cy="1583055"/>
          </a:xfrm>
          <a:prstGeom prst="rect">
            <a:avLst/>
          </a:prstGeom>
        </p:spPr>
        <p:txBody>
          <a:bodyPr anchor="t" rtlCol="false" tIns="0" lIns="0" bIns="0" rIns="0">
            <a:spAutoFit/>
          </a:bodyPr>
          <a:lstStyle/>
          <a:p>
            <a:pPr algn="just" marL="388620" indent="-194310" lvl="1">
              <a:lnSpc>
                <a:spcPts val="2520"/>
              </a:lnSpc>
              <a:buFont typeface="Arial"/>
              <a:buChar char="•"/>
            </a:pPr>
            <a:r>
              <a:rPr lang="en-US" sz="1800" spc="89">
                <a:solidFill>
                  <a:srgbClr val="191919"/>
                </a:solidFill>
                <a:latin typeface="Arimo"/>
                <a:ea typeface="Arimo"/>
                <a:cs typeface="Arimo"/>
                <a:sym typeface="Arimo"/>
              </a:rPr>
              <a:t>1 week</a:t>
            </a:r>
          </a:p>
          <a:p>
            <a:pPr algn="just" marL="388620" indent="-194310" lvl="1">
              <a:lnSpc>
                <a:spcPts val="2520"/>
              </a:lnSpc>
              <a:buFont typeface="Arial"/>
              <a:buChar char="•"/>
            </a:pPr>
            <a:r>
              <a:rPr lang="en-US" sz="1800" spc="89">
                <a:solidFill>
                  <a:srgbClr val="191919"/>
                </a:solidFill>
                <a:latin typeface="Arimo"/>
                <a:ea typeface="Arimo"/>
                <a:cs typeface="Arimo"/>
                <a:sym typeface="Arimo"/>
              </a:rPr>
              <a:t>1 month</a:t>
            </a:r>
          </a:p>
          <a:p>
            <a:pPr algn="just" marL="388620" indent="-194310" lvl="1">
              <a:lnSpc>
                <a:spcPts val="2520"/>
              </a:lnSpc>
              <a:buFont typeface="Arial"/>
              <a:buChar char="•"/>
            </a:pPr>
            <a:r>
              <a:rPr lang="en-US" sz="1800" spc="89">
                <a:solidFill>
                  <a:srgbClr val="191919"/>
                </a:solidFill>
                <a:latin typeface="Arimo"/>
                <a:ea typeface="Arimo"/>
                <a:cs typeface="Arimo"/>
                <a:sym typeface="Arimo"/>
              </a:rPr>
              <a:t>2 months</a:t>
            </a:r>
          </a:p>
          <a:p>
            <a:pPr algn="just" marL="388620" indent="-194310" lvl="1">
              <a:lnSpc>
                <a:spcPts val="2520"/>
              </a:lnSpc>
              <a:buFont typeface="Arial"/>
              <a:buChar char="•"/>
            </a:pPr>
            <a:r>
              <a:rPr lang="en-US" sz="1800" spc="89">
                <a:solidFill>
                  <a:srgbClr val="191919"/>
                </a:solidFill>
                <a:latin typeface="Arimo"/>
                <a:ea typeface="Arimo"/>
                <a:cs typeface="Arimo"/>
                <a:sym typeface="Arimo"/>
              </a:rPr>
              <a:t>3 months</a:t>
            </a:r>
          </a:p>
          <a:p>
            <a:pPr algn="just" marL="388620" indent="-194310" lvl="1">
              <a:lnSpc>
                <a:spcPts val="2520"/>
              </a:lnSpc>
              <a:buFont typeface="Arial"/>
              <a:buChar char="•"/>
            </a:pPr>
            <a:r>
              <a:rPr lang="en-US" sz="1800" spc="89">
                <a:solidFill>
                  <a:srgbClr val="191919"/>
                </a:solidFill>
                <a:latin typeface="Arimo"/>
                <a:ea typeface="Arimo"/>
                <a:cs typeface="Arimo"/>
                <a:sym typeface="Arimo"/>
              </a:rPr>
              <a:t>3+ months</a:t>
            </a:r>
          </a:p>
        </p:txBody>
      </p:sp>
      <p:grpSp>
        <p:nvGrpSpPr>
          <p:cNvPr name="Group 26" id="26"/>
          <p:cNvGrpSpPr/>
          <p:nvPr/>
        </p:nvGrpSpPr>
        <p:grpSpPr>
          <a:xfrm rot="0">
            <a:off x="4711352" y="3867262"/>
            <a:ext cx="1191571" cy="1266099"/>
            <a:chOff x="0" y="0"/>
            <a:chExt cx="1588762" cy="1688132"/>
          </a:xfrm>
        </p:grpSpPr>
        <p:sp>
          <p:nvSpPr>
            <p:cNvPr name="Freeform 27" id="27"/>
            <p:cNvSpPr/>
            <p:nvPr/>
          </p:nvSpPr>
          <p:spPr>
            <a:xfrm flipH="false" flipV="false" rot="-5400000">
              <a:off x="398629" y="497999"/>
              <a:ext cx="1688132" cy="692134"/>
            </a:xfrm>
            <a:custGeom>
              <a:avLst/>
              <a:gdLst/>
              <a:ahLst/>
              <a:cxnLst/>
              <a:rect r="r" b="b" t="t" l="l"/>
              <a:pathLst>
                <a:path h="692134" w="1688132">
                  <a:moveTo>
                    <a:pt x="0" y="0"/>
                  </a:moveTo>
                  <a:lnTo>
                    <a:pt x="1688131" y="0"/>
                  </a:lnTo>
                  <a:lnTo>
                    <a:pt x="1688131" y="692134"/>
                  </a:lnTo>
                  <a:lnTo>
                    <a:pt x="0" y="6921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0" y="787682"/>
              <a:ext cx="896627" cy="179325"/>
            </a:xfrm>
            <a:custGeom>
              <a:avLst/>
              <a:gdLst/>
              <a:ahLst/>
              <a:cxnLst/>
              <a:rect r="r" b="b" t="t" l="l"/>
              <a:pathLst>
                <a:path h="179325" w="896627">
                  <a:moveTo>
                    <a:pt x="0" y="0"/>
                  </a:moveTo>
                  <a:lnTo>
                    <a:pt x="896627" y="0"/>
                  </a:lnTo>
                  <a:lnTo>
                    <a:pt x="896627" y="179326"/>
                  </a:lnTo>
                  <a:lnTo>
                    <a:pt x="0" y="1793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Freeform 29" id="29"/>
          <p:cNvSpPr/>
          <p:nvPr/>
        </p:nvSpPr>
        <p:spPr>
          <a:xfrm flipH="false" flipV="false" rot="0">
            <a:off x="7091063" y="3856692"/>
            <a:ext cx="609442" cy="121888"/>
          </a:xfrm>
          <a:custGeom>
            <a:avLst/>
            <a:gdLst/>
            <a:ahLst/>
            <a:cxnLst/>
            <a:rect r="r" b="b" t="t" l="l"/>
            <a:pathLst>
              <a:path h="121888" w="609442">
                <a:moveTo>
                  <a:pt x="0" y="0"/>
                </a:moveTo>
                <a:lnTo>
                  <a:pt x="609441" y="0"/>
                </a:lnTo>
                <a:lnTo>
                  <a:pt x="609441" y="121889"/>
                </a:lnTo>
                <a:lnTo>
                  <a:pt x="0" y="1218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0">
            <a:off x="12949022" y="7223945"/>
            <a:ext cx="609442" cy="121888"/>
          </a:xfrm>
          <a:custGeom>
            <a:avLst/>
            <a:gdLst/>
            <a:ahLst/>
            <a:cxnLst/>
            <a:rect r="r" b="b" t="t" l="l"/>
            <a:pathLst>
              <a:path h="121888" w="609442">
                <a:moveTo>
                  <a:pt x="0" y="0"/>
                </a:moveTo>
                <a:lnTo>
                  <a:pt x="609442" y="0"/>
                </a:lnTo>
                <a:lnTo>
                  <a:pt x="609442" y="121888"/>
                </a:lnTo>
                <a:lnTo>
                  <a:pt x="0" y="1218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31" id="31"/>
          <p:cNvGrpSpPr/>
          <p:nvPr/>
        </p:nvGrpSpPr>
        <p:grpSpPr>
          <a:xfrm rot="0">
            <a:off x="9942502" y="6651839"/>
            <a:ext cx="1262272" cy="1266099"/>
            <a:chOff x="0" y="0"/>
            <a:chExt cx="1683030" cy="1688132"/>
          </a:xfrm>
        </p:grpSpPr>
        <p:sp>
          <p:nvSpPr>
            <p:cNvPr name="Freeform 32" id="32"/>
            <p:cNvSpPr/>
            <p:nvPr/>
          </p:nvSpPr>
          <p:spPr>
            <a:xfrm flipH="false" flipV="false" rot="5400000">
              <a:off x="-497999" y="497999"/>
              <a:ext cx="1688132" cy="692134"/>
            </a:xfrm>
            <a:custGeom>
              <a:avLst/>
              <a:gdLst/>
              <a:ahLst/>
              <a:cxnLst/>
              <a:rect r="r" b="b" t="t" l="l"/>
              <a:pathLst>
                <a:path h="692134" w="1688132">
                  <a:moveTo>
                    <a:pt x="0" y="0"/>
                  </a:moveTo>
                  <a:lnTo>
                    <a:pt x="1688132" y="0"/>
                  </a:lnTo>
                  <a:lnTo>
                    <a:pt x="1688132" y="692134"/>
                  </a:lnTo>
                  <a:lnTo>
                    <a:pt x="0" y="6921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3" id="33"/>
            <p:cNvSpPr/>
            <p:nvPr/>
          </p:nvSpPr>
          <p:spPr>
            <a:xfrm flipH="false" flipV="false" rot="0">
              <a:off x="665771" y="742340"/>
              <a:ext cx="1017259" cy="203452"/>
            </a:xfrm>
            <a:custGeom>
              <a:avLst/>
              <a:gdLst/>
              <a:ahLst/>
              <a:cxnLst/>
              <a:rect r="r" b="b" t="t" l="l"/>
              <a:pathLst>
                <a:path h="203452" w="1017259">
                  <a:moveTo>
                    <a:pt x="0" y="0"/>
                  </a:moveTo>
                  <a:lnTo>
                    <a:pt x="1017259" y="0"/>
                  </a:lnTo>
                  <a:lnTo>
                    <a:pt x="1017259" y="203452"/>
                  </a:lnTo>
                  <a:lnTo>
                    <a:pt x="0" y="2034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grpSp>
        <p:nvGrpSpPr>
          <p:cNvPr name="Group 34" id="34"/>
          <p:cNvGrpSpPr/>
          <p:nvPr/>
        </p:nvGrpSpPr>
        <p:grpSpPr>
          <a:xfrm rot="0">
            <a:off x="13852004" y="5471676"/>
            <a:ext cx="1266099" cy="1128542"/>
            <a:chOff x="0" y="0"/>
            <a:chExt cx="1688132" cy="1504723"/>
          </a:xfrm>
        </p:grpSpPr>
        <p:sp>
          <p:nvSpPr>
            <p:cNvPr name="Freeform 35" id="35"/>
            <p:cNvSpPr/>
            <p:nvPr/>
          </p:nvSpPr>
          <p:spPr>
            <a:xfrm flipH="false" flipV="false" rot="0">
              <a:off x="0" y="812589"/>
              <a:ext cx="1688132" cy="692134"/>
            </a:xfrm>
            <a:custGeom>
              <a:avLst/>
              <a:gdLst/>
              <a:ahLst/>
              <a:cxnLst/>
              <a:rect r="r" b="b" t="t" l="l"/>
              <a:pathLst>
                <a:path h="692134" w="1688132">
                  <a:moveTo>
                    <a:pt x="0" y="0"/>
                  </a:moveTo>
                  <a:lnTo>
                    <a:pt x="1688132" y="0"/>
                  </a:lnTo>
                  <a:lnTo>
                    <a:pt x="1688132" y="692134"/>
                  </a:lnTo>
                  <a:lnTo>
                    <a:pt x="0" y="6921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6" id="36"/>
            <p:cNvSpPr/>
            <p:nvPr/>
          </p:nvSpPr>
          <p:spPr>
            <a:xfrm flipH="false" flipV="false" rot="5400000">
              <a:off x="399884" y="325036"/>
              <a:ext cx="812589" cy="162518"/>
            </a:xfrm>
            <a:custGeom>
              <a:avLst/>
              <a:gdLst/>
              <a:ahLst/>
              <a:cxnLst/>
              <a:rect r="r" b="b" t="t" l="l"/>
              <a:pathLst>
                <a:path h="162518" w="812589">
                  <a:moveTo>
                    <a:pt x="0" y="0"/>
                  </a:moveTo>
                  <a:lnTo>
                    <a:pt x="812589" y="0"/>
                  </a:lnTo>
                  <a:lnTo>
                    <a:pt x="812589" y="162517"/>
                  </a:lnTo>
                  <a:lnTo>
                    <a:pt x="0" y="1625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Freeform 37" id="37"/>
          <p:cNvSpPr/>
          <p:nvPr/>
        </p:nvSpPr>
        <p:spPr>
          <a:xfrm flipH="false" flipV="false" rot="5400000">
            <a:off x="14816558" y="7978205"/>
            <a:ext cx="609442" cy="121888"/>
          </a:xfrm>
          <a:custGeom>
            <a:avLst/>
            <a:gdLst/>
            <a:ahLst/>
            <a:cxnLst/>
            <a:rect r="r" b="b" t="t" l="l"/>
            <a:pathLst>
              <a:path h="121888" w="609442">
                <a:moveTo>
                  <a:pt x="0" y="0"/>
                </a:moveTo>
                <a:lnTo>
                  <a:pt x="609442" y="0"/>
                </a:lnTo>
                <a:lnTo>
                  <a:pt x="609442" y="121889"/>
                </a:lnTo>
                <a:lnTo>
                  <a:pt x="0" y="1218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8" id="38"/>
          <p:cNvSpPr/>
          <p:nvPr/>
        </p:nvSpPr>
        <p:spPr>
          <a:xfrm flipH="false" flipV="false" rot="0">
            <a:off x="9689621" y="3847167"/>
            <a:ext cx="609442" cy="121888"/>
          </a:xfrm>
          <a:custGeom>
            <a:avLst/>
            <a:gdLst/>
            <a:ahLst/>
            <a:cxnLst/>
            <a:rect r="r" b="b" t="t" l="l"/>
            <a:pathLst>
              <a:path h="121888" w="609442">
                <a:moveTo>
                  <a:pt x="0" y="0"/>
                </a:moveTo>
                <a:lnTo>
                  <a:pt x="609442" y="0"/>
                </a:lnTo>
                <a:lnTo>
                  <a:pt x="609442" y="121889"/>
                </a:lnTo>
                <a:lnTo>
                  <a:pt x="0" y="1218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9" id="39"/>
          <p:cNvSpPr/>
          <p:nvPr/>
        </p:nvSpPr>
        <p:spPr>
          <a:xfrm flipH="false" flipV="false" rot="0">
            <a:off x="7091063" y="5048427"/>
            <a:ext cx="609442" cy="121888"/>
          </a:xfrm>
          <a:custGeom>
            <a:avLst/>
            <a:gdLst/>
            <a:ahLst/>
            <a:cxnLst/>
            <a:rect r="r" b="b" t="t" l="l"/>
            <a:pathLst>
              <a:path h="121888" w="609442">
                <a:moveTo>
                  <a:pt x="0" y="0"/>
                </a:moveTo>
                <a:lnTo>
                  <a:pt x="609441" y="0"/>
                </a:lnTo>
                <a:lnTo>
                  <a:pt x="609441" y="121888"/>
                </a:lnTo>
                <a:lnTo>
                  <a:pt x="0" y="1218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40" id="40"/>
          <p:cNvGrpSpPr/>
          <p:nvPr/>
        </p:nvGrpSpPr>
        <p:grpSpPr>
          <a:xfrm rot="0">
            <a:off x="11762433" y="3275062"/>
            <a:ext cx="1122218" cy="1192408"/>
            <a:chOff x="0" y="0"/>
            <a:chExt cx="1496291" cy="1589878"/>
          </a:xfrm>
        </p:grpSpPr>
        <p:sp>
          <p:nvSpPr>
            <p:cNvPr name="Freeform 41" id="41"/>
            <p:cNvSpPr/>
            <p:nvPr/>
          </p:nvSpPr>
          <p:spPr>
            <a:xfrm flipH="false" flipV="false" rot="-5400000">
              <a:off x="375427" y="469014"/>
              <a:ext cx="1589878" cy="651850"/>
            </a:xfrm>
            <a:custGeom>
              <a:avLst/>
              <a:gdLst/>
              <a:ahLst/>
              <a:cxnLst/>
              <a:rect r="r" b="b" t="t" l="l"/>
              <a:pathLst>
                <a:path h="651850" w="1589878">
                  <a:moveTo>
                    <a:pt x="0" y="0"/>
                  </a:moveTo>
                  <a:lnTo>
                    <a:pt x="1589878" y="0"/>
                  </a:lnTo>
                  <a:lnTo>
                    <a:pt x="1589878" y="651850"/>
                  </a:lnTo>
                  <a:lnTo>
                    <a:pt x="0" y="6518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2" id="42"/>
            <p:cNvSpPr/>
            <p:nvPr/>
          </p:nvSpPr>
          <p:spPr>
            <a:xfrm flipH="false" flipV="false" rot="0">
              <a:off x="0" y="741837"/>
              <a:ext cx="844441" cy="168888"/>
            </a:xfrm>
            <a:custGeom>
              <a:avLst/>
              <a:gdLst/>
              <a:ahLst/>
              <a:cxnLst/>
              <a:rect r="r" b="b" t="t" l="l"/>
              <a:pathLst>
                <a:path h="168888" w="844441">
                  <a:moveTo>
                    <a:pt x="0" y="0"/>
                  </a:moveTo>
                  <a:lnTo>
                    <a:pt x="844441" y="0"/>
                  </a:lnTo>
                  <a:lnTo>
                    <a:pt x="844441" y="168888"/>
                  </a:lnTo>
                  <a:lnTo>
                    <a:pt x="0" y="1688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TextBox 43" id="43"/>
          <p:cNvSpPr txBox="true"/>
          <p:nvPr/>
        </p:nvSpPr>
        <p:spPr>
          <a:xfrm rot="0">
            <a:off x="13606876" y="8458170"/>
            <a:ext cx="3325534" cy="325755"/>
          </a:xfrm>
          <a:prstGeom prst="rect">
            <a:avLst/>
          </a:prstGeom>
        </p:spPr>
        <p:txBody>
          <a:bodyPr anchor="t" rtlCol="false" tIns="0" lIns="0" bIns="0" rIns="0">
            <a:spAutoFit/>
          </a:bodyPr>
          <a:lstStyle/>
          <a:p>
            <a:pPr algn="ctr">
              <a:lnSpc>
                <a:spcPts val="2520"/>
              </a:lnSpc>
            </a:pPr>
            <a:r>
              <a:rPr lang="en-US" sz="1800" spc="89">
                <a:solidFill>
                  <a:srgbClr val="191919"/>
                </a:solidFill>
                <a:latin typeface="Arimo"/>
                <a:ea typeface="Arimo"/>
                <a:cs typeface="Arimo"/>
                <a:sym typeface="Arimo"/>
              </a:rPr>
              <a:t>Total Availability : </a:t>
            </a:r>
            <a:r>
              <a:rPr lang="en-US" b="true" sz="1800" spc="89">
                <a:solidFill>
                  <a:srgbClr val="191919"/>
                </a:solidFill>
                <a:latin typeface="Arimo Bold"/>
                <a:ea typeface="Arimo Bold"/>
                <a:cs typeface="Arimo Bold"/>
                <a:sym typeface="Arimo Bold"/>
              </a:rPr>
              <a:t>1358</a:t>
            </a:r>
          </a:p>
        </p:txBody>
      </p:sp>
      <p:sp>
        <p:nvSpPr>
          <p:cNvPr name="Freeform 44" id="44"/>
          <p:cNvSpPr/>
          <p:nvPr/>
        </p:nvSpPr>
        <p:spPr>
          <a:xfrm flipH="false" flipV="false" rot="0">
            <a:off x="6190765" y="3576883"/>
            <a:ext cx="669605" cy="624358"/>
          </a:xfrm>
          <a:custGeom>
            <a:avLst/>
            <a:gdLst/>
            <a:ahLst/>
            <a:cxnLst/>
            <a:rect r="r" b="b" t="t" l="l"/>
            <a:pathLst>
              <a:path h="624358" w="669605">
                <a:moveTo>
                  <a:pt x="0" y="0"/>
                </a:moveTo>
                <a:lnTo>
                  <a:pt x="669605" y="0"/>
                </a:lnTo>
                <a:lnTo>
                  <a:pt x="669605" y="624357"/>
                </a:lnTo>
                <a:lnTo>
                  <a:pt x="0" y="6243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5" id="45"/>
          <p:cNvSpPr/>
          <p:nvPr/>
        </p:nvSpPr>
        <p:spPr>
          <a:xfrm flipH="false" flipV="false" rot="0">
            <a:off x="6201218" y="4778753"/>
            <a:ext cx="524513" cy="519983"/>
          </a:xfrm>
          <a:custGeom>
            <a:avLst/>
            <a:gdLst/>
            <a:ahLst/>
            <a:cxnLst/>
            <a:rect r="r" b="b" t="t" l="l"/>
            <a:pathLst>
              <a:path h="519983" w="524513">
                <a:moveTo>
                  <a:pt x="0" y="0"/>
                </a:moveTo>
                <a:lnTo>
                  <a:pt x="524514" y="0"/>
                </a:lnTo>
                <a:lnTo>
                  <a:pt x="524514" y="519983"/>
                </a:lnTo>
                <a:lnTo>
                  <a:pt x="0" y="51998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6" id="46"/>
          <p:cNvSpPr/>
          <p:nvPr/>
        </p:nvSpPr>
        <p:spPr>
          <a:xfrm flipH="false" flipV="false" rot="0">
            <a:off x="10783140" y="3641453"/>
            <a:ext cx="495216" cy="495216"/>
          </a:xfrm>
          <a:custGeom>
            <a:avLst/>
            <a:gdLst/>
            <a:ahLst/>
            <a:cxnLst/>
            <a:rect r="r" b="b" t="t" l="l"/>
            <a:pathLst>
              <a:path h="495216" w="495216">
                <a:moveTo>
                  <a:pt x="0" y="0"/>
                </a:moveTo>
                <a:lnTo>
                  <a:pt x="495216" y="0"/>
                </a:lnTo>
                <a:lnTo>
                  <a:pt x="495216" y="495216"/>
                </a:lnTo>
                <a:lnTo>
                  <a:pt x="0" y="49521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47" id="47"/>
          <p:cNvSpPr/>
          <p:nvPr/>
        </p:nvSpPr>
        <p:spPr>
          <a:xfrm flipH="false" flipV="false" rot="0">
            <a:off x="14843341" y="7002281"/>
            <a:ext cx="549524" cy="547832"/>
          </a:xfrm>
          <a:custGeom>
            <a:avLst/>
            <a:gdLst/>
            <a:ahLst/>
            <a:cxnLst/>
            <a:rect r="r" b="b" t="t" l="l"/>
            <a:pathLst>
              <a:path h="547832" w="549524">
                <a:moveTo>
                  <a:pt x="0" y="0"/>
                </a:moveTo>
                <a:lnTo>
                  <a:pt x="549524" y="0"/>
                </a:lnTo>
                <a:lnTo>
                  <a:pt x="549524" y="547832"/>
                </a:lnTo>
                <a:lnTo>
                  <a:pt x="0" y="54783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48" id="48"/>
          <p:cNvSpPr/>
          <p:nvPr/>
        </p:nvSpPr>
        <p:spPr>
          <a:xfrm flipH="false" flipV="false" rot="0">
            <a:off x="13738508" y="6973742"/>
            <a:ext cx="549259" cy="557554"/>
          </a:xfrm>
          <a:custGeom>
            <a:avLst/>
            <a:gdLst/>
            <a:ahLst/>
            <a:cxnLst/>
            <a:rect r="r" b="b" t="t" l="l"/>
            <a:pathLst>
              <a:path h="557554" w="549259">
                <a:moveTo>
                  <a:pt x="0" y="0"/>
                </a:moveTo>
                <a:lnTo>
                  <a:pt x="549259" y="0"/>
                </a:lnTo>
                <a:lnTo>
                  <a:pt x="549259" y="557555"/>
                </a:lnTo>
                <a:lnTo>
                  <a:pt x="0" y="55755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118813" y="7386491"/>
            <a:ext cx="4374412" cy="5151060"/>
            <a:chOff x="0" y="0"/>
            <a:chExt cx="5832549" cy="6868080"/>
          </a:xfrm>
        </p:grpSpPr>
        <p:sp>
          <p:nvSpPr>
            <p:cNvPr name="Freeform 3" id="3"/>
            <p:cNvSpPr/>
            <p:nvPr/>
          </p:nvSpPr>
          <p:spPr>
            <a:xfrm flipH="false" flipV="false" rot="0">
              <a:off x="0" y="0"/>
              <a:ext cx="5832602" cy="6868033"/>
            </a:xfrm>
            <a:custGeom>
              <a:avLst/>
              <a:gdLst/>
              <a:ahLst/>
              <a:cxnLst/>
              <a:rect r="r" b="b" t="t" l="l"/>
              <a:pathLst>
                <a:path h="6868033" w="5832602">
                  <a:moveTo>
                    <a:pt x="0" y="1049274"/>
                  </a:moveTo>
                  <a:lnTo>
                    <a:pt x="5816854" y="6868033"/>
                  </a:lnTo>
                  <a:lnTo>
                    <a:pt x="5832602" y="3373247"/>
                  </a:lnTo>
                  <a:lnTo>
                    <a:pt x="2722753" y="262382"/>
                  </a:lnTo>
                  <a:cubicBezTo>
                    <a:pt x="2554859" y="94361"/>
                    <a:pt x="2327148" y="0"/>
                    <a:pt x="2089658" y="0"/>
                  </a:cubicBezTo>
                  <a:lnTo>
                    <a:pt x="10414" y="0"/>
                  </a:lnTo>
                  <a:lnTo>
                    <a:pt x="0" y="1049274"/>
                  </a:lnTo>
                  <a:close/>
                </a:path>
              </a:pathLst>
            </a:custGeom>
            <a:solidFill>
              <a:srgbClr val="4C6A78"/>
            </a:solidFill>
          </p:spPr>
        </p:sp>
      </p:grpSp>
      <p:sp>
        <p:nvSpPr>
          <p:cNvPr name="Freeform 4" id="4"/>
          <p:cNvSpPr/>
          <p:nvPr/>
        </p:nvSpPr>
        <p:spPr>
          <a:xfrm flipH="false" flipV="false" rot="0">
            <a:off x="15783538" y="-776140"/>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18813" y="5573377"/>
            <a:ext cx="2524073" cy="2528116"/>
          </a:xfrm>
          <a:custGeom>
            <a:avLst/>
            <a:gdLst/>
            <a:ahLst/>
            <a:cxnLst/>
            <a:rect r="r" b="b" t="t" l="l"/>
            <a:pathLst>
              <a:path h="2528116" w="2524073">
                <a:moveTo>
                  <a:pt x="0" y="0"/>
                </a:moveTo>
                <a:lnTo>
                  <a:pt x="2524073" y="0"/>
                </a:lnTo>
                <a:lnTo>
                  <a:pt x="2524073" y="2528116"/>
                </a:lnTo>
                <a:lnTo>
                  <a:pt x="0" y="25281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958722" y="3475645"/>
            <a:ext cx="816971" cy="768120"/>
            <a:chOff x="0" y="0"/>
            <a:chExt cx="1335449" cy="1255595"/>
          </a:xfrm>
        </p:grpSpPr>
        <p:sp>
          <p:nvSpPr>
            <p:cNvPr name="Freeform 7" id="7"/>
            <p:cNvSpPr/>
            <p:nvPr/>
          </p:nvSpPr>
          <p:spPr>
            <a:xfrm flipH="false" flipV="false" rot="0">
              <a:off x="0" y="0"/>
              <a:ext cx="1335383" cy="1255649"/>
            </a:xfrm>
            <a:custGeom>
              <a:avLst/>
              <a:gdLst/>
              <a:ahLst/>
              <a:cxnLst/>
              <a:rect r="r" b="b" t="t" l="l"/>
              <a:pathLst>
                <a:path h="1255649" w="1335383">
                  <a:moveTo>
                    <a:pt x="0" y="0"/>
                  </a:moveTo>
                  <a:lnTo>
                    <a:pt x="845273" y="0"/>
                  </a:lnTo>
                  <a:cubicBezTo>
                    <a:pt x="1115959" y="0"/>
                    <a:pt x="1335383" y="281051"/>
                    <a:pt x="1335383" y="627761"/>
                  </a:cubicBezTo>
                  <a:lnTo>
                    <a:pt x="1335383" y="1255649"/>
                  </a:lnTo>
                  <a:lnTo>
                    <a:pt x="0" y="1255649"/>
                  </a:lnTo>
                  <a:close/>
                </a:path>
              </a:pathLst>
            </a:custGeom>
            <a:solidFill>
              <a:srgbClr val="E0B4A4"/>
            </a:solidFill>
          </p:spPr>
        </p:sp>
      </p:grpSp>
      <p:sp>
        <p:nvSpPr>
          <p:cNvPr name="TextBox 8" id="8"/>
          <p:cNvSpPr txBox="true"/>
          <p:nvPr/>
        </p:nvSpPr>
        <p:spPr>
          <a:xfrm rot="0">
            <a:off x="1596522" y="4657281"/>
            <a:ext cx="3535908" cy="3251253"/>
          </a:xfrm>
          <a:prstGeom prst="rect">
            <a:avLst/>
          </a:prstGeom>
        </p:spPr>
        <p:txBody>
          <a:bodyPr anchor="t" rtlCol="false" tIns="0" lIns="0" bIns="0" rIns="0">
            <a:spAutoFit/>
          </a:bodyPr>
          <a:lstStyle/>
          <a:p>
            <a:pPr algn="just" marL="429399" indent="-214699" lvl="1">
              <a:lnSpc>
                <a:spcPts val="2147"/>
              </a:lnSpc>
              <a:buFont typeface="Arial"/>
              <a:buChar char="•"/>
            </a:pPr>
            <a:r>
              <a:rPr lang="en-US" sz="1988">
                <a:solidFill>
                  <a:srgbClr val="1C343C"/>
                </a:solidFill>
                <a:latin typeface="Arimo"/>
                <a:ea typeface="Arimo"/>
                <a:cs typeface="Arimo"/>
                <a:sym typeface="Arimo"/>
              </a:rPr>
              <a:t>What strategies can hosts in central districts use to attract more tourists?</a:t>
            </a:r>
          </a:p>
          <a:p>
            <a:pPr algn="just">
              <a:lnSpc>
                <a:spcPts val="2147"/>
              </a:lnSpc>
            </a:pPr>
          </a:p>
          <a:p>
            <a:pPr algn="just" marL="429399" indent="-214699" lvl="1">
              <a:lnSpc>
                <a:spcPts val="2147"/>
              </a:lnSpc>
              <a:buFont typeface="Arial"/>
              <a:buChar char="•"/>
            </a:pPr>
            <a:r>
              <a:rPr lang="en-US" sz="1988">
                <a:solidFill>
                  <a:srgbClr val="1C343C"/>
                </a:solidFill>
                <a:latin typeface="Arimo"/>
                <a:ea typeface="Arimo"/>
                <a:cs typeface="Arimo"/>
                <a:sym typeface="Arimo"/>
              </a:rPr>
              <a:t>What approach should hosts in non-central areas take to appeal to budget-conscious travelers?</a:t>
            </a:r>
          </a:p>
          <a:p>
            <a:pPr algn="just">
              <a:lnSpc>
                <a:spcPts val="2147"/>
              </a:lnSpc>
            </a:pPr>
          </a:p>
          <a:p>
            <a:pPr algn="just" marL="429399" indent="-214699" lvl="1">
              <a:lnSpc>
                <a:spcPts val="2147"/>
              </a:lnSpc>
              <a:buFont typeface="Arial"/>
              <a:buChar char="•"/>
            </a:pPr>
            <a:r>
              <a:rPr lang="en-US" sz="1988">
                <a:solidFill>
                  <a:srgbClr val="1C343C"/>
                </a:solidFill>
                <a:latin typeface="Arimo"/>
                <a:ea typeface="Arimo"/>
                <a:cs typeface="Arimo"/>
                <a:sym typeface="Arimo"/>
              </a:rPr>
              <a:t>How can hosts near tourist spots and airports increase bookings?</a:t>
            </a:r>
          </a:p>
        </p:txBody>
      </p:sp>
      <p:sp>
        <p:nvSpPr>
          <p:cNvPr name="TextBox 9" id="9"/>
          <p:cNvSpPr txBox="true"/>
          <p:nvPr/>
        </p:nvSpPr>
        <p:spPr>
          <a:xfrm rot="0">
            <a:off x="1901698" y="3501866"/>
            <a:ext cx="3868129" cy="1077268"/>
          </a:xfrm>
          <a:prstGeom prst="rect">
            <a:avLst/>
          </a:prstGeom>
        </p:spPr>
        <p:txBody>
          <a:bodyPr anchor="t" rtlCol="false" tIns="0" lIns="0" bIns="0" rIns="0">
            <a:spAutoFit/>
          </a:bodyPr>
          <a:lstStyle/>
          <a:p>
            <a:pPr algn="l">
              <a:lnSpc>
                <a:spcPts val="2826"/>
              </a:lnSpc>
            </a:pPr>
            <a:r>
              <a:rPr lang="en-US" sz="2616" b="true">
                <a:solidFill>
                  <a:srgbClr val="1C343C"/>
                </a:solidFill>
                <a:latin typeface="Arimo Bold"/>
                <a:ea typeface="Arimo Bold"/>
                <a:cs typeface="Arimo Bold"/>
                <a:sym typeface="Arimo Bold"/>
              </a:rPr>
              <a:t>Geospatial Competition and Listings Density</a:t>
            </a:r>
          </a:p>
          <a:p>
            <a:pPr algn="l">
              <a:lnSpc>
                <a:spcPts val="2826"/>
              </a:lnSpc>
            </a:pPr>
          </a:p>
        </p:txBody>
      </p:sp>
      <p:sp>
        <p:nvSpPr>
          <p:cNvPr name="TextBox 10" id="10"/>
          <p:cNvSpPr txBox="true"/>
          <p:nvPr/>
        </p:nvSpPr>
        <p:spPr>
          <a:xfrm rot="0">
            <a:off x="914400" y="3581594"/>
            <a:ext cx="870853" cy="570457"/>
          </a:xfrm>
          <a:prstGeom prst="rect">
            <a:avLst/>
          </a:prstGeom>
        </p:spPr>
        <p:txBody>
          <a:bodyPr anchor="t" rtlCol="false" tIns="0" lIns="0" bIns="0" rIns="0">
            <a:spAutoFit/>
          </a:bodyPr>
          <a:lstStyle/>
          <a:p>
            <a:pPr algn="ctr">
              <a:lnSpc>
                <a:spcPts val="4295"/>
              </a:lnSpc>
            </a:pPr>
            <a:r>
              <a:rPr lang="en-US" sz="3977">
                <a:solidFill>
                  <a:srgbClr val="1C343C"/>
                </a:solidFill>
                <a:latin typeface="Arimo"/>
                <a:ea typeface="Arimo"/>
                <a:cs typeface="Arimo"/>
                <a:sym typeface="Arimo"/>
              </a:rPr>
              <a:t>01</a:t>
            </a:r>
          </a:p>
        </p:txBody>
      </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5</a:t>
            </a:r>
          </a:p>
        </p:txBody>
      </p:sp>
      <p:sp>
        <p:nvSpPr>
          <p:cNvPr name="Freeform 12" id="12"/>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
            <a:stretch>
              <a:fillRect l="0" t="0" r="0" b="0"/>
            </a:stretch>
          </a:blipFill>
        </p:spPr>
      </p:sp>
      <p:grpSp>
        <p:nvGrpSpPr>
          <p:cNvPr name="Group 13" id="13"/>
          <p:cNvGrpSpPr/>
          <p:nvPr/>
        </p:nvGrpSpPr>
        <p:grpSpPr>
          <a:xfrm rot="0">
            <a:off x="6530956" y="3475645"/>
            <a:ext cx="816971" cy="768120"/>
            <a:chOff x="0" y="0"/>
            <a:chExt cx="1335449" cy="1255595"/>
          </a:xfrm>
        </p:grpSpPr>
        <p:sp>
          <p:nvSpPr>
            <p:cNvPr name="Freeform 14" id="14"/>
            <p:cNvSpPr/>
            <p:nvPr/>
          </p:nvSpPr>
          <p:spPr>
            <a:xfrm flipH="false" flipV="false" rot="0">
              <a:off x="0" y="0"/>
              <a:ext cx="1335383" cy="1255649"/>
            </a:xfrm>
            <a:custGeom>
              <a:avLst/>
              <a:gdLst/>
              <a:ahLst/>
              <a:cxnLst/>
              <a:rect r="r" b="b" t="t" l="l"/>
              <a:pathLst>
                <a:path h="1255649" w="1335383">
                  <a:moveTo>
                    <a:pt x="0" y="0"/>
                  </a:moveTo>
                  <a:lnTo>
                    <a:pt x="845273" y="0"/>
                  </a:lnTo>
                  <a:cubicBezTo>
                    <a:pt x="1115959" y="0"/>
                    <a:pt x="1335383" y="281051"/>
                    <a:pt x="1335383" y="627761"/>
                  </a:cubicBezTo>
                  <a:lnTo>
                    <a:pt x="1335383" y="1255649"/>
                  </a:lnTo>
                  <a:lnTo>
                    <a:pt x="0" y="1255649"/>
                  </a:lnTo>
                  <a:close/>
                </a:path>
              </a:pathLst>
            </a:custGeom>
            <a:solidFill>
              <a:srgbClr val="E0B4A4"/>
            </a:solidFill>
          </p:spPr>
        </p:sp>
      </p:grpSp>
      <p:sp>
        <p:nvSpPr>
          <p:cNvPr name="TextBox 15" id="15"/>
          <p:cNvSpPr txBox="true"/>
          <p:nvPr/>
        </p:nvSpPr>
        <p:spPr>
          <a:xfrm rot="0">
            <a:off x="7085372" y="4588659"/>
            <a:ext cx="3535908" cy="3251253"/>
          </a:xfrm>
          <a:prstGeom prst="rect">
            <a:avLst/>
          </a:prstGeom>
        </p:spPr>
        <p:txBody>
          <a:bodyPr anchor="t" rtlCol="false" tIns="0" lIns="0" bIns="0" rIns="0">
            <a:spAutoFit/>
          </a:bodyPr>
          <a:lstStyle/>
          <a:p>
            <a:pPr algn="just" marL="429399" indent="-214699" lvl="1">
              <a:lnSpc>
                <a:spcPts val="2147"/>
              </a:lnSpc>
              <a:buFont typeface="Arial"/>
              <a:buChar char="•"/>
            </a:pPr>
            <a:r>
              <a:rPr lang="en-US" sz="1988">
                <a:solidFill>
                  <a:srgbClr val="1C343C"/>
                </a:solidFill>
                <a:latin typeface="Arimo"/>
                <a:ea typeface="Arimo"/>
                <a:cs typeface="Arimo"/>
                <a:sym typeface="Arimo"/>
              </a:rPr>
              <a:t>What pricing adjustments should hosts make during peak and off-peak seasons?</a:t>
            </a:r>
          </a:p>
          <a:p>
            <a:pPr algn="just">
              <a:lnSpc>
                <a:spcPts val="2147"/>
              </a:lnSpc>
            </a:pPr>
          </a:p>
          <a:p>
            <a:pPr algn="just" marL="429399" indent="-214699" lvl="1">
              <a:lnSpc>
                <a:spcPts val="2147"/>
              </a:lnSpc>
              <a:buFont typeface="Arial"/>
              <a:buChar char="•"/>
            </a:pPr>
            <a:r>
              <a:rPr lang="en-US" sz="1988">
                <a:solidFill>
                  <a:srgbClr val="1C343C"/>
                </a:solidFill>
                <a:latin typeface="Arimo"/>
                <a:ea typeface="Arimo"/>
                <a:cs typeface="Arimo"/>
                <a:sym typeface="Arimo"/>
              </a:rPr>
              <a:t>How should hosts manage their availability to ensure higher occupancy rates?</a:t>
            </a:r>
          </a:p>
          <a:p>
            <a:pPr algn="just">
              <a:lnSpc>
                <a:spcPts val="2147"/>
              </a:lnSpc>
            </a:pPr>
          </a:p>
          <a:p>
            <a:pPr algn="just" marL="429399" indent="-214699" lvl="1">
              <a:lnSpc>
                <a:spcPts val="2147"/>
              </a:lnSpc>
              <a:buFont typeface="Arial"/>
              <a:buChar char="•"/>
            </a:pPr>
            <a:r>
              <a:rPr lang="en-US" sz="1988">
                <a:solidFill>
                  <a:srgbClr val="1C343C"/>
                </a:solidFill>
                <a:latin typeface="Arimo"/>
                <a:ea typeface="Arimo"/>
                <a:cs typeface="Arimo"/>
                <a:sym typeface="Arimo"/>
              </a:rPr>
              <a:t>How can hosts use dynamic pricing tools to stay competitive?</a:t>
            </a:r>
          </a:p>
        </p:txBody>
      </p:sp>
      <p:sp>
        <p:nvSpPr>
          <p:cNvPr name="TextBox 16" id="16"/>
          <p:cNvSpPr txBox="true"/>
          <p:nvPr/>
        </p:nvSpPr>
        <p:spPr>
          <a:xfrm rot="0">
            <a:off x="7473932" y="3501866"/>
            <a:ext cx="3147348" cy="1077268"/>
          </a:xfrm>
          <a:prstGeom prst="rect">
            <a:avLst/>
          </a:prstGeom>
        </p:spPr>
        <p:txBody>
          <a:bodyPr anchor="t" rtlCol="false" tIns="0" lIns="0" bIns="0" rIns="0">
            <a:spAutoFit/>
          </a:bodyPr>
          <a:lstStyle/>
          <a:p>
            <a:pPr algn="l">
              <a:lnSpc>
                <a:spcPts val="2826"/>
              </a:lnSpc>
            </a:pPr>
            <a:r>
              <a:rPr lang="en-US" sz="2616" b="true">
                <a:solidFill>
                  <a:srgbClr val="1C343C"/>
                </a:solidFill>
                <a:latin typeface="Arimo Bold"/>
                <a:ea typeface="Arimo Bold"/>
                <a:cs typeface="Arimo Bold"/>
                <a:sym typeface="Arimo Bold"/>
              </a:rPr>
              <a:t>Optimize Pricing and Availability</a:t>
            </a:r>
          </a:p>
          <a:p>
            <a:pPr algn="l">
              <a:lnSpc>
                <a:spcPts val="2826"/>
              </a:lnSpc>
            </a:pPr>
          </a:p>
        </p:txBody>
      </p:sp>
      <p:sp>
        <p:nvSpPr>
          <p:cNvPr name="TextBox 17" id="17"/>
          <p:cNvSpPr txBox="true"/>
          <p:nvPr/>
        </p:nvSpPr>
        <p:spPr>
          <a:xfrm rot="0">
            <a:off x="6486634" y="3581594"/>
            <a:ext cx="870853" cy="570457"/>
          </a:xfrm>
          <a:prstGeom prst="rect">
            <a:avLst/>
          </a:prstGeom>
        </p:spPr>
        <p:txBody>
          <a:bodyPr anchor="t" rtlCol="false" tIns="0" lIns="0" bIns="0" rIns="0">
            <a:spAutoFit/>
          </a:bodyPr>
          <a:lstStyle/>
          <a:p>
            <a:pPr algn="ctr">
              <a:lnSpc>
                <a:spcPts val="4295"/>
              </a:lnSpc>
            </a:pPr>
            <a:r>
              <a:rPr lang="en-US" sz="3977">
                <a:solidFill>
                  <a:srgbClr val="1C343C"/>
                </a:solidFill>
                <a:latin typeface="Arimo"/>
                <a:ea typeface="Arimo"/>
                <a:cs typeface="Arimo"/>
                <a:sym typeface="Arimo"/>
              </a:rPr>
              <a:t>02</a:t>
            </a:r>
          </a:p>
        </p:txBody>
      </p:sp>
      <p:grpSp>
        <p:nvGrpSpPr>
          <p:cNvPr name="Group 18" id="18"/>
          <p:cNvGrpSpPr/>
          <p:nvPr/>
        </p:nvGrpSpPr>
        <p:grpSpPr>
          <a:xfrm rot="0">
            <a:off x="11456602" y="3458950"/>
            <a:ext cx="816971" cy="768120"/>
            <a:chOff x="0" y="0"/>
            <a:chExt cx="1335449" cy="1255595"/>
          </a:xfrm>
        </p:grpSpPr>
        <p:sp>
          <p:nvSpPr>
            <p:cNvPr name="Freeform 19" id="19"/>
            <p:cNvSpPr/>
            <p:nvPr/>
          </p:nvSpPr>
          <p:spPr>
            <a:xfrm flipH="false" flipV="false" rot="0">
              <a:off x="0" y="0"/>
              <a:ext cx="1335383" cy="1255649"/>
            </a:xfrm>
            <a:custGeom>
              <a:avLst/>
              <a:gdLst/>
              <a:ahLst/>
              <a:cxnLst/>
              <a:rect r="r" b="b" t="t" l="l"/>
              <a:pathLst>
                <a:path h="1255649" w="1335383">
                  <a:moveTo>
                    <a:pt x="0" y="0"/>
                  </a:moveTo>
                  <a:lnTo>
                    <a:pt x="845273" y="0"/>
                  </a:lnTo>
                  <a:cubicBezTo>
                    <a:pt x="1115959" y="0"/>
                    <a:pt x="1335383" y="281051"/>
                    <a:pt x="1335383" y="627761"/>
                  </a:cubicBezTo>
                  <a:lnTo>
                    <a:pt x="1335383" y="1255649"/>
                  </a:lnTo>
                  <a:lnTo>
                    <a:pt x="0" y="1255649"/>
                  </a:lnTo>
                  <a:close/>
                </a:path>
              </a:pathLst>
            </a:custGeom>
            <a:solidFill>
              <a:srgbClr val="E0B4A4"/>
            </a:solidFill>
          </p:spPr>
        </p:sp>
      </p:grpSp>
      <p:sp>
        <p:nvSpPr>
          <p:cNvPr name="TextBox 20" id="20"/>
          <p:cNvSpPr txBox="true"/>
          <p:nvPr/>
        </p:nvSpPr>
        <p:spPr>
          <a:xfrm rot="0">
            <a:off x="12185803" y="4517109"/>
            <a:ext cx="5073497" cy="2443636"/>
          </a:xfrm>
          <a:prstGeom prst="rect">
            <a:avLst/>
          </a:prstGeom>
        </p:spPr>
        <p:txBody>
          <a:bodyPr anchor="t" rtlCol="false" tIns="0" lIns="0" bIns="0" rIns="0">
            <a:spAutoFit/>
          </a:bodyPr>
          <a:lstStyle/>
          <a:p>
            <a:pPr algn="just" marL="429399" indent="-214699" lvl="1">
              <a:lnSpc>
                <a:spcPts val="2147"/>
              </a:lnSpc>
              <a:buFont typeface="Arial"/>
              <a:buChar char="•"/>
            </a:pPr>
            <a:r>
              <a:rPr lang="en-US" sz="1988">
                <a:solidFill>
                  <a:srgbClr val="1C343C"/>
                </a:solidFill>
                <a:latin typeface="Arimo"/>
                <a:ea typeface="Arimo"/>
                <a:cs typeface="Arimo"/>
                <a:sym typeface="Arimo"/>
              </a:rPr>
              <a:t>How can hosts optimize their room type offerings to maximize revenue?</a:t>
            </a:r>
          </a:p>
          <a:p>
            <a:pPr algn="just">
              <a:lnSpc>
                <a:spcPts val="2147"/>
              </a:lnSpc>
            </a:pPr>
          </a:p>
          <a:p>
            <a:pPr algn="just" marL="429399" indent="-214699" lvl="1">
              <a:lnSpc>
                <a:spcPts val="2147"/>
              </a:lnSpc>
              <a:buFont typeface="Arial"/>
              <a:buChar char="•"/>
            </a:pPr>
            <a:r>
              <a:rPr lang="en-US" sz="1988">
                <a:solidFill>
                  <a:srgbClr val="1C343C"/>
                </a:solidFill>
                <a:latin typeface="Arimo"/>
                <a:ea typeface="Arimo"/>
                <a:cs typeface="Arimo"/>
                <a:sym typeface="Arimo"/>
              </a:rPr>
              <a:t>What changes should hosts make to their minimum stay requirements to stay competitive?</a:t>
            </a:r>
          </a:p>
          <a:p>
            <a:pPr algn="just">
              <a:lnSpc>
                <a:spcPts val="2147"/>
              </a:lnSpc>
            </a:pPr>
          </a:p>
          <a:p>
            <a:pPr algn="just" marL="429399" indent="-214699" lvl="1">
              <a:lnSpc>
                <a:spcPts val="2147"/>
              </a:lnSpc>
              <a:buFont typeface="Arial"/>
              <a:buChar char="•"/>
            </a:pPr>
            <a:r>
              <a:rPr lang="en-US" sz="1988">
                <a:solidFill>
                  <a:srgbClr val="1C343C"/>
                </a:solidFill>
                <a:latin typeface="Arimo"/>
                <a:ea typeface="Arimo"/>
                <a:cs typeface="Arimo"/>
                <a:sym typeface="Arimo"/>
              </a:rPr>
              <a:t>How can hosts tailor their listings to appeal to their target market?</a:t>
            </a:r>
          </a:p>
        </p:txBody>
      </p:sp>
      <p:sp>
        <p:nvSpPr>
          <p:cNvPr name="TextBox 21" id="21"/>
          <p:cNvSpPr txBox="true"/>
          <p:nvPr/>
        </p:nvSpPr>
        <p:spPr>
          <a:xfrm rot="0">
            <a:off x="12399578" y="3485170"/>
            <a:ext cx="4932350" cy="1087632"/>
          </a:xfrm>
          <a:prstGeom prst="rect">
            <a:avLst/>
          </a:prstGeom>
        </p:spPr>
        <p:txBody>
          <a:bodyPr anchor="t" rtlCol="false" tIns="0" lIns="0" bIns="0" rIns="0">
            <a:spAutoFit/>
          </a:bodyPr>
          <a:lstStyle/>
          <a:p>
            <a:pPr algn="just">
              <a:lnSpc>
                <a:spcPts val="2826"/>
              </a:lnSpc>
            </a:pPr>
            <a:r>
              <a:rPr lang="en-US" sz="2616" b="true">
                <a:solidFill>
                  <a:srgbClr val="1C343C"/>
                </a:solidFill>
                <a:latin typeface="Arimo Bold"/>
                <a:ea typeface="Arimo Bold"/>
                <a:cs typeface="Arimo Bold"/>
                <a:sym typeface="Arimo Bold"/>
              </a:rPr>
              <a:t>Evaluate impact of Room Type and Minimum Stay Policy</a:t>
            </a:r>
          </a:p>
          <a:p>
            <a:pPr algn="just">
              <a:lnSpc>
                <a:spcPts val="2826"/>
              </a:lnSpc>
            </a:pPr>
          </a:p>
        </p:txBody>
      </p:sp>
      <p:sp>
        <p:nvSpPr>
          <p:cNvPr name="TextBox 22" id="22"/>
          <p:cNvSpPr txBox="true"/>
          <p:nvPr/>
        </p:nvSpPr>
        <p:spPr>
          <a:xfrm rot="0">
            <a:off x="11412280" y="3581594"/>
            <a:ext cx="870853" cy="570457"/>
          </a:xfrm>
          <a:prstGeom prst="rect">
            <a:avLst/>
          </a:prstGeom>
        </p:spPr>
        <p:txBody>
          <a:bodyPr anchor="t" rtlCol="false" tIns="0" lIns="0" bIns="0" rIns="0">
            <a:spAutoFit/>
          </a:bodyPr>
          <a:lstStyle/>
          <a:p>
            <a:pPr algn="ctr">
              <a:lnSpc>
                <a:spcPts val="4295"/>
              </a:lnSpc>
            </a:pPr>
            <a:r>
              <a:rPr lang="en-US" sz="3977">
                <a:solidFill>
                  <a:srgbClr val="1C343C"/>
                </a:solidFill>
                <a:latin typeface="Arimo"/>
                <a:ea typeface="Arimo"/>
                <a:cs typeface="Arimo"/>
                <a:sym typeface="Arimo"/>
              </a:rPr>
              <a:t>03</a:t>
            </a:r>
          </a:p>
        </p:txBody>
      </p:sp>
      <p:sp>
        <p:nvSpPr>
          <p:cNvPr name="TextBox 23" id="23"/>
          <p:cNvSpPr txBox="true"/>
          <p:nvPr/>
        </p:nvSpPr>
        <p:spPr>
          <a:xfrm rot="0">
            <a:off x="1596522" y="1836519"/>
            <a:ext cx="15209550" cy="979932"/>
          </a:xfrm>
          <a:prstGeom prst="rect">
            <a:avLst/>
          </a:prstGeom>
        </p:spPr>
        <p:txBody>
          <a:bodyPr anchor="t" rtlCol="false" tIns="0" lIns="0" bIns="0" rIns="0">
            <a:spAutoFit/>
          </a:bodyPr>
          <a:lstStyle/>
          <a:p>
            <a:pPr algn="ctr">
              <a:lnSpc>
                <a:spcPts val="7344"/>
              </a:lnSpc>
            </a:pPr>
            <a:r>
              <a:rPr lang="en-US" sz="6800">
                <a:solidFill>
                  <a:srgbClr val="1C343C"/>
                </a:solidFill>
                <a:latin typeface="Arimo"/>
                <a:ea typeface="Arimo"/>
                <a:cs typeface="Arimo"/>
                <a:sym typeface="Arimo"/>
              </a:rPr>
              <a:t>Agenda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4407916" y="-310314"/>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5742" y="7357494"/>
            <a:ext cx="1481928" cy="1481928"/>
            <a:chOff x="0" y="0"/>
            <a:chExt cx="1975904" cy="1975904"/>
          </a:xfrm>
        </p:grpSpPr>
        <p:sp>
          <p:nvSpPr>
            <p:cNvPr name="Freeform 4" id="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5" id="5"/>
          <p:cNvSpPr/>
          <p:nvPr/>
        </p:nvSpPr>
        <p:spPr>
          <a:xfrm flipH="false" flipV="false" rot="0">
            <a:off x="-72418" y="8216004"/>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25528" y="8102630"/>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205076" y="3361889"/>
            <a:ext cx="1480324" cy="1086622"/>
            <a:chOff x="0" y="0"/>
            <a:chExt cx="2909173" cy="2135459"/>
          </a:xfrm>
        </p:grpSpPr>
        <p:sp>
          <p:nvSpPr>
            <p:cNvPr name="Freeform 8" id="8"/>
            <p:cNvSpPr/>
            <p:nvPr/>
          </p:nvSpPr>
          <p:spPr>
            <a:xfrm flipH="false" flipV="false" rot="0">
              <a:off x="0" y="0"/>
              <a:ext cx="2909189" cy="2135378"/>
            </a:xfrm>
            <a:custGeom>
              <a:avLst/>
              <a:gdLst/>
              <a:ahLst/>
              <a:cxnLst/>
              <a:rect r="r" b="b" t="t" l="l"/>
              <a:pathLst>
                <a:path h="2135378" w="2909189">
                  <a:moveTo>
                    <a:pt x="0" y="0"/>
                  </a:moveTo>
                  <a:lnTo>
                    <a:pt x="1841500" y="0"/>
                  </a:lnTo>
                  <a:cubicBezTo>
                    <a:pt x="2431161" y="0"/>
                    <a:pt x="2909189" y="478028"/>
                    <a:pt x="2909189" y="1067689"/>
                  </a:cubicBezTo>
                  <a:lnTo>
                    <a:pt x="2909189" y="2135378"/>
                  </a:lnTo>
                  <a:lnTo>
                    <a:pt x="0" y="2135378"/>
                  </a:lnTo>
                  <a:close/>
                </a:path>
              </a:pathLst>
            </a:custGeom>
            <a:solidFill>
              <a:srgbClr val="E0B4A4"/>
            </a:solidFill>
          </p:spPr>
        </p:sp>
      </p:grpSp>
      <p:sp>
        <p:nvSpPr>
          <p:cNvPr name="TextBox 9" id="9"/>
          <p:cNvSpPr txBox="true"/>
          <p:nvPr/>
        </p:nvSpPr>
        <p:spPr>
          <a:xfrm rot="0">
            <a:off x="2343106" y="4809082"/>
            <a:ext cx="13564617" cy="2500283"/>
          </a:xfrm>
          <a:prstGeom prst="rect">
            <a:avLst/>
          </a:prstGeom>
        </p:spPr>
        <p:txBody>
          <a:bodyPr anchor="t" rtlCol="false" tIns="0" lIns="0" bIns="0" rIns="0">
            <a:spAutoFit/>
          </a:bodyPr>
          <a:lstStyle/>
          <a:p>
            <a:pPr algn="l">
              <a:lnSpc>
                <a:spcPts val="9538"/>
              </a:lnSpc>
            </a:pPr>
            <a:r>
              <a:rPr lang="en-US" sz="8832" b="true">
                <a:solidFill>
                  <a:srgbClr val="1C343C"/>
                </a:solidFill>
                <a:latin typeface="Arimo Bold"/>
                <a:ea typeface="Arimo Bold"/>
                <a:cs typeface="Arimo Bold"/>
                <a:sym typeface="Arimo Bold"/>
              </a:rPr>
              <a:t>Geospatial Competition and Listings Density</a:t>
            </a:r>
          </a:p>
        </p:txBody>
      </p:sp>
      <p:sp>
        <p:nvSpPr>
          <p:cNvPr name="TextBox 10" id="10"/>
          <p:cNvSpPr txBox="true"/>
          <p:nvPr/>
        </p:nvSpPr>
        <p:spPr>
          <a:xfrm rot="0">
            <a:off x="2419306" y="3452193"/>
            <a:ext cx="1392808" cy="770400"/>
          </a:xfrm>
          <a:prstGeom prst="rect">
            <a:avLst/>
          </a:prstGeom>
        </p:spPr>
        <p:txBody>
          <a:bodyPr anchor="t" rtlCol="false" tIns="0" lIns="0" bIns="0" rIns="0">
            <a:spAutoFit/>
          </a:bodyPr>
          <a:lstStyle/>
          <a:p>
            <a:pPr algn="l">
              <a:lnSpc>
                <a:spcPts val="7327"/>
              </a:lnSpc>
            </a:pPr>
            <a:r>
              <a:rPr lang="en-US" sz="6784">
                <a:solidFill>
                  <a:srgbClr val="1C343C"/>
                </a:solidFill>
                <a:latin typeface="Arimo"/>
                <a:ea typeface="Arimo"/>
                <a:cs typeface="Arimo"/>
                <a:sym typeface="Arimo"/>
              </a:rPr>
              <a:t>01</a:t>
            </a:r>
          </a:p>
        </p:txBody>
      </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6</a:t>
            </a:r>
          </a:p>
        </p:txBody>
      </p:sp>
      <p:sp>
        <p:nvSpPr>
          <p:cNvPr name="Freeform 12" id="12"/>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6843428" y="8804572"/>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sp>
        <p:nvSpPr>
          <p:cNvPr name="Freeform 4" id="4"/>
          <p:cNvSpPr/>
          <p:nvPr/>
        </p:nvSpPr>
        <p:spPr>
          <a:xfrm flipH="false" flipV="false" rot="0">
            <a:off x="-265246" y="7525572"/>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070190" y="-24112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
            <a:stretch>
              <a:fillRect l="0" t="0" r="0" b="0"/>
            </a:stretch>
          </a:blipFill>
        </p:spPr>
      </p:sp>
      <p:sp>
        <p:nvSpPr>
          <p:cNvPr name="TextBox 7" id="7"/>
          <p:cNvSpPr txBox="true"/>
          <p:nvPr/>
        </p:nvSpPr>
        <p:spPr>
          <a:xfrm rot="0">
            <a:off x="3327269" y="1731088"/>
            <a:ext cx="13052550" cy="1810569"/>
          </a:xfrm>
          <a:prstGeom prst="rect">
            <a:avLst/>
          </a:prstGeom>
        </p:spPr>
        <p:txBody>
          <a:bodyPr anchor="t" rtlCol="false" tIns="0" lIns="0" bIns="0" rIns="0">
            <a:spAutoFit/>
          </a:bodyPr>
          <a:lstStyle/>
          <a:p>
            <a:pPr algn="l">
              <a:lnSpc>
                <a:spcPts val="4444"/>
              </a:lnSpc>
            </a:pPr>
            <a:r>
              <a:rPr lang="en-US" sz="4114" b="true">
                <a:solidFill>
                  <a:srgbClr val="F42120"/>
                </a:solidFill>
                <a:latin typeface="Arimo Bold"/>
                <a:ea typeface="Arimo Bold"/>
                <a:cs typeface="Arimo Bold"/>
                <a:sym typeface="Arimo Bold"/>
              </a:rPr>
              <a:t>Vadhana</a:t>
            </a:r>
            <a:r>
              <a:rPr lang="en-US" sz="4114" b="true">
                <a:solidFill>
                  <a:srgbClr val="1C343C"/>
                </a:solidFill>
                <a:latin typeface="Arimo Bold"/>
                <a:ea typeface="Arimo Bold"/>
                <a:cs typeface="Arimo Bold"/>
                <a:sym typeface="Arimo Bold"/>
              </a:rPr>
              <a:t> with over </a:t>
            </a:r>
            <a:r>
              <a:rPr lang="en-US" sz="4114" b="true">
                <a:solidFill>
                  <a:srgbClr val="F42120"/>
                </a:solidFill>
                <a:latin typeface="Arimo Bold"/>
                <a:ea typeface="Arimo Bold"/>
                <a:cs typeface="Arimo Bold"/>
                <a:sym typeface="Arimo Bold"/>
              </a:rPr>
              <a:t>2k Listings</a:t>
            </a:r>
            <a:r>
              <a:rPr lang="en-US" sz="4114" b="true">
                <a:solidFill>
                  <a:srgbClr val="1C343C"/>
                </a:solidFill>
                <a:latin typeface="Arimo Bold"/>
                <a:ea typeface="Arimo Bold"/>
                <a:cs typeface="Arimo Bold"/>
                <a:sym typeface="Arimo Bold"/>
              </a:rPr>
              <a:t> is the </a:t>
            </a:r>
            <a:r>
              <a:rPr lang="en-US" sz="4114" b="true">
                <a:solidFill>
                  <a:srgbClr val="F42120"/>
                </a:solidFill>
                <a:latin typeface="Arimo Bold"/>
                <a:ea typeface="Arimo Bold"/>
                <a:cs typeface="Arimo Bold"/>
                <a:sym typeface="Arimo Bold"/>
              </a:rPr>
              <a:t>Most Popular</a:t>
            </a:r>
            <a:r>
              <a:rPr lang="en-US" sz="4114" b="true">
                <a:solidFill>
                  <a:srgbClr val="FF5960"/>
                </a:solidFill>
                <a:latin typeface="Arimo Bold"/>
                <a:ea typeface="Arimo Bold"/>
                <a:cs typeface="Arimo Bold"/>
                <a:sym typeface="Arimo Bold"/>
              </a:rPr>
              <a:t> </a:t>
            </a:r>
            <a:r>
              <a:rPr lang="en-US" sz="4114" b="true">
                <a:solidFill>
                  <a:srgbClr val="000000"/>
                </a:solidFill>
                <a:latin typeface="Arimo Bold"/>
                <a:ea typeface="Arimo Bold"/>
                <a:cs typeface="Arimo Bold"/>
                <a:sym typeface="Arimo Bold"/>
              </a:rPr>
              <a:t>Neighborhood</a:t>
            </a:r>
            <a:r>
              <a:rPr lang="en-US" sz="4114" b="true">
                <a:solidFill>
                  <a:srgbClr val="FF5960"/>
                </a:solidFill>
                <a:latin typeface="Arimo Bold"/>
                <a:ea typeface="Arimo Bold"/>
                <a:cs typeface="Arimo Bold"/>
                <a:sym typeface="Arimo Bold"/>
              </a:rPr>
              <a:t> </a:t>
            </a:r>
            <a:r>
              <a:rPr lang="en-US" sz="4114" b="true">
                <a:solidFill>
                  <a:srgbClr val="1C343C"/>
                </a:solidFill>
                <a:latin typeface="Arimo Bold"/>
                <a:ea typeface="Arimo Bold"/>
                <a:cs typeface="Arimo Bold"/>
                <a:sym typeface="Arimo Bold"/>
              </a:rPr>
              <a:t>for Airbnb in Bangkok</a:t>
            </a:r>
          </a:p>
          <a:p>
            <a:pPr algn="l">
              <a:lnSpc>
                <a:spcPts val="5122"/>
              </a:lnSpc>
            </a:pPr>
          </a:p>
        </p:txBody>
      </p:sp>
      <p:sp>
        <p:nvSpPr>
          <p:cNvPr name="TextBox 8" id="8"/>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7</a:t>
            </a:r>
          </a:p>
        </p:txBody>
      </p:sp>
      <p:sp>
        <p:nvSpPr>
          <p:cNvPr name="TextBox 9" id="9"/>
          <p:cNvSpPr txBox="true"/>
          <p:nvPr/>
        </p:nvSpPr>
        <p:spPr>
          <a:xfrm rot="0">
            <a:off x="1242617" y="9239250"/>
            <a:ext cx="12610972" cy="789304"/>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ea typeface="Open Sans"/>
                <a:cs typeface="Open Sans"/>
                <a:sym typeface="Open Sans"/>
              </a:rPr>
              <a:t>Insight : Neighborhoods with a higher customers across</a:t>
            </a:r>
            <a:r>
              <a:rPr lang="en-US" sz="2300" b="true">
                <a:solidFill>
                  <a:srgbClr val="000000"/>
                </a:solidFill>
                <a:latin typeface="Open Sans Bold"/>
                <a:ea typeface="Open Sans Bold"/>
                <a:cs typeface="Open Sans Bold"/>
                <a:sym typeface="Open Sans Bold"/>
              </a:rPr>
              <a:t> entire home/apartment</a:t>
            </a:r>
            <a:r>
              <a:rPr lang="en-US" sz="2300">
                <a:solidFill>
                  <a:srgbClr val="000000"/>
                </a:solidFill>
                <a:latin typeface="Open Sans"/>
                <a:ea typeface="Open Sans"/>
                <a:cs typeface="Open Sans"/>
                <a:sym typeface="Open Sans"/>
              </a:rPr>
              <a:t> are likely </a:t>
            </a:r>
            <a:r>
              <a:rPr lang="en-US" sz="2300" b="true">
                <a:solidFill>
                  <a:srgbClr val="000000"/>
                </a:solidFill>
                <a:latin typeface="Open Sans Bold"/>
                <a:ea typeface="Open Sans Bold"/>
                <a:cs typeface="Open Sans Bold"/>
                <a:sym typeface="Open Sans Bold"/>
              </a:rPr>
              <a:t>to be popular tourist destinations</a:t>
            </a:r>
            <a:r>
              <a:rPr lang="en-US" sz="2300">
                <a:solidFill>
                  <a:srgbClr val="000000"/>
                </a:solidFill>
                <a:latin typeface="Open Sans"/>
                <a:ea typeface="Open Sans"/>
                <a:cs typeface="Open Sans"/>
                <a:sym typeface="Open Sans"/>
              </a:rPr>
              <a:t> or have a high concentration of Airbnb hosts. </a:t>
            </a:r>
          </a:p>
        </p:txBody>
      </p:sp>
      <p:pic>
        <p:nvPicPr>
          <p:cNvPr name="Picture 10" id="10"/>
          <p:cNvPicPr>
            <a:picLocks noChangeAspect="true"/>
          </p:cNvPicPr>
          <p:nvPr/>
        </p:nvPicPr>
        <p:blipFill>
          <a:blip r:embed="rId8"/>
          <a:stretch>
            <a:fillRect/>
          </a:stretch>
        </p:blipFill>
        <p:spPr>
          <a:xfrm rot="0">
            <a:off x="358041" y="2208191"/>
            <a:ext cx="10614911" cy="7712235"/>
          </a:xfrm>
          <a:prstGeom prst="rect">
            <a:avLst/>
          </a:prstGeom>
        </p:spPr>
      </p:pic>
      <p:pic>
        <p:nvPicPr>
          <p:cNvPr name="Picture 11" id="11"/>
          <p:cNvPicPr>
            <a:picLocks noChangeAspect="true"/>
          </p:cNvPicPr>
          <p:nvPr/>
        </p:nvPicPr>
        <p:blipFill>
          <a:blip r:embed="rId9"/>
          <a:stretch>
            <a:fillRect/>
          </a:stretch>
        </p:blipFill>
        <p:spPr>
          <a:xfrm rot="0">
            <a:off x="9644636" y="2606792"/>
            <a:ext cx="8860902" cy="6980328"/>
          </a:xfrm>
          <a:prstGeom prst="rect">
            <a:avLst/>
          </a:prstGeom>
        </p:spPr>
      </p:pic>
      <p:sp>
        <p:nvSpPr>
          <p:cNvPr name="TextBox 12" id="12"/>
          <p:cNvSpPr txBox="true"/>
          <p:nvPr/>
        </p:nvSpPr>
        <p:spPr>
          <a:xfrm rot="0">
            <a:off x="13066933" y="5678529"/>
            <a:ext cx="1706662" cy="789229"/>
          </a:xfrm>
          <a:prstGeom prst="rect">
            <a:avLst/>
          </a:prstGeom>
        </p:spPr>
        <p:txBody>
          <a:bodyPr anchor="t" rtlCol="false" tIns="0" lIns="0" bIns="0" rIns="0">
            <a:spAutoFit/>
          </a:bodyPr>
          <a:lstStyle/>
          <a:p>
            <a:pPr algn="ctr">
              <a:lnSpc>
                <a:spcPts val="3224"/>
              </a:lnSpc>
            </a:pPr>
            <a:r>
              <a:rPr lang="en-US" b="true" sz="2303" spc="115">
                <a:solidFill>
                  <a:srgbClr val="213B55"/>
                </a:solidFill>
                <a:latin typeface="Aileron Bold"/>
                <a:ea typeface="Aileron Bold"/>
                <a:cs typeface="Aileron Bold"/>
                <a:sym typeface="Aileron Bold"/>
              </a:rPr>
              <a:t>Total</a:t>
            </a:r>
          </a:p>
          <a:p>
            <a:pPr algn="ctr">
              <a:lnSpc>
                <a:spcPts val="3224"/>
              </a:lnSpc>
              <a:spcBef>
                <a:spcPct val="0"/>
              </a:spcBef>
            </a:pPr>
            <a:r>
              <a:rPr lang="en-US" b="true" sz="2303" spc="115">
                <a:solidFill>
                  <a:srgbClr val="213B55"/>
                </a:solidFill>
                <a:latin typeface="Aileron Bold"/>
                <a:ea typeface="Aileron Bold"/>
                <a:cs typeface="Aileron Bold"/>
                <a:sym typeface="Aileron Bold"/>
              </a:rPr>
              <a:t>Room Type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6843428" y="8804572"/>
            <a:ext cx="1481928" cy="1481928"/>
            <a:chOff x="0" y="0"/>
            <a:chExt cx="1975904" cy="1975904"/>
          </a:xfrm>
        </p:grpSpPr>
        <p:sp>
          <p:nvSpPr>
            <p:cNvPr name="Freeform 3" id="3"/>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4C6A78"/>
            </a:solidFill>
          </p:spPr>
        </p:sp>
      </p:grpSp>
      <p:sp>
        <p:nvSpPr>
          <p:cNvPr name="Freeform 4" id="4"/>
          <p:cNvSpPr/>
          <p:nvPr/>
        </p:nvSpPr>
        <p:spPr>
          <a:xfrm flipH="false" flipV="false" rot="0">
            <a:off x="-265246" y="7525572"/>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382543" y="1561036"/>
            <a:ext cx="12101464" cy="1920013"/>
          </a:xfrm>
          <a:prstGeom prst="rect">
            <a:avLst/>
          </a:prstGeom>
        </p:spPr>
        <p:txBody>
          <a:bodyPr anchor="t" rtlCol="false" tIns="0" lIns="0" bIns="0" rIns="0">
            <a:spAutoFit/>
          </a:bodyPr>
          <a:lstStyle/>
          <a:p>
            <a:pPr algn="l">
              <a:lnSpc>
                <a:spcPts val="4663"/>
              </a:lnSpc>
            </a:pPr>
            <a:r>
              <a:rPr lang="en-US" sz="4318" b="true">
                <a:solidFill>
                  <a:srgbClr val="1C343C"/>
                </a:solidFill>
                <a:latin typeface="Arimo Bold"/>
                <a:ea typeface="Arimo Bold"/>
                <a:cs typeface="Arimo Bold"/>
                <a:sym typeface="Arimo Bold"/>
              </a:rPr>
              <a:t>The Red Markers for </a:t>
            </a:r>
            <a:r>
              <a:rPr lang="en-US" sz="4318" b="true">
                <a:solidFill>
                  <a:srgbClr val="F42120"/>
                </a:solidFill>
                <a:latin typeface="Arimo Bold"/>
                <a:ea typeface="Arimo Bold"/>
                <a:cs typeface="Arimo Bold"/>
                <a:sym typeface="Arimo Bold"/>
              </a:rPr>
              <a:t>Entire Home</a:t>
            </a:r>
            <a:r>
              <a:rPr lang="en-US" sz="4318" b="true">
                <a:solidFill>
                  <a:srgbClr val="1C343C"/>
                </a:solidFill>
                <a:latin typeface="Arimo Bold"/>
                <a:ea typeface="Arimo Bold"/>
                <a:cs typeface="Arimo Bold"/>
                <a:sym typeface="Arimo Bold"/>
              </a:rPr>
              <a:t> Listings are Concentrated in Popular Areas of </a:t>
            </a:r>
            <a:r>
              <a:rPr lang="en-US" sz="4318" b="true">
                <a:solidFill>
                  <a:srgbClr val="F42120"/>
                </a:solidFill>
                <a:latin typeface="Arimo Bold"/>
                <a:ea typeface="Arimo Bold"/>
                <a:cs typeface="Arimo Bold"/>
                <a:sym typeface="Arimo Bold"/>
              </a:rPr>
              <a:t>56,22%</a:t>
            </a:r>
          </a:p>
          <a:p>
            <a:pPr algn="l">
              <a:lnSpc>
                <a:spcPts val="5563"/>
              </a:lnSpc>
            </a:pPr>
          </a:p>
        </p:txBody>
      </p:sp>
      <p:sp>
        <p:nvSpPr>
          <p:cNvPr name="Freeform 6" id="6"/>
          <p:cNvSpPr/>
          <p:nvPr/>
        </p:nvSpPr>
        <p:spPr>
          <a:xfrm flipH="false" flipV="false" rot="0">
            <a:off x="16070190" y="-241126"/>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7"/>
            <a:stretch>
              <a:fillRect l="0" t="0" r="0" b="0"/>
            </a:stretch>
          </a:blipFill>
        </p:spPr>
      </p:sp>
      <p:sp>
        <p:nvSpPr>
          <p:cNvPr name="Freeform 8" id="8"/>
          <p:cNvSpPr/>
          <p:nvPr/>
        </p:nvSpPr>
        <p:spPr>
          <a:xfrm flipH="false" flipV="false" rot="0">
            <a:off x="683413" y="3125117"/>
            <a:ext cx="10388474" cy="6161758"/>
          </a:xfrm>
          <a:custGeom>
            <a:avLst/>
            <a:gdLst/>
            <a:ahLst/>
            <a:cxnLst/>
            <a:rect r="r" b="b" t="t" l="l"/>
            <a:pathLst>
              <a:path h="6161758" w="10388474">
                <a:moveTo>
                  <a:pt x="0" y="0"/>
                </a:moveTo>
                <a:lnTo>
                  <a:pt x="10388474" y="0"/>
                </a:lnTo>
                <a:lnTo>
                  <a:pt x="10388474" y="6161758"/>
                </a:lnTo>
                <a:lnTo>
                  <a:pt x="0" y="6161758"/>
                </a:lnTo>
                <a:lnTo>
                  <a:pt x="0" y="0"/>
                </a:lnTo>
                <a:close/>
              </a:path>
            </a:pathLst>
          </a:custGeom>
          <a:blipFill>
            <a:blip r:embed="rId8"/>
            <a:stretch>
              <a:fillRect l="-1802" t="0" r="-1802" b="0"/>
            </a:stretch>
          </a:blipFill>
        </p:spPr>
      </p:sp>
      <p:sp>
        <p:nvSpPr>
          <p:cNvPr name="TextBox 9" id="9"/>
          <p:cNvSpPr txBox="true"/>
          <p:nvPr/>
        </p:nvSpPr>
        <p:spPr>
          <a:xfrm rot="0">
            <a:off x="11314422" y="4459692"/>
            <a:ext cx="6279495" cy="3656443"/>
          </a:xfrm>
          <a:prstGeom prst="rect">
            <a:avLst/>
          </a:prstGeom>
        </p:spPr>
        <p:txBody>
          <a:bodyPr anchor="t" rtlCol="false" tIns="0" lIns="0" bIns="0" rIns="0">
            <a:spAutoFit/>
          </a:bodyPr>
          <a:lstStyle/>
          <a:p>
            <a:pPr algn="just">
              <a:lnSpc>
                <a:spcPts val="2819"/>
              </a:lnSpc>
            </a:pPr>
            <a:r>
              <a:rPr lang="en-US" sz="2610">
                <a:solidFill>
                  <a:srgbClr val="1C343C"/>
                </a:solidFill>
                <a:latin typeface="Arimo"/>
                <a:ea typeface="Arimo"/>
                <a:cs typeface="Arimo"/>
                <a:sym typeface="Arimo"/>
              </a:rPr>
              <a:t>Key Insight :</a:t>
            </a:r>
          </a:p>
          <a:p>
            <a:pPr algn="just">
              <a:lnSpc>
                <a:spcPts val="2013"/>
              </a:lnSpc>
            </a:pPr>
          </a:p>
          <a:p>
            <a:pPr algn="just" marL="402588" indent="-201294" lvl="1">
              <a:lnSpc>
                <a:spcPts val="2013"/>
              </a:lnSpc>
              <a:buFont typeface="Arial"/>
              <a:buChar char="•"/>
            </a:pPr>
            <a:r>
              <a:rPr lang="en-US" b="true" sz="1864">
                <a:solidFill>
                  <a:srgbClr val="1C343C"/>
                </a:solidFill>
                <a:latin typeface="Arimo Bold"/>
                <a:ea typeface="Arimo Bold"/>
                <a:cs typeface="Arimo Bold"/>
                <a:sym typeface="Arimo Bold"/>
              </a:rPr>
              <a:t>High Demand in Central Areas:</a:t>
            </a:r>
            <a:r>
              <a:rPr lang="en-US" sz="1864">
                <a:solidFill>
                  <a:srgbClr val="1C343C"/>
                </a:solidFill>
                <a:latin typeface="Arimo"/>
                <a:ea typeface="Arimo"/>
                <a:cs typeface="Arimo"/>
                <a:sym typeface="Arimo"/>
              </a:rPr>
              <a:t> Popular for tourists and business travelers near key attractions and transit.</a:t>
            </a:r>
          </a:p>
          <a:p>
            <a:pPr algn="just">
              <a:lnSpc>
                <a:spcPts val="2013"/>
              </a:lnSpc>
            </a:pPr>
          </a:p>
          <a:p>
            <a:pPr algn="just" marL="402588" indent="-201294" lvl="1">
              <a:lnSpc>
                <a:spcPts val="2013"/>
              </a:lnSpc>
              <a:buFont typeface="Arial"/>
              <a:buChar char="•"/>
            </a:pPr>
            <a:r>
              <a:rPr lang="en-US" b="true" sz="1864">
                <a:solidFill>
                  <a:srgbClr val="1C343C"/>
                </a:solidFill>
                <a:latin typeface="Arimo Bold"/>
                <a:ea typeface="Arimo Bold"/>
                <a:cs typeface="Arimo Bold"/>
                <a:sym typeface="Arimo Bold"/>
              </a:rPr>
              <a:t>Room Type Trends:</a:t>
            </a:r>
            <a:r>
              <a:rPr lang="en-US" sz="1864">
                <a:solidFill>
                  <a:srgbClr val="1C343C"/>
                </a:solidFill>
                <a:latin typeface="Arimo"/>
                <a:ea typeface="Arimo"/>
                <a:cs typeface="Arimo"/>
                <a:sym typeface="Arimo"/>
              </a:rPr>
              <a:t> Entire homes in central areas, private rooms in non-central, budget-friendly spots.</a:t>
            </a:r>
          </a:p>
          <a:p>
            <a:pPr algn="just">
              <a:lnSpc>
                <a:spcPts val="2013"/>
              </a:lnSpc>
            </a:pPr>
          </a:p>
          <a:p>
            <a:pPr algn="just" marL="402588" indent="-201294" lvl="1">
              <a:lnSpc>
                <a:spcPts val="2013"/>
              </a:lnSpc>
              <a:buFont typeface="Arial"/>
              <a:buChar char="•"/>
            </a:pPr>
            <a:r>
              <a:rPr lang="en-US" b="true" sz="1864">
                <a:solidFill>
                  <a:srgbClr val="1C343C"/>
                </a:solidFill>
                <a:latin typeface="Arimo Bold"/>
                <a:ea typeface="Arimo Bold"/>
                <a:cs typeface="Arimo Bold"/>
                <a:sym typeface="Arimo Bold"/>
              </a:rPr>
              <a:t>Vadhana's Popularity: </a:t>
            </a:r>
            <a:r>
              <a:rPr lang="en-US" sz="1864">
                <a:solidFill>
                  <a:srgbClr val="1C343C"/>
                </a:solidFill>
                <a:latin typeface="Arimo"/>
                <a:ea typeface="Arimo"/>
                <a:cs typeface="Arimo"/>
                <a:sym typeface="Arimo"/>
              </a:rPr>
              <a:t>Most listings 1800+ indicating high demand.</a:t>
            </a:r>
          </a:p>
          <a:p>
            <a:pPr algn="just">
              <a:lnSpc>
                <a:spcPts val="2013"/>
              </a:lnSpc>
            </a:pPr>
          </a:p>
          <a:p>
            <a:pPr algn="just" marL="402588" indent="-201294" lvl="1">
              <a:lnSpc>
                <a:spcPts val="2013"/>
              </a:lnSpc>
              <a:buFont typeface="Arial"/>
              <a:buChar char="•"/>
            </a:pPr>
            <a:r>
              <a:rPr lang="en-US" b="true" sz="1864">
                <a:solidFill>
                  <a:srgbClr val="1C343C"/>
                </a:solidFill>
                <a:latin typeface="Arimo Bold"/>
                <a:ea typeface="Arimo Bold"/>
                <a:cs typeface="Arimo Bold"/>
                <a:sym typeface="Arimo Bold"/>
              </a:rPr>
              <a:t>Key Location Influence:</a:t>
            </a:r>
            <a:r>
              <a:rPr lang="en-US" sz="1864">
                <a:solidFill>
                  <a:srgbClr val="1C343C"/>
                </a:solidFill>
                <a:latin typeface="Arimo"/>
                <a:ea typeface="Arimo"/>
                <a:cs typeface="Arimo"/>
                <a:sym typeface="Arimo"/>
              </a:rPr>
              <a:t> Listings near tourist spots, airports, and universities affect pricing.</a:t>
            </a:r>
          </a:p>
          <a:p>
            <a:pPr algn="l" marL="113671" indent="-56835" lvl="1">
              <a:lnSpc>
                <a:spcPts val="2416"/>
              </a:lnSpc>
            </a:pPr>
          </a:p>
        </p:txBody>
      </p:sp>
      <p:sp>
        <p:nvSpPr>
          <p:cNvPr name="Freeform 10" id="10"/>
          <p:cNvSpPr/>
          <p:nvPr/>
        </p:nvSpPr>
        <p:spPr>
          <a:xfrm flipH="false" flipV="false" rot="0">
            <a:off x="4483671" y="5143500"/>
            <a:ext cx="1860585" cy="1860585"/>
          </a:xfrm>
          <a:custGeom>
            <a:avLst/>
            <a:gdLst/>
            <a:ahLst/>
            <a:cxnLst/>
            <a:rect r="r" b="b" t="t" l="l"/>
            <a:pathLst>
              <a:path h="1860585" w="1860585">
                <a:moveTo>
                  <a:pt x="0" y="0"/>
                </a:moveTo>
                <a:lnTo>
                  <a:pt x="1860584" y="0"/>
                </a:lnTo>
                <a:lnTo>
                  <a:pt x="1860584" y="1860585"/>
                </a:lnTo>
                <a:lnTo>
                  <a:pt x="0" y="18605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8</a:t>
            </a:r>
          </a:p>
        </p:txBody>
      </p:sp>
      <p:sp>
        <p:nvSpPr>
          <p:cNvPr name="Freeform 12" id="12"/>
          <p:cNvSpPr/>
          <p:nvPr/>
        </p:nvSpPr>
        <p:spPr>
          <a:xfrm flipH="false" flipV="false" rot="0">
            <a:off x="4483671" y="7280776"/>
            <a:ext cx="2152052" cy="489592"/>
          </a:xfrm>
          <a:custGeom>
            <a:avLst/>
            <a:gdLst/>
            <a:ahLst/>
            <a:cxnLst/>
            <a:rect r="r" b="b" t="t" l="l"/>
            <a:pathLst>
              <a:path h="489592" w="2152052">
                <a:moveTo>
                  <a:pt x="0" y="0"/>
                </a:moveTo>
                <a:lnTo>
                  <a:pt x="2152052" y="0"/>
                </a:lnTo>
                <a:lnTo>
                  <a:pt x="2152052" y="489592"/>
                </a:lnTo>
                <a:lnTo>
                  <a:pt x="0" y="489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3" id="13"/>
          <p:cNvSpPr txBox="true"/>
          <p:nvPr/>
        </p:nvSpPr>
        <p:spPr>
          <a:xfrm rot="0">
            <a:off x="4483671" y="7286494"/>
            <a:ext cx="2152052" cy="325755"/>
          </a:xfrm>
          <a:prstGeom prst="rect">
            <a:avLst/>
          </a:prstGeom>
        </p:spPr>
        <p:txBody>
          <a:bodyPr anchor="t" rtlCol="false" tIns="0" lIns="0" bIns="0" rIns="0">
            <a:spAutoFit/>
          </a:bodyPr>
          <a:lstStyle/>
          <a:p>
            <a:pPr algn="ctr">
              <a:lnSpc>
                <a:spcPts val="2520"/>
              </a:lnSpc>
              <a:spcBef>
                <a:spcPct val="0"/>
              </a:spcBef>
            </a:pPr>
            <a:r>
              <a:rPr lang="en-US" sz="1800" spc="89">
                <a:solidFill>
                  <a:srgbClr val="000000"/>
                </a:solidFill>
                <a:latin typeface="Arimo"/>
                <a:ea typeface="Arimo"/>
                <a:cs typeface="Arimo"/>
                <a:sym typeface="Arimo"/>
              </a:rPr>
              <a:t>Central Areas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4407916" y="-310314"/>
            <a:ext cx="4374412" cy="5579266"/>
          </a:xfrm>
          <a:custGeom>
            <a:avLst/>
            <a:gdLst/>
            <a:ahLst/>
            <a:cxnLst/>
            <a:rect r="r" b="b" t="t" l="l"/>
            <a:pathLst>
              <a:path h="5579266" w="4374412">
                <a:moveTo>
                  <a:pt x="0" y="0"/>
                </a:moveTo>
                <a:lnTo>
                  <a:pt x="4374412" y="0"/>
                </a:lnTo>
                <a:lnTo>
                  <a:pt x="4374412" y="5579266"/>
                </a:lnTo>
                <a:lnTo>
                  <a:pt x="0" y="5579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5742" y="7357494"/>
            <a:ext cx="1481928" cy="1481928"/>
            <a:chOff x="0" y="0"/>
            <a:chExt cx="1975904" cy="1975904"/>
          </a:xfrm>
        </p:grpSpPr>
        <p:sp>
          <p:nvSpPr>
            <p:cNvPr name="Freeform 4" id="4"/>
            <p:cNvSpPr/>
            <p:nvPr/>
          </p:nvSpPr>
          <p:spPr>
            <a:xfrm flipH="false" flipV="false" rot="0">
              <a:off x="0" y="0"/>
              <a:ext cx="1975866" cy="1975866"/>
            </a:xfrm>
            <a:custGeom>
              <a:avLst/>
              <a:gdLst/>
              <a:ahLst/>
              <a:cxnLst/>
              <a:rect r="r" b="b" t="t" l="l"/>
              <a:pathLst>
                <a:path h="1975866" w="1975866">
                  <a:moveTo>
                    <a:pt x="1975866" y="0"/>
                  </a:moveTo>
                  <a:lnTo>
                    <a:pt x="1975866" y="1975866"/>
                  </a:lnTo>
                  <a:lnTo>
                    <a:pt x="0" y="1975866"/>
                  </a:lnTo>
                  <a:lnTo>
                    <a:pt x="0" y="1450213"/>
                  </a:lnTo>
                  <a:cubicBezTo>
                    <a:pt x="0" y="649351"/>
                    <a:pt x="649224" y="0"/>
                    <a:pt x="1450086" y="0"/>
                  </a:cubicBezTo>
                  <a:lnTo>
                    <a:pt x="1975866" y="0"/>
                  </a:lnTo>
                  <a:close/>
                </a:path>
              </a:pathLst>
            </a:custGeom>
            <a:solidFill>
              <a:srgbClr val="A7B3B2"/>
            </a:solidFill>
          </p:spPr>
        </p:sp>
      </p:grpSp>
      <p:sp>
        <p:nvSpPr>
          <p:cNvPr name="Freeform 5" id="5"/>
          <p:cNvSpPr/>
          <p:nvPr/>
        </p:nvSpPr>
        <p:spPr>
          <a:xfrm flipH="false" flipV="false" rot="0">
            <a:off x="-72418" y="8216004"/>
            <a:ext cx="3316496" cy="2565034"/>
          </a:xfrm>
          <a:custGeom>
            <a:avLst/>
            <a:gdLst/>
            <a:ahLst/>
            <a:cxnLst/>
            <a:rect r="r" b="b" t="t" l="l"/>
            <a:pathLst>
              <a:path h="2565034" w="3316496">
                <a:moveTo>
                  <a:pt x="0" y="0"/>
                </a:moveTo>
                <a:lnTo>
                  <a:pt x="3316496" y="0"/>
                </a:lnTo>
                <a:lnTo>
                  <a:pt x="3316496" y="2565034"/>
                </a:lnTo>
                <a:lnTo>
                  <a:pt x="0" y="2565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25528" y="8102630"/>
            <a:ext cx="3015726" cy="3020556"/>
          </a:xfrm>
          <a:custGeom>
            <a:avLst/>
            <a:gdLst/>
            <a:ahLst/>
            <a:cxnLst/>
            <a:rect r="r" b="b" t="t" l="l"/>
            <a:pathLst>
              <a:path h="3020556" w="3015726">
                <a:moveTo>
                  <a:pt x="0" y="0"/>
                </a:moveTo>
                <a:lnTo>
                  <a:pt x="3015726" y="0"/>
                </a:lnTo>
                <a:lnTo>
                  <a:pt x="3015726" y="3020556"/>
                </a:lnTo>
                <a:lnTo>
                  <a:pt x="0" y="3020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147926" y="3410018"/>
            <a:ext cx="1480324" cy="1086622"/>
            <a:chOff x="0" y="0"/>
            <a:chExt cx="2909173" cy="2135459"/>
          </a:xfrm>
        </p:grpSpPr>
        <p:sp>
          <p:nvSpPr>
            <p:cNvPr name="Freeform 8" id="8"/>
            <p:cNvSpPr/>
            <p:nvPr/>
          </p:nvSpPr>
          <p:spPr>
            <a:xfrm flipH="false" flipV="false" rot="0">
              <a:off x="0" y="0"/>
              <a:ext cx="2909189" cy="2135378"/>
            </a:xfrm>
            <a:custGeom>
              <a:avLst/>
              <a:gdLst/>
              <a:ahLst/>
              <a:cxnLst/>
              <a:rect r="r" b="b" t="t" l="l"/>
              <a:pathLst>
                <a:path h="2135378" w="2909189">
                  <a:moveTo>
                    <a:pt x="0" y="0"/>
                  </a:moveTo>
                  <a:lnTo>
                    <a:pt x="1841500" y="0"/>
                  </a:lnTo>
                  <a:cubicBezTo>
                    <a:pt x="2431161" y="0"/>
                    <a:pt x="2909189" y="478028"/>
                    <a:pt x="2909189" y="1067689"/>
                  </a:cubicBezTo>
                  <a:lnTo>
                    <a:pt x="2909189" y="2135378"/>
                  </a:lnTo>
                  <a:lnTo>
                    <a:pt x="0" y="2135378"/>
                  </a:lnTo>
                  <a:close/>
                </a:path>
              </a:pathLst>
            </a:custGeom>
            <a:solidFill>
              <a:srgbClr val="E0B4A4"/>
            </a:solidFill>
          </p:spPr>
        </p:sp>
      </p:grpSp>
      <p:sp>
        <p:nvSpPr>
          <p:cNvPr name="TextBox 9" id="9"/>
          <p:cNvSpPr txBox="true"/>
          <p:nvPr/>
        </p:nvSpPr>
        <p:spPr>
          <a:xfrm rot="0">
            <a:off x="2285956" y="4857211"/>
            <a:ext cx="13564617" cy="2500283"/>
          </a:xfrm>
          <a:prstGeom prst="rect">
            <a:avLst/>
          </a:prstGeom>
        </p:spPr>
        <p:txBody>
          <a:bodyPr anchor="t" rtlCol="false" tIns="0" lIns="0" bIns="0" rIns="0">
            <a:spAutoFit/>
          </a:bodyPr>
          <a:lstStyle/>
          <a:p>
            <a:pPr algn="l">
              <a:lnSpc>
                <a:spcPts val="9538"/>
              </a:lnSpc>
            </a:pPr>
            <a:r>
              <a:rPr lang="en-US" sz="8832" b="true">
                <a:solidFill>
                  <a:srgbClr val="1C343C"/>
                </a:solidFill>
                <a:latin typeface="Arimo Bold"/>
                <a:ea typeface="Arimo Bold"/>
                <a:cs typeface="Arimo Bold"/>
                <a:sym typeface="Arimo Bold"/>
              </a:rPr>
              <a:t>Optimize Pricing and Availability</a:t>
            </a:r>
          </a:p>
        </p:txBody>
      </p:sp>
      <p:sp>
        <p:nvSpPr>
          <p:cNvPr name="TextBox 10" id="10"/>
          <p:cNvSpPr txBox="true"/>
          <p:nvPr/>
        </p:nvSpPr>
        <p:spPr>
          <a:xfrm rot="0">
            <a:off x="2362156" y="3500322"/>
            <a:ext cx="1392808" cy="986352"/>
          </a:xfrm>
          <a:prstGeom prst="rect">
            <a:avLst/>
          </a:prstGeom>
        </p:spPr>
        <p:txBody>
          <a:bodyPr anchor="t" rtlCol="false" tIns="0" lIns="0" bIns="0" rIns="0">
            <a:spAutoFit/>
          </a:bodyPr>
          <a:lstStyle/>
          <a:p>
            <a:pPr algn="l">
              <a:lnSpc>
                <a:spcPts val="7327"/>
              </a:lnSpc>
            </a:pPr>
            <a:r>
              <a:rPr lang="en-US" sz="6784">
                <a:solidFill>
                  <a:srgbClr val="1C343C"/>
                </a:solidFill>
                <a:latin typeface="Arimo"/>
                <a:ea typeface="Arimo"/>
                <a:cs typeface="Arimo"/>
                <a:sym typeface="Arimo"/>
              </a:rPr>
              <a:t>02</a:t>
            </a:r>
          </a:p>
        </p:txBody>
      </p:sp>
      <p:sp>
        <p:nvSpPr>
          <p:cNvPr name="TextBox 11" id="11"/>
          <p:cNvSpPr txBox="true"/>
          <p:nvPr/>
        </p:nvSpPr>
        <p:spPr>
          <a:xfrm rot="0">
            <a:off x="17513153" y="9220200"/>
            <a:ext cx="152400" cy="219075"/>
          </a:xfrm>
          <a:prstGeom prst="rect">
            <a:avLst/>
          </a:prstGeom>
        </p:spPr>
        <p:txBody>
          <a:bodyPr anchor="t" rtlCol="false" tIns="0" lIns="0" bIns="0" rIns="0" wrap="none">
            <a:spAutoFit/>
          </a:bodyPr>
          <a:lstStyle/>
          <a:p>
            <a:pPr algn="ctr">
              <a:lnSpc>
                <a:spcPts val="4619"/>
              </a:lnSpc>
              <a:spcBef>
                <a:spcPct val="0"/>
              </a:spcBef>
            </a:pPr>
            <a:r>
              <a:rPr lang="en-US" b="true" sz="3299">
                <a:solidFill>
                  <a:srgbClr val="FF5960"/>
                </a:solidFill>
                <a:latin typeface="Open Sans Bold"/>
                <a:ea typeface="Open Sans Bold"/>
                <a:cs typeface="Open Sans Bold"/>
                <a:sym typeface="Open Sans Bold"/>
              </a:rPr>
              <a:t>9</a:t>
            </a:r>
          </a:p>
        </p:txBody>
      </p:sp>
      <p:sp>
        <p:nvSpPr>
          <p:cNvPr name="Freeform 12" id="12"/>
          <p:cNvSpPr/>
          <p:nvPr/>
        </p:nvSpPr>
        <p:spPr>
          <a:xfrm flipH="false" flipV="false" rot="0">
            <a:off x="721513" y="449596"/>
            <a:ext cx="2852826" cy="891508"/>
          </a:xfrm>
          <a:custGeom>
            <a:avLst/>
            <a:gdLst/>
            <a:ahLst/>
            <a:cxnLst/>
            <a:rect r="r" b="b" t="t" l="l"/>
            <a:pathLst>
              <a:path h="891508" w="2852826">
                <a:moveTo>
                  <a:pt x="0" y="0"/>
                </a:moveTo>
                <a:lnTo>
                  <a:pt x="2852826" y="0"/>
                </a:lnTo>
                <a:lnTo>
                  <a:pt x="2852826" y="891508"/>
                </a:lnTo>
                <a:lnTo>
                  <a:pt x="0" y="891508"/>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DAGYP80GWqg</dc:identifier>
  <dcterms:modified xsi:type="dcterms:W3CDTF">2011-08-01T06:04:30Z</dcterms:modified>
  <cp:revision>1</cp:revision>
  <dc:title>Airbnb Project Presentasion</dc:title>
</cp:coreProperties>
</file>