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75" r:id="rId5"/>
    <p:sldId id="426" r:id="rId6"/>
    <p:sldId id="384" r:id="rId7"/>
    <p:sldId id="411" r:id="rId8"/>
    <p:sldId id="412" r:id="rId9"/>
    <p:sldId id="409" r:id="rId10"/>
    <p:sldId id="438" r:id="rId11"/>
    <p:sldId id="420" r:id="rId12"/>
    <p:sldId id="408" r:id="rId13"/>
    <p:sldId id="427" r:id="rId14"/>
    <p:sldId id="433" r:id="rId15"/>
    <p:sldId id="428" r:id="rId16"/>
    <p:sldId id="436" r:id="rId17"/>
    <p:sldId id="437" r:id="rId18"/>
    <p:sldId id="432" r:id="rId19"/>
    <p:sldId id="442" r:id="rId20"/>
    <p:sldId id="440" r:id="rId21"/>
    <p:sldId id="431" r:id="rId22"/>
    <p:sldId id="443" r:id="rId23"/>
    <p:sldId id="444" r:id="rId24"/>
    <p:sldId id="425" r:id="rId25"/>
    <p:sldId id="434" r:id="rId26"/>
    <p:sldId id="435" r:id="rId27"/>
    <p:sldId id="4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Rose" initials="KR" lastIdx="22" clrIdx="0">
    <p:extLst>
      <p:ext uri="{19B8F6BF-5375-455C-9EA6-DF929625EA0E}">
        <p15:presenceInfo xmlns:p15="http://schemas.microsoft.com/office/powerpoint/2012/main" userId="265542837546358f" providerId="Windows Live"/>
      </p:ext>
    </p:extLst>
  </p:cmAuthor>
  <p:cmAuthor id="2" name="Markita Francis" initials="MF" lastIdx="7" clrIdx="1">
    <p:extLst>
      <p:ext uri="{19B8F6BF-5375-455C-9EA6-DF929625EA0E}">
        <p15:presenceInfo xmlns:p15="http://schemas.microsoft.com/office/powerpoint/2012/main" userId="3d989e54645e2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5" autoAdjust="0"/>
    <p:restoredTop sz="94993" autoAdjust="0"/>
  </p:normalViewPr>
  <p:slideViewPr>
    <p:cSldViewPr snapToGrid="0" snapToObjects="1">
      <p:cViewPr varScale="1">
        <p:scale>
          <a:sx n="42" d="100"/>
          <a:sy n="42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998B8-3E3A-47BA-A13D-909692B4C26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4511-37EB-46AA-A524-E53B89B4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3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88225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indoor, blue&#10;&#10;Description automatically generated">
            <a:extLst>
              <a:ext uri="{FF2B5EF4-FFF2-40B4-BE49-F238E27FC236}">
                <a16:creationId xmlns:a16="http://schemas.microsoft.com/office/drawing/2014/main" id="{ADBD0AD4-14EC-4FE3-9E71-12AAD97684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47000"/>
          </a:blip>
          <a:srcRect l="4655" r="4655"/>
          <a:stretch>
            <a:fillRect/>
          </a:stretch>
        </p:blipFill>
        <p:spPr>
          <a:xfrm>
            <a:off x="1143000" y="216501"/>
            <a:ext cx="10880035" cy="6747824"/>
          </a:xfrm>
          <a:effectLst>
            <a:softEdge rad="115570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3999" y="3336732"/>
            <a:ext cx="6924261" cy="66734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Population density versus crime rates</a:t>
            </a:r>
            <a:endParaRPr lang="id-ID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96490"/>
            <a:ext cx="4179376" cy="2387600"/>
          </a:xfrm>
        </p:spPr>
        <p:txBody>
          <a:bodyPr/>
          <a:lstStyle/>
          <a:p>
            <a:r>
              <a:rPr lang="en-US" dirty="0"/>
              <a:t>Crime in the U.S.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C9E1FD-20E7-4B11-9AD4-A3D53A59A316}"/>
              </a:ext>
            </a:extLst>
          </p:cNvPr>
          <p:cNvSpPr txBox="1">
            <a:spLocks/>
          </p:cNvSpPr>
          <p:nvPr/>
        </p:nvSpPr>
        <p:spPr>
          <a:xfrm>
            <a:off x="9737035" y="5238750"/>
            <a:ext cx="2286000" cy="15185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cap="all" spc="300" baseline="0">
                <a:solidFill>
                  <a:schemeClr val="bg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Project Team: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Melinda </a:t>
            </a:r>
            <a:r>
              <a:rPr lang="en-US" sz="1600" i="1" cap="none" spc="-150" dirty="0" err="1"/>
              <a:t>Eudy</a:t>
            </a:r>
            <a:endParaRPr lang="en-US" sz="1600" i="1" cap="none" spc="-150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Cameron Farquhar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Markita Francis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Luis Rojas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cap="none" spc="-150" dirty="0"/>
              <a:t>Kelly Rose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1">
            <a:extLst>
              <a:ext uri="{FF2B5EF4-FFF2-40B4-BE49-F238E27FC236}">
                <a16:creationId xmlns:a16="http://schemas.microsoft.com/office/drawing/2014/main" id="{064F4C3A-6A66-4236-A225-139E7DF93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75" y="813623"/>
            <a:ext cx="10693180" cy="504224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Which types of crimes are most prevalent based on population density? </a:t>
            </a:r>
            <a:endParaRPr lang="en-US" sz="1600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E496B45D-DB36-4481-AD4D-3EE797D29E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3875" y="171550"/>
            <a:ext cx="4672156" cy="426432"/>
          </a:xfrm>
        </p:spPr>
        <p:txBody>
          <a:bodyPr>
            <a:normAutofit/>
          </a:bodyPr>
          <a:lstStyle/>
          <a:p>
            <a:pPr lvl="0" algn="l"/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Research question #1</a:t>
            </a:r>
            <a:endParaRPr lang="en-US" sz="2000" dirty="0"/>
          </a:p>
        </p:txBody>
      </p:sp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53FE7EB0-E810-4F40-9485-CBACF6130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9" r="11044" b="2962"/>
          <a:stretch/>
        </p:blipFill>
        <p:spPr>
          <a:xfrm>
            <a:off x="254383" y="1427803"/>
            <a:ext cx="7147312" cy="4002394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18EC16CA-0B3D-422C-981B-470AEB430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1EFECF-D0BD-4ECA-B946-6D682CAF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13" y="1782540"/>
            <a:ext cx="4931087" cy="37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E9E5216-4CB4-4F13-9F51-049DD5D43E2F}"/>
              </a:ext>
            </a:extLst>
          </p:cNvPr>
          <p:cNvSpPr txBox="1">
            <a:spLocks/>
          </p:cNvSpPr>
          <p:nvPr/>
        </p:nvSpPr>
        <p:spPr>
          <a:xfrm>
            <a:off x="395363" y="146243"/>
            <a:ext cx="4672156" cy="42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Sagona ExtraLight" panose="02020303050505020204" pitchFamily="18" charset="0"/>
              </a:rPr>
              <a:t>Research question #1</a:t>
            </a:r>
            <a:endParaRPr lang="en-US" sz="2000" dirty="0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B4ADE431-E599-4BC9-985F-AADF4BC2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60" y="1437767"/>
            <a:ext cx="5671636" cy="5420234"/>
          </a:xfrm>
          <a:prstGeom prst="rect">
            <a:avLst/>
          </a:prstGeom>
        </p:spPr>
      </p:pic>
      <p:sp>
        <p:nvSpPr>
          <p:cNvPr id="7" name="Title 21">
            <a:extLst>
              <a:ext uri="{FF2B5EF4-FFF2-40B4-BE49-F238E27FC236}">
                <a16:creationId xmlns:a16="http://schemas.microsoft.com/office/drawing/2014/main" id="{FB29787C-57F0-4218-AB3A-456D95856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363" y="753109"/>
            <a:ext cx="10693180" cy="504224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Which types of crimes are most prevalent based on population density?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7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1320349-AA4F-4998-9EF0-A626BFC414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7883"/>
            <a:ext cx="5792996" cy="6858000"/>
          </a:xfrm>
        </p:spPr>
      </p:sp>
      <p:sp>
        <p:nvSpPr>
          <p:cNvPr id="8" name="Title 21">
            <a:extLst>
              <a:ext uri="{FF2B5EF4-FFF2-40B4-BE49-F238E27FC236}">
                <a16:creationId xmlns:a16="http://schemas.microsoft.com/office/drawing/2014/main" id="{064F4C3A-6A66-4236-A225-139E7DF93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184" y="902247"/>
            <a:ext cx="5142716" cy="1578085"/>
          </a:xfrm>
        </p:spPr>
        <p:txBody>
          <a:bodyPr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Is there a correlation between population density and the following types of crimes?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E496B45D-DB36-4481-AD4D-3EE797D29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4633" y="284765"/>
            <a:ext cx="4609683" cy="466349"/>
          </a:xfrm>
        </p:spPr>
        <p:txBody>
          <a:bodyPr>
            <a:normAutofit/>
          </a:bodyPr>
          <a:lstStyle/>
          <a:p>
            <a:pPr lvl="0" algn="l"/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Research question #</a:t>
            </a:r>
            <a:r>
              <a:rPr lang="en-US" sz="2000" i="1" cap="none" spc="0" dirty="0">
                <a:solidFill>
                  <a:schemeClr val="bg1"/>
                </a:solidFill>
                <a:latin typeface="Sagona ExtraLight" panose="02020303050505020204" pitchFamily="18" charset="0"/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A987471-D622-4AA6-B869-09CE7947EF82}"/>
              </a:ext>
            </a:extLst>
          </p:cNvPr>
          <p:cNvSpPr txBox="1">
            <a:spLocks/>
          </p:cNvSpPr>
          <p:nvPr/>
        </p:nvSpPr>
        <p:spPr>
          <a:xfrm>
            <a:off x="726975" y="2845242"/>
            <a:ext cx="4538840" cy="19588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cap="all" spc="300" baseline="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Violent crime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none" spc="0" dirty="0">
                <a:solidFill>
                  <a:schemeClr val="bg1"/>
                </a:solidFill>
                <a:latin typeface="Sagona ExtraLight" panose="02020303050505020204" pitchFamily="18" charset="0"/>
              </a:rPr>
              <a:t>Property crime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agona ExtraLight" panose="02020303050505020204" pitchFamily="18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E38483-2C44-47E3-8294-D8011FF6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1975"/>
            <a:ext cx="4909266" cy="1847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B946D1-D559-4A79-B1DF-8F3D97E6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789" y="707570"/>
            <a:ext cx="5992381" cy="3994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A0E78-DF20-409B-99C1-69EFC1A132F6}"/>
              </a:ext>
            </a:extLst>
          </p:cNvPr>
          <p:cNvSpPr txBox="1"/>
          <p:nvPr/>
        </p:nvSpPr>
        <p:spPr>
          <a:xfrm>
            <a:off x="7413171" y="5170715"/>
            <a:ext cx="379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0.54</a:t>
            </a:r>
          </a:p>
        </p:txBody>
      </p:sp>
    </p:spTree>
    <p:extLst>
      <p:ext uri="{BB962C8B-B14F-4D97-AF65-F5344CB8AC3E}">
        <p14:creationId xmlns:p14="http://schemas.microsoft.com/office/powerpoint/2010/main" val="183191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B25A-3907-40AD-A366-32264998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555" y="373917"/>
            <a:ext cx="10134369" cy="335687"/>
          </a:xfrm>
        </p:spPr>
        <p:txBody>
          <a:bodyPr/>
          <a:lstStyle/>
          <a:p>
            <a:r>
              <a:rPr lang="en-US" sz="3200" dirty="0"/>
              <a:t>Property Crimes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F5A512F-F14D-4345-BFFA-BB8C5CEB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15"/>
            <a:ext cx="4174825" cy="278321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903895A-DE1F-4052-A140-4308E271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39" y="674339"/>
            <a:ext cx="4098338" cy="273222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78C6B37-D15E-4E2D-AFF1-717FDBAC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272" y="674339"/>
            <a:ext cx="4281728" cy="2854485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F5E3DEDC-ACF1-471B-A7D5-0AA32028C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426" y="3688570"/>
            <a:ext cx="4570753" cy="304716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8DB082-1C6A-4849-99A6-E81C8A3A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52651"/>
              </p:ext>
            </p:extLst>
          </p:nvPr>
        </p:nvGraphicFramePr>
        <p:xfrm>
          <a:off x="456092" y="4073691"/>
          <a:ext cx="2204435" cy="2217197"/>
        </p:xfrm>
        <a:graphic>
          <a:graphicData uri="http://schemas.openxmlformats.org/drawingml/2006/table">
            <a:tbl>
              <a:tblPr/>
              <a:tblGrid>
                <a:gridCol w="2204435">
                  <a:extLst>
                    <a:ext uri="{9D8B030D-6E8A-4147-A177-3AD203B41FA5}">
                      <a16:colId xmlns:a16="http://schemas.microsoft.com/office/drawing/2014/main" val="874628241"/>
                    </a:ext>
                  </a:extLst>
                </a:gridCol>
              </a:tblGrid>
              <a:tr h="221719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Correlation Coefficients</a:t>
                      </a:r>
                    </a:p>
                    <a:p>
                      <a:pPr algn="ctr"/>
                      <a:endParaRPr lang="en-US" u="sng" dirty="0"/>
                    </a:p>
                    <a:p>
                      <a:pPr algn="l"/>
                      <a:r>
                        <a:rPr lang="en-US" b="0" u="none" dirty="0">
                          <a:solidFill>
                            <a:srgbClr val="0070C0"/>
                          </a:solidFill>
                        </a:rPr>
                        <a:t>Arson</a:t>
                      </a:r>
                      <a:r>
                        <a:rPr lang="en-US" b="1" u="none" dirty="0"/>
                        <a:t> </a:t>
                      </a:r>
                      <a:r>
                        <a:rPr lang="en-US" u="none" dirty="0"/>
                        <a:t>: 0.38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>
                          <a:solidFill>
                            <a:srgbClr val="0070C0"/>
                          </a:solidFill>
                        </a:rPr>
                        <a:t>Burglary</a:t>
                      </a:r>
                      <a:r>
                        <a:rPr lang="en-US" u="none" dirty="0"/>
                        <a:t> : 0.42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>
                          <a:solidFill>
                            <a:srgbClr val="0070C0"/>
                          </a:solidFill>
                        </a:rPr>
                        <a:t>Larceny </a:t>
                      </a:r>
                      <a:r>
                        <a:rPr lang="en-US" u="none" dirty="0"/>
                        <a:t>: 0.55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>
                          <a:solidFill>
                            <a:srgbClr val="0070C0"/>
                          </a:solidFill>
                        </a:rPr>
                        <a:t>Vehicle Theft </a:t>
                      </a:r>
                      <a:r>
                        <a:rPr lang="en-US" u="none" dirty="0"/>
                        <a:t>: 0.41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7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5AB0-E87C-46DB-933C-34A72C6F8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25" y="174309"/>
            <a:ext cx="10115219" cy="489677"/>
          </a:xfrm>
        </p:spPr>
        <p:txBody>
          <a:bodyPr/>
          <a:lstStyle/>
          <a:p>
            <a:r>
              <a:rPr lang="en-US" sz="2400" dirty="0"/>
              <a:t>Violent crimes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2B456F8-AA13-4D49-879F-518D4210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8" y="662870"/>
            <a:ext cx="4490508" cy="299367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3BBD1E0-4F2C-443E-A05A-8116C2EB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15" y="419147"/>
            <a:ext cx="4735165" cy="315677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923DCEF-43C3-43BE-9E41-26510EDA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230" y="3701223"/>
            <a:ext cx="4735166" cy="315677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4E108D-0DDB-4A78-A187-F20E4014B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56959"/>
              </p:ext>
            </p:extLst>
          </p:nvPr>
        </p:nvGraphicFramePr>
        <p:xfrm>
          <a:off x="9254489" y="504221"/>
          <a:ext cx="2704685" cy="1698101"/>
        </p:xfrm>
        <a:graphic>
          <a:graphicData uri="http://schemas.openxmlformats.org/drawingml/2006/table">
            <a:tbl>
              <a:tblPr/>
              <a:tblGrid>
                <a:gridCol w="2704685">
                  <a:extLst>
                    <a:ext uri="{9D8B030D-6E8A-4147-A177-3AD203B41FA5}">
                      <a16:colId xmlns:a16="http://schemas.microsoft.com/office/drawing/2014/main" val="1776580524"/>
                    </a:ext>
                  </a:extLst>
                </a:gridCol>
              </a:tblGrid>
              <a:tr h="1698101">
                <a:tc>
                  <a:txBody>
                    <a:bodyPr/>
                    <a:lstStyle/>
                    <a:p>
                      <a:r>
                        <a:rPr lang="en-US" sz="1600" u="sng" dirty="0"/>
                        <a:t>Correlation Coefficients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Aggravated Assault </a:t>
                      </a:r>
                      <a:r>
                        <a:rPr lang="en-US" sz="1600" dirty="0"/>
                        <a:t>: 0.45</a:t>
                      </a:r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Rape</a:t>
                      </a:r>
                      <a:r>
                        <a:rPr lang="en-US" sz="1600" dirty="0"/>
                        <a:t>: 0.3</a:t>
                      </a:r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Robbery</a:t>
                      </a:r>
                      <a:r>
                        <a:rPr lang="en-US" sz="1600" dirty="0"/>
                        <a:t>: 0.45</a:t>
                      </a:r>
                    </a:p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Murder</a:t>
                      </a:r>
                      <a:r>
                        <a:rPr lang="en-US" sz="1600" dirty="0"/>
                        <a:t>: 0.32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728470"/>
                  </a:ext>
                </a:extLst>
              </a:tr>
            </a:tbl>
          </a:graphicData>
        </a:graphic>
      </p:graphicFrame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806E92C-400D-4094-B59A-62202CC816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401" t="254" r="6155" b="-896"/>
          <a:stretch/>
        </p:blipFill>
        <p:spPr>
          <a:xfrm>
            <a:off x="6726162" y="3526915"/>
            <a:ext cx="51206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3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2019" y="888854"/>
            <a:ext cx="11369068" cy="54891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Are there any trends regarding demographics and crime rates?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E9E5216-4CB4-4F13-9F51-049DD5D43E2F}"/>
              </a:ext>
            </a:extLst>
          </p:cNvPr>
          <p:cNvSpPr txBox="1">
            <a:spLocks/>
          </p:cNvSpPr>
          <p:nvPr/>
        </p:nvSpPr>
        <p:spPr>
          <a:xfrm>
            <a:off x="395363" y="146243"/>
            <a:ext cx="4672156" cy="42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Sagona ExtraLight" panose="02020303050505020204" pitchFamily="18" charset="0"/>
              </a:rPr>
              <a:t>Research question #3</a:t>
            </a:r>
            <a:endParaRPr lang="en-US" sz="20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B619B8-F075-42C9-8374-3826D4E8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33" y="1950082"/>
            <a:ext cx="6215866" cy="45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9F8194F-49FD-4C0D-98E3-1A0FAE47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1" y="1074681"/>
            <a:ext cx="3596546" cy="3813385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55C7B15-A1A7-4C31-AB28-CF7BD4767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499"/>
            <a:ext cx="3790596" cy="4028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696C6E-9400-4946-B2DA-41C6EFB4840A}"/>
              </a:ext>
            </a:extLst>
          </p:cNvPr>
          <p:cNvSpPr txBox="1"/>
          <p:nvPr/>
        </p:nvSpPr>
        <p:spPr>
          <a:xfrm>
            <a:off x="1272209" y="5325789"/>
            <a:ext cx="26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Non-Violent by 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EEC07-6402-4350-B457-D56C2BD1F9ED}"/>
              </a:ext>
            </a:extLst>
          </p:cNvPr>
          <p:cNvSpPr txBox="1"/>
          <p:nvPr/>
        </p:nvSpPr>
        <p:spPr>
          <a:xfrm>
            <a:off x="8673483" y="5260530"/>
            <a:ext cx="312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Violent &amp; Non-Violent by 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42099-34B7-457D-B40F-1B7E746CB9DB}"/>
              </a:ext>
            </a:extLst>
          </p:cNvPr>
          <p:cNvSpPr txBox="1"/>
          <p:nvPr/>
        </p:nvSpPr>
        <p:spPr>
          <a:xfrm>
            <a:off x="5056123" y="5325789"/>
            <a:ext cx="26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Violent by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0E66A-D665-428C-8DF6-EC7597B77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540" y="1012098"/>
            <a:ext cx="4648143" cy="40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C02B6A8C-D51B-4152-8E56-0EA02DBFC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3"/>
          <a:stretch/>
        </p:blipFill>
        <p:spPr>
          <a:xfrm>
            <a:off x="1624519" y="982494"/>
            <a:ext cx="9327377" cy="5212080"/>
          </a:xfrm>
          <a:prstGeom prst="rect">
            <a:avLst/>
          </a:prstGeom>
        </p:spPr>
      </p:pic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85B76A43-B581-4678-8D8E-161101A5652B}"/>
              </a:ext>
            </a:extLst>
          </p:cNvPr>
          <p:cNvSpPr txBox="1">
            <a:spLocks/>
          </p:cNvSpPr>
          <p:nvPr/>
        </p:nvSpPr>
        <p:spPr>
          <a:xfrm>
            <a:off x="395363" y="146243"/>
            <a:ext cx="4672156" cy="42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Sagona ExtraLight" panose="02020303050505020204" pitchFamily="18" charset="0"/>
              </a:rPr>
              <a:t>Research question #3</a:t>
            </a:r>
            <a:endParaRPr lang="en-US" sz="2000" dirty="0"/>
          </a:p>
        </p:txBody>
      </p:sp>
      <p:sp>
        <p:nvSpPr>
          <p:cNvPr id="13" name="Title 21">
            <a:extLst>
              <a:ext uri="{FF2B5EF4-FFF2-40B4-BE49-F238E27FC236}">
                <a16:creationId xmlns:a16="http://schemas.microsoft.com/office/drawing/2014/main" id="{4DB183F6-9A63-432A-B1DF-89A10D4C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2019" y="700391"/>
            <a:ext cx="11369068" cy="544749"/>
          </a:xfr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Are there any trends regarding demographics and crime rates?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9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2019" y="888854"/>
            <a:ext cx="11369068" cy="54891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Are there any trends regarding demographics and crime rates?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E9E5216-4CB4-4F13-9F51-049DD5D43E2F}"/>
              </a:ext>
            </a:extLst>
          </p:cNvPr>
          <p:cNvSpPr txBox="1">
            <a:spLocks/>
          </p:cNvSpPr>
          <p:nvPr/>
        </p:nvSpPr>
        <p:spPr>
          <a:xfrm>
            <a:off x="395363" y="146243"/>
            <a:ext cx="4672156" cy="42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Sagona ExtraLight" panose="02020303050505020204" pitchFamily="18" charset="0"/>
              </a:rPr>
              <a:t>Research question #3</a:t>
            </a:r>
            <a:endParaRPr lang="en-US" sz="2000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1FD576B4-EC48-4C73-ADF2-86B8A0F1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8" y="1562427"/>
            <a:ext cx="6467683" cy="5149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70276-D172-4934-B100-298D3EB8C418}"/>
              </a:ext>
            </a:extLst>
          </p:cNvPr>
          <p:cNvSpPr txBox="1"/>
          <p:nvPr/>
        </p:nvSpPr>
        <p:spPr>
          <a:xfrm>
            <a:off x="8172450" y="2309156"/>
            <a:ext cx="3134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The average amount of crimes committed in the top 5 richest counties in the U.S. was 7194.8, the national average was 10187.26</a:t>
            </a:r>
          </a:p>
        </p:txBody>
      </p:sp>
    </p:spTree>
    <p:extLst>
      <p:ext uri="{BB962C8B-B14F-4D97-AF65-F5344CB8AC3E}">
        <p14:creationId xmlns:p14="http://schemas.microsoft.com/office/powerpoint/2010/main" val="398017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35271D-BB63-4DA3-BEFA-EDDE0E555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" t="1357" r="-397" b="328"/>
          <a:stretch/>
        </p:blipFill>
        <p:spPr>
          <a:xfrm>
            <a:off x="32050" y="457200"/>
            <a:ext cx="12127900" cy="53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7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72AD3-E504-420A-B475-FE0D61725AA0}"/>
              </a:ext>
            </a:extLst>
          </p:cNvPr>
          <p:cNvSpPr/>
          <p:nvPr/>
        </p:nvSpPr>
        <p:spPr>
          <a:xfrm>
            <a:off x="7155620" y="4442985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2F5F7CF-6A9C-42ED-82A4-4D9DDB8C07E4}"/>
              </a:ext>
            </a:extLst>
          </p:cNvPr>
          <p:cNvSpPr/>
          <p:nvPr/>
        </p:nvSpPr>
        <p:spPr>
          <a:xfrm>
            <a:off x="7152569" y="2416062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C3CA75-26C9-404E-936A-4F7B8FA23319}"/>
              </a:ext>
            </a:extLst>
          </p:cNvPr>
          <p:cNvSpPr/>
          <p:nvPr/>
        </p:nvSpPr>
        <p:spPr>
          <a:xfrm>
            <a:off x="1145255" y="4981139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E32256-F4BE-4FA3-9156-EA8BDF25F7E1}"/>
              </a:ext>
            </a:extLst>
          </p:cNvPr>
          <p:cNvSpPr/>
          <p:nvPr/>
        </p:nvSpPr>
        <p:spPr>
          <a:xfrm>
            <a:off x="1135128" y="3567605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5056AB7-38DA-48F1-8D8A-07AAF4F319BF}"/>
              </a:ext>
            </a:extLst>
          </p:cNvPr>
          <p:cNvSpPr/>
          <p:nvPr/>
        </p:nvSpPr>
        <p:spPr>
          <a:xfrm>
            <a:off x="1143651" y="2187023"/>
            <a:ext cx="794812" cy="7610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B4EA7B-99A1-423B-8931-233ADA28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61" y="339645"/>
            <a:ext cx="10113030" cy="100255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76E92-9AA0-4C70-8E01-0B6731A8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8" y="325146"/>
            <a:ext cx="10461643" cy="1298561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5AAC8A3-5846-424F-AED5-0641C299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6883" y="5057474"/>
            <a:ext cx="608349" cy="6083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8B177119-2CC6-49BD-8EBD-5597A083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757" y="3643442"/>
            <a:ext cx="614755" cy="61475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AAFA13D9-7E0A-4E19-BE85-3300B177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6270" y="2514490"/>
            <a:ext cx="616311" cy="60445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Text Placeholder 249">
            <a:extLst>
              <a:ext uri="{FF2B5EF4-FFF2-40B4-BE49-F238E27FC236}">
                <a16:creationId xmlns:a16="http://schemas.microsoft.com/office/drawing/2014/main" id="{C6396328-31ED-4D93-B2EA-AAF5D51ED8A8}"/>
              </a:ext>
            </a:extLst>
          </p:cNvPr>
          <p:cNvSpPr txBox="1">
            <a:spLocks/>
          </p:cNvSpPr>
          <p:nvPr/>
        </p:nvSpPr>
        <p:spPr>
          <a:xfrm>
            <a:off x="2055871" y="2063154"/>
            <a:ext cx="4411597" cy="761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Project description</a:t>
            </a:r>
          </a:p>
        </p:txBody>
      </p:sp>
      <p:sp>
        <p:nvSpPr>
          <p:cNvPr id="23" name="Text Placeholder 293">
            <a:extLst>
              <a:ext uri="{FF2B5EF4-FFF2-40B4-BE49-F238E27FC236}">
                <a16:creationId xmlns:a16="http://schemas.microsoft.com/office/drawing/2014/main" id="{B56CCC1E-AE38-4A3F-AE63-1D89B08FF370}"/>
              </a:ext>
            </a:extLst>
          </p:cNvPr>
          <p:cNvSpPr txBox="1">
            <a:spLocks/>
          </p:cNvSpPr>
          <p:nvPr/>
        </p:nvSpPr>
        <p:spPr>
          <a:xfrm>
            <a:off x="2055871" y="3400458"/>
            <a:ext cx="5336488" cy="761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sources &amp; data cleaning</a:t>
            </a:r>
          </a:p>
        </p:txBody>
      </p:sp>
      <p:sp>
        <p:nvSpPr>
          <p:cNvPr id="24" name="Text Placeholder 295">
            <a:extLst>
              <a:ext uri="{FF2B5EF4-FFF2-40B4-BE49-F238E27FC236}">
                <a16:creationId xmlns:a16="http://schemas.microsoft.com/office/drawing/2014/main" id="{F48ED426-515B-40C8-B9CB-E9AD0114313A}"/>
              </a:ext>
            </a:extLst>
          </p:cNvPr>
          <p:cNvSpPr txBox="1">
            <a:spLocks/>
          </p:cNvSpPr>
          <p:nvPr/>
        </p:nvSpPr>
        <p:spPr>
          <a:xfrm>
            <a:off x="2093813" y="4886518"/>
            <a:ext cx="4115216" cy="761017"/>
          </a:xfrm>
          <a:prstGeom prst="rect">
            <a:avLst/>
          </a:prstGeom>
        </p:spPr>
        <p:txBody>
          <a:bodyPr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Analysis</a:t>
            </a: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234FFADB-1AA8-4E78-8343-A1A08DEC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r="1196"/>
          <a:stretch>
            <a:fillRect/>
          </a:stretch>
        </p:blipFill>
        <p:spPr bwMode="auto">
          <a:xfrm>
            <a:off x="7344890" y="4615442"/>
            <a:ext cx="410169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7BC290-1AED-4EB3-8F2B-6955224EE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040" y="2314562"/>
            <a:ext cx="472987" cy="472987"/>
          </a:xfrm>
          <a:prstGeom prst="rect">
            <a:avLst/>
          </a:prstGeom>
        </p:spPr>
      </p:pic>
      <p:sp>
        <p:nvSpPr>
          <p:cNvPr id="39" name="Text Placeholder 249">
            <a:extLst>
              <a:ext uri="{FF2B5EF4-FFF2-40B4-BE49-F238E27FC236}">
                <a16:creationId xmlns:a16="http://schemas.microsoft.com/office/drawing/2014/main" id="{7A5E5FC7-0113-4D56-B978-CC822CED73BA}"/>
              </a:ext>
            </a:extLst>
          </p:cNvPr>
          <p:cNvSpPr txBox="1">
            <a:spLocks/>
          </p:cNvSpPr>
          <p:nvPr/>
        </p:nvSpPr>
        <p:spPr>
          <a:xfrm>
            <a:off x="8081496" y="2248945"/>
            <a:ext cx="3303704" cy="699095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Conclusion</a:t>
            </a:r>
          </a:p>
        </p:txBody>
      </p:sp>
      <p:sp>
        <p:nvSpPr>
          <p:cNvPr id="40" name="Text Placeholder 249">
            <a:extLst>
              <a:ext uri="{FF2B5EF4-FFF2-40B4-BE49-F238E27FC236}">
                <a16:creationId xmlns:a16="http://schemas.microsoft.com/office/drawing/2014/main" id="{7F4528A3-C4F9-406C-8B89-1F762B7CE8F5}"/>
              </a:ext>
            </a:extLst>
          </p:cNvPr>
          <p:cNvSpPr txBox="1">
            <a:spLocks/>
          </p:cNvSpPr>
          <p:nvPr/>
        </p:nvSpPr>
        <p:spPr>
          <a:xfrm>
            <a:off x="8156462" y="4294787"/>
            <a:ext cx="3265314" cy="761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48685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403AC-0E76-4696-BBBC-DA444EED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19174"/>
            <a:ext cx="5614988" cy="3743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2571DC-8E4E-4D64-9912-1F68D266A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22" b="1222"/>
          <a:stretch/>
        </p:blipFill>
        <p:spPr>
          <a:xfrm>
            <a:off x="5762624" y="1095508"/>
            <a:ext cx="6282503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42664-E222-4EEB-A8C7-DB74C761541F}"/>
              </a:ext>
            </a:extLst>
          </p:cNvPr>
          <p:cNvSpPr txBox="1"/>
          <p:nvPr/>
        </p:nvSpPr>
        <p:spPr>
          <a:xfrm>
            <a:off x="1762125" y="520065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DEE3B-CC5B-482E-BC32-110394F303D3}"/>
              </a:ext>
            </a:extLst>
          </p:cNvPr>
          <p:cNvSpPr txBox="1"/>
          <p:nvPr/>
        </p:nvSpPr>
        <p:spPr>
          <a:xfrm>
            <a:off x="7439027" y="520065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0.43</a:t>
            </a:r>
          </a:p>
        </p:txBody>
      </p:sp>
    </p:spTree>
    <p:extLst>
      <p:ext uri="{BB962C8B-B14F-4D97-AF65-F5344CB8AC3E}">
        <p14:creationId xmlns:p14="http://schemas.microsoft.com/office/powerpoint/2010/main" val="95641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4486" y="-1"/>
            <a:ext cx="11067514" cy="6857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121400" cy="2387600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22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5B27-9084-4A29-AEDC-28A76740E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In conclusion…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9EAE-996D-4FBF-9D13-386D4F672F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58223"/>
          </a:xfrm>
        </p:spPr>
        <p:txBody>
          <a:bodyPr>
            <a:noAutofit/>
          </a:bodyPr>
          <a:lstStyle/>
          <a:p>
            <a:r>
              <a:rPr lang="en-US" sz="2200" b="1" i="1" dirty="0">
                <a:latin typeface="+mn-lt"/>
              </a:rPr>
              <a:t>Limitations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+mn-lt"/>
              </a:rPr>
              <a:t>D</a:t>
            </a:r>
            <a:r>
              <a:rPr lang="en-US" sz="2000" dirty="0">
                <a:latin typeface="+mn-lt"/>
              </a:rPr>
              <a:t>ata for the years of 2019-2020 incomplete, likely due to COVID-19. Used 2017-2018 as our sample set instead.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+mn-lt"/>
              </a:rPr>
              <a:t>No shortage of data on this subject! </a:t>
            </a:r>
            <a:r>
              <a:rPr lang="en-US" sz="2000" dirty="0">
                <a:latin typeface="+mn-lt"/>
              </a:rPr>
              <a:t>Narrowing down the best reputable sources presented its challenges</a:t>
            </a:r>
            <a:r>
              <a:rPr lang="en-US" sz="2200" dirty="0">
                <a:latin typeface="+mn-lt"/>
              </a:rPr>
              <a:t>.</a:t>
            </a:r>
          </a:p>
          <a:p>
            <a:endParaRPr lang="en-US" sz="2200" b="1" i="1" dirty="0">
              <a:effectLst/>
              <a:latin typeface="+mn-lt"/>
            </a:endParaRPr>
          </a:p>
          <a:p>
            <a:r>
              <a:rPr lang="en-US" sz="2200" b="1" i="1" dirty="0">
                <a:effectLst/>
                <a:latin typeface="+mn-lt"/>
              </a:rPr>
              <a:t>We are able to conclude that there is indeed a moderate correlation between crime rate escalation in areas that are more densely populated.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+mn-lt"/>
              </a:rPr>
              <a:t>The majority of crimes in these areas are non-violent.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+mn-lt"/>
              </a:rPr>
              <a:t>Most offenders are young, ranging from ages 20-39.</a:t>
            </a:r>
          </a:p>
          <a:p>
            <a:endParaRPr lang="en-US" sz="2200" b="0" dirty="0">
              <a:effectLst/>
              <a:latin typeface="+mn-lt"/>
            </a:endParaRPr>
          </a:p>
          <a:p>
            <a:r>
              <a:rPr lang="en-US" sz="2200" b="1" i="1" dirty="0">
                <a:latin typeface="+mn-lt"/>
              </a:rPr>
              <a:t>Remaining Questions?…</a:t>
            </a:r>
          </a:p>
          <a:p>
            <a:r>
              <a:rPr lang="en-US" sz="2200" b="0" dirty="0">
                <a:effectLst/>
                <a:latin typeface="+mn-lt"/>
              </a:rPr>
              <a:t> </a:t>
            </a:r>
          </a:p>
          <a:p>
            <a:br>
              <a:rPr lang="en-US" sz="2200" b="0" dirty="0">
                <a:effectLst/>
                <a:latin typeface="+mn-lt"/>
              </a:rPr>
            </a:br>
            <a:r>
              <a:rPr lang="en-US" sz="2200" b="0" dirty="0">
                <a:effectLst/>
                <a:latin typeface="+mn-lt"/>
              </a:rPr>
              <a:t>  </a:t>
            </a:r>
          </a:p>
          <a:p>
            <a:endParaRPr lang="en-US" sz="2200" dirty="0">
              <a:latin typeface="+mn-lt"/>
            </a:endParaRP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6AE9-9BA3-43BA-A1D5-FE14CD887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In conclusion…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4EDC-297E-4FF3-9556-D56B702CDA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200" b="1" i="1" dirty="0">
                <a:latin typeface="+mn-lt"/>
              </a:rPr>
              <a:t>If given more time what also might we find?</a:t>
            </a:r>
          </a:p>
          <a:p>
            <a:endParaRPr 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+mn-lt"/>
              </a:rPr>
              <a:t>Are there any trends showing that specific crimes spike at certain times of the year? Holidays for instance? Nicer weather?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Do most victims of crimes know their offender or are most random?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Which crimes are most prevalent based on other demographic factors? i.e. Education in the county? Are these repeat offenders? first time offenders?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would be able to include latitude, race, sex and ethnicity in the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Using Time as a variable would have allowed us to identify more trends and make more predictions.</a:t>
            </a:r>
          </a:p>
          <a:p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39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121400" cy="2387600"/>
          </a:xfrm>
        </p:spPr>
        <p:txBody>
          <a:bodyPr/>
          <a:lstStyle/>
          <a:p>
            <a:r>
              <a:rPr lang="en-US" dirty="0"/>
              <a:t>Q&amp;A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6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6000"/>
          </a:blip>
          <a:srcRect t="8692" b="8692"/>
          <a:stretch/>
        </p:blipFill>
        <p:spPr>
          <a:xfrm>
            <a:off x="1124486" y="0"/>
            <a:ext cx="11067514" cy="6857999"/>
          </a:xfrm>
          <a:effectLst>
            <a:softEdge rad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356462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6213"/>
            <a:ext cx="4800600" cy="23876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097" y="2759703"/>
            <a:ext cx="10673806" cy="3745124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1) Which types of crimes are most prevalent based on population density?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2) Is there a correlation between population density and the following types of crimes?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Murder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Aggravated Assault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Rape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Larceny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Burglary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Vehicle Theft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Arson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Vehicle Robbery</a:t>
            </a:r>
          </a:p>
          <a:p>
            <a:pPr lvl="1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3) Are there any trends regarding demographics and crime rates?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380157"/>
            <a:ext cx="10201774" cy="640926"/>
          </a:xfrm>
        </p:spPr>
        <p:txBody>
          <a:bodyPr anchor="b">
            <a:normAutofit/>
          </a:bodyPr>
          <a:lstStyle/>
          <a:p>
            <a:pPr lvl="0"/>
            <a:r>
              <a:rPr lang="en-US" sz="2000" i="1" dirty="0">
                <a:solidFill>
                  <a:schemeClr val="tx1"/>
                </a:solidFill>
                <a:latin typeface="+mn-lt"/>
              </a:rPr>
              <a:t>Our hypothesis: 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Crime rates in the U.S. increase as population densities increase.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18E33-9E8A-D249-93A7-9EDFE3BE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222" y="2021890"/>
            <a:ext cx="5183188" cy="495533"/>
          </a:xfrm>
        </p:spPr>
        <p:txBody>
          <a:bodyPr anchor="b">
            <a:normAutofit/>
          </a:bodyPr>
          <a:lstStyle/>
          <a:p>
            <a:pPr lvl="0"/>
            <a:r>
              <a:rPr lang="en-US" sz="2000" i="1" dirty="0">
                <a:solidFill>
                  <a:schemeClr val="tx1"/>
                </a:solidFill>
                <a:latin typeface="+mn-lt"/>
              </a:rPr>
              <a:t>Research questions: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5B6C2-B82B-44BF-B128-299881B2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5" y="265119"/>
            <a:ext cx="10479932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4486" y="1"/>
            <a:ext cx="11067514" cy="6857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1214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sources &amp; data cleaning</a:t>
            </a:r>
          </a:p>
        </p:txBody>
      </p:sp>
    </p:spTree>
    <p:extLst>
      <p:ext uri="{BB962C8B-B14F-4D97-AF65-F5344CB8AC3E}">
        <p14:creationId xmlns:p14="http://schemas.microsoft.com/office/powerpoint/2010/main" val="215327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9EAE-996D-4FBF-9D13-386D4F672F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4258" y="304800"/>
            <a:ext cx="10787742" cy="6455229"/>
          </a:xfrm>
        </p:spPr>
        <p:txBody>
          <a:bodyPr>
            <a:normAutofit fontScale="85000" lnSpcReduction="20000"/>
          </a:bodyPr>
          <a:lstStyle/>
          <a:p>
            <a:r>
              <a:rPr kumimoji="0" lang="en-US" sz="2800" b="1" i="0" u="none" strike="noStrike" kern="1200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j-ea"/>
                <a:cs typeface="+mj-cs"/>
              </a:rPr>
              <a:t>Data sources:</a:t>
            </a:r>
            <a:endParaRPr lang="en-US" sz="28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Census.gov API (2017) – median income, population and density per US County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FBI Uniform Crime Report for 2017 API –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FBI Uniform Crime Codebook (.csv)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FBI Crime Database API – age of offender and total crimes by county, latitude and longitude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Bureau of Justice Statistics – crime data *didn’t use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45FC4">
                    <a:lumMod val="75000"/>
                  </a:srgbClr>
                </a:solidFill>
                <a:effectLst/>
                <a:uLnTx/>
                <a:uFillTx/>
                <a:latin typeface="Sagona ExtraLight" panose="02020303050505020204" pitchFamily="18" charset="0"/>
                <a:ea typeface="+mn-ea"/>
                <a:cs typeface="+mn-cs"/>
              </a:rPr>
              <a:t>Data merge and clean:</a:t>
            </a:r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Started with FBI UCR crime report: removed unneeded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erged State and County Columns together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Merged FBI Crime UCR crime report with Codebook for County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Census.gov API merged into the FBI Crime UCR by County</a:t>
            </a:r>
          </a:p>
          <a:p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 Backed up after discovering our data was for a month and NOT the entire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Merged FBI Age of offender and total crimes by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Rearranged columns and column names to make the table more readable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xported to csv file for work on charting    </a:t>
            </a:r>
          </a:p>
        </p:txBody>
      </p:sp>
    </p:spTree>
    <p:extLst>
      <p:ext uri="{BB962C8B-B14F-4D97-AF65-F5344CB8AC3E}">
        <p14:creationId xmlns:p14="http://schemas.microsoft.com/office/powerpoint/2010/main" val="16131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9EAE-996D-4FBF-9D13-386D4F672F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4258" y="304800"/>
            <a:ext cx="10787742" cy="6455229"/>
          </a:xfrm>
        </p:spPr>
        <p:txBody>
          <a:bodyPr>
            <a:normAutofit/>
          </a:bodyPr>
          <a:lstStyle/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Merging of the Data Sources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5CB33AD3-9989-46E9-BA45-5B533431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9" y="689436"/>
            <a:ext cx="10787742" cy="60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1214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377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Graph on document with pen">
            <a:extLst>
              <a:ext uri="{FF2B5EF4-FFF2-40B4-BE49-F238E27FC236}">
                <a16:creationId xmlns:a16="http://schemas.microsoft.com/office/drawing/2014/main" id="{04807207-7678-4AC0-9FB5-CC1DAD1F9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1" r="17839" b="-2"/>
          <a:stretch/>
        </p:blipFill>
        <p:spPr>
          <a:xfrm>
            <a:off x="6993359" y="1"/>
            <a:ext cx="5198641" cy="685800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021975-3CB4-441B-8274-417560E6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61" y="339645"/>
            <a:ext cx="4890577" cy="1002552"/>
          </a:xfrm>
        </p:spPr>
        <p:txBody>
          <a:bodyPr anchor="b">
            <a:normAutofit/>
          </a:bodyPr>
          <a:lstStyle/>
          <a:p>
            <a:r>
              <a:rPr lang="en-US" sz="3800" dirty="0"/>
              <a:t>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33984-D4EB-47F5-B6C6-5DF00CB1A2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We modeled the relationship between a dependent response -to be predicted-, and one or more explanatory/independent variables. 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In our case the response variable is the number of crimes committed in 2017. 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The explanatory variables are population density, offender age and median income of counties.</a:t>
            </a:r>
          </a:p>
          <a:p>
            <a:br>
              <a:rPr lang="en-US" sz="2000" dirty="0"/>
            </a:b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Steps: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Slack-Lato"/>
              </a:rPr>
              <a:t>D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isplay general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Slack-Lato"/>
              </a:rPr>
              <a:t>D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isplay categorical and numerical scatter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Slack-Lato"/>
              </a:rPr>
              <a:t>L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ook for trends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345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CC57C29-4CC8-49FF-BF61-2806E798E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B250F-37F7-48AE-A30D-AE8A1D3486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73BD2-AF5D-4D9F-B001-F30D98DEB66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TM44450328</Template>
  <TotalTime>544</TotalTime>
  <Words>741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Sagona ExtraLight</vt:lpstr>
      <vt:lpstr>Slack-Lato</vt:lpstr>
      <vt:lpstr>Speak Pro</vt:lpstr>
      <vt:lpstr>Office Theme</vt:lpstr>
      <vt:lpstr>Crime in the U.S.</vt:lpstr>
      <vt:lpstr>overview</vt:lpstr>
      <vt:lpstr>Project description</vt:lpstr>
      <vt:lpstr>PowerPoint Presentation</vt:lpstr>
      <vt:lpstr>Data sources &amp; data cleaning</vt:lpstr>
      <vt:lpstr>PowerPoint Presentation</vt:lpstr>
      <vt:lpstr>PowerPoint Presentation</vt:lpstr>
      <vt:lpstr>Analysis</vt:lpstr>
      <vt:lpstr>Analysis</vt:lpstr>
      <vt:lpstr>Which types of crimes are most prevalent based on population density? </vt:lpstr>
      <vt:lpstr>Which types of crimes are most prevalent based on population density? </vt:lpstr>
      <vt:lpstr>Is there a correlation between population density and the following types of crimes?</vt:lpstr>
      <vt:lpstr>Property Crimes</vt:lpstr>
      <vt:lpstr>Violent crimes</vt:lpstr>
      <vt:lpstr>Are there any trends regarding demographics and crime rates?  </vt:lpstr>
      <vt:lpstr>PowerPoint Presentation</vt:lpstr>
      <vt:lpstr>Are there any trends regarding demographics and crime rates?  </vt:lpstr>
      <vt:lpstr>Are there any trends regarding demographics and crime rates?  </vt:lpstr>
      <vt:lpstr>PowerPoint Presentation</vt:lpstr>
      <vt:lpstr>PowerPoint Presentation</vt:lpstr>
      <vt:lpstr>Conclusion</vt:lpstr>
      <vt:lpstr>In conclusion…</vt:lpstr>
      <vt:lpstr>In conclusion…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Kelly Rose</dc:creator>
  <cp:lastModifiedBy>Kelly Rose</cp:lastModifiedBy>
  <cp:revision>159</cp:revision>
  <dcterms:created xsi:type="dcterms:W3CDTF">2021-02-09T02:18:43Z</dcterms:created>
  <dcterms:modified xsi:type="dcterms:W3CDTF">2021-02-13T15:14:10Z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