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4"/>
  </p:notesMasterIdLst>
  <p:sldIdLst>
    <p:sldId id="256" r:id="rId5"/>
    <p:sldId id="300" r:id="rId6"/>
    <p:sldId id="311" r:id="rId7"/>
    <p:sldId id="302" r:id="rId8"/>
    <p:sldId id="301" r:id="rId9"/>
    <p:sldId id="295" r:id="rId10"/>
    <p:sldId id="310" r:id="rId11"/>
    <p:sldId id="304" r:id="rId12"/>
    <p:sldId id="305" r:id="rId13"/>
    <p:sldId id="308" r:id="rId14"/>
    <p:sldId id="309" r:id="rId15"/>
    <p:sldId id="278" r:id="rId16"/>
    <p:sldId id="279" r:id="rId17"/>
    <p:sldId id="280" r:id="rId18"/>
    <p:sldId id="296" r:id="rId19"/>
    <p:sldId id="286" r:id="rId20"/>
    <p:sldId id="281" r:id="rId21"/>
    <p:sldId id="287" r:id="rId22"/>
    <p:sldId id="282" r:id="rId23"/>
    <p:sldId id="283" r:id="rId24"/>
    <p:sldId id="294" r:id="rId25"/>
    <p:sldId id="297" r:id="rId26"/>
    <p:sldId id="298" r:id="rId27"/>
    <p:sldId id="291" r:id="rId28"/>
    <p:sldId id="303" r:id="rId29"/>
    <p:sldId id="289" r:id="rId30"/>
    <p:sldId id="293" r:id="rId31"/>
    <p:sldId id="290" r:id="rId32"/>
    <p:sldId id="299" r:id="rId33"/>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B050"/>
    <a:srgbClr val="1CADE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8" autoAdjust="0"/>
    <p:restoredTop sz="90535" autoAdjust="0"/>
  </p:normalViewPr>
  <p:slideViewPr>
    <p:cSldViewPr snapToGrid="0">
      <p:cViewPr varScale="1">
        <p:scale>
          <a:sx n="78" d="100"/>
          <a:sy n="78" d="100"/>
        </p:scale>
        <p:origin x="427"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240" y="-38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452ADB1-275D-430A-89EE-5C7E6CFF6FF2}" type="datetimeFigureOut">
              <a:rPr lang="en-US" smtClean="0"/>
              <a:t>3/20/2021</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379440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the students use version control from day 1. So they begin all of their exercises and projects by first creating a </a:t>
            </a:r>
            <a:r>
              <a:rPr lang="en-US" dirty="0" err="1"/>
              <a:t>Github</a:t>
            </a:r>
            <a:r>
              <a:rPr lang="en-US" dirty="0"/>
              <a:t> repository. Then when they create their project inside </a:t>
            </a:r>
            <a:r>
              <a:rPr lang="en-US" dirty="0" err="1"/>
              <a:t>Rstudio</a:t>
            </a:r>
            <a:r>
              <a:rPr lang="en-US" dirty="0"/>
              <a:t>, they create it using version control so that everything is automatically linked to </a:t>
            </a:r>
            <a:r>
              <a:rPr lang="en-US" dirty="0" err="1"/>
              <a:t>Github</a:t>
            </a:r>
            <a:r>
              <a:rPr lang="en-US" dirty="0"/>
              <a:t>. So, every file they create or change can be saved to a cloud repository and tracked. There are ways to do this within a private educational account so that each student’s work is secure. We also encourage our students to use </a:t>
            </a:r>
            <a:r>
              <a:rPr lang="en-US" dirty="0" err="1"/>
              <a:t>Rmarkdown</a:t>
            </a:r>
            <a:r>
              <a:rPr lang="en-US" dirty="0"/>
              <a:t> as their primary format for doing their analyses. R markdown combines all of the R code used for their data processing and analysis steps imbedded within their report document - their data and code and report text are seamlessly linked together in 1 place reinforcing reproducible research principles. There is a link here to learn more about </a:t>
            </a:r>
            <a:r>
              <a:rPr lang="en-US" dirty="0" err="1"/>
              <a:t>Rmarkdown</a:t>
            </a:r>
            <a:r>
              <a:rPr lang="en-US" dirty="0"/>
              <a:t>. Many different output formats are possible with </a:t>
            </a:r>
            <a:r>
              <a:rPr lang="en-US" dirty="0" err="1"/>
              <a:t>Rmarkdown</a:t>
            </a:r>
            <a:r>
              <a:rPr lang="en-US" dirty="0"/>
              <a:t> like HTML webpages, DOC and PDF documents, slide formats and others like dashboard. This gives the students a chance to explore multiple ways to disseminate and communicate their results.</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16</a:t>
            </a:fld>
            <a:endParaRPr lang="en-US" dirty="0"/>
          </a:p>
        </p:txBody>
      </p:sp>
    </p:spTree>
    <p:extLst>
      <p:ext uri="{BB962C8B-B14F-4D97-AF65-F5344CB8AC3E}">
        <p14:creationId xmlns:p14="http://schemas.microsoft.com/office/powerpoint/2010/main" val="50176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211810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18</a:t>
            </a:fld>
            <a:endParaRPr lang="en-US" dirty="0"/>
          </a:p>
        </p:txBody>
      </p:sp>
    </p:spTree>
    <p:extLst>
      <p:ext uri="{BB962C8B-B14F-4D97-AF65-F5344CB8AC3E}">
        <p14:creationId xmlns:p14="http://schemas.microsoft.com/office/powerpoint/2010/main" val="261998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topic that is hotly debated is whether or not to teach only the </a:t>
            </a:r>
            <a:r>
              <a:rPr lang="en-US" dirty="0" err="1"/>
              <a:t>tidyverse</a:t>
            </a:r>
            <a:r>
              <a:rPr lang="en-US" dirty="0"/>
              <a:t> way of coding in R. The biggest advantage of teaching </a:t>
            </a:r>
            <a:r>
              <a:rPr lang="en-US" dirty="0" err="1"/>
              <a:t>tidyverse</a:t>
            </a:r>
            <a:r>
              <a:rPr lang="en-US" dirty="0"/>
              <a:t> is that #1 many people are using </a:t>
            </a:r>
            <a:r>
              <a:rPr lang="en-US" dirty="0" err="1"/>
              <a:t>tidyverse</a:t>
            </a:r>
            <a:r>
              <a:rPr lang="en-US" dirty="0"/>
              <a:t> now so it is helpful for the students to know these packages and #2 the pipe workflow follows a more natural language stepwise approach to programming which is easier to learn. However, the data frame format used by most of the </a:t>
            </a:r>
            <a:r>
              <a:rPr lang="en-US" dirty="0" err="1"/>
              <a:t>tidyverse</a:t>
            </a:r>
            <a:r>
              <a:rPr lang="en-US" dirty="0"/>
              <a:t> packages is a </a:t>
            </a:r>
            <a:r>
              <a:rPr lang="en-US" dirty="0" err="1"/>
              <a:t>tibble</a:t>
            </a:r>
            <a:r>
              <a:rPr lang="en-US" dirty="0"/>
              <a:t> data frame which sometimes does not work well with other R packages. There are also pros and cons of importing data from other formats like SAS, SPSS and Stata using haven which is part of </a:t>
            </a:r>
            <a:r>
              <a:rPr lang="en-US" dirty="0" err="1"/>
              <a:t>tidyverse</a:t>
            </a:r>
            <a:r>
              <a:rPr lang="en-US" dirty="0"/>
              <a:t> versus using the foreign package. The handling of labeled variables and factors can get tricky. However, teaching these does prepare the students for different issues they may run into in their future. Selecting variables and using them in other R packages and functions can also vary between </a:t>
            </a:r>
            <a:r>
              <a:rPr lang="en-US" dirty="0" err="1"/>
              <a:t>tidyverse</a:t>
            </a:r>
            <a:r>
              <a:rPr lang="en-US" dirty="0"/>
              <a:t> and base R. Again it is useful to cover both approaches.</a:t>
            </a:r>
          </a:p>
        </p:txBody>
      </p:sp>
      <p:sp>
        <p:nvSpPr>
          <p:cNvPr id="4" name="Slide Number Placeholder 3"/>
          <p:cNvSpPr>
            <a:spLocks noGrp="1"/>
          </p:cNvSpPr>
          <p:nvPr>
            <p:ph type="sldNum" sz="quarter" idx="5"/>
          </p:nvPr>
        </p:nvSpPr>
        <p:spPr/>
        <p:txBody>
          <a:bodyPr/>
          <a:lstStyle/>
          <a:p>
            <a:fld id="{4B725628-3A68-42F4-BA86-981817953149}" type="slidenum">
              <a:rPr lang="en-US" smtClean="0"/>
              <a:t>19</a:t>
            </a:fld>
            <a:endParaRPr lang="en-US" dirty="0"/>
          </a:p>
        </p:txBody>
      </p:sp>
    </p:spTree>
    <p:extLst>
      <p:ext uri="{BB962C8B-B14F-4D97-AF65-F5344CB8AC3E}">
        <p14:creationId xmlns:p14="http://schemas.microsoft.com/office/powerpoint/2010/main" val="1524324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principle of reproducible research is to capture every step of the data processing and analysis. When an </a:t>
            </a:r>
            <a:r>
              <a:rPr lang="en-US" dirty="0" err="1"/>
              <a:t>Rmarkdown</a:t>
            </a:r>
            <a:r>
              <a:rPr lang="en-US" dirty="0"/>
              <a:t> document compiles it always begins with an empty clean environment so the students are forced to be sure they have every step documented and specified. So, the goal is to avoid point-and-click menu based GUIs (graphical user interfaces). </a:t>
            </a:r>
          </a:p>
        </p:txBody>
      </p:sp>
      <p:sp>
        <p:nvSpPr>
          <p:cNvPr id="4" name="Slide Number Placeholder 3"/>
          <p:cNvSpPr>
            <a:spLocks noGrp="1"/>
          </p:cNvSpPr>
          <p:nvPr>
            <p:ph type="sldNum" sz="quarter" idx="5"/>
          </p:nvPr>
        </p:nvSpPr>
        <p:spPr/>
        <p:txBody>
          <a:bodyPr/>
          <a:lstStyle/>
          <a:p>
            <a:fld id="{4B725628-3A68-42F4-BA86-981817953149}" type="slidenum">
              <a:rPr lang="en-US" smtClean="0"/>
              <a:t>20</a:t>
            </a:fld>
            <a:endParaRPr lang="en-US" dirty="0"/>
          </a:p>
        </p:txBody>
      </p:sp>
    </p:spTree>
    <p:extLst>
      <p:ext uri="{BB962C8B-B14F-4D97-AF65-F5344CB8AC3E}">
        <p14:creationId xmlns:p14="http://schemas.microsoft.com/office/powerpoint/2010/main" val="368700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2 R packages which have graphical user interfaces with point and click menus that are very helpful to learn. Both of these packages provide menus to many R functions and options. Both save all of the R code and commands used to perform the analyses. R commander also creates a draft R markdown file that can be saved with all of the R code chunks used.</a:t>
            </a:r>
          </a:p>
        </p:txBody>
      </p:sp>
      <p:sp>
        <p:nvSpPr>
          <p:cNvPr id="4" name="Slide Number Placeholder 3"/>
          <p:cNvSpPr>
            <a:spLocks noGrp="1"/>
          </p:cNvSpPr>
          <p:nvPr>
            <p:ph type="sldNum" sz="quarter" idx="5"/>
          </p:nvPr>
        </p:nvSpPr>
        <p:spPr/>
        <p:txBody>
          <a:bodyPr/>
          <a:lstStyle/>
          <a:p>
            <a:fld id="{4B725628-3A68-42F4-BA86-981817953149}" type="slidenum">
              <a:rPr lang="en-US" smtClean="0"/>
              <a:t>21</a:t>
            </a:fld>
            <a:endParaRPr lang="en-US" dirty="0"/>
          </a:p>
        </p:txBody>
      </p:sp>
    </p:spTree>
    <p:extLst>
      <p:ext uri="{BB962C8B-B14F-4D97-AF65-F5344CB8AC3E}">
        <p14:creationId xmlns:p14="http://schemas.microsoft.com/office/powerpoint/2010/main" val="206723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Rattle is especially useful for data mining since the data processing workflow is reflected in the TABs show here where you load the data, break it into training and testing datasets, explore the data and transform it if needed. And then you can look at using unsupervised clustering or associating methods or supervised methods of modeling. Then you evaluate those models. The log TAB is where all of the R code is captured.</a:t>
            </a:r>
          </a:p>
        </p:txBody>
      </p:sp>
      <p:sp>
        <p:nvSpPr>
          <p:cNvPr id="4" name="Slide Number Placeholder 3"/>
          <p:cNvSpPr>
            <a:spLocks noGrp="1"/>
          </p:cNvSpPr>
          <p:nvPr>
            <p:ph type="sldNum" sz="quarter" idx="5"/>
          </p:nvPr>
        </p:nvSpPr>
        <p:spPr/>
        <p:txBody>
          <a:bodyPr/>
          <a:lstStyle/>
          <a:p>
            <a:fld id="{4B725628-3A68-42F4-BA86-981817953149}" type="slidenum">
              <a:rPr lang="en-US" smtClean="0"/>
              <a:t>22</a:t>
            </a:fld>
            <a:endParaRPr lang="en-US" dirty="0"/>
          </a:p>
        </p:txBody>
      </p:sp>
    </p:spTree>
    <p:extLst>
      <p:ext uri="{BB962C8B-B14F-4D97-AF65-F5344CB8AC3E}">
        <p14:creationId xmlns:p14="http://schemas.microsoft.com/office/powerpoint/2010/main" val="1995163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commander also follows a flow of loading a dataset, and then exploring the data and creating models, using graphical visualizations along with model evaluation and more. As each command is executed the R commands are captured in both the R Script TAB and the R Markdown TAB.</a:t>
            </a:r>
          </a:p>
        </p:txBody>
      </p:sp>
      <p:sp>
        <p:nvSpPr>
          <p:cNvPr id="4" name="Slide Number Placeholder 3"/>
          <p:cNvSpPr>
            <a:spLocks noGrp="1"/>
          </p:cNvSpPr>
          <p:nvPr>
            <p:ph type="sldNum" sz="quarter" idx="5"/>
          </p:nvPr>
        </p:nvSpPr>
        <p:spPr/>
        <p:txBody>
          <a:bodyPr/>
          <a:lstStyle/>
          <a:p>
            <a:fld id="{4B725628-3A68-42F4-BA86-981817953149}" type="slidenum">
              <a:rPr lang="en-US" smtClean="0"/>
              <a:t>23</a:t>
            </a:fld>
            <a:endParaRPr lang="en-US" dirty="0"/>
          </a:p>
        </p:txBody>
      </p:sp>
    </p:spTree>
    <p:extLst>
      <p:ext uri="{BB962C8B-B14F-4D97-AF65-F5344CB8AC3E}">
        <p14:creationId xmlns:p14="http://schemas.microsoft.com/office/powerpoint/2010/main" val="2450818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course, all of our students have their own computers and can install and maintain software on their own laptops. About half have PCs and half have Mac’s. I’m a PC user and Dr. Hertzberg my co-instructor is a Mac user – so we cover both of these operating systems. We’ve debated about moving to cloud platforms like </a:t>
            </a:r>
            <a:r>
              <a:rPr lang="en-US" dirty="0" err="1"/>
              <a:t>Rstudio.cloud</a:t>
            </a:r>
            <a:r>
              <a:rPr lang="en-US" dirty="0"/>
              <a:t>, or having the student run an R/</a:t>
            </a:r>
            <a:r>
              <a:rPr lang="en-US" dirty="0" err="1"/>
              <a:t>Rstudio</a:t>
            </a:r>
            <a:r>
              <a:rPr lang="en-US" dirty="0"/>
              <a:t> instance on a virtual machine on AWS (amazon web services) or possibly also running our own </a:t>
            </a:r>
            <a:r>
              <a:rPr lang="en-US" dirty="0" err="1"/>
              <a:t>Rstudio</a:t>
            </a:r>
            <a:r>
              <a:rPr lang="en-US" dirty="0"/>
              <a:t> server. The advantage of using a cloud or server based platform is that everyone would be running R and </a:t>
            </a:r>
            <a:r>
              <a:rPr lang="en-US" dirty="0" err="1"/>
              <a:t>Rstudio</a:t>
            </a:r>
            <a:r>
              <a:rPr lang="en-US" dirty="0"/>
              <a:t> in the same exact environment – same operating system, same versions of R and </a:t>
            </a:r>
            <a:r>
              <a:rPr lang="en-US" dirty="0" err="1"/>
              <a:t>Rstudio</a:t>
            </a:r>
            <a:r>
              <a:rPr lang="en-US" dirty="0"/>
              <a:t>, which does help to problems that arise due to people using different operating systems and software versions. However, after the students leave our class, they will most definitely run into these problems when they try to use R and </a:t>
            </a:r>
            <a:r>
              <a:rPr lang="en-US" dirty="0" err="1"/>
              <a:t>Rstudio</a:t>
            </a:r>
            <a:r>
              <a:rPr lang="en-US" dirty="0"/>
              <a:t> on their own or in a team environment. So, we’ve decided to mostly stay with helping each student individually with any specific problems they run into with their software setup. Our classes are typically &lt; 20 students so this is manageable. But for larger classes you may want to look into server or cloud based solutions.</a:t>
            </a:r>
          </a:p>
        </p:txBody>
      </p:sp>
      <p:sp>
        <p:nvSpPr>
          <p:cNvPr id="4" name="Slide Number Placeholder 3"/>
          <p:cNvSpPr>
            <a:spLocks noGrp="1"/>
          </p:cNvSpPr>
          <p:nvPr>
            <p:ph type="sldNum" sz="quarter" idx="5"/>
          </p:nvPr>
        </p:nvSpPr>
        <p:spPr/>
        <p:txBody>
          <a:bodyPr/>
          <a:lstStyle/>
          <a:p>
            <a:fld id="{4B725628-3A68-42F4-BA86-981817953149}" type="slidenum">
              <a:rPr lang="en-US" smtClean="0"/>
              <a:t>24</a:t>
            </a:fld>
            <a:endParaRPr lang="en-US" dirty="0"/>
          </a:p>
        </p:txBody>
      </p:sp>
    </p:spTree>
    <p:extLst>
      <p:ext uri="{BB962C8B-B14F-4D97-AF65-F5344CB8AC3E}">
        <p14:creationId xmlns:p14="http://schemas.microsoft.com/office/powerpoint/2010/main" val="298034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26</a:t>
            </a:fld>
            <a:endParaRPr lang="en-US" dirty="0"/>
          </a:p>
        </p:txBody>
      </p:sp>
    </p:spTree>
    <p:extLst>
      <p:ext uri="{BB962C8B-B14F-4D97-AF65-F5344CB8AC3E}">
        <p14:creationId xmlns:p14="http://schemas.microsoft.com/office/powerpoint/2010/main" val="421488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snapshot of the </a:t>
            </a:r>
            <a:r>
              <a:rPr lang="en-US" dirty="0" err="1"/>
              <a:t>Rstudio</a:t>
            </a:r>
            <a:r>
              <a:rPr lang="en-US" dirty="0"/>
              <a:t> interface. Think of the IDE as the interface to manage everything you may want to do with the data, code, output and associated files and management of these for any given analysis project. There is a console window (bottom left) which has the command line for typing in commands one by one and viewing messages and output. At the top left – this is typically where files are created and viewed such R code scripts, </a:t>
            </a:r>
            <a:r>
              <a:rPr lang="en-US" dirty="0" err="1"/>
              <a:t>Rmarkdown</a:t>
            </a:r>
            <a:r>
              <a:rPr lang="en-US" dirty="0"/>
              <a:t> files, viewing data and more. The top right shows the current environment with data and other objects in memory, code history, Git version control tracking and other project management options. The bottom right shows the project files directory, the help window and more.</a:t>
            </a:r>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137526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27</a:t>
            </a:fld>
            <a:endParaRPr lang="en-US" dirty="0"/>
          </a:p>
        </p:txBody>
      </p:sp>
    </p:spTree>
    <p:extLst>
      <p:ext uri="{BB962C8B-B14F-4D97-AF65-F5344CB8AC3E}">
        <p14:creationId xmlns:p14="http://schemas.microsoft.com/office/powerpoint/2010/main" val="1214432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28</a:t>
            </a:fld>
            <a:endParaRPr lang="en-US" dirty="0"/>
          </a:p>
        </p:txBody>
      </p:sp>
    </p:spTree>
    <p:extLst>
      <p:ext uri="{BB962C8B-B14F-4D97-AF65-F5344CB8AC3E}">
        <p14:creationId xmlns:p14="http://schemas.microsoft.com/office/powerpoint/2010/main" val="1648345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29</a:t>
            </a:fld>
            <a:endParaRPr lang="en-US" dirty="0"/>
          </a:p>
        </p:txBody>
      </p:sp>
    </p:spTree>
    <p:extLst>
      <p:ext uri="{BB962C8B-B14F-4D97-AF65-F5344CB8AC3E}">
        <p14:creationId xmlns:p14="http://schemas.microsoft.com/office/powerpoint/2010/main" val="98952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398009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392796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134700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the following topics which provides a checklist to review if you are thinking of starting your own course on R, </a:t>
            </a:r>
            <a:r>
              <a:rPr lang="en-US" dirty="0" err="1"/>
              <a:t>Rmarkdown</a:t>
            </a:r>
            <a:r>
              <a:rPr lang="en-US" dirty="0"/>
              <a:t> or Reproducible Research.</a:t>
            </a:r>
          </a:p>
        </p:txBody>
      </p:sp>
      <p:sp>
        <p:nvSpPr>
          <p:cNvPr id="4" name="Slide Number Placeholder 3"/>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70113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every student will need to install or have access to a computer with these 3 open source and FREE software packages. R is the programming language for data analysis and statistics. </a:t>
            </a:r>
            <a:r>
              <a:rPr lang="en-US" dirty="0" err="1"/>
              <a:t>Rstudio</a:t>
            </a:r>
            <a:r>
              <a:rPr lang="en-US" dirty="0"/>
              <a:t> is probably the number 1 </a:t>
            </a:r>
            <a:r>
              <a:rPr lang="en-US" sz="1200" b="0" i="0" kern="1200" dirty="0">
                <a:solidFill>
                  <a:schemeClr val="tx1"/>
                </a:solidFill>
                <a:effectLst/>
                <a:latin typeface="+mn-lt"/>
                <a:ea typeface="+mn-ea"/>
                <a:cs typeface="+mn-cs"/>
              </a:rPr>
              <a:t>integrated development environment or IDE for R. I strongly encourage using the </a:t>
            </a:r>
            <a:r>
              <a:rPr lang="en-US" sz="1200" b="0" i="0" kern="1200" dirty="0" err="1">
                <a:solidFill>
                  <a:schemeClr val="tx1"/>
                </a:solidFill>
                <a:effectLst/>
                <a:latin typeface="+mn-lt"/>
                <a:ea typeface="+mn-ea"/>
                <a:cs typeface="+mn-cs"/>
              </a:rPr>
              <a:t>Rstudio</a:t>
            </a:r>
            <a:r>
              <a:rPr lang="en-US" sz="1200" b="0" i="0" kern="1200" dirty="0">
                <a:solidFill>
                  <a:schemeClr val="tx1"/>
                </a:solidFill>
                <a:effectLst/>
                <a:latin typeface="+mn-lt"/>
                <a:ea typeface="+mn-ea"/>
                <a:cs typeface="+mn-cs"/>
              </a:rPr>
              <a:t> IDE for reasons that will be explained shortly. To use version control for managing projects and teaching reproducible research workflow principles, you will also need for the students to install GIT. The web links are provided here for all of these FREE software packages.</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343680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component of reproducible research is being able to track all steps involved in an analysis including data sources, modification and all code steps used to produce the final analysis results. Using the GIT version control language is a great way to do this. GIT is FREE and open source. Both </a:t>
            </a:r>
            <a:r>
              <a:rPr lang="en-US" dirty="0" err="1"/>
              <a:t>Github</a:t>
            </a:r>
            <a:r>
              <a:rPr lang="en-US" dirty="0"/>
              <a:t> and Gitlab are cloud based repositories that use GIT for version control and tracking. Please go to these websites to learn more. An excellent book/user guide on how to set up GIT and </a:t>
            </a:r>
            <a:r>
              <a:rPr lang="en-US" dirty="0" err="1"/>
              <a:t>Github</a:t>
            </a:r>
            <a:r>
              <a:rPr lang="en-US" dirty="0"/>
              <a:t> for R projects is Happy Git and </a:t>
            </a:r>
            <a:r>
              <a:rPr lang="en-US" dirty="0" err="1"/>
              <a:t>Github</a:t>
            </a:r>
            <a:r>
              <a:rPr lang="en-US" dirty="0"/>
              <a:t> for the </a:t>
            </a:r>
            <a:r>
              <a:rPr lang="en-US" dirty="0" err="1"/>
              <a:t>UseR</a:t>
            </a:r>
            <a:r>
              <a:rPr lang="en-US" dirty="0"/>
              <a:t> by Jenny Bryan at the happygitwithr.com website. At the end of this presentation there are links provided for the educational resources provided for setting up version control for teaching purposes.</a:t>
            </a:r>
          </a:p>
        </p:txBody>
      </p:sp>
      <p:sp>
        <p:nvSpPr>
          <p:cNvPr id="4" name="Slide Number Placeholder 3"/>
          <p:cNvSpPr>
            <a:spLocks noGrp="1"/>
          </p:cNvSpPr>
          <p:nvPr>
            <p:ph type="sldNum" sz="quarter" idx="5"/>
          </p:nvPr>
        </p:nvSpPr>
        <p:spPr/>
        <p:txBody>
          <a:bodyPr/>
          <a:lstStyle/>
          <a:p>
            <a:fld id="{4B725628-3A68-42F4-BA86-981817953149}" type="slidenum">
              <a:rPr lang="en-US" smtClean="0"/>
              <a:t>14</a:t>
            </a:fld>
            <a:endParaRPr lang="en-US" dirty="0"/>
          </a:p>
        </p:txBody>
      </p:sp>
    </p:spTree>
    <p:extLst>
      <p:ext uri="{BB962C8B-B14F-4D97-AF65-F5344CB8AC3E}">
        <p14:creationId xmlns:p14="http://schemas.microsoft.com/office/powerpoint/2010/main" val="120721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screen shot of a file in one of my </a:t>
            </a:r>
            <a:r>
              <a:rPr lang="en-US" dirty="0" err="1"/>
              <a:t>Github</a:t>
            </a:r>
            <a:r>
              <a:rPr lang="en-US" dirty="0"/>
              <a:t> repositories. As you can see there is a date/time stamp of every change and update. The hyperlinks shown on the right can be clicked to take you back in time to what the entire repository looked like then. This is great for tracking all changes made to any file in the project directory. I was the only one making changes in this repository but if other people were making changes, you would also see who made each change. This is also great for teaching how to work in a team science environment.</a:t>
            </a:r>
          </a:p>
        </p:txBody>
      </p:sp>
      <p:sp>
        <p:nvSpPr>
          <p:cNvPr id="4" name="Slide Number Placeholder 3"/>
          <p:cNvSpPr>
            <a:spLocks noGrp="1"/>
          </p:cNvSpPr>
          <p:nvPr>
            <p:ph type="sldNum" sz="quarter" idx="5"/>
          </p:nvPr>
        </p:nvSpPr>
        <p:spPr/>
        <p:txBody>
          <a:bodyPr/>
          <a:lstStyle/>
          <a:p>
            <a:fld id="{4B725628-3A68-42F4-BA86-981817953149}" type="slidenum">
              <a:rPr lang="en-US" smtClean="0"/>
              <a:t>15</a:t>
            </a:fld>
            <a:endParaRPr lang="en-US" dirty="0"/>
          </a:p>
        </p:txBody>
      </p:sp>
    </p:spTree>
    <p:extLst>
      <p:ext uri="{BB962C8B-B14F-4D97-AF65-F5344CB8AC3E}">
        <p14:creationId xmlns:p14="http://schemas.microsoft.com/office/powerpoint/2010/main" val="221546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16B429-BF56-4F46-BC46-2991367F0F58}"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59DC1-4EDB-42A3-8886-65463ECA32B2}"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904A-A648-43D0-8E69-1A3CA469DD37}"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715909-6237-4878-BBBD-1BFDF2A4A1EE}"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29CD66-9C86-41B6-A820-F6BDB8D41260}"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B1A48-18EF-497C-8AAC-02DB9ACB616D}"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937F7-C408-4C18-ACE7-8FDE6818A6C5}" type="datetime1">
              <a:rPr lang="en-US" smtClean="0"/>
              <a:t>3/20/2021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5ADA8-C22A-4BD8-967C-EBDE7E1DD71E}" type="datetime1">
              <a:rPr lang="en-US" smtClean="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2E896-30EB-4ADD-AFCA-40928A19BA59}" type="datetime1">
              <a:rPr lang="en-US" smtClean="0"/>
              <a:t>3/20/2021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25BEEB-5556-4D89-A5E2-6D6DD4DDB63E}"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6DEC23-4DCB-4C5B-8E03-5F91B6B0C5BA}"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326728-D389-4237-B5C3-33F99FA96E77}" type="datetime1">
              <a:rPr lang="en-US" smtClean="0"/>
              <a:t>3/20/2021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cran.r-project.org/web/packages/SASmarkdown/" TargetMode="External"/><Relationship Id="rId4" Type="http://schemas.openxmlformats.org/officeDocument/2006/relationships/hyperlink" Target="https://www.ssc.wisc.edu/~hemken/SASworkshops/Markdown/SASmarkdown.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cran.r-project.org/" TargetMode="External"/><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git-scm.com/" TargetMode="External"/><Relationship Id="rId4" Type="http://schemas.openxmlformats.org/officeDocument/2006/relationships/hyperlink" Target="https://rstudio.com/products/rstudio/downlo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happygitwithr.com/" TargetMode="External"/><Relationship Id="rId4" Type="http://schemas.openxmlformats.org/officeDocument/2006/relationships/hyperlink" Target="https://about.gitlab.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cran.r-project.org/web/packages/Hmisc/index.html" TargetMode="Externa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attle.toga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rcommander.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rattle.togaware.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rcommander.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rstudio.cloud/" TargetMode="External"/><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rstudio.com/products/rstudio/#rstudio-serve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hyperlink" Target="http://www.cookbook-r.com/Graphs/" TargetMode="External"/><Relationship Id="rId3" Type="http://schemas.openxmlformats.org/officeDocument/2006/relationships/hyperlink" Target="https://happygitwithr.com/" TargetMode="External"/><Relationship Id="rId7" Type="http://schemas.openxmlformats.org/officeDocument/2006/relationships/hyperlink" Target="https://r-graphics.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statmethods.net/" TargetMode="External"/><Relationship Id="rId5" Type="http://schemas.openxmlformats.org/officeDocument/2006/relationships/hyperlink" Target="https://stat545.stat.ubc.ca/" TargetMode="External"/><Relationship Id="rId4" Type="http://schemas.openxmlformats.org/officeDocument/2006/relationships/hyperlink" Target="https://stat545.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ducation.rstudio.com/" TargetMode="External"/><Relationship Id="rId7" Type="http://schemas.openxmlformats.org/officeDocument/2006/relationships/hyperlink" Target="https://mine-cetinkaya-rundel.github.io/teach-r-onlin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about.gitlab.com/solutions/education/" TargetMode="External"/><Relationship Id="rId5" Type="http://schemas.openxmlformats.org/officeDocument/2006/relationships/hyperlink" Target="https://education.github.com/" TargetMode="External"/><Relationship Id="rId4" Type="http://schemas.openxmlformats.org/officeDocument/2006/relationships/hyperlink" Target="https://www.datacamp.com/groups/educatio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melindahiggins2000.github.io/N741bigdat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mailto:Melinda.higgins@emory.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nursing.emory.edu/faculty-and-research/directory/profile.html?id=980" TargetMode="External"/><Relationship Id="rId4" Type="http://schemas.openxmlformats.org/officeDocument/2006/relationships/hyperlink" Target="https://melindahiggins.netlify.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markdown.rstudio.com/"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r4ds.had.co.nz/communicate-intro.html"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s://bookdown.org/yihui/rmarkdown-cookbook/other-languag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105469" y="3064932"/>
            <a:ext cx="8083257" cy="1601548"/>
          </a:xfrm>
        </p:spPr>
        <p:txBody>
          <a:bodyPr anchor="b">
            <a:noAutofit/>
          </a:bodyPr>
          <a:lstStyle/>
          <a:p>
            <a:pPr algn="l"/>
            <a:r>
              <a:rPr lang="en-US" sz="3600" dirty="0">
                <a:solidFill>
                  <a:srgbClr val="FFFFFF"/>
                </a:solidFill>
              </a:rPr>
              <a:t>Reproducibility with the </a:t>
            </a:r>
            <a:r>
              <a:rPr lang="en-US" sz="3600" dirty="0" err="1">
                <a:solidFill>
                  <a:srgbClr val="FFFFFF"/>
                </a:solidFill>
              </a:rPr>
              <a:t>Rmarkdown</a:t>
            </a:r>
            <a:r>
              <a:rPr lang="en-US" sz="3600" dirty="0">
                <a:solidFill>
                  <a:srgbClr val="FFFFFF"/>
                </a:solidFill>
              </a:rPr>
              <a:t>/</a:t>
            </a:r>
            <a:r>
              <a:rPr lang="en-US" sz="3600" dirty="0" err="1">
                <a:solidFill>
                  <a:srgbClr val="FFFFFF"/>
                </a:solidFill>
              </a:rPr>
              <a:t>Knitr</a:t>
            </a:r>
            <a:r>
              <a:rPr lang="en-US" sz="3600" dirty="0">
                <a:solidFill>
                  <a:srgbClr val="FFFFFF"/>
                </a:solidFill>
              </a:rPr>
              <a:t> Ecosystem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666480"/>
            <a:ext cx="7501650" cy="887020"/>
          </a:xfrm>
        </p:spPr>
        <p:txBody>
          <a:bodyPr anchor="t">
            <a:normAutofit/>
          </a:bodyPr>
          <a:lstStyle/>
          <a:p>
            <a:r>
              <a:rPr lang="en-US" sz="2400" dirty="0">
                <a:solidFill>
                  <a:srgbClr val="FFFFFF"/>
                </a:solidFill>
              </a:rPr>
              <a:t>Melinda Higgins, PhD; Emory University, Professor</a:t>
            </a:r>
          </a:p>
          <a:p>
            <a:r>
              <a:rPr lang="en-US" sz="2400" dirty="0">
                <a:solidFill>
                  <a:srgbClr val="FFFFFF"/>
                </a:solidFill>
              </a:rPr>
              <a:t>Dated 25 March 2021</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053E6DB3-F713-43F9-A75F-6F0E15275A7B}"/>
              </a:ext>
            </a:extLst>
          </p:cNvPr>
          <p:cNvSpPr>
            <a:spLocks noGrp="1"/>
          </p:cNvSpPr>
          <p:nvPr>
            <p:ph type="sldNum" sz="quarter" idx="12"/>
          </p:nvPr>
        </p:nvSpPr>
        <p:spPr/>
        <p:txBody>
          <a:bodyPr/>
          <a:lstStyle/>
          <a:p>
            <a:fld id="{4FAB73BC-B049-4115-A692-8D63A059BFB8}" type="slidenum">
              <a:rPr lang="en-US" smtClean="0"/>
              <a:t>1</a:t>
            </a:fld>
            <a:endParaRPr lang="en-US" dirty="0"/>
          </a:p>
        </p:txBody>
      </p:sp>
      <p:pic>
        <p:nvPicPr>
          <p:cNvPr id="7" name="Picture 6">
            <a:extLst>
              <a:ext uri="{FF2B5EF4-FFF2-40B4-BE49-F238E27FC236}">
                <a16:creationId xmlns:a16="http://schemas.microsoft.com/office/drawing/2014/main" id="{0A1D4A67-3E14-47C0-A95E-405610C1F129}"/>
              </a:ext>
            </a:extLst>
          </p:cNvPr>
          <p:cNvPicPr>
            <a:picLocks noChangeAspect="1"/>
          </p:cNvPicPr>
          <p:nvPr/>
        </p:nvPicPr>
        <p:blipFill>
          <a:blip r:embed="rId4"/>
          <a:stretch>
            <a:fillRect/>
          </a:stretch>
        </p:blipFill>
        <p:spPr>
          <a:xfrm>
            <a:off x="10252154" y="0"/>
            <a:ext cx="1943100" cy="1104900"/>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8" name="Picture 7">
            <a:extLst>
              <a:ext uri="{FF2B5EF4-FFF2-40B4-BE49-F238E27FC236}">
                <a16:creationId xmlns:a16="http://schemas.microsoft.com/office/drawing/2014/main" id="{2CCB4AA1-CC05-45E7-BAF5-234B14A7E5E9}"/>
              </a:ext>
            </a:extLst>
          </p:cNvPr>
          <p:cNvPicPr>
            <a:picLocks noChangeAspect="1"/>
          </p:cNvPicPr>
          <p:nvPr/>
        </p:nvPicPr>
        <p:blipFill>
          <a:blip r:embed="rId3"/>
          <a:stretch>
            <a:fillRect/>
          </a:stretch>
        </p:blipFill>
        <p:spPr>
          <a:xfrm>
            <a:off x="1366837" y="1639280"/>
            <a:ext cx="9458325" cy="4476750"/>
          </a:xfrm>
          <a:prstGeom prst="rect">
            <a:avLst/>
          </a:prstGeom>
        </p:spPr>
      </p:pic>
      <p:sp>
        <p:nvSpPr>
          <p:cNvPr id="9" name="TextBox 8">
            <a:extLst>
              <a:ext uri="{FF2B5EF4-FFF2-40B4-BE49-F238E27FC236}">
                <a16:creationId xmlns:a16="http://schemas.microsoft.com/office/drawing/2014/main" id="{1C14D0B8-6874-49A6-952F-C1D6FAEEFA4C}"/>
              </a:ext>
            </a:extLst>
          </p:cNvPr>
          <p:cNvSpPr txBox="1"/>
          <p:nvPr/>
        </p:nvSpPr>
        <p:spPr>
          <a:xfrm>
            <a:off x="179288" y="5353606"/>
            <a:ext cx="12012712" cy="1384995"/>
          </a:xfrm>
          <a:prstGeom prst="rect">
            <a:avLst/>
          </a:prstGeom>
          <a:solidFill>
            <a:srgbClr val="FFFF00">
              <a:alpha val="20000"/>
            </a:srgbClr>
          </a:solidFill>
          <a:ln>
            <a:solidFill>
              <a:schemeClr val="tx1"/>
            </a:solidFill>
          </a:ln>
        </p:spPr>
        <p:txBody>
          <a:bodyPr wrap="none" rtlCol="0">
            <a:spAutoFit/>
          </a:bodyPr>
          <a:lstStyle/>
          <a:p>
            <a:r>
              <a:rPr lang="en-US" sz="2800" dirty="0"/>
              <a:t>Also see</a:t>
            </a:r>
          </a:p>
          <a:p>
            <a:r>
              <a:rPr lang="en-US" sz="2800" dirty="0">
                <a:hlinkClick r:id="rId4"/>
              </a:rPr>
              <a:t>https://www.ssc.wisc.edu/~hemken/SASworkshops/Markdown/SASmarkdown.html</a:t>
            </a:r>
            <a:endParaRPr lang="en-US" sz="2800" dirty="0"/>
          </a:p>
          <a:p>
            <a:r>
              <a:rPr lang="en-US" sz="2800" dirty="0">
                <a:hlinkClick r:id="rId5"/>
              </a:rPr>
              <a:t>https://cran.r-project.org/web/packages/SASmarkdown/</a:t>
            </a:r>
            <a:endParaRPr lang="en-US" sz="2800" dirty="0"/>
          </a:p>
        </p:txBody>
      </p:sp>
    </p:spTree>
    <p:extLst>
      <p:ext uri="{BB962C8B-B14F-4D97-AF65-F5344CB8AC3E}">
        <p14:creationId xmlns:p14="http://schemas.microsoft.com/office/powerpoint/2010/main" val="266897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Picture 4">
            <a:extLst>
              <a:ext uri="{FF2B5EF4-FFF2-40B4-BE49-F238E27FC236}">
                <a16:creationId xmlns:a16="http://schemas.microsoft.com/office/drawing/2014/main" id="{24D20801-D1B6-4C52-9EFD-FDA159BFC796}"/>
              </a:ext>
            </a:extLst>
          </p:cNvPr>
          <p:cNvPicPr>
            <a:picLocks noChangeAspect="1"/>
          </p:cNvPicPr>
          <p:nvPr/>
        </p:nvPicPr>
        <p:blipFill>
          <a:blip r:embed="rId3"/>
          <a:stretch>
            <a:fillRect/>
          </a:stretch>
        </p:blipFill>
        <p:spPr>
          <a:xfrm>
            <a:off x="1302808" y="1514475"/>
            <a:ext cx="9534525" cy="5343525"/>
          </a:xfrm>
          <a:prstGeom prst="rect">
            <a:avLst/>
          </a:prstGeom>
        </p:spPr>
      </p:pic>
    </p:spTree>
    <p:extLst>
      <p:ext uri="{BB962C8B-B14F-4D97-AF65-F5344CB8AC3E}">
        <p14:creationId xmlns:p14="http://schemas.microsoft.com/office/powerpoint/2010/main" val="41877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FD8B-396D-4DA3-A825-67CA7989C504}"/>
              </a:ext>
            </a:extLst>
          </p:cNvPr>
          <p:cNvSpPr>
            <a:spLocks noGrp="1"/>
          </p:cNvSpPr>
          <p:nvPr>
            <p:ph type="title"/>
          </p:nvPr>
        </p:nvSpPr>
        <p:spPr/>
        <p:txBody>
          <a:bodyPr/>
          <a:lstStyle/>
          <a:p>
            <a:r>
              <a:rPr lang="en-US" dirty="0"/>
              <a:t>Checklist</a:t>
            </a:r>
          </a:p>
        </p:txBody>
      </p:sp>
      <p:sp>
        <p:nvSpPr>
          <p:cNvPr id="3" name="Content Placeholder 2">
            <a:extLst>
              <a:ext uri="{FF2B5EF4-FFF2-40B4-BE49-F238E27FC236}">
                <a16:creationId xmlns:a16="http://schemas.microsoft.com/office/drawing/2014/main" id="{1BA833B5-1D66-40AC-88C6-FE99A78E977C}"/>
              </a:ext>
            </a:extLst>
          </p:cNvPr>
          <p:cNvSpPr>
            <a:spLocks noGrp="1"/>
          </p:cNvSpPr>
          <p:nvPr>
            <p:ph sz="half" idx="1"/>
          </p:nvPr>
        </p:nvSpPr>
        <p:spPr/>
        <p:txBody>
          <a:bodyPr/>
          <a:lstStyle/>
          <a:p>
            <a:pPr>
              <a:buFont typeface="Arial" panose="020B0604020202020204" pitchFamily="34" charset="0"/>
              <a:buChar char="•"/>
            </a:pPr>
            <a:r>
              <a:rPr lang="en-US" dirty="0"/>
              <a:t> Software (R, …)</a:t>
            </a:r>
          </a:p>
          <a:p>
            <a:pPr>
              <a:buFont typeface="Arial" panose="020B0604020202020204" pitchFamily="34" charset="0"/>
              <a:buChar char="•"/>
            </a:pPr>
            <a:r>
              <a:rPr lang="en-US" dirty="0"/>
              <a:t> Version Control</a:t>
            </a:r>
          </a:p>
          <a:p>
            <a:pPr>
              <a:buFont typeface="Arial" panose="020B0604020202020204" pitchFamily="34" charset="0"/>
              <a:buChar char="•"/>
            </a:pPr>
            <a:r>
              <a:rPr lang="en-US" dirty="0"/>
              <a:t> Environment</a:t>
            </a:r>
          </a:p>
          <a:p>
            <a:pPr>
              <a:buFont typeface="Arial" panose="020B0604020202020204" pitchFamily="34" charset="0"/>
              <a:buChar char="•"/>
            </a:pPr>
            <a:r>
              <a:rPr lang="en-US" dirty="0"/>
              <a:t> Workflow</a:t>
            </a:r>
          </a:p>
          <a:p>
            <a:pPr>
              <a:buFont typeface="Arial" panose="020B0604020202020204" pitchFamily="34" charset="0"/>
              <a:buChar char="•"/>
            </a:pPr>
            <a:r>
              <a:rPr lang="en-US" dirty="0"/>
              <a:t> Reproducible Research</a:t>
            </a:r>
          </a:p>
          <a:p>
            <a:pPr>
              <a:buFont typeface="Arial" panose="020B0604020202020204" pitchFamily="34" charset="0"/>
              <a:buChar char="•"/>
            </a:pPr>
            <a:r>
              <a:rPr lang="en-US" dirty="0"/>
              <a:t> </a:t>
            </a:r>
            <a:r>
              <a:rPr lang="en-US" dirty="0" err="1"/>
              <a:t>Tidyverse</a:t>
            </a:r>
            <a:r>
              <a:rPr lang="en-US" dirty="0"/>
              <a:t> vs/&amp; Base R</a:t>
            </a:r>
          </a:p>
        </p:txBody>
      </p:sp>
      <p:sp>
        <p:nvSpPr>
          <p:cNvPr id="5" name="Content Placeholder 4">
            <a:extLst>
              <a:ext uri="{FF2B5EF4-FFF2-40B4-BE49-F238E27FC236}">
                <a16:creationId xmlns:a16="http://schemas.microsoft.com/office/drawing/2014/main" id="{0D8FB66F-B241-4A67-B1BF-C4C37C5BB48A}"/>
              </a:ext>
            </a:extLst>
          </p:cNvPr>
          <p:cNvSpPr>
            <a:spLocks noGrp="1"/>
          </p:cNvSpPr>
          <p:nvPr>
            <p:ph sz="half" idx="2"/>
          </p:nvPr>
        </p:nvSpPr>
        <p:spPr>
          <a:xfrm>
            <a:off x="5989319" y="2286000"/>
            <a:ext cx="5487333" cy="4023360"/>
          </a:xfrm>
        </p:spPr>
        <p:txBody>
          <a:bodyPr/>
          <a:lstStyle/>
          <a:p>
            <a:pPr>
              <a:buFont typeface="Arial" panose="020B0604020202020204" pitchFamily="34" charset="0"/>
              <a:buChar char="•"/>
            </a:pPr>
            <a:r>
              <a:rPr lang="en-US" dirty="0"/>
              <a:t> R Packages</a:t>
            </a:r>
          </a:p>
          <a:p>
            <a:pPr>
              <a:buFont typeface="Arial" panose="020B0604020202020204" pitchFamily="34" charset="0"/>
              <a:buChar char="•"/>
            </a:pPr>
            <a:r>
              <a:rPr lang="en-US" dirty="0"/>
              <a:t> To GUI or not to GUI</a:t>
            </a:r>
          </a:p>
          <a:p>
            <a:pPr>
              <a:buFont typeface="Arial" panose="020B0604020202020204" pitchFamily="34" charset="0"/>
              <a:buChar char="•"/>
            </a:pPr>
            <a:r>
              <a:rPr lang="en-US" dirty="0"/>
              <a:t> Datasets, Data Sources</a:t>
            </a:r>
          </a:p>
          <a:p>
            <a:pPr>
              <a:buFont typeface="Arial" panose="020B0604020202020204" pitchFamily="34" charset="0"/>
              <a:buChar char="•"/>
            </a:pPr>
            <a:r>
              <a:rPr lang="en-US" dirty="0"/>
              <a:t> Data Sharing/Repositories</a:t>
            </a:r>
          </a:p>
          <a:p>
            <a:pPr>
              <a:buFont typeface="Arial" panose="020B0604020202020204" pitchFamily="34" charset="0"/>
              <a:buChar char="•"/>
            </a:pPr>
            <a:r>
              <a:rPr lang="en-US" dirty="0"/>
              <a:t> Resources</a:t>
            </a:r>
          </a:p>
        </p:txBody>
      </p:sp>
      <p:sp>
        <p:nvSpPr>
          <p:cNvPr id="4" name="Slide Number Placeholder 3">
            <a:extLst>
              <a:ext uri="{FF2B5EF4-FFF2-40B4-BE49-F238E27FC236}">
                <a16:creationId xmlns:a16="http://schemas.microsoft.com/office/drawing/2014/main" id="{96034D02-FCDD-4D36-9B8C-AB71F5D80187}"/>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423342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F5A5-6F7C-483B-AE59-6FB817E16FD3}"/>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8C1C86-CB25-417F-9F4B-E2E6012C93DF}"/>
              </a:ext>
            </a:extLst>
          </p:cNvPr>
          <p:cNvSpPr>
            <a:spLocks noGrp="1"/>
          </p:cNvSpPr>
          <p:nvPr>
            <p:ph idx="1"/>
          </p:nvPr>
        </p:nvSpPr>
        <p:spPr>
          <a:xfrm>
            <a:off x="1024128" y="2286000"/>
            <a:ext cx="9720073" cy="4459024"/>
          </a:xfrm>
        </p:spPr>
        <p:txBody>
          <a:bodyPr>
            <a:normAutofit/>
          </a:bodyPr>
          <a:lstStyle/>
          <a:p>
            <a:r>
              <a:rPr lang="en-US" dirty="0"/>
              <a:t>R         </a:t>
            </a:r>
            <a:r>
              <a:rPr lang="en-US" dirty="0">
                <a:hlinkClick r:id="rId3"/>
              </a:rPr>
              <a:t>https://cran.r-project.org/</a:t>
            </a:r>
            <a:endParaRPr lang="en-US" dirty="0"/>
          </a:p>
          <a:p>
            <a:r>
              <a:rPr lang="en-US" dirty="0" err="1"/>
              <a:t>Rstudio</a:t>
            </a:r>
            <a:r>
              <a:rPr lang="en-US" dirty="0"/>
              <a:t> </a:t>
            </a:r>
            <a:r>
              <a:rPr lang="en-US" dirty="0">
                <a:hlinkClick r:id="rId4"/>
              </a:rPr>
              <a:t>https://rstudio.com/products/rstudio/download/</a:t>
            </a:r>
            <a:endParaRPr lang="en-US" dirty="0"/>
          </a:p>
          <a:p>
            <a:r>
              <a:rPr lang="en-US" dirty="0"/>
              <a:t>Git       </a:t>
            </a:r>
            <a:r>
              <a:rPr lang="en-US" dirty="0">
                <a:hlinkClick r:id="rId5"/>
              </a:rPr>
              <a:t>https://git-scm.com/</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6F3D6D1-3D5A-4FA7-AFCC-C80FC8B4699B}"/>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5" name="Picture 4">
            <a:extLst>
              <a:ext uri="{FF2B5EF4-FFF2-40B4-BE49-F238E27FC236}">
                <a16:creationId xmlns:a16="http://schemas.microsoft.com/office/drawing/2014/main" id="{2B343471-0775-4733-B290-DAAABA3CFE06}"/>
              </a:ext>
            </a:extLst>
          </p:cNvPr>
          <p:cNvPicPr>
            <a:picLocks noChangeAspect="1"/>
          </p:cNvPicPr>
          <p:nvPr/>
        </p:nvPicPr>
        <p:blipFill>
          <a:blip r:embed="rId6"/>
          <a:stretch>
            <a:fillRect/>
          </a:stretch>
        </p:blipFill>
        <p:spPr>
          <a:xfrm>
            <a:off x="6672749" y="894273"/>
            <a:ext cx="1914525" cy="1495425"/>
          </a:xfrm>
          <a:prstGeom prst="rect">
            <a:avLst/>
          </a:prstGeom>
        </p:spPr>
      </p:pic>
      <p:pic>
        <p:nvPicPr>
          <p:cNvPr id="6" name="Picture 5">
            <a:extLst>
              <a:ext uri="{FF2B5EF4-FFF2-40B4-BE49-F238E27FC236}">
                <a16:creationId xmlns:a16="http://schemas.microsoft.com/office/drawing/2014/main" id="{FDB6D1F8-C404-49D0-ABB4-2DFC8615AEDC}"/>
              </a:ext>
            </a:extLst>
          </p:cNvPr>
          <p:cNvPicPr>
            <a:picLocks noChangeAspect="1"/>
          </p:cNvPicPr>
          <p:nvPr/>
        </p:nvPicPr>
        <p:blipFill>
          <a:blip r:embed="rId7"/>
          <a:stretch>
            <a:fillRect/>
          </a:stretch>
        </p:blipFill>
        <p:spPr>
          <a:xfrm>
            <a:off x="8880506" y="2084832"/>
            <a:ext cx="1695450" cy="666750"/>
          </a:xfrm>
          <a:prstGeom prst="rect">
            <a:avLst/>
          </a:prstGeom>
        </p:spPr>
      </p:pic>
      <p:pic>
        <p:nvPicPr>
          <p:cNvPr id="7" name="Picture 6">
            <a:extLst>
              <a:ext uri="{FF2B5EF4-FFF2-40B4-BE49-F238E27FC236}">
                <a16:creationId xmlns:a16="http://schemas.microsoft.com/office/drawing/2014/main" id="{2D6F5A78-9767-402E-AF0F-12002F2EDBB3}"/>
              </a:ext>
            </a:extLst>
          </p:cNvPr>
          <p:cNvPicPr>
            <a:picLocks noChangeAspect="1"/>
          </p:cNvPicPr>
          <p:nvPr/>
        </p:nvPicPr>
        <p:blipFill>
          <a:blip r:embed="rId8"/>
          <a:stretch>
            <a:fillRect/>
          </a:stretch>
        </p:blipFill>
        <p:spPr>
          <a:xfrm>
            <a:off x="7272258" y="3871970"/>
            <a:ext cx="1495425" cy="781050"/>
          </a:xfrm>
          <a:prstGeom prst="rect">
            <a:avLst/>
          </a:prstGeom>
        </p:spPr>
      </p:pic>
    </p:spTree>
    <p:extLst>
      <p:ext uri="{BB962C8B-B14F-4D97-AF65-F5344CB8AC3E}">
        <p14:creationId xmlns:p14="http://schemas.microsoft.com/office/powerpoint/2010/main" val="348080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AF4F-C350-44D7-B898-7486DF919DF6}"/>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B7046E-4753-48F3-8873-92F0C9548311}"/>
              </a:ext>
            </a:extLst>
          </p:cNvPr>
          <p:cNvSpPr>
            <a:spLocks noGrp="1"/>
          </p:cNvSpPr>
          <p:nvPr>
            <p:ph idx="1"/>
          </p:nvPr>
        </p:nvSpPr>
        <p:spPr/>
        <p:txBody>
          <a:bodyPr>
            <a:normAutofit/>
          </a:bodyPr>
          <a:lstStyle/>
          <a:p>
            <a:r>
              <a:rPr lang="en-US" dirty="0" err="1"/>
              <a:t>Github</a:t>
            </a:r>
            <a:r>
              <a:rPr lang="en-US" dirty="0"/>
              <a:t>, </a:t>
            </a:r>
            <a:r>
              <a:rPr lang="en-US" dirty="0">
                <a:hlinkClick r:id="rId3"/>
              </a:rPr>
              <a:t>https://github.com/</a:t>
            </a:r>
            <a:endParaRPr lang="en-US" dirty="0"/>
          </a:p>
          <a:p>
            <a:r>
              <a:rPr lang="en-US" dirty="0"/>
              <a:t>[Gitlab, </a:t>
            </a:r>
            <a:r>
              <a:rPr lang="en-US" dirty="0">
                <a:hlinkClick r:id="rId4"/>
              </a:rPr>
              <a:t>https://about.gitlab.com/</a:t>
            </a:r>
            <a:r>
              <a:rPr lang="en-US" dirty="0"/>
              <a:t>]</a:t>
            </a:r>
          </a:p>
          <a:p>
            <a:endParaRPr lang="en-US" dirty="0"/>
          </a:p>
          <a:p>
            <a:endParaRPr lang="en-US" dirty="0"/>
          </a:p>
          <a:p>
            <a:r>
              <a:rPr lang="en-US" dirty="0"/>
              <a:t>“Happy Git and GitHub for the </a:t>
            </a:r>
            <a:r>
              <a:rPr lang="en-US" dirty="0" err="1"/>
              <a:t>UseR</a:t>
            </a:r>
            <a:r>
              <a:rPr lang="en-US" dirty="0"/>
              <a:t>” </a:t>
            </a:r>
          </a:p>
          <a:p>
            <a:r>
              <a:rPr lang="en-US" dirty="0"/>
              <a:t>by Jenny Bryan, [</a:t>
            </a:r>
            <a:r>
              <a:rPr lang="en-US" dirty="0">
                <a:hlinkClick r:id="rId5"/>
              </a:rPr>
              <a:t>https://happygitwithr.com/</a:t>
            </a:r>
            <a:r>
              <a:rPr lang="en-US" dirty="0"/>
              <a:t>]</a:t>
            </a:r>
          </a:p>
          <a:p>
            <a:endParaRPr lang="en-US" dirty="0"/>
          </a:p>
        </p:txBody>
      </p:sp>
      <p:sp>
        <p:nvSpPr>
          <p:cNvPr id="4" name="Slide Number Placeholder 3">
            <a:extLst>
              <a:ext uri="{FF2B5EF4-FFF2-40B4-BE49-F238E27FC236}">
                <a16:creationId xmlns:a16="http://schemas.microsoft.com/office/drawing/2014/main" id="{01D97701-59ED-4348-A3B9-B0B504005E58}"/>
              </a:ext>
            </a:extLst>
          </p:cNvPr>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Picture 5">
            <a:extLst>
              <a:ext uri="{FF2B5EF4-FFF2-40B4-BE49-F238E27FC236}">
                <a16:creationId xmlns:a16="http://schemas.microsoft.com/office/drawing/2014/main" id="{FBB7D32C-8987-4C08-8272-0547DD3B1777}"/>
              </a:ext>
            </a:extLst>
          </p:cNvPr>
          <p:cNvPicPr>
            <a:picLocks noChangeAspect="1"/>
          </p:cNvPicPr>
          <p:nvPr/>
        </p:nvPicPr>
        <p:blipFill>
          <a:blip r:embed="rId6"/>
          <a:stretch>
            <a:fillRect/>
          </a:stretch>
        </p:blipFill>
        <p:spPr>
          <a:xfrm>
            <a:off x="8395373" y="2937891"/>
            <a:ext cx="2181225" cy="866775"/>
          </a:xfrm>
          <a:prstGeom prst="rect">
            <a:avLst/>
          </a:prstGeom>
        </p:spPr>
      </p:pic>
      <p:pic>
        <p:nvPicPr>
          <p:cNvPr id="7" name="Picture 6">
            <a:extLst>
              <a:ext uri="{FF2B5EF4-FFF2-40B4-BE49-F238E27FC236}">
                <a16:creationId xmlns:a16="http://schemas.microsoft.com/office/drawing/2014/main" id="{478F4818-D4C5-405C-B5F8-E3E3A6CBAAFF}"/>
              </a:ext>
            </a:extLst>
          </p:cNvPr>
          <p:cNvPicPr>
            <a:picLocks noChangeAspect="1"/>
          </p:cNvPicPr>
          <p:nvPr/>
        </p:nvPicPr>
        <p:blipFill>
          <a:blip r:embed="rId7"/>
          <a:stretch>
            <a:fillRect/>
          </a:stretch>
        </p:blipFill>
        <p:spPr>
          <a:xfrm>
            <a:off x="6583204" y="548640"/>
            <a:ext cx="2505075" cy="2352675"/>
          </a:xfrm>
          <a:prstGeom prst="rect">
            <a:avLst/>
          </a:prstGeom>
        </p:spPr>
      </p:pic>
    </p:spTree>
    <p:extLst>
      <p:ext uri="{BB962C8B-B14F-4D97-AF65-F5344CB8AC3E}">
        <p14:creationId xmlns:p14="http://schemas.microsoft.com/office/powerpoint/2010/main" val="410024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33E94-F09F-46EB-838B-40A7DAECBBAE}"/>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3" name="Picture 2">
            <a:extLst>
              <a:ext uri="{FF2B5EF4-FFF2-40B4-BE49-F238E27FC236}">
                <a16:creationId xmlns:a16="http://schemas.microsoft.com/office/drawing/2014/main" id="{BEC3D938-2494-49EB-A432-0C83F6E655A0}"/>
              </a:ext>
            </a:extLst>
          </p:cNvPr>
          <p:cNvPicPr>
            <a:picLocks noChangeAspect="1"/>
          </p:cNvPicPr>
          <p:nvPr/>
        </p:nvPicPr>
        <p:blipFill>
          <a:blip r:embed="rId3"/>
          <a:stretch>
            <a:fillRect/>
          </a:stretch>
        </p:blipFill>
        <p:spPr>
          <a:xfrm>
            <a:off x="923925" y="676275"/>
            <a:ext cx="10344150" cy="5505450"/>
          </a:xfrm>
          <a:prstGeom prst="rect">
            <a:avLst/>
          </a:prstGeom>
        </p:spPr>
      </p:pic>
    </p:spTree>
    <p:extLst>
      <p:ext uri="{BB962C8B-B14F-4D97-AF65-F5344CB8AC3E}">
        <p14:creationId xmlns:p14="http://schemas.microsoft.com/office/powerpoint/2010/main" val="41293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2D77-42B8-4506-8982-B635D2FEE481}"/>
              </a:ext>
            </a:extLst>
          </p:cNvPr>
          <p:cNvSpPr>
            <a:spLocks noGrp="1"/>
          </p:cNvSpPr>
          <p:nvPr>
            <p:ph type="title"/>
          </p:nvPr>
        </p:nvSpPr>
        <p:spPr/>
        <p:txBody>
          <a:bodyPr/>
          <a:lstStyle/>
          <a:p>
            <a:r>
              <a:rPr lang="en-US" dirty="0"/>
              <a:t>Reproducible research</a:t>
            </a:r>
          </a:p>
        </p:txBody>
      </p:sp>
      <p:sp>
        <p:nvSpPr>
          <p:cNvPr id="3" name="Content Placeholder 2">
            <a:extLst>
              <a:ext uri="{FF2B5EF4-FFF2-40B4-BE49-F238E27FC236}">
                <a16:creationId xmlns:a16="http://schemas.microsoft.com/office/drawing/2014/main" id="{856B65B6-E615-4325-AEA1-68F6852C59E7}"/>
              </a:ext>
            </a:extLst>
          </p:cNvPr>
          <p:cNvSpPr>
            <a:spLocks noGrp="1"/>
          </p:cNvSpPr>
          <p:nvPr>
            <p:ph idx="1"/>
          </p:nvPr>
        </p:nvSpPr>
        <p:spPr>
          <a:xfrm>
            <a:off x="1024128" y="2286000"/>
            <a:ext cx="10545831" cy="4023360"/>
          </a:xfrm>
        </p:spPr>
        <p:txBody>
          <a:bodyPr>
            <a:normAutofit/>
          </a:bodyPr>
          <a:lstStyle/>
          <a:p>
            <a:pPr>
              <a:buFont typeface="Arial" panose="020B0604020202020204" pitchFamily="34" charset="0"/>
              <a:buChar char="•"/>
            </a:pPr>
            <a:r>
              <a:rPr lang="en-US" dirty="0"/>
              <a:t> Start from day 1</a:t>
            </a:r>
          </a:p>
          <a:p>
            <a:pPr>
              <a:buFont typeface="Arial" panose="020B0604020202020204" pitchFamily="34" charset="0"/>
              <a:buChar char="•"/>
            </a:pPr>
            <a:r>
              <a:rPr lang="en-US" dirty="0"/>
              <a:t> All files for a given project:     </a:t>
            </a:r>
            <a:r>
              <a:rPr lang="en-US" dirty="0" err="1"/>
              <a:t>Github</a:t>
            </a:r>
            <a:r>
              <a:rPr lang="en-US" dirty="0"/>
              <a:t>         </a:t>
            </a:r>
            <a:r>
              <a:rPr lang="en-US" dirty="0" err="1"/>
              <a:t>Rstudio</a:t>
            </a:r>
            <a:r>
              <a:rPr lang="en-US" dirty="0"/>
              <a:t> project</a:t>
            </a:r>
          </a:p>
          <a:p>
            <a:pPr>
              <a:buFont typeface="Arial" panose="020B0604020202020204" pitchFamily="34" charset="0"/>
              <a:buChar char="•"/>
            </a:pPr>
            <a:r>
              <a:rPr lang="en-US" dirty="0"/>
              <a:t> </a:t>
            </a:r>
            <a:r>
              <a:rPr lang="en-US" dirty="0" err="1"/>
              <a:t>Rmarkdown</a:t>
            </a:r>
            <a:r>
              <a:rPr lang="en-US" dirty="0"/>
              <a:t>: data, code, document immediately linked</a:t>
            </a:r>
          </a:p>
          <a:p>
            <a:pPr>
              <a:buFont typeface="Arial" panose="020B0604020202020204" pitchFamily="34" charset="0"/>
              <a:buChar char="•"/>
            </a:pPr>
            <a:r>
              <a:rPr lang="en-US" dirty="0"/>
              <a:t> Use “</a:t>
            </a:r>
            <a:r>
              <a:rPr lang="en-US" dirty="0" err="1"/>
              <a:t>knitr</a:t>
            </a:r>
            <a:r>
              <a:rPr lang="en-US" dirty="0"/>
              <a:t>” and “</a:t>
            </a:r>
            <a:r>
              <a:rPr lang="en-US" dirty="0" err="1"/>
              <a:t>Rmarkdown</a:t>
            </a:r>
            <a:r>
              <a:rPr lang="en-US" dirty="0"/>
              <a:t>” </a:t>
            </a:r>
          </a:p>
          <a:p>
            <a:pPr lvl="1">
              <a:buFont typeface="Arial" panose="020B0604020202020204" pitchFamily="34" charset="0"/>
              <a:buChar char="•"/>
            </a:pPr>
            <a:r>
              <a:rPr lang="en-US" dirty="0"/>
              <a:t> documents – HTML, PDF, DOC</a:t>
            </a:r>
          </a:p>
          <a:p>
            <a:pPr lvl="1">
              <a:buFont typeface="Arial" panose="020B0604020202020204" pitchFamily="34" charset="0"/>
              <a:buChar char="•"/>
            </a:pPr>
            <a:r>
              <a:rPr lang="en-US" dirty="0"/>
              <a:t> slides – HTML (</a:t>
            </a:r>
            <a:r>
              <a:rPr lang="en-US" dirty="0" err="1"/>
              <a:t>ioslides</a:t>
            </a:r>
            <a:r>
              <a:rPr lang="en-US" dirty="0"/>
              <a:t>, </a:t>
            </a:r>
            <a:r>
              <a:rPr lang="en-US" dirty="0" err="1"/>
              <a:t>slidy</a:t>
            </a:r>
            <a:r>
              <a:rPr lang="en-US" dirty="0"/>
              <a:t>), PDF (Beamer)</a:t>
            </a:r>
          </a:p>
          <a:p>
            <a:pPr lvl="1">
              <a:buFont typeface="Arial" panose="020B0604020202020204" pitchFamily="34" charset="0"/>
              <a:buChar char="•"/>
            </a:pPr>
            <a:r>
              <a:rPr lang="en-US" dirty="0"/>
              <a:t> others – e.g. dashboards</a:t>
            </a:r>
          </a:p>
        </p:txBody>
      </p:sp>
      <p:sp>
        <p:nvSpPr>
          <p:cNvPr id="4" name="Slide Number Placeholder 3">
            <a:extLst>
              <a:ext uri="{FF2B5EF4-FFF2-40B4-BE49-F238E27FC236}">
                <a16:creationId xmlns:a16="http://schemas.microsoft.com/office/drawing/2014/main" id="{2FE0A072-A55A-4ACE-9827-E1586B74E548}"/>
              </a:ext>
            </a:extLst>
          </p:cNvPr>
          <p:cNvSpPr>
            <a:spLocks noGrp="1"/>
          </p:cNvSpPr>
          <p:nvPr>
            <p:ph type="sldNum" sz="quarter" idx="12"/>
          </p:nvPr>
        </p:nvSpPr>
        <p:spPr/>
        <p:txBody>
          <a:bodyPr/>
          <a:lstStyle/>
          <a:p>
            <a:fld id="{4FAB73BC-B049-4115-A692-8D63A059BFB8}" type="slidenum">
              <a:rPr lang="en-US" smtClean="0"/>
              <a:t>16</a:t>
            </a:fld>
            <a:endParaRPr lang="en-US" dirty="0"/>
          </a:p>
        </p:txBody>
      </p:sp>
      <p:cxnSp>
        <p:nvCxnSpPr>
          <p:cNvPr id="6" name="Straight Arrow Connector 5">
            <a:extLst>
              <a:ext uri="{FF2B5EF4-FFF2-40B4-BE49-F238E27FC236}">
                <a16:creationId xmlns:a16="http://schemas.microsoft.com/office/drawing/2014/main" id="{55E3329C-09DC-4077-92AF-E912A76B1765}"/>
              </a:ext>
            </a:extLst>
          </p:cNvPr>
          <p:cNvCxnSpPr>
            <a:cxnSpLocks/>
          </p:cNvCxnSpPr>
          <p:nvPr/>
        </p:nvCxnSpPr>
        <p:spPr>
          <a:xfrm>
            <a:off x="7544732" y="3189205"/>
            <a:ext cx="671804"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F2B158-3FB7-4662-8F79-A4271340A928}"/>
              </a:ext>
            </a:extLst>
          </p:cNvPr>
          <p:cNvSpPr txBox="1"/>
          <p:nvPr/>
        </p:nvSpPr>
        <p:spPr>
          <a:xfrm>
            <a:off x="6579277" y="4092411"/>
            <a:ext cx="4744889" cy="523220"/>
          </a:xfrm>
          <a:prstGeom prst="rect">
            <a:avLst/>
          </a:prstGeom>
          <a:noFill/>
        </p:spPr>
        <p:txBody>
          <a:bodyPr wrap="none" rtlCol="0">
            <a:spAutoFit/>
          </a:bodyPr>
          <a:lstStyle/>
          <a:p>
            <a:r>
              <a:rPr lang="en-US" sz="2800" dirty="0">
                <a:hlinkClick r:id="rId3"/>
              </a:rPr>
              <a:t>https://rmarkdown.rstudio.com/</a:t>
            </a:r>
            <a:endParaRPr lang="en-US" sz="2800" dirty="0"/>
          </a:p>
        </p:txBody>
      </p:sp>
    </p:spTree>
    <p:extLst>
      <p:ext uri="{BB962C8B-B14F-4D97-AF65-F5344CB8AC3E}">
        <p14:creationId xmlns:p14="http://schemas.microsoft.com/office/powerpoint/2010/main" val="359892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39C7-E7B8-4027-8833-B38350D9FA6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4AC81A6B-1700-4F1C-8FA5-8CBC58F8027F}"/>
              </a:ext>
            </a:extLst>
          </p:cNvPr>
          <p:cNvSpPr>
            <a:spLocks noGrp="1"/>
          </p:cNvSpPr>
          <p:nvPr>
            <p:ph idx="1"/>
          </p:nvPr>
        </p:nvSpPr>
        <p:spPr>
          <a:xfrm>
            <a:off x="1024128" y="2286000"/>
            <a:ext cx="10786872" cy="4023360"/>
          </a:xfrm>
        </p:spPr>
        <p:txBody>
          <a:bodyPr>
            <a:normAutofit fontScale="92500" lnSpcReduction="10000"/>
          </a:bodyPr>
          <a:lstStyle/>
          <a:p>
            <a:pPr marL="514350" indent="-514350">
              <a:buFont typeface="+mj-lt"/>
              <a:buAutoNum type="arabicPeriod"/>
            </a:pPr>
            <a:r>
              <a:rPr lang="en-US" dirty="0"/>
              <a:t>Create </a:t>
            </a:r>
            <a:r>
              <a:rPr lang="en-US" dirty="0" err="1"/>
              <a:t>Github</a:t>
            </a:r>
            <a:r>
              <a:rPr lang="en-US" dirty="0"/>
              <a:t> repo</a:t>
            </a:r>
          </a:p>
          <a:p>
            <a:pPr marL="514350" indent="-514350">
              <a:buFont typeface="+mj-lt"/>
              <a:buAutoNum type="arabicPeriod"/>
            </a:pPr>
            <a:r>
              <a:rPr lang="en-US" dirty="0"/>
              <a:t>Create </a:t>
            </a:r>
            <a:r>
              <a:rPr lang="en-US" dirty="0" err="1"/>
              <a:t>Rstudio</a:t>
            </a:r>
            <a:r>
              <a:rPr lang="en-US" dirty="0"/>
              <a:t> project – version control to </a:t>
            </a:r>
            <a:r>
              <a:rPr lang="en-US" dirty="0" err="1"/>
              <a:t>Github</a:t>
            </a:r>
            <a:endParaRPr lang="en-US" dirty="0"/>
          </a:p>
          <a:p>
            <a:pPr marL="514350" indent="-514350">
              <a:buFont typeface="+mj-lt"/>
              <a:buAutoNum type="arabicPeriod"/>
            </a:pPr>
            <a:r>
              <a:rPr lang="en-US" dirty="0"/>
              <a:t>Create/Begin with </a:t>
            </a:r>
            <a:r>
              <a:rPr lang="en-US" dirty="0" err="1"/>
              <a:t>Rmarkdown</a:t>
            </a:r>
            <a:r>
              <a:rPr lang="en-US" dirty="0"/>
              <a:t> [</a:t>
            </a:r>
            <a:r>
              <a:rPr lang="en-US" dirty="0">
                <a:hlinkClick r:id="rId3"/>
              </a:rPr>
              <a:t>https://rmarkdown.rstudio.com/</a:t>
            </a:r>
            <a:r>
              <a:rPr lang="en-US" dirty="0"/>
              <a:t>]</a:t>
            </a:r>
          </a:p>
          <a:p>
            <a:pPr marL="514350" indent="-514350">
              <a:buFont typeface="+mj-lt"/>
              <a:buAutoNum type="arabicPeriod"/>
            </a:pPr>
            <a:r>
              <a:rPr lang="en-US" dirty="0"/>
              <a:t>Knit (check that everything is working)</a:t>
            </a:r>
          </a:p>
          <a:p>
            <a:pPr marL="514350" indent="-514350">
              <a:buFont typeface="+mj-lt"/>
              <a:buAutoNum type="arabicPeriod"/>
            </a:pPr>
            <a:r>
              <a:rPr lang="en-US" dirty="0"/>
              <a:t>Modify code and/or text in </a:t>
            </a:r>
            <a:r>
              <a:rPr lang="en-US" dirty="0" err="1"/>
              <a:t>Rmarkdown</a:t>
            </a:r>
            <a:r>
              <a:rPr lang="en-US" dirty="0"/>
              <a:t>, Knit</a:t>
            </a:r>
          </a:p>
          <a:p>
            <a:pPr marL="514350" indent="-514350">
              <a:buFont typeface="+mj-lt"/>
              <a:buAutoNum type="arabicPeriod"/>
            </a:pPr>
            <a:r>
              <a:rPr lang="en-US" dirty="0"/>
              <a:t>GIT: Add, Commit, Push</a:t>
            </a:r>
          </a:p>
          <a:p>
            <a:pPr marL="514350" indent="-514350">
              <a:buFont typeface="+mj-lt"/>
              <a:buAutoNum type="arabicPeriod"/>
            </a:pPr>
            <a:r>
              <a:rPr lang="en-US" dirty="0"/>
              <a:t>Refresh, check GIT and </a:t>
            </a:r>
            <a:r>
              <a:rPr lang="en-US" dirty="0" err="1"/>
              <a:t>Github</a:t>
            </a:r>
            <a:endParaRPr lang="en-US" dirty="0"/>
          </a:p>
        </p:txBody>
      </p:sp>
      <p:sp>
        <p:nvSpPr>
          <p:cNvPr id="4" name="Slide Number Placeholder 3">
            <a:extLst>
              <a:ext uri="{FF2B5EF4-FFF2-40B4-BE49-F238E27FC236}">
                <a16:creationId xmlns:a16="http://schemas.microsoft.com/office/drawing/2014/main" id="{333D75DF-3F12-42A8-B8FF-E49F3C72F6F3}"/>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7" name="Arc 6">
            <a:extLst>
              <a:ext uri="{FF2B5EF4-FFF2-40B4-BE49-F238E27FC236}">
                <a16:creationId xmlns:a16="http://schemas.microsoft.com/office/drawing/2014/main" id="{9B82EF62-72F5-46C3-9481-8A962BCB6A9A}"/>
              </a:ext>
            </a:extLst>
          </p:cNvPr>
          <p:cNvSpPr/>
          <p:nvPr/>
        </p:nvSpPr>
        <p:spPr>
          <a:xfrm>
            <a:off x="4544008" y="2224791"/>
            <a:ext cx="4683967" cy="1166886"/>
          </a:xfrm>
          <a:prstGeom prst="arc">
            <a:avLst>
              <a:gd name="adj1" fmla="val 11366788"/>
              <a:gd name="adj2" fmla="val 145917"/>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A746ADDE-7631-4F12-BE85-21D79ADD5FE9}"/>
              </a:ext>
            </a:extLst>
          </p:cNvPr>
          <p:cNvSpPr/>
          <p:nvPr/>
        </p:nvSpPr>
        <p:spPr>
          <a:xfrm>
            <a:off x="671804" y="2509935"/>
            <a:ext cx="251927" cy="3470987"/>
          </a:xfrm>
          <a:prstGeom prst="leftBracket">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221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192-DD65-4CA9-9694-836E2B4AC9E6}"/>
              </a:ext>
            </a:extLst>
          </p:cNvPr>
          <p:cNvSpPr>
            <a:spLocks noGrp="1"/>
          </p:cNvSpPr>
          <p:nvPr>
            <p:ph type="title"/>
          </p:nvPr>
        </p:nvSpPr>
        <p:spPr/>
        <p:txBody>
          <a:bodyPr/>
          <a:lstStyle/>
          <a:p>
            <a:r>
              <a:rPr lang="en-US" dirty="0"/>
              <a:t>Helpful R packages</a:t>
            </a:r>
          </a:p>
        </p:txBody>
      </p:sp>
      <p:sp>
        <p:nvSpPr>
          <p:cNvPr id="3" name="Content Placeholder 2">
            <a:extLst>
              <a:ext uri="{FF2B5EF4-FFF2-40B4-BE49-F238E27FC236}">
                <a16:creationId xmlns:a16="http://schemas.microsoft.com/office/drawing/2014/main" id="{43C33EF0-27C6-4A17-9D68-806DC24BE308}"/>
              </a:ext>
            </a:extLst>
          </p:cNvPr>
          <p:cNvSpPr>
            <a:spLocks noGrp="1"/>
          </p:cNvSpPr>
          <p:nvPr>
            <p:ph idx="1"/>
          </p:nvPr>
        </p:nvSpPr>
        <p:spPr>
          <a:xfrm>
            <a:off x="1024128" y="1909482"/>
            <a:ext cx="10916860" cy="4835542"/>
          </a:xfrm>
        </p:spPr>
        <p:txBody>
          <a:bodyPr>
            <a:normAutofit/>
          </a:bodyPr>
          <a:lstStyle/>
          <a:p>
            <a:pPr>
              <a:buFont typeface="Arial" panose="020B0604020202020204" pitchFamily="34" charset="0"/>
              <a:buChar char="•"/>
            </a:pPr>
            <a:r>
              <a:rPr lang="en-US" dirty="0"/>
              <a:t> </a:t>
            </a:r>
            <a:r>
              <a:rPr lang="en-US" b="1" dirty="0" err="1">
                <a:solidFill>
                  <a:srgbClr val="7030A0"/>
                </a:solidFill>
              </a:rPr>
              <a:t>tidyverse</a:t>
            </a:r>
            <a:r>
              <a:rPr lang="en-US" dirty="0"/>
              <a:t> – mainly </a:t>
            </a:r>
            <a:r>
              <a:rPr lang="en-US" b="1" dirty="0" err="1">
                <a:solidFill>
                  <a:srgbClr val="7030A0"/>
                </a:solidFill>
              </a:rPr>
              <a:t>dplyr</a:t>
            </a:r>
            <a:r>
              <a:rPr lang="en-US" b="1" dirty="0">
                <a:solidFill>
                  <a:srgbClr val="7030A0"/>
                </a:solidFill>
              </a:rPr>
              <a:t>, ggplot2, </a:t>
            </a:r>
            <a:r>
              <a:rPr lang="en-US" b="1" dirty="0" err="1">
                <a:solidFill>
                  <a:srgbClr val="7030A0"/>
                </a:solidFill>
              </a:rPr>
              <a:t>readr</a:t>
            </a:r>
            <a:endParaRPr lang="en-US" b="1" dirty="0">
              <a:solidFill>
                <a:srgbClr val="7030A0"/>
              </a:solidFill>
            </a:endParaRPr>
          </a:p>
          <a:p>
            <a:pPr>
              <a:buFont typeface="Arial" panose="020B0604020202020204" pitchFamily="34" charset="0"/>
              <a:buChar char="•"/>
            </a:pPr>
            <a:r>
              <a:rPr lang="en-US" dirty="0"/>
              <a:t> </a:t>
            </a:r>
            <a:r>
              <a:rPr lang="en-US" b="1" dirty="0">
                <a:solidFill>
                  <a:srgbClr val="7030A0"/>
                </a:solidFill>
              </a:rPr>
              <a:t>foreign</a:t>
            </a:r>
            <a:r>
              <a:rPr lang="en-US" dirty="0"/>
              <a:t> – importing of SAS, SPSS, Stata</a:t>
            </a:r>
          </a:p>
          <a:p>
            <a:pPr>
              <a:buFont typeface="Arial" panose="020B0604020202020204" pitchFamily="34" charset="0"/>
              <a:buChar char="•"/>
            </a:pPr>
            <a:r>
              <a:rPr lang="en-US" dirty="0"/>
              <a:t> </a:t>
            </a:r>
            <a:r>
              <a:rPr lang="en-US" b="1" dirty="0" err="1">
                <a:solidFill>
                  <a:srgbClr val="7030A0"/>
                </a:solidFill>
              </a:rPr>
              <a:t>Hmisc</a:t>
            </a:r>
            <a:r>
              <a:rPr lang="en-US" dirty="0"/>
              <a:t> – lots of useful functions from Frank Harrell, </a:t>
            </a:r>
            <a:r>
              <a:rPr lang="en-US" dirty="0">
                <a:hlinkClick r:id="rId3"/>
              </a:rPr>
              <a:t>https://cran.r-project.org/web/packages/Hmisc/index.html</a:t>
            </a:r>
            <a:endParaRPr lang="en-US" dirty="0"/>
          </a:p>
          <a:p>
            <a:pPr>
              <a:buFont typeface="Arial" panose="020B0604020202020204" pitchFamily="34" charset="0"/>
              <a:buChar char="•"/>
            </a:pPr>
            <a:r>
              <a:rPr lang="en-US" b="1" dirty="0">
                <a:solidFill>
                  <a:srgbClr val="7030A0"/>
                </a:solidFill>
              </a:rPr>
              <a:t> arsenal</a:t>
            </a:r>
            <a:r>
              <a:rPr lang="en-US" dirty="0"/>
              <a:t> – making nice tables</a:t>
            </a:r>
          </a:p>
          <a:p>
            <a:pPr>
              <a:buFont typeface="Arial" panose="020B0604020202020204" pitchFamily="34" charset="0"/>
              <a:buChar char="•"/>
            </a:pPr>
            <a:r>
              <a:rPr lang="en-US" b="1" dirty="0">
                <a:solidFill>
                  <a:srgbClr val="7030A0"/>
                </a:solidFill>
              </a:rPr>
              <a:t> </a:t>
            </a:r>
            <a:r>
              <a:rPr lang="en-US" b="1" dirty="0" err="1">
                <a:solidFill>
                  <a:srgbClr val="7030A0"/>
                </a:solidFill>
              </a:rPr>
              <a:t>knitr</a:t>
            </a:r>
            <a:r>
              <a:rPr lang="en-US" b="1" dirty="0">
                <a:solidFill>
                  <a:srgbClr val="7030A0"/>
                </a:solidFill>
              </a:rPr>
              <a:t>, </a:t>
            </a:r>
            <a:r>
              <a:rPr lang="en-US" b="1" dirty="0" err="1">
                <a:solidFill>
                  <a:srgbClr val="7030A0"/>
                </a:solidFill>
              </a:rPr>
              <a:t>Rmarkdown</a:t>
            </a:r>
            <a:r>
              <a:rPr lang="en-US" b="1" dirty="0">
                <a:solidFill>
                  <a:srgbClr val="7030A0"/>
                </a:solidFill>
              </a:rPr>
              <a:t>, </a:t>
            </a:r>
            <a:r>
              <a:rPr lang="en-US" b="1" dirty="0" err="1">
                <a:solidFill>
                  <a:srgbClr val="7030A0"/>
                </a:solidFill>
              </a:rPr>
              <a:t>printr</a:t>
            </a:r>
            <a:r>
              <a:rPr lang="en-US" b="1" dirty="0">
                <a:solidFill>
                  <a:srgbClr val="7030A0"/>
                </a:solidFill>
              </a:rPr>
              <a:t>, </a:t>
            </a:r>
            <a:r>
              <a:rPr lang="en-US" b="1" dirty="0" err="1">
                <a:solidFill>
                  <a:srgbClr val="7030A0"/>
                </a:solidFill>
              </a:rPr>
              <a:t>kablextra</a:t>
            </a:r>
            <a:endParaRPr lang="en-US" b="1" dirty="0">
              <a:solidFill>
                <a:srgbClr val="7030A0"/>
              </a:solidFill>
            </a:endParaRPr>
          </a:p>
          <a:p>
            <a:pPr>
              <a:buFont typeface="Arial" panose="020B0604020202020204" pitchFamily="34" charset="0"/>
              <a:buChar char="•"/>
            </a:pPr>
            <a:r>
              <a:rPr lang="en-US" dirty="0"/>
              <a:t> </a:t>
            </a:r>
            <a:r>
              <a:rPr lang="en-US" b="1" dirty="0" err="1">
                <a:solidFill>
                  <a:srgbClr val="7030A0"/>
                </a:solidFill>
              </a:rPr>
              <a:t>tinytex</a:t>
            </a:r>
            <a:r>
              <a:rPr lang="en-US" dirty="0"/>
              <a:t> - create PDFs without full LaTeX installation!!</a:t>
            </a:r>
          </a:p>
        </p:txBody>
      </p:sp>
      <p:sp>
        <p:nvSpPr>
          <p:cNvPr id="4" name="Slide Number Placeholder 3">
            <a:extLst>
              <a:ext uri="{FF2B5EF4-FFF2-40B4-BE49-F238E27FC236}">
                <a16:creationId xmlns:a16="http://schemas.microsoft.com/office/drawing/2014/main" id="{9DAD5434-35F3-4BA9-896E-92C124B71B25}"/>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5" name="Picture 4">
            <a:extLst>
              <a:ext uri="{FF2B5EF4-FFF2-40B4-BE49-F238E27FC236}">
                <a16:creationId xmlns:a16="http://schemas.microsoft.com/office/drawing/2014/main" id="{5DC7F2F3-1D42-42D9-9BD6-5616F40EC701}"/>
              </a:ext>
            </a:extLst>
          </p:cNvPr>
          <p:cNvPicPr>
            <a:picLocks noChangeAspect="1"/>
          </p:cNvPicPr>
          <p:nvPr/>
        </p:nvPicPr>
        <p:blipFill>
          <a:blip r:embed="rId4"/>
          <a:stretch>
            <a:fillRect/>
          </a:stretch>
        </p:blipFill>
        <p:spPr>
          <a:xfrm>
            <a:off x="8858474" y="3626402"/>
            <a:ext cx="1539240" cy="1860873"/>
          </a:xfrm>
          <a:prstGeom prst="rect">
            <a:avLst/>
          </a:prstGeom>
        </p:spPr>
      </p:pic>
      <p:pic>
        <p:nvPicPr>
          <p:cNvPr id="6" name="Picture 5">
            <a:extLst>
              <a:ext uri="{FF2B5EF4-FFF2-40B4-BE49-F238E27FC236}">
                <a16:creationId xmlns:a16="http://schemas.microsoft.com/office/drawing/2014/main" id="{DBFA739A-C9C9-45BC-B974-A03D577C3339}"/>
              </a:ext>
            </a:extLst>
          </p:cNvPr>
          <p:cNvPicPr>
            <a:picLocks noChangeAspect="1"/>
          </p:cNvPicPr>
          <p:nvPr/>
        </p:nvPicPr>
        <p:blipFill>
          <a:blip r:embed="rId5"/>
          <a:stretch>
            <a:fillRect/>
          </a:stretch>
        </p:blipFill>
        <p:spPr>
          <a:xfrm>
            <a:off x="5711033" y="32657"/>
            <a:ext cx="1543050" cy="1800225"/>
          </a:xfrm>
          <a:prstGeom prst="rect">
            <a:avLst/>
          </a:prstGeom>
        </p:spPr>
      </p:pic>
      <p:pic>
        <p:nvPicPr>
          <p:cNvPr id="7" name="Picture 6">
            <a:extLst>
              <a:ext uri="{FF2B5EF4-FFF2-40B4-BE49-F238E27FC236}">
                <a16:creationId xmlns:a16="http://schemas.microsoft.com/office/drawing/2014/main" id="{D5F3BAAE-F710-4337-A294-9C5477735824}"/>
              </a:ext>
            </a:extLst>
          </p:cNvPr>
          <p:cNvPicPr>
            <a:picLocks noChangeAspect="1"/>
          </p:cNvPicPr>
          <p:nvPr/>
        </p:nvPicPr>
        <p:blipFill>
          <a:blip r:embed="rId6"/>
          <a:stretch>
            <a:fillRect/>
          </a:stretch>
        </p:blipFill>
        <p:spPr>
          <a:xfrm>
            <a:off x="10424160" y="4861323"/>
            <a:ext cx="1698171" cy="1996677"/>
          </a:xfrm>
          <a:prstGeom prst="rect">
            <a:avLst/>
          </a:prstGeom>
        </p:spPr>
      </p:pic>
      <p:pic>
        <p:nvPicPr>
          <p:cNvPr id="8" name="Picture 7">
            <a:extLst>
              <a:ext uri="{FF2B5EF4-FFF2-40B4-BE49-F238E27FC236}">
                <a16:creationId xmlns:a16="http://schemas.microsoft.com/office/drawing/2014/main" id="{C5E81849-38CF-445C-91C0-9D11B736DEF9}"/>
              </a:ext>
            </a:extLst>
          </p:cNvPr>
          <p:cNvPicPr>
            <a:picLocks noChangeAspect="1"/>
          </p:cNvPicPr>
          <p:nvPr/>
        </p:nvPicPr>
        <p:blipFill>
          <a:blip r:embed="rId7"/>
          <a:stretch>
            <a:fillRect/>
          </a:stretch>
        </p:blipFill>
        <p:spPr>
          <a:xfrm>
            <a:off x="8207498" y="873298"/>
            <a:ext cx="1582253" cy="1729177"/>
          </a:xfrm>
          <a:prstGeom prst="rect">
            <a:avLst/>
          </a:prstGeom>
        </p:spPr>
      </p:pic>
      <p:pic>
        <p:nvPicPr>
          <p:cNvPr id="9" name="Picture 8">
            <a:extLst>
              <a:ext uri="{FF2B5EF4-FFF2-40B4-BE49-F238E27FC236}">
                <a16:creationId xmlns:a16="http://schemas.microsoft.com/office/drawing/2014/main" id="{1DE5D174-05E8-4448-8C94-33DA8C3B8F0B}"/>
              </a:ext>
            </a:extLst>
          </p:cNvPr>
          <p:cNvPicPr>
            <a:picLocks noChangeAspect="1"/>
          </p:cNvPicPr>
          <p:nvPr/>
        </p:nvPicPr>
        <p:blipFill rotWithShape="1">
          <a:blip r:embed="rId8"/>
          <a:srcRect t="-1295" b="-1"/>
          <a:stretch/>
        </p:blipFill>
        <p:spPr>
          <a:xfrm>
            <a:off x="10376756" y="-52728"/>
            <a:ext cx="1745575" cy="1970994"/>
          </a:xfrm>
          <a:prstGeom prst="rect">
            <a:avLst/>
          </a:prstGeom>
        </p:spPr>
      </p:pic>
    </p:spTree>
    <p:extLst>
      <p:ext uri="{BB962C8B-B14F-4D97-AF65-F5344CB8AC3E}">
        <p14:creationId xmlns:p14="http://schemas.microsoft.com/office/powerpoint/2010/main" val="268313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E254-0C95-4DD5-BF9D-D57DEF48EF5B}"/>
              </a:ext>
            </a:extLst>
          </p:cNvPr>
          <p:cNvSpPr>
            <a:spLocks noGrp="1"/>
          </p:cNvSpPr>
          <p:nvPr>
            <p:ph type="title"/>
          </p:nvPr>
        </p:nvSpPr>
        <p:spPr/>
        <p:txBody>
          <a:bodyPr/>
          <a:lstStyle/>
          <a:p>
            <a:r>
              <a:rPr lang="en-US" dirty="0" err="1"/>
              <a:t>Tidyverse</a:t>
            </a:r>
            <a:r>
              <a:rPr lang="en-US" dirty="0"/>
              <a:t> vs/&amp; Base R</a:t>
            </a:r>
          </a:p>
        </p:txBody>
      </p:sp>
      <p:sp>
        <p:nvSpPr>
          <p:cNvPr id="3" name="Content Placeholder 2">
            <a:extLst>
              <a:ext uri="{FF2B5EF4-FFF2-40B4-BE49-F238E27FC236}">
                <a16:creationId xmlns:a16="http://schemas.microsoft.com/office/drawing/2014/main" id="{8BF6008A-EDAE-43B6-87B4-B7D066C0E83D}"/>
              </a:ext>
            </a:extLst>
          </p:cNvPr>
          <p:cNvSpPr>
            <a:spLocks noGrp="1"/>
          </p:cNvSpPr>
          <p:nvPr>
            <p:ph idx="1"/>
          </p:nvPr>
        </p:nvSpPr>
        <p:spPr>
          <a:xfrm>
            <a:off x="1024128" y="1940767"/>
            <a:ext cx="9720073" cy="4804257"/>
          </a:xfrm>
        </p:spPr>
        <p:txBody>
          <a:bodyPr>
            <a:normAutofit/>
          </a:bodyPr>
          <a:lstStyle/>
          <a:p>
            <a:pPr>
              <a:buFont typeface="Arial" panose="020B0604020202020204" pitchFamily="34" charset="0"/>
              <a:buChar char="•"/>
            </a:pPr>
            <a:r>
              <a:rPr lang="en-US" dirty="0"/>
              <a:t> </a:t>
            </a:r>
            <a:r>
              <a:rPr lang="en-US" dirty="0" err="1"/>
              <a:t>Tidyverse</a:t>
            </a:r>
            <a:r>
              <a:rPr lang="en-US" dirty="0"/>
              <a:t> – packages that work well together</a:t>
            </a:r>
          </a:p>
          <a:p>
            <a:pPr lvl="1">
              <a:buFont typeface="Arial" panose="020B0604020202020204" pitchFamily="34" charset="0"/>
              <a:buChar char="•"/>
            </a:pPr>
            <a:r>
              <a:rPr lang="en-US" dirty="0"/>
              <a:t> </a:t>
            </a:r>
            <a:r>
              <a:rPr lang="en-US" b="1" dirty="0" err="1">
                <a:solidFill>
                  <a:srgbClr val="7030A0"/>
                </a:solidFill>
              </a:rPr>
              <a:t>dplyr</a:t>
            </a:r>
            <a:r>
              <a:rPr lang="en-US" dirty="0"/>
              <a:t> - pipe </a:t>
            </a:r>
            <a:r>
              <a:rPr lang="en-US" sz="2000" b="1" dirty="0"/>
              <a:t>%&gt;%</a:t>
            </a:r>
            <a:r>
              <a:rPr lang="en-US" dirty="0"/>
              <a:t> workflow</a:t>
            </a:r>
          </a:p>
          <a:p>
            <a:pPr lvl="1">
              <a:buFont typeface="Arial" panose="020B0604020202020204" pitchFamily="34" charset="0"/>
              <a:buChar char="•"/>
            </a:pPr>
            <a:r>
              <a:rPr lang="en-US" b="1" dirty="0">
                <a:solidFill>
                  <a:srgbClr val="7030A0"/>
                </a:solidFill>
              </a:rPr>
              <a:t> ggplot2 </a:t>
            </a:r>
            <a:r>
              <a:rPr lang="en-US" dirty="0"/>
              <a:t>– build graphs with + layers</a:t>
            </a:r>
          </a:p>
          <a:p>
            <a:pPr>
              <a:buFont typeface="Arial" panose="020B0604020202020204" pitchFamily="34" charset="0"/>
              <a:buChar char="•"/>
            </a:pPr>
            <a:r>
              <a:rPr lang="en-US" dirty="0"/>
              <a:t> Base R</a:t>
            </a:r>
          </a:p>
          <a:p>
            <a:pPr lvl="1">
              <a:buFont typeface="Arial" panose="020B0604020202020204" pitchFamily="34" charset="0"/>
              <a:buChar char="•"/>
            </a:pPr>
            <a:r>
              <a:rPr lang="en-US" dirty="0"/>
              <a:t> </a:t>
            </a:r>
            <a:r>
              <a:rPr lang="en-US" dirty="0" err="1"/>
              <a:t>tibble</a:t>
            </a:r>
            <a:r>
              <a:rPr lang="en-US" dirty="0"/>
              <a:t> data frames ≠ </a:t>
            </a:r>
            <a:r>
              <a:rPr lang="en-US" dirty="0" err="1"/>
              <a:t>data.frame</a:t>
            </a:r>
            <a:r>
              <a:rPr lang="en-US" dirty="0"/>
              <a:t> </a:t>
            </a:r>
          </a:p>
          <a:p>
            <a:pPr lvl="1">
              <a:buFont typeface="Arial" panose="020B0604020202020204" pitchFamily="34" charset="0"/>
              <a:buChar char="•"/>
            </a:pPr>
            <a:r>
              <a:rPr lang="en-US" dirty="0"/>
              <a:t> data import </a:t>
            </a:r>
            <a:r>
              <a:rPr lang="en-US" b="1" dirty="0">
                <a:solidFill>
                  <a:srgbClr val="7030A0"/>
                </a:solidFill>
              </a:rPr>
              <a:t>haven </a:t>
            </a:r>
            <a:r>
              <a:rPr lang="en-US" dirty="0"/>
              <a:t>vs </a:t>
            </a:r>
            <a:r>
              <a:rPr lang="en-US" b="1" dirty="0">
                <a:solidFill>
                  <a:srgbClr val="7030A0"/>
                </a:solidFill>
              </a:rPr>
              <a:t>foreign</a:t>
            </a:r>
            <a:r>
              <a:rPr lang="en-US" dirty="0"/>
              <a:t> (SAS, SPSS or Stata files)</a:t>
            </a:r>
          </a:p>
          <a:p>
            <a:pPr lvl="1">
              <a:buFont typeface="Arial" panose="020B0604020202020204" pitchFamily="34" charset="0"/>
              <a:buChar char="•"/>
            </a:pPr>
            <a:r>
              <a:rPr lang="en-US" dirty="0"/>
              <a:t> “haven labeled” variables</a:t>
            </a:r>
          </a:p>
          <a:p>
            <a:pPr lvl="1">
              <a:buFont typeface="Arial" panose="020B0604020202020204" pitchFamily="34" charset="0"/>
              <a:buChar char="•"/>
            </a:pPr>
            <a:r>
              <a:rPr lang="en-US" dirty="0"/>
              <a:t> factors (pros and cons – useful to have both)</a:t>
            </a:r>
          </a:p>
          <a:p>
            <a:pPr lvl="1">
              <a:buFont typeface="Arial" panose="020B0604020202020204" pitchFamily="34" charset="0"/>
              <a:buChar char="•"/>
            </a:pPr>
            <a:r>
              <a:rPr lang="en-US" dirty="0"/>
              <a:t> selecting variables (</a:t>
            </a:r>
            <a:r>
              <a:rPr lang="en-US" dirty="0" err="1"/>
              <a:t>dplyr</a:t>
            </a:r>
            <a:r>
              <a:rPr lang="en-US" dirty="0"/>
              <a:t>::select() and </a:t>
            </a:r>
            <a:r>
              <a:rPr lang="en-US" dirty="0" err="1"/>
              <a:t>dplyr</a:t>
            </a:r>
            <a:r>
              <a:rPr lang="en-US" dirty="0"/>
              <a:t>::pull() versus $ versus [,2] – useful to know all of these)</a:t>
            </a:r>
          </a:p>
        </p:txBody>
      </p:sp>
      <p:sp>
        <p:nvSpPr>
          <p:cNvPr id="4" name="Slide Number Placeholder 3">
            <a:extLst>
              <a:ext uri="{FF2B5EF4-FFF2-40B4-BE49-F238E27FC236}">
                <a16:creationId xmlns:a16="http://schemas.microsoft.com/office/drawing/2014/main" id="{7C35DDCA-91E8-4CC3-BAF1-03844CAFB2E0}"/>
              </a:ext>
            </a:extLst>
          </p:cNvPr>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TextBox 4">
            <a:extLst>
              <a:ext uri="{FF2B5EF4-FFF2-40B4-BE49-F238E27FC236}">
                <a16:creationId xmlns:a16="http://schemas.microsoft.com/office/drawing/2014/main" id="{F045A679-13A4-4232-8068-822D09FDB371}"/>
              </a:ext>
            </a:extLst>
          </p:cNvPr>
          <p:cNvSpPr txBox="1"/>
          <p:nvPr/>
        </p:nvSpPr>
        <p:spPr>
          <a:xfrm>
            <a:off x="954458" y="71175"/>
            <a:ext cx="4667240" cy="584775"/>
          </a:xfrm>
          <a:prstGeom prst="rect">
            <a:avLst/>
          </a:prstGeom>
          <a:noFill/>
        </p:spPr>
        <p:txBody>
          <a:bodyPr wrap="none" rtlCol="0">
            <a:spAutoFit/>
          </a:bodyPr>
          <a:lstStyle/>
          <a:p>
            <a:r>
              <a:rPr lang="en-US" sz="3200" dirty="0">
                <a:hlinkClick r:id="rId3"/>
              </a:rPr>
              <a:t>https://www.tidyverse.org/</a:t>
            </a:r>
            <a:endParaRPr lang="en-US" sz="3200" dirty="0"/>
          </a:p>
        </p:txBody>
      </p:sp>
      <p:pic>
        <p:nvPicPr>
          <p:cNvPr id="6" name="Picture 5">
            <a:extLst>
              <a:ext uri="{FF2B5EF4-FFF2-40B4-BE49-F238E27FC236}">
                <a16:creationId xmlns:a16="http://schemas.microsoft.com/office/drawing/2014/main" id="{8510F50B-2245-4B04-BFBA-E68D0F4536AE}"/>
              </a:ext>
            </a:extLst>
          </p:cNvPr>
          <p:cNvPicPr>
            <a:picLocks noChangeAspect="1"/>
          </p:cNvPicPr>
          <p:nvPr/>
        </p:nvPicPr>
        <p:blipFill>
          <a:blip r:embed="rId4"/>
          <a:stretch>
            <a:fillRect/>
          </a:stretch>
        </p:blipFill>
        <p:spPr>
          <a:xfrm>
            <a:off x="9273769" y="112976"/>
            <a:ext cx="2680666" cy="4385392"/>
          </a:xfrm>
          <a:prstGeom prst="rect">
            <a:avLst/>
          </a:prstGeom>
        </p:spPr>
      </p:pic>
    </p:spTree>
    <p:extLst>
      <p:ext uri="{BB962C8B-B14F-4D97-AF65-F5344CB8AC3E}">
        <p14:creationId xmlns:p14="http://schemas.microsoft.com/office/powerpoint/2010/main" val="413960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7B862ED-FD3B-4883-A257-D2144609BD8B}"/>
              </a:ext>
            </a:extLst>
          </p:cNvPr>
          <p:cNvSpPr/>
          <p:nvPr/>
        </p:nvSpPr>
        <p:spPr>
          <a:xfrm>
            <a:off x="174172" y="112976"/>
            <a:ext cx="11843658" cy="6632048"/>
          </a:xfrm>
          <a:prstGeom prst="roundRect">
            <a:avLst/>
          </a:prstGeom>
          <a:solidFill>
            <a:srgbClr val="00B05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71FBA19-6278-4EF9-806C-D651B6D74985}"/>
              </a:ext>
            </a:extLst>
          </p:cNvPr>
          <p:cNvSpPr>
            <a:spLocks noGrp="1"/>
          </p:cNvSpPr>
          <p:nvPr>
            <p:ph type="title"/>
          </p:nvPr>
        </p:nvSpPr>
        <p:spPr/>
        <p:txBody>
          <a:bodyPr/>
          <a:lstStyle/>
          <a:p>
            <a:r>
              <a:rPr lang="en-US" dirty="0"/>
              <a:t>The big picture</a:t>
            </a:r>
          </a:p>
        </p:txBody>
      </p:sp>
      <p:sp>
        <p:nvSpPr>
          <p:cNvPr id="2" name="Slide Number Placeholder 1">
            <a:extLst>
              <a:ext uri="{FF2B5EF4-FFF2-40B4-BE49-F238E27FC236}">
                <a16:creationId xmlns:a16="http://schemas.microsoft.com/office/drawing/2014/main" id="{FE0EF6AC-E2E9-4D30-930B-11AD95E8EE6A}"/>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8" name="Rectangle: Rounded Corners 7">
            <a:extLst>
              <a:ext uri="{FF2B5EF4-FFF2-40B4-BE49-F238E27FC236}">
                <a16:creationId xmlns:a16="http://schemas.microsoft.com/office/drawing/2014/main" id="{736CC8A5-A565-4490-A51D-51B76177DD20}"/>
              </a:ext>
            </a:extLst>
          </p:cNvPr>
          <p:cNvSpPr/>
          <p:nvPr/>
        </p:nvSpPr>
        <p:spPr>
          <a:xfrm>
            <a:off x="6096000" y="1528354"/>
            <a:ext cx="1998617" cy="914400"/>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text</a:t>
            </a:r>
          </a:p>
        </p:txBody>
      </p:sp>
      <p:grpSp>
        <p:nvGrpSpPr>
          <p:cNvPr id="13" name="Group 12">
            <a:extLst>
              <a:ext uri="{FF2B5EF4-FFF2-40B4-BE49-F238E27FC236}">
                <a16:creationId xmlns:a16="http://schemas.microsoft.com/office/drawing/2014/main" id="{CE1DA441-BAF3-4EE0-8E59-147FF4748519}"/>
              </a:ext>
            </a:extLst>
          </p:cNvPr>
          <p:cNvGrpSpPr/>
          <p:nvPr/>
        </p:nvGrpSpPr>
        <p:grpSpPr>
          <a:xfrm>
            <a:off x="2557901" y="3523053"/>
            <a:ext cx="5368834" cy="2500232"/>
            <a:chOff x="3226526" y="2272937"/>
            <a:chExt cx="5368834" cy="2500232"/>
          </a:xfrm>
        </p:grpSpPr>
        <p:sp>
          <p:nvSpPr>
            <p:cNvPr id="12" name="Rectangle: Rounded Corners 11">
              <a:extLst>
                <a:ext uri="{FF2B5EF4-FFF2-40B4-BE49-F238E27FC236}">
                  <a16:creationId xmlns:a16="http://schemas.microsoft.com/office/drawing/2014/main" id="{F912ED7F-2995-4AB0-B2B2-03BA24E61293}"/>
                </a:ext>
              </a:extLst>
            </p:cNvPr>
            <p:cNvSpPr/>
            <p:nvPr/>
          </p:nvSpPr>
          <p:spPr>
            <a:xfrm>
              <a:off x="3226526" y="2272937"/>
              <a:ext cx="5368834" cy="2500232"/>
            </a:xfrm>
            <a:prstGeom prst="roundRect">
              <a:avLst/>
            </a:prstGeom>
            <a:solidFill>
              <a:srgbClr val="1CADE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EC2D1E5-95AF-4DDF-BFBA-1D797E87EBA9}"/>
                </a:ext>
              </a:extLst>
            </p:cNvPr>
            <p:cNvSpPr/>
            <p:nvPr/>
          </p:nvSpPr>
          <p:spPr>
            <a:xfrm>
              <a:off x="4790801" y="2514600"/>
              <a:ext cx="1998617" cy="914400"/>
            </a:xfrm>
            <a:prstGeom prst="roundRect">
              <a:avLst/>
            </a:prstGeom>
            <a:solidFill>
              <a:srgbClr val="0070C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code</a:t>
              </a:r>
            </a:p>
          </p:txBody>
        </p:sp>
        <p:sp>
          <p:nvSpPr>
            <p:cNvPr id="9" name="Rectangle: Rounded Corners 8">
              <a:extLst>
                <a:ext uri="{FF2B5EF4-FFF2-40B4-BE49-F238E27FC236}">
                  <a16:creationId xmlns:a16="http://schemas.microsoft.com/office/drawing/2014/main" id="{54D79010-C574-449E-924C-FEA85A82076C}"/>
                </a:ext>
              </a:extLst>
            </p:cNvPr>
            <p:cNvSpPr/>
            <p:nvPr/>
          </p:nvSpPr>
          <p:spPr>
            <a:xfrm>
              <a:off x="6257109" y="3521747"/>
              <a:ext cx="1998617" cy="9144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tables</a:t>
              </a:r>
            </a:p>
          </p:txBody>
        </p:sp>
        <p:sp>
          <p:nvSpPr>
            <p:cNvPr id="10" name="Rectangle: Rounded Corners 9">
              <a:extLst>
                <a:ext uri="{FF2B5EF4-FFF2-40B4-BE49-F238E27FC236}">
                  <a16:creationId xmlns:a16="http://schemas.microsoft.com/office/drawing/2014/main" id="{CBB0987F-793C-4067-B263-C0D9111200F2}"/>
                </a:ext>
              </a:extLst>
            </p:cNvPr>
            <p:cNvSpPr/>
            <p:nvPr/>
          </p:nvSpPr>
          <p:spPr>
            <a:xfrm>
              <a:off x="3494314" y="3521747"/>
              <a:ext cx="2592977" cy="914400"/>
            </a:xfrm>
            <a:prstGeom prst="roundRect">
              <a:avLst/>
            </a:prstGeom>
            <a:solidFill>
              <a:srgbClr val="00B0F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figures</a:t>
              </a:r>
            </a:p>
          </p:txBody>
        </p:sp>
      </p:grpSp>
      <p:sp>
        <p:nvSpPr>
          <p:cNvPr id="11" name="Rectangle: Rounded Corners 10">
            <a:extLst>
              <a:ext uri="{FF2B5EF4-FFF2-40B4-BE49-F238E27FC236}">
                <a16:creationId xmlns:a16="http://schemas.microsoft.com/office/drawing/2014/main" id="{5183D5A5-95ED-42A1-9DC0-64D0D5F3BCF4}"/>
              </a:ext>
            </a:extLst>
          </p:cNvPr>
          <p:cNvSpPr/>
          <p:nvPr/>
        </p:nvSpPr>
        <p:spPr>
          <a:xfrm>
            <a:off x="951170" y="2203705"/>
            <a:ext cx="1998617" cy="914400"/>
          </a:xfrm>
          <a:prstGeom prst="round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t>data</a:t>
            </a:r>
          </a:p>
        </p:txBody>
      </p:sp>
      <p:sp>
        <p:nvSpPr>
          <p:cNvPr id="14" name="Rectangle: Rounded Corners 13">
            <a:extLst>
              <a:ext uri="{FF2B5EF4-FFF2-40B4-BE49-F238E27FC236}">
                <a16:creationId xmlns:a16="http://schemas.microsoft.com/office/drawing/2014/main" id="{187A4009-81A6-4A91-900E-64E14909F360}"/>
              </a:ext>
            </a:extLst>
          </p:cNvPr>
          <p:cNvSpPr/>
          <p:nvPr/>
        </p:nvSpPr>
        <p:spPr>
          <a:xfrm>
            <a:off x="9028127" y="2847050"/>
            <a:ext cx="2743200" cy="2979637"/>
          </a:xfrm>
          <a:prstGeom prst="roundRect">
            <a:avLst/>
          </a:prstGeom>
          <a:solidFill>
            <a:srgbClr val="7030A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Font typeface="Arial" panose="020B0604020202020204" pitchFamily="34" charset="0"/>
              <a:buChar char="•"/>
            </a:pPr>
            <a:r>
              <a:rPr lang="en-US" sz="2800" dirty="0"/>
              <a:t>Manuscript</a:t>
            </a:r>
          </a:p>
          <a:p>
            <a:pPr marL="342900" indent="-342900">
              <a:buFont typeface="Arial" panose="020B0604020202020204" pitchFamily="34" charset="0"/>
              <a:buChar char="•"/>
            </a:pPr>
            <a:r>
              <a:rPr lang="en-US" sz="2800" dirty="0"/>
              <a:t>Report</a:t>
            </a:r>
          </a:p>
          <a:p>
            <a:pPr marL="342900" indent="-342900">
              <a:buFont typeface="Arial" panose="020B0604020202020204" pitchFamily="34" charset="0"/>
              <a:buChar char="•"/>
            </a:pPr>
            <a:r>
              <a:rPr lang="en-US" sz="2800" dirty="0"/>
              <a:t>Slides</a:t>
            </a:r>
          </a:p>
          <a:p>
            <a:pPr marL="342900" indent="-342900">
              <a:buFont typeface="Arial" panose="020B0604020202020204" pitchFamily="34" charset="0"/>
              <a:buChar char="•"/>
            </a:pPr>
            <a:r>
              <a:rPr lang="en-US" sz="2800" dirty="0"/>
              <a:t>Website</a:t>
            </a:r>
          </a:p>
          <a:p>
            <a:pPr marL="342900" indent="-342900">
              <a:buFont typeface="Arial" panose="020B0604020202020204" pitchFamily="34" charset="0"/>
              <a:buChar char="•"/>
            </a:pPr>
            <a:r>
              <a:rPr lang="en-US" sz="2800" dirty="0"/>
              <a:t>Dashboard</a:t>
            </a:r>
          </a:p>
          <a:p>
            <a:pPr marL="342900" indent="-342900">
              <a:buFont typeface="Arial" panose="020B0604020202020204" pitchFamily="34" charset="0"/>
              <a:buChar char="•"/>
            </a:pPr>
            <a:r>
              <a:rPr lang="en-US" sz="2800" dirty="0"/>
              <a:t>Book</a:t>
            </a:r>
          </a:p>
        </p:txBody>
      </p:sp>
    </p:spTree>
    <p:extLst>
      <p:ext uri="{BB962C8B-B14F-4D97-AF65-F5344CB8AC3E}">
        <p14:creationId xmlns:p14="http://schemas.microsoft.com/office/powerpoint/2010/main" val="13433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11"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no GUI – all code</a:t>
            </a:r>
          </a:p>
          <a:p>
            <a:pPr lvl="1">
              <a:buFont typeface="Arial" panose="020B0604020202020204" pitchFamily="34" charset="0"/>
              <a:buChar char="•"/>
            </a:pPr>
            <a:r>
              <a:rPr lang="en-US" dirty="0"/>
              <a:t> every step is captured and documented</a:t>
            </a:r>
          </a:p>
          <a:p>
            <a:pPr lvl="1">
              <a:buFont typeface="Arial" panose="020B0604020202020204" pitchFamily="34" charset="0"/>
              <a:buChar char="•"/>
            </a:pPr>
            <a:r>
              <a:rPr lang="en-US" dirty="0"/>
              <a:t> </a:t>
            </a:r>
            <a:r>
              <a:rPr lang="en-US" dirty="0" err="1"/>
              <a:t>Rmarkdown</a:t>
            </a:r>
            <a:r>
              <a:rPr lang="en-US" dirty="0"/>
              <a:t> always begins with clean environment supports reproducible research workflow</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622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GUIs - packages: </a:t>
            </a:r>
            <a:r>
              <a:rPr lang="en-US" b="1" dirty="0">
                <a:solidFill>
                  <a:srgbClr val="7030A0"/>
                </a:solidFill>
              </a:rPr>
              <a:t>rattle</a:t>
            </a:r>
            <a:r>
              <a:rPr lang="en-US" dirty="0"/>
              <a:t> and </a:t>
            </a:r>
            <a:r>
              <a:rPr lang="en-US" b="1" dirty="0" err="1">
                <a:solidFill>
                  <a:srgbClr val="7030A0"/>
                </a:solidFill>
              </a:rPr>
              <a:t>Rcmdr</a:t>
            </a:r>
            <a:endParaRPr lang="en-US" b="1" dirty="0">
              <a:solidFill>
                <a:srgbClr val="7030A0"/>
              </a:solidFill>
            </a:endParaRPr>
          </a:p>
          <a:p>
            <a:pPr lvl="1">
              <a:buFont typeface="Arial" panose="020B0604020202020204" pitchFamily="34" charset="0"/>
              <a:buChar char="•"/>
            </a:pPr>
            <a:r>
              <a:rPr lang="en-US" dirty="0"/>
              <a:t> very helpful for beginners</a:t>
            </a:r>
          </a:p>
          <a:p>
            <a:pPr lvl="1">
              <a:buFont typeface="Arial" panose="020B0604020202020204" pitchFamily="34" charset="0"/>
              <a:buChar char="•"/>
            </a:pPr>
            <a:r>
              <a:rPr lang="en-US" dirty="0"/>
              <a:t> provides insights into data mining</a:t>
            </a:r>
          </a:p>
          <a:p>
            <a:pPr lvl="1">
              <a:buFont typeface="Arial" panose="020B0604020202020204" pitchFamily="34" charset="0"/>
              <a:buChar char="•"/>
            </a:pPr>
            <a:r>
              <a:rPr lang="en-US" dirty="0"/>
              <a:t> </a:t>
            </a:r>
            <a:r>
              <a:rPr lang="en-US" b="1" dirty="0">
                <a:solidFill>
                  <a:srgbClr val="7030A0"/>
                </a:solidFill>
              </a:rPr>
              <a:t>rattle, </a:t>
            </a:r>
            <a:r>
              <a:rPr lang="en-US" dirty="0">
                <a:hlinkClick r:id="rId3"/>
              </a:rPr>
              <a:t>https://rattle.togaware.com/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a:t>
            </a:r>
          </a:p>
          <a:p>
            <a:pPr lvl="1">
              <a:buFont typeface="Arial" panose="020B0604020202020204" pitchFamily="34" charset="0"/>
              <a:buChar char="•"/>
            </a:pPr>
            <a:endParaRPr lang="en-US" dirty="0"/>
          </a:p>
          <a:p>
            <a:pPr lvl="1">
              <a:buFont typeface="Arial" panose="020B0604020202020204" pitchFamily="34" charset="0"/>
              <a:buChar char="•"/>
            </a:pPr>
            <a:r>
              <a:rPr lang="en-US" dirty="0"/>
              <a:t> </a:t>
            </a:r>
            <a:r>
              <a:rPr lang="en-US" b="1" dirty="0" err="1">
                <a:solidFill>
                  <a:srgbClr val="7030A0"/>
                </a:solidFill>
              </a:rPr>
              <a:t>Rcmdr</a:t>
            </a:r>
            <a:r>
              <a:rPr lang="en-US" b="1" dirty="0">
                <a:solidFill>
                  <a:srgbClr val="7030A0"/>
                </a:solidFill>
              </a:rPr>
              <a:t>, </a:t>
            </a:r>
            <a:r>
              <a:rPr lang="en-US" dirty="0">
                <a:hlinkClick r:id="rId4"/>
              </a:rPr>
              <a:t>https://www.rcommander.com/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 </a:t>
            </a:r>
          </a:p>
          <a:p>
            <a:pPr lvl="2">
              <a:buFont typeface="Arial" panose="020B0604020202020204" pitchFamily="34" charset="0"/>
              <a:buChar char="•"/>
            </a:pPr>
            <a:r>
              <a:rPr lang="en-US" dirty="0"/>
              <a:t> also creates a draft </a:t>
            </a:r>
            <a:r>
              <a:rPr lang="en-US" dirty="0" err="1"/>
              <a:t>Rmarkdown</a:t>
            </a:r>
            <a:r>
              <a:rPr lang="en-US" dirty="0"/>
              <a:t> file</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0516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69479-D483-49B4-8465-68DE221F9FDB}"/>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3" name="Picture 2">
            <a:extLst>
              <a:ext uri="{FF2B5EF4-FFF2-40B4-BE49-F238E27FC236}">
                <a16:creationId xmlns:a16="http://schemas.microsoft.com/office/drawing/2014/main" id="{CA78EAD0-78E4-467A-B1A4-E31899043B5E}"/>
              </a:ext>
            </a:extLst>
          </p:cNvPr>
          <p:cNvPicPr>
            <a:picLocks noChangeAspect="1"/>
          </p:cNvPicPr>
          <p:nvPr/>
        </p:nvPicPr>
        <p:blipFill>
          <a:blip r:embed="rId3"/>
          <a:stretch>
            <a:fillRect/>
          </a:stretch>
        </p:blipFill>
        <p:spPr>
          <a:xfrm>
            <a:off x="1662111" y="778564"/>
            <a:ext cx="8867775" cy="5829300"/>
          </a:xfrm>
          <a:prstGeom prst="rect">
            <a:avLst/>
          </a:prstGeom>
        </p:spPr>
      </p:pic>
      <p:sp>
        <p:nvSpPr>
          <p:cNvPr id="4" name="TextBox 3">
            <a:extLst>
              <a:ext uri="{FF2B5EF4-FFF2-40B4-BE49-F238E27FC236}">
                <a16:creationId xmlns:a16="http://schemas.microsoft.com/office/drawing/2014/main" id="{EFA81CA0-AE56-4E0C-ABFB-5708AA514036}"/>
              </a:ext>
            </a:extLst>
          </p:cNvPr>
          <p:cNvSpPr txBox="1"/>
          <p:nvPr/>
        </p:nvSpPr>
        <p:spPr>
          <a:xfrm>
            <a:off x="3635165" y="0"/>
            <a:ext cx="4921668" cy="1077218"/>
          </a:xfrm>
          <a:prstGeom prst="rect">
            <a:avLst/>
          </a:prstGeom>
          <a:noFill/>
        </p:spPr>
        <p:txBody>
          <a:bodyPr wrap="none" rtlCol="0">
            <a:spAutoFit/>
          </a:bodyPr>
          <a:lstStyle/>
          <a:p>
            <a:r>
              <a:rPr lang="en-US" sz="3200" dirty="0">
                <a:hlinkClick r:id="rId4"/>
              </a:rPr>
              <a:t>https://rattle.togaware.com/</a:t>
            </a:r>
            <a:endParaRPr lang="en-US" sz="3200" b="1" dirty="0">
              <a:solidFill>
                <a:srgbClr val="7030A0"/>
              </a:solidFill>
            </a:endParaRPr>
          </a:p>
          <a:p>
            <a:endParaRPr lang="en-US" sz="3200" dirty="0"/>
          </a:p>
        </p:txBody>
      </p:sp>
      <p:sp>
        <p:nvSpPr>
          <p:cNvPr id="5" name="Rectangle: Rounded Corners 4">
            <a:extLst>
              <a:ext uri="{FF2B5EF4-FFF2-40B4-BE49-F238E27FC236}">
                <a16:creationId xmlns:a16="http://schemas.microsoft.com/office/drawing/2014/main" id="{6DA6CE5E-0C57-4E6F-ACF8-EDE50FDC24C7}"/>
              </a:ext>
            </a:extLst>
          </p:cNvPr>
          <p:cNvSpPr/>
          <p:nvPr/>
        </p:nvSpPr>
        <p:spPr>
          <a:xfrm>
            <a:off x="6204857" y="1933303"/>
            <a:ext cx="561703" cy="43107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62C293-89B7-4798-A4E0-85D478D0A590}"/>
              </a:ext>
            </a:extLst>
          </p:cNvPr>
          <p:cNvSpPr>
            <a:spLocks noGrp="1"/>
          </p:cNvSpPr>
          <p:nvPr>
            <p:ph type="sldNum" sz="quarter" idx="12"/>
          </p:nvPr>
        </p:nvSpPr>
        <p:spPr/>
        <p:txBody>
          <a:bodyPr/>
          <a:lstStyle/>
          <a:p>
            <a:fld id="{4FAB73BC-B049-4115-A692-8D63A059BFB8}" type="slidenum">
              <a:rPr lang="en-US" smtClean="0"/>
              <a:t>23</a:t>
            </a:fld>
            <a:endParaRPr lang="en-US" dirty="0"/>
          </a:p>
        </p:txBody>
      </p:sp>
      <p:sp>
        <p:nvSpPr>
          <p:cNvPr id="4" name="TextBox 3">
            <a:extLst>
              <a:ext uri="{FF2B5EF4-FFF2-40B4-BE49-F238E27FC236}">
                <a16:creationId xmlns:a16="http://schemas.microsoft.com/office/drawing/2014/main" id="{2114A65A-19AB-4CE7-A08F-28FC8ABB3F3D}"/>
              </a:ext>
            </a:extLst>
          </p:cNvPr>
          <p:cNvSpPr txBox="1"/>
          <p:nvPr/>
        </p:nvSpPr>
        <p:spPr>
          <a:xfrm>
            <a:off x="3465503" y="121024"/>
            <a:ext cx="5260992" cy="1077218"/>
          </a:xfrm>
          <a:prstGeom prst="rect">
            <a:avLst/>
          </a:prstGeom>
          <a:noFill/>
        </p:spPr>
        <p:txBody>
          <a:bodyPr wrap="none" rtlCol="0">
            <a:spAutoFit/>
          </a:bodyPr>
          <a:lstStyle/>
          <a:p>
            <a:r>
              <a:rPr lang="en-US" sz="3200" dirty="0">
                <a:hlinkClick r:id="rId3"/>
              </a:rPr>
              <a:t>https://www.rcommander.com/</a:t>
            </a:r>
            <a:endParaRPr lang="en-US" sz="3200" b="1" dirty="0">
              <a:solidFill>
                <a:srgbClr val="7030A0"/>
              </a:solidFill>
            </a:endParaRPr>
          </a:p>
          <a:p>
            <a:endParaRPr lang="en-US" sz="3200" dirty="0"/>
          </a:p>
        </p:txBody>
      </p:sp>
      <p:pic>
        <p:nvPicPr>
          <p:cNvPr id="5" name="Picture 4">
            <a:extLst>
              <a:ext uri="{FF2B5EF4-FFF2-40B4-BE49-F238E27FC236}">
                <a16:creationId xmlns:a16="http://schemas.microsoft.com/office/drawing/2014/main" id="{D6590133-38F0-411B-84B2-E4795BCFCB93}"/>
              </a:ext>
            </a:extLst>
          </p:cNvPr>
          <p:cNvPicPr>
            <a:picLocks noChangeAspect="1"/>
          </p:cNvPicPr>
          <p:nvPr/>
        </p:nvPicPr>
        <p:blipFill>
          <a:blip r:embed="rId4"/>
          <a:stretch>
            <a:fillRect/>
          </a:stretch>
        </p:blipFill>
        <p:spPr>
          <a:xfrm>
            <a:off x="2043111" y="1108129"/>
            <a:ext cx="8105775" cy="5362575"/>
          </a:xfrm>
          <a:prstGeom prst="rect">
            <a:avLst/>
          </a:prstGeom>
        </p:spPr>
      </p:pic>
      <p:sp>
        <p:nvSpPr>
          <p:cNvPr id="6" name="Rectangle: Rounded Corners 5">
            <a:extLst>
              <a:ext uri="{FF2B5EF4-FFF2-40B4-BE49-F238E27FC236}">
                <a16:creationId xmlns:a16="http://schemas.microsoft.com/office/drawing/2014/main" id="{CE0ABE96-5760-46ED-AE88-3EE33B5B0930}"/>
              </a:ext>
            </a:extLst>
          </p:cNvPr>
          <p:cNvSpPr/>
          <p:nvPr/>
        </p:nvSpPr>
        <p:spPr>
          <a:xfrm>
            <a:off x="1881052" y="2185347"/>
            <a:ext cx="1489166" cy="43107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7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627E-6AB7-4891-80CE-8F093CF7AD7C}"/>
              </a:ext>
            </a:extLst>
          </p:cNvPr>
          <p:cNvSpPr>
            <a:spLocks noGrp="1"/>
          </p:cNvSpPr>
          <p:nvPr>
            <p:ph type="title"/>
          </p:nvPr>
        </p:nvSpPr>
        <p:spPr/>
        <p:txBody>
          <a:bodyPr/>
          <a:lstStyle/>
          <a:p>
            <a:r>
              <a:rPr lang="en-US" dirty="0"/>
              <a:t>Environment(s)/Container(s)</a:t>
            </a:r>
          </a:p>
        </p:txBody>
      </p:sp>
      <p:sp>
        <p:nvSpPr>
          <p:cNvPr id="3" name="Content Placeholder 2">
            <a:extLst>
              <a:ext uri="{FF2B5EF4-FFF2-40B4-BE49-F238E27FC236}">
                <a16:creationId xmlns:a16="http://schemas.microsoft.com/office/drawing/2014/main" id="{6A177ECF-4C08-486F-B3B3-8AF756392C17}"/>
              </a:ext>
            </a:extLst>
          </p:cNvPr>
          <p:cNvSpPr>
            <a:spLocks noGrp="1"/>
          </p:cNvSpPr>
          <p:nvPr>
            <p:ph idx="1"/>
          </p:nvPr>
        </p:nvSpPr>
        <p:spPr>
          <a:xfrm>
            <a:off x="1024128" y="2286000"/>
            <a:ext cx="9720073" cy="4459024"/>
          </a:xfrm>
        </p:spPr>
        <p:txBody>
          <a:bodyPr>
            <a:normAutofit/>
          </a:bodyPr>
          <a:lstStyle/>
          <a:p>
            <a:r>
              <a:rPr lang="en-US" dirty="0"/>
              <a:t>PC &amp; Macs (also Linux)</a:t>
            </a:r>
          </a:p>
          <a:p>
            <a:r>
              <a:rPr lang="en-US" dirty="0" err="1"/>
              <a:t>Rstudio.cloud</a:t>
            </a:r>
            <a:r>
              <a:rPr lang="en-US" dirty="0"/>
              <a:t>, </a:t>
            </a:r>
            <a:r>
              <a:rPr lang="en-US" dirty="0">
                <a:hlinkClick r:id="rId3"/>
              </a:rPr>
              <a:t>https://rstudio.cloud/</a:t>
            </a:r>
            <a:endParaRPr lang="en-US" dirty="0"/>
          </a:p>
          <a:p>
            <a:r>
              <a:rPr lang="en-US" dirty="0"/>
              <a:t>     ** new pricing updates Aug 3 **</a:t>
            </a:r>
          </a:p>
          <a:p>
            <a:r>
              <a:rPr lang="en-US" dirty="0"/>
              <a:t>Local R/</a:t>
            </a:r>
            <a:r>
              <a:rPr lang="en-US" dirty="0" err="1"/>
              <a:t>Rstudio</a:t>
            </a:r>
            <a:r>
              <a:rPr lang="en-US" dirty="0"/>
              <a:t> server (we haven’t done – maybe future)</a:t>
            </a:r>
          </a:p>
          <a:p>
            <a:r>
              <a:rPr lang="en-US" dirty="0"/>
              <a:t>     </a:t>
            </a:r>
            <a:r>
              <a:rPr lang="en-US" dirty="0">
                <a:hlinkClick r:id="rId4"/>
              </a:rPr>
              <a:t>https://rstudio.com/products/rstudio/#rstudio-server</a:t>
            </a:r>
            <a:endParaRPr lang="en-US" dirty="0"/>
          </a:p>
          <a:p>
            <a:r>
              <a:rPr lang="en-US" dirty="0"/>
              <a:t>AWS, Docker, …</a:t>
            </a:r>
          </a:p>
          <a:p>
            <a:endParaRPr lang="en-US" dirty="0"/>
          </a:p>
        </p:txBody>
      </p:sp>
      <p:sp>
        <p:nvSpPr>
          <p:cNvPr id="4" name="Slide Number Placeholder 3">
            <a:extLst>
              <a:ext uri="{FF2B5EF4-FFF2-40B4-BE49-F238E27FC236}">
                <a16:creationId xmlns:a16="http://schemas.microsoft.com/office/drawing/2014/main" id="{6E044B25-68ED-44CC-B2E0-5C3BA5B9A3D2}"/>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5" name="Picture 4">
            <a:extLst>
              <a:ext uri="{FF2B5EF4-FFF2-40B4-BE49-F238E27FC236}">
                <a16:creationId xmlns:a16="http://schemas.microsoft.com/office/drawing/2014/main" id="{4A0A8A21-74B6-4C8B-84F7-0F4EA180414B}"/>
              </a:ext>
            </a:extLst>
          </p:cNvPr>
          <p:cNvPicPr>
            <a:picLocks noChangeAspect="1"/>
          </p:cNvPicPr>
          <p:nvPr/>
        </p:nvPicPr>
        <p:blipFill>
          <a:blip r:embed="rId5"/>
          <a:stretch>
            <a:fillRect/>
          </a:stretch>
        </p:blipFill>
        <p:spPr>
          <a:xfrm>
            <a:off x="7357383" y="3048000"/>
            <a:ext cx="2886075" cy="762000"/>
          </a:xfrm>
          <a:prstGeom prst="rect">
            <a:avLst/>
          </a:prstGeom>
        </p:spPr>
      </p:pic>
      <p:pic>
        <p:nvPicPr>
          <p:cNvPr id="6" name="Picture 5">
            <a:extLst>
              <a:ext uri="{FF2B5EF4-FFF2-40B4-BE49-F238E27FC236}">
                <a16:creationId xmlns:a16="http://schemas.microsoft.com/office/drawing/2014/main" id="{BE6F7CC0-D937-4DD1-99F4-1E6B9306361B}"/>
              </a:ext>
            </a:extLst>
          </p:cNvPr>
          <p:cNvPicPr>
            <a:picLocks noChangeAspect="1"/>
          </p:cNvPicPr>
          <p:nvPr/>
        </p:nvPicPr>
        <p:blipFill>
          <a:blip r:embed="rId6"/>
          <a:stretch>
            <a:fillRect/>
          </a:stretch>
        </p:blipFill>
        <p:spPr>
          <a:xfrm>
            <a:off x="4292948" y="5638454"/>
            <a:ext cx="1838325" cy="819150"/>
          </a:xfrm>
          <a:prstGeom prst="rect">
            <a:avLst/>
          </a:prstGeom>
        </p:spPr>
      </p:pic>
      <p:pic>
        <p:nvPicPr>
          <p:cNvPr id="7" name="Picture 6">
            <a:extLst>
              <a:ext uri="{FF2B5EF4-FFF2-40B4-BE49-F238E27FC236}">
                <a16:creationId xmlns:a16="http://schemas.microsoft.com/office/drawing/2014/main" id="{85859E1B-1FC5-4CAA-8997-B1184C21B58A}"/>
              </a:ext>
            </a:extLst>
          </p:cNvPr>
          <p:cNvPicPr>
            <a:picLocks noChangeAspect="1"/>
          </p:cNvPicPr>
          <p:nvPr/>
        </p:nvPicPr>
        <p:blipFill>
          <a:blip r:embed="rId7"/>
          <a:stretch>
            <a:fillRect/>
          </a:stretch>
        </p:blipFill>
        <p:spPr>
          <a:xfrm>
            <a:off x="7036117" y="5638454"/>
            <a:ext cx="2143125" cy="838200"/>
          </a:xfrm>
          <a:prstGeom prst="rect">
            <a:avLst/>
          </a:prstGeom>
        </p:spPr>
      </p:pic>
    </p:spTree>
    <p:extLst>
      <p:ext uri="{BB962C8B-B14F-4D97-AF65-F5344CB8AC3E}">
        <p14:creationId xmlns:p14="http://schemas.microsoft.com/office/powerpoint/2010/main" val="325148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F255-4038-4BC2-9FDF-4B65B52213D2}"/>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4B3EB73C-0686-41EE-A58A-85AA14F68008}"/>
              </a:ext>
            </a:extLst>
          </p:cNvPr>
          <p:cNvSpPr>
            <a:spLocks noGrp="1"/>
          </p:cNvSpPr>
          <p:nvPr>
            <p:ph idx="1"/>
          </p:nvPr>
        </p:nvSpPr>
        <p:spPr/>
        <p:txBody>
          <a:bodyPr/>
          <a:lstStyle/>
          <a:p>
            <a:pPr>
              <a:buFont typeface="Arial" panose="020B0604020202020204" pitchFamily="34" charset="0"/>
              <a:buChar char="•"/>
            </a:pPr>
            <a:r>
              <a:rPr lang="en-US" dirty="0"/>
              <a:t> Code testing (</a:t>
            </a:r>
            <a:r>
              <a:rPr lang="en-US" b="1" dirty="0" err="1">
                <a:solidFill>
                  <a:srgbClr val="7030A0"/>
                </a:solidFill>
              </a:rPr>
              <a:t>testthat</a:t>
            </a:r>
            <a:r>
              <a:rPr lang="en-US" dirty="0"/>
              <a:t>)</a:t>
            </a:r>
          </a:p>
          <a:p>
            <a:pPr>
              <a:buFont typeface="Arial" panose="020B0604020202020204" pitchFamily="34" charset="0"/>
              <a:buChar char="•"/>
            </a:pPr>
            <a:r>
              <a:rPr lang="en-US" dirty="0"/>
              <a:t> Package Management (</a:t>
            </a:r>
            <a:r>
              <a:rPr lang="en-US" b="1" dirty="0">
                <a:solidFill>
                  <a:srgbClr val="7030A0"/>
                </a:solidFill>
              </a:rPr>
              <a:t>packrat</a:t>
            </a:r>
            <a:r>
              <a:rPr lang="en-US" dirty="0"/>
              <a:t>)</a:t>
            </a:r>
          </a:p>
          <a:p>
            <a:pPr>
              <a:buFont typeface="Arial" panose="020B0604020202020204" pitchFamily="34" charset="0"/>
              <a:buChar char="•"/>
            </a:pPr>
            <a:r>
              <a:rPr lang="en-US" dirty="0"/>
              <a:t> Continuous Integration</a:t>
            </a:r>
          </a:p>
          <a:p>
            <a:pPr>
              <a:buFont typeface="Arial" panose="020B0604020202020204" pitchFamily="34" charset="0"/>
              <a:buChar char="•"/>
            </a:pPr>
            <a:r>
              <a:rPr lang="en-US" dirty="0"/>
              <a:t> Data/Code Sharing - Repositories</a:t>
            </a:r>
          </a:p>
        </p:txBody>
      </p:sp>
      <p:sp>
        <p:nvSpPr>
          <p:cNvPr id="4" name="Slide Number Placeholder 3">
            <a:extLst>
              <a:ext uri="{FF2B5EF4-FFF2-40B4-BE49-F238E27FC236}">
                <a16:creationId xmlns:a16="http://schemas.microsoft.com/office/drawing/2014/main" id="{CDA41D54-1FA3-4950-B814-126C6202C95D}"/>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5" name="Picture 4">
            <a:extLst>
              <a:ext uri="{FF2B5EF4-FFF2-40B4-BE49-F238E27FC236}">
                <a16:creationId xmlns:a16="http://schemas.microsoft.com/office/drawing/2014/main" id="{8001FB36-6099-42C6-A914-00A3A54C5877}"/>
              </a:ext>
            </a:extLst>
          </p:cNvPr>
          <p:cNvPicPr>
            <a:picLocks noChangeAspect="1"/>
          </p:cNvPicPr>
          <p:nvPr/>
        </p:nvPicPr>
        <p:blipFill>
          <a:blip r:embed="rId2"/>
          <a:stretch>
            <a:fillRect/>
          </a:stretch>
        </p:blipFill>
        <p:spPr>
          <a:xfrm>
            <a:off x="6870724" y="1335024"/>
            <a:ext cx="1734159" cy="1886278"/>
          </a:xfrm>
          <a:prstGeom prst="rect">
            <a:avLst/>
          </a:prstGeom>
        </p:spPr>
      </p:pic>
      <p:pic>
        <p:nvPicPr>
          <p:cNvPr id="6" name="Picture 5">
            <a:extLst>
              <a:ext uri="{FF2B5EF4-FFF2-40B4-BE49-F238E27FC236}">
                <a16:creationId xmlns:a16="http://schemas.microsoft.com/office/drawing/2014/main" id="{E2F5477E-B7BF-4D3A-A1C9-C1EEBB868BD9}"/>
              </a:ext>
            </a:extLst>
          </p:cNvPr>
          <p:cNvPicPr>
            <a:picLocks noChangeAspect="1"/>
          </p:cNvPicPr>
          <p:nvPr/>
        </p:nvPicPr>
        <p:blipFill>
          <a:blip r:embed="rId3"/>
          <a:stretch>
            <a:fillRect/>
          </a:stretch>
        </p:blipFill>
        <p:spPr>
          <a:xfrm>
            <a:off x="8903758" y="3208073"/>
            <a:ext cx="1933575" cy="857250"/>
          </a:xfrm>
          <a:prstGeom prst="rect">
            <a:avLst/>
          </a:prstGeom>
        </p:spPr>
      </p:pic>
      <p:pic>
        <p:nvPicPr>
          <p:cNvPr id="9" name="Picture 8">
            <a:extLst>
              <a:ext uri="{FF2B5EF4-FFF2-40B4-BE49-F238E27FC236}">
                <a16:creationId xmlns:a16="http://schemas.microsoft.com/office/drawing/2014/main" id="{F176662D-E36C-47C6-8093-9DF9E4972D55}"/>
              </a:ext>
            </a:extLst>
          </p:cNvPr>
          <p:cNvPicPr>
            <a:picLocks noChangeAspect="1"/>
          </p:cNvPicPr>
          <p:nvPr/>
        </p:nvPicPr>
        <p:blipFill>
          <a:blip r:embed="rId4"/>
          <a:stretch>
            <a:fillRect/>
          </a:stretch>
        </p:blipFill>
        <p:spPr>
          <a:xfrm>
            <a:off x="2745377" y="4652990"/>
            <a:ext cx="1619794" cy="1619794"/>
          </a:xfrm>
          <a:prstGeom prst="rect">
            <a:avLst/>
          </a:prstGeom>
        </p:spPr>
      </p:pic>
      <p:pic>
        <p:nvPicPr>
          <p:cNvPr id="10" name="Picture 9">
            <a:extLst>
              <a:ext uri="{FF2B5EF4-FFF2-40B4-BE49-F238E27FC236}">
                <a16:creationId xmlns:a16="http://schemas.microsoft.com/office/drawing/2014/main" id="{32BE2974-7C5F-473C-AAF4-4B9B68F82F84}"/>
              </a:ext>
            </a:extLst>
          </p:cNvPr>
          <p:cNvPicPr>
            <a:picLocks noChangeAspect="1"/>
          </p:cNvPicPr>
          <p:nvPr/>
        </p:nvPicPr>
        <p:blipFill>
          <a:blip r:embed="rId5"/>
          <a:stretch>
            <a:fillRect/>
          </a:stretch>
        </p:blipFill>
        <p:spPr>
          <a:xfrm>
            <a:off x="6509248" y="4691634"/>
            <a:ext cx="3667125" cy="1581150"/>
          </a:xfrm>
          <a:prstGeom prst="rect">
            <a:avLst/>
          </a:prstGeom>
        </p:spPr>
      </p:pic>
    </p:spTree>
    <p:extLst>
      <p:ext uri="{BB962C8B-B14F-4D97-AF65-F5344CB8AC3E}">
        <p14:creationId xmlns:p14="http://schemas.microsoft.com/office/powerpoint/2010/main" val="2650204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2230016"/>
            <a:ext cx="9976664" cy="3881535"/>
          </a:xfrm>
        </p:spPr>
        <p:txBody>
          <a:bodyPr>
            <a:normAutofit/>
          </a:bodyPr>
          <a:lstStyle/>
          <a:p>
            <a:pPr>
              <a:buFont typeface="Arial" panose="020B0604020202020204" pitchFamily="34" charset="0"/>
              <a:buChar char="•"/>
            </a:pPr>
            <a:r>
              <a:rPr lang="en-US" dirty="0"/>
              <a:t> Happy Git and </a:t>
            </a:r>
            <a:r>
              <a:rPr lang="en-US" dirty="0" err="1"/>
              <a:t>Github</a:t>
            </a:r>
            <a:r>
              <a:rPr lang="en-US" dirty="0"/>
              <a:t> for the </a:t>
            </a:r>
            <a:r>
              <a:rPr lang="en-US" dirty="0" err="1"/>
              <a:t>UseR</a:t>
            </a:r>
            <a:r>
              <a:rPr lang="en-US" dirty="0"/>
              <a:t>, </a:t>
            </a:r>
            <a:r>
              <a:rPr lang="en-US" dirty="0">
                <a:hlinkClick r:id="rId3"/>
              </a:rPr>
              <a:t>https://happygitwithr.com/</a:t>
            </a:r>
            <a:endParaRPr lang="en-US" dirty="0"/>
          </a:p>
          <a:p>
            <a:pPr>
              <a:buFont typeface="Arial" panose="020B0604020202020204" pitchFamily="34" charset="0"/>
              <a:buChar char="•"/>
            </a:pPr>
            <a:r>
              <a:rPr lang="en-US" dirty="0"/>
              <a:t> Stat 545, </a:t>
            </a:r>
            <a:r>
              <a:rPr lang="en-US" dirty="0">
                <a:hlinkClick r:id="rId4"/>
              </a:rPr>
              <a:t>https://stat545.com/</a:t>
            </a:r>
            <a:r>
              <a:rPr lang="en-US" dirty="0"/>
              <a:t> and </a:t>
            </a:r>
            <a:r>
              <a:rPr lang="en-US" dirty="0">
                <a:hlinkClick r:id="rId5"/>
              </a:rPr>
              <a:t>https://stat545.stat.ubc.ca/</a:t>
            </a:r>
            <a:endParaRPr lang="en-US" dirty="0"/>
          </a:p>
          <a:p>
            <a:pPr>
              <a:buFont typeface="Arial" panose="020B0604020202020204" pitchFamily="34" charset="0"/>
              <a:buChar char="•"/>
            </a:pPr>
            <a:r>
              <a:rPr lang="en-US" dirty="0"/>
              <a:t> Quick R, </a:t>
            </a:r>
            <a:r>
              <a:rPr lang="en-US" dirty="0">
                <a:hlinkClick r:id="rId6"/>
              </a:rPr>
              <a:t>https://www.statmethods.net/</a:t>
            </a:r>
            <a:endParaRPr lang="en-US" dirty="0"/>
          </a:p>
          <a:p>
            <a:pPr>
              <a:buFont typeface="Arial" panose="020B0604020202020204" pitchFamily="34" charset="0"/>
              <a:buChar char="•"/>
            </a:pPr>
            <a:r>
              <a:rPr lang="en-US" dirty="0"/>
              <a:t> R Graphics Cookbook, </a:t>
            </a:r>
            <a:r>
              <a:rPr lang="en-US" dirty="0">
                <a:hlinkClick r:id="rId7"/>
              </a:rPr>
              <a:t>https://r-graphics.org/</a:t>
            </a:r>
            <a:r>
              <a:rPr lang="en-US" dirty="0"/>
              <a:t> and </a:t>
            </a:r>
            <a:r>
              <a:rPr lang="en-US" dirty="0">
                <a:hlinkClick r:id="rId8"/>
              </a:rPr>
              <a:t>http://www.cookbook-r.com/Graphs/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090377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1814945"/>
            <a:ext cx="10786872" cy="5043055"/>
          </a:xfrm>
        </p:spPr>
        <p:txBody>
          <a:bodyPr>
            <a:normAutofit/>
          </a:bodyPr>
          <a:lstStyle/>
          <a:p>
            <a:pPr>
              <a:buFont typeface="Arial" panose="020B0604020202020204" pitchFamily="34" charset="0"/>
              <a:buChar char="•"/>
            </a:pPr>
            <a:r>
              <a:rPr lang="en-US" dirty="0"/>
              <a:t> </a:t>
            </a:r>
            <a:r>
              <a:rPr lang="en-US" dirty="0" err="1"/>
              <a:t>Rstudio</a:t>
            </a:r>
            <a:r>
              <a:rPr lang="en-US" dirty="0"/>
              <a:t> education, </a:t>
            </a:r>
            <a:r>
              <a:rPr lang="en-US" dirty="0">
                <a:hlinkClick r:id="rId3"/>
              </a:rPr>
              <a:t>https://education.rstudio.com/</a:t>
            </a:r>
            <a:endParaRPr lang="en-US" dirty="0"/>
          </a:p>
          <a:p>
            <a:pPr>
              <a:buFont typeface="Arial" panose="020B0604020202020204" pitchFamily="34" charset="0"/>
              <a:buChar char="•"/>
            </a:pPr>
            <a:r>
              <a:rPr lang="en-US" dirty="0"/>
              <a:t> </a:t>
            </a:r>
            <a:r>
              <a:rPr lang="en-US" dirty="0" err="1"/>
              <a:t>Datacamp</a:t>
            </a:r>
            <a:r>
              <a:rPr lang="en-US" dirty="0"/>
              <a:t> for the classroom, </a:t>
            </a:r>
            <a:r>
              <a:rPr lang="en-US" dirty="0">
                <a:hlinkClick r:id="rId4"/>
              </a:rPr>
              <a:t>https://www.datacamp.com/groups/education</a:t>
            </a:r>
            <a:endParaRPr lang="en-US" dirty="0"/>
          </a:p>
          <a:p>
            <a:pPr>
              <a:buFont typeface="Arial" panose="020B0604020202020204" pitchFamily="34" charset="0"/>
              <a:buChar char="•"/>
            </a:pPr>
            <a:r>
              <a:rPr lang="en-US" dirty="0"/>
              <a:t> </a:t>
            </a:r>
            <a:r>
              <a:rPr lang="en-US" dirty="0" err="1"/>
              <a:t>Github</a:t>
            </a:r>
            <a:r>
              <a:rPr lang="en-US" dirty="0"/>
              <a:t> education, </a:t>
            </a:r>
            <a:r>
              <a:rPr lang="en-US" dirty="0">
                <a:hlinkClick r:id="rId5"/>
              </a:rPr>
              <a:t>https://education.github.com/</a:t>
            </a:r>
            <a:endParaRPr lang="en-US" dirty="0"/>
          </a:p>
          <a:p>
            <a:pPr>
              <a:buFont typeface="Arial" panose="020B0604020202020204" pitchFamily="34" charset="0"/>
              <a:buChar char="•"/>
            </a:pPr>
            <a:r>
              <a:rPr lang="en-US" dirty="0"/>
              <a:t> Gitlab for education, </a:t>
            </a:r>
            <a:r>
              <a:rPr lang="en-US" dirty="0">
                <a:hlinkClick r:id="rId6"/>
              </a:rPr>
              <a:t>https://about.gitlab.com/solutions/education/</a:t>
            </a:r>
            <a:endParaRPr lang="en-US" dirty="0"/>
          </a:p>
          <a:p>
            <a:pPr>
              <a:buFont typeface="Arial" panose="020B0604020202020204" pitchFamily="34" charset="0"/>
              <a:buChar char="•"/>
            </a:pPr>
            <a:r>
              <a:rPr lang="en-US" dirty="0"/>
              <a:t> Mine </a:t>
            </a:r>
            <a:r>
              <a:rPr lang="en-US" dirty="0" err="1"/>
              <a:t>Cetinkaya-Rundel</a:t>
            </a:r>
            <a:r>
              <a:rPr lang="en-US" dirty="0"/>
              <a:t>, </a:t>
            </a:r>
            <a:r>
              <a:rPr lang="en-US" dirty="0">
                <a:hlinkClick r:id="rId7"/>
              </a:rPr>
              <a:t>https://mine-cetinkaya-rundel.github.io/teach-r-online/</a:t>
            </a:r>
            <a:r>
              <a:rPr lang="en-US" dirty="0"/>
              <a:t> - also see </a:t>
            </a:r>
            <a:r>
              <a:rPr lang="en-US" b="1" dirty="0" err="1">
                <a:solidFill>
                  <a:srgbClr val="7030A0"/>
                </a:solidFill>
              </a:rPr>
              <a:t>ghclass</a:t>
            </a:r>
            <a:r>
              <a:rPr lang="en-US" dirty="0"/>
              <a:t> R package for managing students in </a:t>
            </a:r>
            <a:r>
              <a:rPr lang="en-US" dirty="0" err="1"/>
              <a:t>Github</a:t>
            </a: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49131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C6DB2B-D0FA-4731-A16F-94F3FFAEA2F8}"/>
              </a:ext>
            </a:extLst>
          </p:cNvPr>
          <p:cNvSpPr>
            <a:spLocks noGrp="1"/>
          </p:cNvSpPr>
          <p:nvPr>
            <p:ph type="sldNum" sz="quarter" idx="12"/>
          </p:nvPr>
        </p:nvSpPr>
        <p:spPr/>
        <p:txBody>
          <a:bodyPr/>
          <a:lstStyle/>
          <a:p>
            <a:fld id="{4FAB73BC-B049-4115-A692-8D63A059BFB8}" type="slidenum">
              <a:rPr lang="en-US" smtClean="0"/>
              <a:t>28</a:t>
            </a:fld>
            <a:endParaRPr lang="en-US" dirty="0"/>
          </a:p>
        </p:txBody>
      </p:sp>
      <p:pic>
        <p:nvPicPr>
          <p:cNvPr id="3" name="Picture 2">
            <a:extLst>
              <a:ext uri="{FF2B5EF4-FFF2-40B4-BE49-F238E27FC236}">
                <a16:creationId xmlns:a16="http://schemas.microsoft.com/office/drawing/2014/main" id="{680EF161-21CB-435A-A3A0-D2DE07BFD644}"/>
              </a:ext>
            </a:extLst>
          </p:cNvPr>
          <p:cNvPicPr>
            <a:picLocks noChangeAspect="1"/>
          </p:cNvPicPr>
          <p:nvPr/>
        </p:nvPicPr>
        <p:blipFill>
          <a:blip r:embed="rId3"/>
          <a:stretch>
            <a:fillRect/>
          </a:stretch>
        </p:blipFill>
        <p:spPr>
          <a:xfrm>
            <a:off x="1693312" y="285750"/>
            <a:ext cx="9010650" cy="6572250"/>
          </a:xfrm>
          <a:prstGeom prst="rect">
            <a:avLst/>
          </a:prstGeom>
        </p:spPr>
      </p:pic>
      <p:sp>
        <p:nvSpPr>
          <p:cNvPr id="5" name="TextBox 4">
            <a:extLst>
              <a:ext uri="{FF2B5EF4-FFF2-40B4-BE49-F238E27FC236}">
                <a16:creationId xmlns:a16="http://schemas.microsoft.com/office/drawing/2014/main" id="{4588D8C1-23DB-4125-BDEB-A22DA2589B00}"/>
              </a:ext>
            </a:extLst>
          </p:cNvPr>
          <p:cNvSpPr txBox="1"/>
          <p:nvPr/>
        </p:nvSpPr>
        <p:spPr>
          <a:xfrm>
            <a:off x="1769767" y="354563"/>
            <a:ext cx="7868693" cy="523220"/>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hlinkClick r:id="rId4"/>
              </a:rPr>
              <a:t>https://melindahiggins2000.github.io/N741bigdata/</a:t>
            </a:r>
            <a:endParaRPr lang="en-US" sz="2800" dirty="0"/>
          </a:p>
        </p:txBody>
      </p:sp>
    </p:spTree>
    <p:extLst>
      <p:ext uri="{BB962C8B-B14F-4D97-AF65-F5344CB8AC3E}">
        <p14:creationId xmlns:p14="http://schemas.microsoft.com/office/powerpoint/2010/main" val="52790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F3C1-EC14-4868-B36E-2BBA688A747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253779A-0DA7-43F6-B96C-25BB06841FB5}"/>
              </a:ext>
            </a:extLst>
          </p:cNvPr>
          <p:cNvSpPr>
            <a:spLocks noGrp="1"/>
          </p:cNvSpPr>
          <p:nvPr>
            <p:ph idx="1"/>
          </p:nvPr>
        </p:nvSpPr>
        <p:spPr/>
        <p:txBody>
          <a:bodyPr/>
          <a:lstStyle/>
          <a:p>
            <a:r>
              <a:rPr lang="en-US" dirty="0"/>
              <a:t>My contact info:</a:t>
            </a:r>
          </a:p>
          <a:p>
            <a:r>
              <a:rPr lang="en-US" dirty="0">
                <a:hlinkClick r:id="rId3"/>
              </a:rPr>
              <a:t>Melinda.higgins@emory.edu</a:t>
            </a:r>
            <a:endParaRPr lang="en-US" dirty="0"/>
          </a:p>
          <a:p>
            <a:r>
              <a:rPr lang="en-US" dirty="0">
                <a:hlinkClick r:id="rId4"/>
              </a:rPr>
              <a:t>https://melindahiggins.netlify.app/</a:t>
            </a:r>
            <a:endParaRPr lang="en-US" dirty="0"/>
          </a:p>
          <a:p>
            <a:r>
              <a:rPr lang="en-US" dirty="0">
                <a:hlinkClick r:id="rId5"/>
              </a:rPr>
              <a:t>http://nursing.emory.edu/faculty-and-research/directory/profile.html?id=980</a:t>
            </a:r>
            <a:endParaRPr lang="en-US" dirty="0"/>
          </a:p>
          <a:p>
            <a:endParaRPr lang="en-US" dirty="0"/>
          </a:p>
        </p:txBody>
      </p:sp>
      <p:sp>
        <p:nvSpPr>
          <p:cNvPr id="4" name="Slide Number Placeholder 3">
            <a:extLst>
              <a:ext uri="{FF2B5EF4-FFF2-40B4-BE49-F238E27FC236}">
                <a16:creationId xmlns:a16="http://schemas.microsoft.com/office/drawing/2014/main" id="{7A6B64AE-C33F-434A-B217-B24400378A7F}"/>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12301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20-C95B-49A2-A20D-58C45F084E4E}"/>
              </a:ext>
            </a:extLst>
          </p:cNvPr>
          <p:cNvSpPr>
            <a:spLocks noGrp="1"/>
          </p:cNvSpPr>
          <p:nvPr>
            <p:ph type="title"/>
          </p:nvPr>
        </p:nvSpPr>
        <p:spPr/>
        <p:txBody>
          <a:bodyPr/>
          <a:lstStyle/>
          <a:p>
            <a:r>
              <a:rPr lang="en-US" dirty="0"/>
              <a:t>A (Brief) History of Literate programming</a:t>
            </a:r>
          </a:p>
        </p:txBody>
      </p:sp>
      <p:sp>
        <p:nvSpPr>
          <p:cNvPr id="3" name="Slide Number Placeholder 2">
            <a:extLst>
              <a:ext uri="{FF2B5EF4-FFF2-40B4-BE49-F238E27FC236}">
                <a16:creationId xmlns:a16="http://schemas.microsoft.com/office/drawing/2014/main" id="{C7120228-D58E-46D8-9FD6-E365066B7E01}"/>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57518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328B1A-8367-4E72-9A69-2D89E989E555}"/>
              </a:ext>
            </a:extLst>
          </p:cNvPr>
          <p:cNvSpPr>
            <a:spLocks noGrp="1"/>
          </p:cNvSpPr>
          <p:nvPr>
            <p:ph type="title"/>
          </p:nvPr>
        </p:nvSpPr>
        <p:spPr/>
        <p:txBody>
          <a:bodyPr/>
          <a:lstStyle/>
          <a:p>
            <a:r>
              <a:rPr lang="en-US" dirty="0" err="1"/>
              <a:t>Rmarkdown</a:t>
            </a:r>
            <a:r>
              <a:rPr lang="en-US" dirty="0"/>
              <a:t> (+ </a:t>
            </a:r>
            <a:r>
              <a:rPr lang="en-US" dirty="0" err="1"/>
              <a:t>pandoc</a:t>
            </a:r>
            <a:r>
              <a:rPr lang="en-US" dirty="0"/>
              <a:t>)</a:t>
            </a:r>
          </a:p>
        </p:txBody>
      </p:sp>
      <p:sp>
        <p:nvSpPr>
          <p:cNvPr id="2" name="Slide Number Placeholder 1">
            <a:extLst>
              <a:ext uri="{FF2B5EF4-FFF2-40B4-BE49-F238E27FC236}">
                <a16:creationId xmlns:a16="http://schemas.microsoft.com/office/drawing/2014/main" id="{529BD878-A974-4050-ADAC-0D5636324CE8}"/>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5" name="TextBox 4">
            <a:extLst>
              <a:ext uri="{FF2B5EF4-FFF2-40B4-BE49-F238E27FC236}">
                <a16:creationId xmlns:a16="http://schemas.microsoft.com/office/drawing/2014/main" id="{C6CF3F9E-19C8-41A8-AF42-7EB816F1EA69}"/>
              </a:ext>
            </a:extLst>
          </p:cNvPr>
          <p:cNvSpPr txBox="1"/>
          <p:nvPr/>
        </p:nvSpPr>
        <p:spPr>
          <a:xfrm>
            <a:off x="472440" y="5626453"/>
            <a:ext cx="6042360" cy="646331"/>
          </a:xfrm>
          <a:prstGeom prst="rect">
            <a:avLst/>
          </a:prstGeom>
          <a:noFill/>
        </p:spPr>
        <p:txBody>
          <a:bodyPr wrap="none" rtlCol="0">
            <a:spAutoFit/>
          </a:bodyPr>
          <a:lstStyle/>
          <a:p>
            <a:r>
              <a:rPr lang="en-US" sz="3600" dirty="0">
                <a:hlinkClick r:id="rId2"/>
              </a:rPr>
              <a:t>https://rmarkdown.rstudio.com/</a:t>
            </a:r>
            <a:endParaRPr lang="en-US" sz="3600" dirty="0"/>
          </a:p>
        </p:txBody>
      </p:sp>
      <p:pic>
        <p:nvPicPr>
          <p:cNvPr id="6" name="Picture 5">
            <a:extLst>
              <a:ext uri="{FF2B5EF4-FFF2-40B4-BE49-F238E27FC236}">
                <a16:creationId xmlns:a16="http://schemas.microsoft.com/office/drawing/2014/main" id="{7813ED39-3522-467E-8694-501761537BFD}"/>
              </a:ext>
            </a:extLst>
          </p:cNvPr>
          <p:cNvPicPr>
            <a:picLocks noChangeAspect="1"/>
          </p:cNvPicPr>
          <p:nvPr/>
        </p:nvPicPr>
        <p:blipFill>
          <a:blip r:embed="rId3"/>
          <a:stretch>
            <a:fillRect/>
          </a:stretch>
        </p:blipFill>
        <p:spPr>
          <a:xfrm>
            <a:off x="381000" y="2470786"/>
            <a:ext cx="7720861" cy="1916428"/>
          </a:xfrm>
          <a:prstGeom prst="rect">
            <a:avLst/>
          </a:prstGeom>
        </p:spPr>
      </p:pic>
      <p:pic>
        <p:nvPicPr>
          <p:cNvPr id="4" name="Picture 3">
            <a:extLst>
              <a:ext uri="{FF2B5EF4-FFF2-40B4-BE49-F238E27FC236}">
                <a16:creationId xmlns:a16="http://schemas.microsoft.com/office/drawing/2014/main" id="{E27DA764-1F7C-46CD-AA77-4E150DB3B9BA}"/>
              </a:ext>
            </a:extLst>
          </p:cNvPr>
          <p:cNvPicPr>
            <a:picLocks noChangeAspect="1"/>
          </p:cNvPicPr>
          <p:nvPr/>
        </p:nvPicPr>
        <p:blipFill>
          <a:blip r:embed="rId4"/>
          <a:stretch>
            <a:fillRect/>
          </a:stretch>
        </p:blipFill>
        <p:spPr>
          <a:xfrm>
            <a:off x="6808822" y="0"/>
            <a:ext cx="5288664" cy="6858000"/>
          </a:xfrm>
          <a:prstGeom prst="rect">
            <a:avLst/>
          </a:prstGeom>
        </p:spPr>
      </p:pic>
    </p:spTree>
    <p:extLst>
      <p:ext uri="{BB962C8B-B14F-4D97-AF65-F5344CB8AC3E}">
        <p14:creationId xmlns:p14="http://schemas.microsoft.com/office/powerpoint/2010/main" val="10692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0472F-1250-4B9C-9FED-5277A73AD412}"/>
              </a:ext>
            </a:extLst>
          </p:cNvPr>
          <p:cNvSpPr>
            <a:spLocks noGrp="1"/>
          </p:cNvSpPr>
          <p:nvPr>
            <p:ph type="title"/>
          </p:nvPr>
        </p:nvSpPr>
        <p:spPr/>
        <p:txBody>
          <a:bodyPr/>
          <a:lstStyle/>
          <a:p>
            <a:r>
              <a:rPr lang="en-US" dirty="0"/>
              <a:t>“</a:t>
            </a:r>
            <a:r>
              <a:rPr lang="en-US" dirty="0" err="1"/>
              <a:t>Tidyverse</a:t>
            </a:r>
            <a:r>
              <a:rPr lang="en-US" dirty="0"/>
              <a:t>” workflow</a:t>
            </a:r>
          </a:p>
        </p:txBody>
      </p:sp>
      <p:sp>
        <p:nvSpPr>
          <p:cNvPr id="2" name="Slide Number Placeholder 1">
            <a:extLst>
              <a:ext uri="{FF2B5EF4-FFF2-40B4-BE49-F238E27FC236}">
                <a16:creationId xmlns:a16="http://schemas.microsoft.com/office/drawing/2014/main" id="{C5FFAE9E-55F1-4527-A023-827CFEA9C3F2}"/>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4" name="Picture 3">
            <a:extLst>
              <a:ext uri="{FF2B5EF4-FFF2-40B4-BE49-F238E27FC236}">
                <a16:creationId xmlns:a16="http://schemas.microsoft.com/office/drawing/2014/main" id="{00C72398-B559-4FEB-A4B4-5791AB82FEC7}"/>
              </a:ext>
            </a:extLst>
          </p:cNvPr>
          <p:cNvPicPr>
            <a:picLocks noChangeAspect="1"/>
          </p:cNvPicPr>
          <p:nvPr/>
        </p:nvPicPr>
        <p:blipFill>
          <a:blip r:embed="rId2"/>
          <a:stretch>
            <a:fillRect/>
          </a:stretch>
        </p:blipFill>
        <p:spPr>
          <a:xfrm>
            <a:off x="1469231" y="1933004"/>
            <a:ext cx="7229475" cy="2781300"/>
          </a:xfrm>
          <a:prstGeom prst="rect">
            <a:avLst/>
          </a:prstGeom>
        </p:spPr>
      </p:pic>
      <p:sp>
        <p:nvSpPr>
          <p:cNvPr id="5" name="TextBox 4">
            <a:extLst>
              <a:ext uri="{FF2B5EF4-FFF2-40B4-BE49-F238E27FC236}">
                <a16:creationId xmlns:a16="http://schemas.microsoft.com/office/drawing/2014/main" id="{EAD4F7CD-7E01-4D7F-9C6E-BD2065175F5B}"/>
              </a:ext>
            </a:extLst>
          </p:cNvPr>
          <p:cNvSpPr txBox="1"/>
          <p:nvPr/>
        </p:nvSpPr>
        <p:spPr>
          <a:xfrm>
            <a:off x="1804856" y="5088200"/>
            <a:ext cx="8582286" cy="646331"/>
          </a:xfrm>
          <a:prstGeom prst="rect">
            <a:avLst/>
          </a:prstGeom>
          <a:noFill/>
        </p:spPr>
        <p:txBody>
          <a:bodyPr wrap="none" rtlCol="0">
            <a:spAutoFit/>
          </a:bodyPr>
          <a:lstStyle/>
          <a:p>
            <a:r>
              <a:rPr lang="en-US" sz="3600" dirty="0">
                <a:hlinkClick r:id="rId3"/>
              </a:rPr>
              <a:t>https://r4ds.had.co.nz/communicate-intro.html</a:t>
            </a:r>
            <a:endParaRPr lang="en-US" sz="3600" dirty="0"/>
          </a:p>
        </p:txBody>
      </p:sp>
      <p:pic>
        <p:nvPicPr>
          <p:cNvPr id="6" name="Picture 5">
            <a:extLst>
              <a:ext uri="{FF2B5EF4-FFF2-40B4-BE49-F238E27FC236}">
                <a16:creationId xmlns:a16="http://schemas.microsoft.com/office/drawing/2014/main" id="{D1A3A7F1-6982-4B46-A44F-76257D187FF2}"/>
              </a:ext>
            </a:extLst>
          </p:cNvPr>
          <p:cNvPicPr>
            <a:picLocks noChangeAspect="1"/>
          </p:cNvPicPr>
          <p:nvPr/>
        </p:nvPicPr>
        <p:blipFill>
          <a:blip r:embed="rId4"/>
          <a:stretch>
            <a:fillRect/>
          </a:stretch>
        </p:blipFill>
        <p:spPr>
          <a:xfrm>
            <a:off x="9143809" y="0"/>
            <a:ext cx="3057525" cy="4562475"/>
          </a:xfrm>
          <a:prstGeom prst="rect">
            <a:avLst/>
          </a:prstGeom>
        </p:spPr>
      </p:pic>
    </p:spTree>
    <p:extLst>
      <p:ext uri="{BB962C8B-B14F-4D97-AF65-F5344CB8AC3E}">
        <p14:creationId xmlns:p14="http://schemas.microsoft.com/office/powerpoint/2010/main" val="12373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26535-E40B-43CB-8D6B-73BD771B599C}"/>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3" name="Picture 2">
            <a:extLst>
              <a:ext uri="{FF2B5EF4-FFF2-40B4-BE49-F238E27FC236}">
                <a16:creationId xmlns:a16="http://schemas.microsoft.com/office/drawing/2014/main" id="{7D3A71B5-EB72-4C7F-8571-099A3CA4579B}"/>
              </a:ext>
            </a:extLst>
          </p:cNvPr>
          <p:cNvPicPr>
            <a:picLocks noChangeAspect="1"/>
          </p:cNvPicPr>
          <p:nvPr/>
        </p:nvPicPr>
        <p:blipFill>
          <a:blip r:embed="rId3"/>
          <a:stretch>
            <a:fillRect/>
          </a:stretch>
        </p:blipFill>
        <p:spPr>
          <a:xfrm>
            <a:off x="0" y="174625"/>
            <a:ext cx="12192000" cy="6508750"/>
          </a:xfrm>
          <a:prstGeom prst="rect">
            <a:avLst/>
          </a:prstGeom>
        </p:spPr>
      </p:pic>
      <p:sp>
        <p:nvSpPr>
          <p:cNvPr id="4" name="Rectangle 3">
            <a:extLst>
              <a:ext uri="{FF2B5EF4-FFF2-40B4-BE49-F238E27FC236}">
                <a16:creationId xmlns:a16="http://schemas.microsoft.com/office/drawing/2014/main" id="{81784D9A-8822-4E6B-9222-3EC5054352F4}"/>
              </a:ext>
            </a:extLst>
          </p:cNvPr>
          <p:cNvSpPr/>
          <p:nvPr/>
        </p:nvSpPr>
        <p:spPr>
          <a:xfrm>
            <a:off x="0" y="3291840"/>
            <a:ext cx="6453051" cy="3391535"/>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CONSOLE</a:t>
            </a:r>
          </a:p>
        </p:txBody>
      </p:sp>
      <p:sp>
        <p:nvSpPr>
          <p:cNvPr id="5" name="Rectangle 4">
            <a:extLst>
              <a:ext uri="{FF2B5EF4-FFF2-40B4-BE49-F238E27FC236}">
                <a16:creationId xmlns:a16="http://schemas.microsoft.com/office/drawing/2014/main" id="{13D0B7B0-344D-4B0C-BFA9-8C1D949239D8}"/>
              </a:ext>
            </a:extLst>
          </p:cNvPr>
          <p:cNvSpPr/>
          <p:nvPr/>
        </p:nvSpPr>
        <p:spPr>
          <a:xfrm>
            <a:off x="-1" y="779418"/>
            <a:ext cx="6309361"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R Scripts, RMD, …</a:t>
            </a:r>
          </a:p>
        </p:txBody>
      </p:sp>
      <p:sp>
        <p:nvSpPr>
          <p:cNvPr id="6" name="Rectangle 5">
            <a:extLst>
              <a:ext uri="{FF2B5EF4-FFF2-40B4-BE49-F238E27FC236}">
                <a16:creationId xmlns:a16="http://schemas.microsoft.com/office/drawing/2014/main" id="{0D8D9833-9CB7-4133-A91A-8C9C93D917F7}"/>
              </a:ext>
            </a:extLst>
          </p:cNvPr>
          <p:cNvSpPr/>
          <p:nvPr/>
        </p:nvSpPr>
        <p:spPr>
          <a:xfrm>
            <a:off x="6453051" y="779418"/>
            <a:ext cx="5738949"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Environment</a:t>
            </a:r>
          </a:p>
          <a:p>
            <a:pPr algn="ctr"/>
            <a:r>
              <a:rPr lang="en-US" sz="4400" b="1" dirty="0">
                <a:solidFill>
                  <a:schemeClr val="tx1"/>
                </a:solidFill>
              </a:rPr>
              <a:t>History, GIT, …</a:t>
            </a:r>
          </a:p>
        </p:txBody>
      </p:sp>
      <p:sp>
        <p:nvSpPr>
          <p:cNvPr id="7" name="Rectangle 6">
            <a:extLst>
              <a:ext uri="{FF2B5EF4-FFF2-40B4-BE49-F238E27FC236}">
                <a16:creationId xmlns:a16="http://schemas.microsoft.com/office/drawing/2014/main" id="{E41CE96C-4FDA-4107-81CF-BC8ADC600481}"/>
              </a:ext>
            </a:extLst>
          </p:cNvPr>
          <p:cNvSpPr/>
          <p:nvPr/>
        </p:nvSpPr>
        <p:spPr>
          <a:xfrm>
            <a:off x="6553200" y="3291840"/>
            <a:ext cx="5503817" cy="3391534"/>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Files, Plots, Packages, Help, Other Output</a:t>
            </a:r>
          </a:p>
        </p:txBody>
      </p:sp>
      <p:sp>
        <p:nvSpPr>
          <p:cNvPr id="8" name="TextBox 7">
            <a:extLst>
              <a:ext uri="{FF2B5EF4-FFF2-40B4-BE49-F238E27FC236}">
                <a16:creationId xmlns:a16="http://schemas.microsoft.com/office/drawing/2014/main" id="{C92C6341-C288-449A-8C03-9127AAF477D8}"/>
              </a:ext>
            </a:extLst>
          </p:cNvPr>
          <p:cNvSpPr txBox="1"/>
          <p:nvPr/>
        </p:nvSpPr>
        <p:spPr>
          <a:xfrm>
            <a:off x="4228341" y="-163599"/>
            <a:ext cx="3735318" cy="707886"/>
          </a:xfrm>
          <a:prstGeom prst="rect">
            <a:avLst/>
          </a:prstGeom>
          <a:noFill/>
        </p:spPr>
        <p:txBody>
          <a:bodyPr wrap="none" rtlCol="0">
            <a:spAutoFit/>
          </a:bodyPr>
          <a:lstStyle/>
          <a:p>
            <a:r>
              <a:rPr lang="en-US" sz="4000" dirty="0"/>
              <a:t>THE RSTUDIO IDE</a:t>
            </a:r>
          </a:p>
        </p:txBody>
      </p:sp>
    </p:spTree>
    <p:extLst>
      <p:ext uri="{BB962C8B-B14F-4D97-AF65-F5344CB8AC3E}">
        <p14:creationId xmlns:p14="http://schemas.microsoft.com/office/powerpoint/2010/main" val="34328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F092-ED77-43A1-BA22-FC368004633C}"/>
              </a:ext>
            </a:extLst>
          </p:cNvPr>
          <p:cNvSpPr>
            <a:spLocks noGrp="1"/>
          </p:cNvSpPr>
          <p:nvPr>
            <p:ph type="title"/>
          </p:nvPr>
        </p:nvSpPr>
        <p:spPr/>
        <p:txBody>
          <a:bodyPr/>
          <a:lstStyle/>
          <a:p>
            <a:r>
              <a:rPr lang="en-US" dirty="0"/>
              <a:t>Short Demo</a:t>
            </a:r>
          </a:p>
        </p:txBody>
      </p:sp>
      <p:sp>
        <p:nvSpPr>
          <p:cNvPr id="3" name="Slide Number Placeholder 2">
            <a:extLst>
              <a:ext uri="{FF2B5EF4-FFF2-40B4-BE49-F238E27FC236}">
                <a16:creationId xmlns:a16="http://schemas.microsoft.com/office/drawing/2014/main" id="{C663D5C3-AAE8-42C9-A168-45C841E3973A}"/>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9486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D2B4-D109-4929-BB19-3B2DAA536B0E}"/>
              </a:ext>
            </a:extLst>
          </p:cNvPr>
          <p:cNvSpPr>
            <a:spLocks noGrp="1"/>
          </p:cNvSpPr>
          <p:nvPr>
            <p:ph type="title"/>
          </p:nvPr>
        </p:nvSpPr>
        <p:spPr/>
        <p:txBody>
          <a:bodyPr/>
          <a:lstStyle/>
          <a:p>
            <a:r>
              <a:rPr lang="en-US" dirty="0"/>
              <a:t>Not just for R anymore…</a:t>
            </a:r>
          </a:p>
        </p:txBody>
      </p:sp>
      <p:sp>
        <p:nvSpPr>
          <p:cNvPr id="3" name="Slide Number Placeholder 2">
            <a:extLst>
              <a:ext uri="{FF2B5EF4-FFF2-40B4-BE49-F238E27FC236}">
                <a16:creationId xmlns:a16="http://schemas.microsoft.com/office/drawing/2014/main" id="{0D415C64-1947-4A88-83B5-7D68E5E40B24}"/>
              </a:ext>
            </a:extLst>
          </p:cNvPr>
          <p:cNvSpPr>
            <a:spLocks noGrp="1"/>
          </p:cNvSpPr>
          <p:nvPr>
            <p:ph type="sldNum" sz="quarter" idx="12"/>
          </p:nvPr>
        </p:nvSpPr>
        <p:spPr/>
        <p:txBody>
          <a:bodyPr/>
          <a:lstStyle/>
          <a:p>
            <a:fld id="{4FAB73BC-B049-4115-A692-8D63A059BFB8}" type="slidenum">
              <a:rPr lang="en-US" smtClean="0"/>
              <a:t>8</a:t>
            </a:fld>
            <a:endParaRPr lang="en-US" dirty="0"/>
          </a:p>
        </p:txBody>
      </p:sp>
      <p:grpSp>
        <p:nvGrpSpPr>
          <p:cNvPr id="10" name="Group 9">
            <a:extLst>
              <a:ext uri="{FF2B5EF4-FFF2-40B4-BE49-F238E27FC236}">
                <a16:creationId xmlns:a16="http://schemas.microsoft.com/office/drawing/2014/main" id="{56AA0AE7-8E20-4718-91D1-507162DF4127}"/>
              </a:ext>
            </a:extLst>
          </p:cNvPr>
          <p:cNvGrpSpPr/>
          <p:nvPr/>
        </p:nvGrpSpPr>
        <p:grpSpPr>
          <a:xfrm>
            <a:off x="785186" y="2774551"/>
            <a:ext cx="10197955" cy="3595669"/>
            <a:chOff x="169817" y="3149355"/>
            <a:chExt cx="10197955" cy="3595669"/>
          </a:xfrm>
        </p:grpSpPr>
        <p:pic>
          <p:nvPicPr>
            <p:cNvPr id="6" name="Picture 5">
              <a:extLst>
                <a:ext uri="{FF2B5EF4-FFF2-40B4-BE49-F238E27FC236}">
                  <a16:creationId xmlns:a16="http://schemas.microsoft.com/office/drawing/2014/main" id="{8142ABD0-4C22-4C1F-AA54-BEEDE29E3C00}"/>
                </a:ext>
              </a:extLst>
            </p:cNvPr>
            <p:cNvPicPr>
              <a:picLocks noChangeAspect="1"/>
            </p:cNvPicPr>
            <p:nvPr/>
          </p:nvPicPr>
          <p:blipFill>
            <a:blip r:embed="rId2"/>
            <a:stretch>
              <a:fillRect/>
            </a:stretch>
          </p:blipFill>
          <p:spPr>
            <a:xfrm>
              <a:off x="261747" y="3149355"/>
              <a:ext cx="10106025" cy="3533775"/>
            </a:xfrm>
            <a:prstGeom prst="rect">
              <a:avLst/>
            </a:prstGeom>
          </p:spPr>
        </p:pic>
        <p:sp>
          <p:nvSpPr>
            <p:cNvPr id="7" name="Rectangle 6">
              <a:extLst>
                <a:ext uri="{FF2B5EF4-FFF2-40B4-BE49-F238E27FC236}">
                  <a16:creationId xmlns:a16="http://schemas.microsoft.com/office/drawing/2014/main" id="{A34BAD59-CBB6-4F2F-94DE-BE0BBCB9F42B}"/>
                </a:ext>
              </a:extLst>
            </p:cNvPr>
            <p:cNvSpPr/>
            <p:nvPr/>
          </p:nvSpPr>
          <p:spPr>
            <a:xfrm>
              <a:off x="169817" y="6087291"/>
              <a:ext cx="10106025" cy="657733"/>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E6694D4-F015-45BB-91D1-6417CC771A1C}"/>
                </a:ext>
              </a:extLst>
            </p:cNvPr>
            <p:cNvSpPr/>
            <p:nvPr/>
          </p:nvSpPr>
          <p:spPr>
            <a:xfrm>
              <a:off x="4833257" y="5812971"/>
              <a:ext cx="5442584"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FD9797-7D9D-4EC4-B392-66306094D4B6}"/>
                </a:ext>
              </a:extLst>
            </p:cNvPr>
            <p:cNvSpPr/>
            <p:nvPr/>
          </p:nvSpPr>
          <p:spPr>
            <a:xfrm>
              <a:off x="253366" y="3154680"/>
              <a:ext cx="2829468" cy="274320"/>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D2181CC-3147-468C-84E9-33DB197B92E9}"/>
              </a:ext>
            </a:extLst>
          </p:cNvPr>
          <p:cNvPicPr>
            <a:picLocks noChangeAspect="1"/>
          </p:cNvPicPr>
          <p:nvPr/>
        </p:nvPicPr>
        <p:blipFill>
          <a:blip r:embed="rId3"/>
          <a:stretch>
            <a:fillRect/>
          </a:stretch>
        </p:blipFill>
        <p:spPr>
          <a:xfrm>
            <a:off x="8169918" y="-104503"/>
            <a:ext cx="1600200" cy="3152775"/>
          </a:xfrm>
          <a:prstGeom prst="rect">
            <a:avLst/>
          </a:prstGeom>
        </p:spPr>
      </p:pic>
    </p:spTree>
    <p:extLst>
      <p:ext uri="{BB962C8B-B14F-4D97-AF65-F5344CB8AC3E}">
        <p14:creationId xmlns:p14="http://schemas.microsoft.com/office/powerpoint/2010/main" val="3457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769C-CDE8-408D-9625-2BB91406E1CE}"/>
              </a:ext>
            </a:extLst>
          </p:cNvPr>
          <p:cNvSpPr>
            <a:spLocks noGrp="1"/>
          </p:cNvSpPr>
          <p:nvPr>
            <p:ph type="title"/>
          </p:nvPr>
        </p:nvSpPr>
        <p:spPr/>
        <p:txBody>
          <a:bodyPr/>
          <a:lstStyle/>
          <a:p>
            <a:r>
              <a:rPr lang="en-US" dirty="0"/>
              <a:t>More than R and Python…</a:t>
            </a:r>
          </a:p>
        </p:txBody>
      </p:sp>
      <p:sp>
        <p:nvSpPr>
          <p:cNvPr id="3" name="Slide Number Placeholder 2">
            <a:extLst>
              <a:ext uri="{FF2B5EF4-FFF2-40B4-BE49-F238E27FC236}">
                <a16:creationId xmlns:a16="http://schemas.microsoft.com/office/drawing/2014/main" id="{73F5A778-97AD-4470-BA12-359A275253EE}"/>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4" name="Picture 3">
            <a:extLst>
              <a:ext uri="{FF2B5EF4-FFF2-40B4-BE49-F238E27FC236}">
                <a16:creationId xmlns:a16="http://schemas.microsoft.com/office/drawing/2014/main" id="{25CB7FE5-D951-4FCE-993B-0FA82EFDBF07}"/>
              </a:ext>
            </a:extLst>
          </p:cNvPr>
          <p:cNvPicPr>
            <a:picLocks noChangeAspect="1"/>
          </p:cNvPicPr>
          <p:nvPr/>
        </p:nvPicPr>
        <p:blipFill>
          <a:blip r:embed="rId3"/>
          <a:stretch>
            <a:fillRect/>
          </a:stretch>
        </p:blipFill>
        <p:spPr>
          <a:xfrm>
            <a:off x="7609416" y="870621"/>
            <a:ext cx="3714750" cy="4743450"/>
          </a:xfrm>
          <a:prstGeom prst="rect">
            <a:avLst/>
          </a:prstGeom>
        </p:spPr>
      </p:pic>
      <p:sp>
        <p:nvSpPr>
          <p:cNvPr id="5" name="TextBox 4">
            <a:extLst>
              <a:ext uri="{FF2B5EF4-FFF2-40B4-BE49-F238E27FC236}">
                <a16:creationId xmlns:a16="http://schemas.microsoft.com/office/drawing/2014/main" id="{0AB16720-4C65-4888-85E2-50A523A22704}"/>
              </a:ext>
            </a:extLst>
          </p:cNvPr>
          <p:cNvSpPr txBox="1"/>
          <p:nvPr/>
        </p:nvSpPr>
        <p:spPr>
          <a:xfrm>
            <a:off x="110359" y="5980396"/>
            <a:ext cx="12081641" cy="584775"/>
          </a:xfrm>
          <a:prstGeom prst="rect">
            <a:avLst/>
          </a:prstGeom>
          <a:noFill/>
        </p:spPr>
        <p:txBody>
          <a:bodyPr wrap="none" rtlCol="0">
            <a:spAutoFit/>
          </a:bodyPr>
          <a:lstStyle/>
          <a:p>
            <a:r>
              <a:rPr lang="en-US" sz="3200" dirty="0">
                <a:hlinkClick r:id="rId4"/>
              </a:rPr>
              <a:t>https://bookdown.org/yihui/rmarkdown-cookbook/other-languages.html</a:t>
            </a:r>
            <a:endParaRPr lang="en-US" sz="3200" dirty="0"/>
          </a:p>
        </p:txBody>
      </p:sp>
      <p:pic>
        <p:nvPicPr>
          <p:cNvPr id="6" name="Picture 5">
            <a:extLst>
              <a:ext uri="{FF2B5EF4-FFF2-40B4-BE49-F238E27FC236}">
                <a16:creationId xmlns:a16="http://schemas.microsoft.com/office/drawing/2014/main" id="{260C0321-B576-48AF-A27F-69BEBD5E79E7}"/>
              </a:ext>
            </a:extLst>
          </p:cNvPr>
          <p:cNvPicPr>
            <a:picLocks noChangeAspect="1"/>
          </p:cNvPicPr>
          <p:nvPr/>
        </p:nvPicPr>
        <p:blipFill>
          <a:blip r:embed="rId5"/>
          <a:stretch>
            <a:fillRect/>
          </a:stretch>
        </p:blipFill>
        <p:spPr>
          <a:xfrm>
            <a:off x="1237705" y="1739170"/>
            <a:ext cx="2849880" cy="4220564"/>
          </a:xfrm>
          <a:prstGeom prst="rect">
            <a:avLst/>
          </a:prstGeom>
        </p:spPr>
      </p:pic>
      <p:sp>
        <p:nvSpPr>
          <p:cNvPr id="8" name="Ribbon: Tilted Up 7">
            <a:extLst>
              <a:ext uri="{FF2B5EF4-FFF2-40B4-BE49-F238E27FC236}">
                <a16:creationId xmlns:a16="http://schemas.microsoft.com/office/drawing/2014/main" id="{5A7FCDEE-8FEB-4A4A-9EDE-F82612815A26}"/>
              </a:ext>
            </a:extLst>
          </p:cNvPr>
          <p:cNvSpPr/>
          <p:nvPr/>
        </p:nvSpPr>
        <p:spPr>
          <a:xfrm>
            <a:off x="3915198" y="2451157"/>
            <a:ext cx="3866605" cy="1802675"/>
          </a:xfrm>
          <a:prstGeom prst="ribbon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NOVEMBER</a:t>
            </a:r>
          </a:p>
          <a:p>
            <a:pPr algn="ctr"/>
            <a:r>
              <a:rPr lang="en-US" sz="2800" dirty="0">
                <a:solidFill>
                  <a:schemeClr val="tx1"/>
                </a:solidFill>
              </a:rPr>
              <a:t>2020</a:t>
            </a:r>
          </a:p>
        </p:txBody>
      </p:sp>
      <p:sp>
        <p:nvSpPr>
          <p:cNvPr id="9" name="Rectangle: Rounded Corners 8">
            <a:extLst>
              <a:ext uri="{FF2B5EF4-FFF2-40B4-BE49-F238E27FC236}">
                <a16:creationId xmlns:a16="http://schemas.microsoft.com/office/drawing/2014/main" id="{24AA41D6-907F-42F9-8CF4-D78D157135EC}"/>
              </a:ext>
            </a:extLst>
          </p:cNvPr>
          <p:cNvSpPr/>
          <p:nvPr/>
        </p:nvSpPr>
        <p:spPr>
          <a:xfrm>
            <a:off x="7889966" y="3866606"/>
            <a:ext cx="1998617" cy="90656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1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infopath/2007/PartnerControls"/>
    <ds:schemaRef ds:uri="71af3243-3dd4-4a8d-8c0d-dd76da1f02a5"/>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16c05727-aa75-4e4a-9b5f-8a80a1165891"/>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2473</Words>
  <Application>Microsoft Office PowerPoint</Application>
  <PresentationFormat>Widescreen</PresentationFormat>
  <Paragraphs>203</Paragraphs>
  <Slides>29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Tw Cen MT</vt:lpstr>
      <vt:lpstr>Tw Cen MT Condensed</vt:lpstr>
      <vt:lpstr>Wingdings 3</vt:lpstr>
      <vt:lpstr>Integral</vt:lpstr>
      <vt:lpstr>Reproducibility with the Rmarkdown/Knitr Ecosystem</vt:lpstr>
      <vt:lpstr>The big picture</vt:lpstr>
      <vt:lpstr>A (Brief) History of Literate programming</vt:lpstr>
      <vt:lpstr>Rmarkdown (+ pandoc)</vt:lpstr>
      <vt:lpstr>“Tidyverse” workflow</vt:lpstr>
      <vt:lpstr>PowerPoint Presentation</vt:lpstr>
      <vt:lpstr>Short Demo</vt:lpstr>
      <vt:lpstr>Not just for R anymore…</vt:lpstr>
      <vt:lpstr>More than R and Python…</vt:lpstr>
      <vt:lpstr>More than R and Python…</vt:lpstr>
      <vt:lpstr>More than R and Python…</vt:lpstr>
      <vt:lpstr>Checklist</vt:lpstr>
      <vt:lpstr>Software</vt:lpstr>
      <vt:lpstr>Version control</vt:lpstr>
      <vt:lpstr>PowerPoint Presentation</vt:lpstr>
      <vt:lpstr>Reproducible research</vt:lpstr>
      <vt:lpstr>Workflow</vt:lpstr>
      <vt:lpstr>Helpful R packages</vt:lpstr>
      <vt:lpstr>Tidyverse vs/&amp; Base R</vt:lpstr>
      <vt:lpstr>To GUI or not to gui</vt:lpstr>
      <vt:lpstr>To GUI or not to gui</vt:lpstr>
      <vt:lpstr>PowerPoint Presentation</vt:lpstr>
      <vt:lpstr>PowerPoint Presentation</vt:lpstr>
      <vt:lpstr>Environment(s)/Container(s)</vt:lpstr>
      <vt:lpstr>Other considerations</vt:lpstr>
      <vt:lpstr>resources</vt:lpstr>
      <vt:lpstr>resources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2020-07-26T17:48:31Z</dcterms:created>
  <dcterms:modified xsi:type="dcterms:W3CDTF">2021-03-23T02:31:03Z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