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5"/>
  </p:notesMasterIdLst>
  <p:sldIdLst>
    <p:sldId id="256" r:id="rId5"/>
    <p:sldId id="318" r:id="rId6"/>
    <p:sldId id="300" r:id="rId7"/>
    <p:sldId id="311" r:id="rId8"/>
    <p:sldId id="312" r:id="rId9"/>
    <p:sldId id="313" r:id="rId10"/>
    <p:sldId id="314" r:id="rId11"/>
    <p:sldId id="315" r:id="rId12"/>
    <p:sldId id="316" r:id="rId13"/>
    <p:sldId id="302" r:id="rId14"/>
    <p:sldId id="317" r:id="rId15"/>
    <p:sldId id="295" r:id="rId16"/>
    <p:sldId id="321" r:id="rId17"/>
    <p:sldId id="310" r:id="rId18"/>
    <p:sldId id="304" r:id="rId19"/>
    <p:sldId id="320" r:id="rId20"/>
    <p:sldId id="305" r:id="rId21"/>
    <p:sldId id="308" r:id="rId22"/>
    <p:sldId id="309" r:id="rId23"/>
    <p:sldId id="299" r:id="rId24"/>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B050"/>
    <a:srgbClr val="1CADE4"/>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8" autoAdjust="0"/>
    <p:restoredTop sz="90535" autoAdjust="0"/>
  </p:normalViewPr>
  <p:slideViewPr>
    <p:cSldViewPr snapToGrid="0">
      <p:cViewPr varScale="1">
        <p:scale>
          <a:sx n="78" d="100"/>
          <a:sy n="78" d="100"/>
        </p:scale>
        <p:origin x="427"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200" d="100"/>
          <a:sy n="200" d="100"/>
        </p:scale>
        <p:origin x="240" y="-38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C452ADB1-275D-430A-89EE-5C7E6CFF6FF2}" type="datetimeFigureOut">
              <a:rPr lang="en-US" smtClean="0"/>
              <a:t>3/25/2021</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4B725628-3A68-42F4-BA86-981817953149}" type="slidenum">
              <a:rPr lang="en-US" smtClean="0"/>
              <a:t>1</a:t>
            </a:fld>
            <a:endParaRPr lang="en-US" dirty="0"/>
          </a:p>
        </p:txBody>
      </p:sp>
    </p:spTree>
    <p:extLst>
      <p:ext uri="{BB962C8B-B14F-4D97-AF65-F5344CB8AC3E}">
        <p14:creationId xmlns:p14="http://schemas.microsoft.com/office/powerpoint/2010/main" val="3794405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snapshot of the </a:t>
            </a:r>
            <a:r>
              <a:rPr lang="en-US" dirty="0" err="1"/>
              <a:t>Rstudio</a:t>
            </a:r>
            <a:r>
              <a:rPr lang="en-US" dirty="0"/>
              <a:t> interface. Think of the IDE as the interface to manage everything you may want to do with the data, code, output and associated files and management of these for any given analysis project. There is a console window (bottom left) which has the command line for typing in commands one by one and viewing messages and output. At the top left – this is typically where files are created and viewed such R code scripts, </a:t>
            </a:r>
            <a:r>
              <a:rPr lang="en-US" dirty="0" err="1"/>
              <a:t>Rmarkdown</a:t>
            </a:r>
            <a:r>
              <a:rPr lang="en-US" dirty="0"/>
              <a:t> files, viewing data and more. The top right shows the current environment with data and other objects in memory, code history, Git version control tracking and other project management options. The bottom right shows the project files directory, the help window and more.</a:t>
            </a:r>
          </a:p>
        </p:txBody>
      </p:sp>
      <p:sp>
        <p:nvSpPr>
          <p:cNvPr id="4" name="Slide Number Placeholder 3"/>
          <p:cNvSpPr>
            <a:spLocks noGrp="1"/>
          </p:cNvSpPr>
          <p:nvPr>
            <p:ph type="sldNum" sz="quarter" idx="5"/>
          </p:nvPr>
        </p:nvSpPr>
        <p:spPr/>
        <p:txBody>
          <a:bodyPr/>
          <a:lstStyle/>
          <a:p>
            <a:fld id="{4B725628-3A68-42F4-BA86-981817953149}" type="slidenum">
              <a:rPr lang="en-US" smtClean="0"/>
              <a:t>12</a:t>
            </a:fld>
            <a:endParaRPr lang="en-US" dirty="0"/>
          </a:p>
        </p:txBody>
      </p:sp>
    </p:spTree>
    <p:extLst>
      <p:ext uri="{BB962C8B-B14F-4D97-AF65-F5344CB8AC3E}">
        <p14:creationId xmlns:p14="http://schemas.microsoft.com/office/powerpoint/2010/main" val="1375269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17</a:t>
            </a:fld>
            <a:endParaRPr lang="en-US" dirty="0"/>
          </a:p>
        </p:txBody>
      </p:sp>
    </p:spTree>
    <p:extLst>
      <p:ext uri="{BB962C8B-B14F-4D97-AF65-F5344CB8AC3E}">
        <p14:creationId xmlns:p14="http://schemas.microsoft.com/office/powerpoint/2010/main" val="398009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18</a:t>
            </a:fld>
            <a:endParaRPr lang="en-US" dirty="0"/>
          </a:p>
        </p:txBody>
      </p:sp>
    </p:spTree>
    <p:extLst>
      <p:ext uri="{BB962C8B-B14F-4D97-AF65-F5344CB8AC3E}">
        <p14:creationId xmlns:p14="http://schemas.microsoft.com/office/powerpoint/2010/main" val="392796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19</a:t>
            </a:fld>
            <a:endParaRPr lang="en-US" dirty="0"/>
          </a:p>
        </p:txBody>
      </p:sp>
    </p:spTree>
    <p:extLst>
      <p:ext uri="{BB962C8B-B14F-4D97-AF65-F5344CB8AC3E}">
        <p14:creationId xmlns:p14="http://schemas.microsoft.com/office/powerpoint/2010/main" val="134700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20</a:t>
            </a:fld>
            <a:endParaRPr lang="en-US" dirty="0"/>
          </a:p>
        </p:txBody>
      </p:sp>
    </p:spTree>
    <p:extLst>
      <p:ext uri="{BB962C8B-B14F-4D97-AF65-F5344CB8AC3E}">
        <p14:creationId xmlns:p14="http://schemas.microsoft.com/office/powerpoint/2010/main" val="98952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B16B429-BF56-4F46-BC46-2991367F0F58}" type="datetime1">
              <a:rPr lang="en-US" smtClean="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59DC1-4EDB-42A3-8886-65463ECA32B2}" type="datetime1">
              <a:rPr lang="en-US" smtClean="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904A-A648-43D0-8E69-1A3CA469DD37}" type="datetime1">
              <a:rPr lang="en-US" smtClean="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715909-6237-4878-BBBD-1BFDF2A4A1EE}" type="datetime1">
              <a:rPr lang="en-US" smtClean="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29CD66-9C86-41B6-A820-F6BDB8D41260}" type="datetime1">
              <a:rPr lang="en-US" smtClean="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AB1A48-18EF-497C-8AAC-02DB9ACB616D}" type="datetime1">
              <a:rPr lang="en-US" smtClean="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A937F7-C408-4C18-ACE7-8FDE6818A6C5}" type="datetime1">
              <a:rPr lang="en-US" smtClean="0"/>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5ADA8-C22A-4BD8-967C-EBDE7E1DD71E}" type="datetime1">
              <a:rPr lang="en-US" smtClean="0"/>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2E896-30EB-4ADD-AFCA-40928A19BA59}" type="datetime1">
              <a:rPr lang="en-US" smtClean="0"/>
              <a:t>3/25/2021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25BEEB-5556-4D89-A5E2-6D6DD4DDB63E}" type="datetime1">
              <a:rPr lang="en-US" smtClean="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6DEC23-4DCB-4C5B-8E03-5F91B6B0C5BA}" type="datetime1">
              <a:rPr lang="en-US" smtClean="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326728-D389-4237-B5C3-33F99FA96E77}" type="datetime1">
              <a:rPr lang="en-US" smtClean="0"/>
              <a:t>3/25/2021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rmarkdown.rstudio.com/"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hyperlink" Target="https://bookdown.org/yihui/rmarkdown-cookbook/other-languages.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cran.r-project.org/web/packages/SASmarkdown/" TargetMode="External"/><Relationship Id="rId4" Type="http://schemas.openxmlformats.org/officeDocument/2006/relationships/hyperlink" Target="https://www.ssc.wisc.edu/~hemken/SASworkshops/Markdown/SASmarkdown.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mailto:Melinda.higgins@emory.ed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melindahiggins.netlify.ap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105469" y="3064932"/>
            <a:ext cx="8083257" cy="1601548"/>
          </a:xfrm>
        </p:spPr>
        <p:txBody>
          <a:bodyPr anchor="b">
            <a:noAutofit/>
          </a:bodyPr>
          <a:lstStyle/>
          <a:p>
            <a:pPr algn="l"/>
            <a:r>
              <a:rPr lang="en-US" sz="3600" dirty="0">
                <a:solidFill>
                  <a:srgbClr val="FFFFFF"/>
                </a:solidFill>
              </a:rPr>
              <a:t>Reproducibility with the </a:t>
            </a:r>
            <a:r>
              <a:rPr lang="en-US" sz="3600" dirty="0" err="1">
                <a:solidFill>
                  <a:srgbClr val="FFFFFF"/>
                </a:solidFill>
              </a:rPr>
              <a:t>Rmarkdown</a:t>
            </a:r>
            <a:r>
              <a:rPr lang="en-US" sz="3600" dirty="0">
                <a:solidFill>
                  <a:srgbClr val="FFFFFF"/>
                </a:solidFill>
              </a:rPr>
              <a:t>/</a:t>
            </a:r>
            <a:r>
              <a:rPr lang="en-US" sz="3600" dirty="0" err="1">
                <a:solidFill>
                  <a:srgbClr val="FFFFFF"/>
                </a:solidFill>
              </a:rPr>
              <a:t>Knitr</a:t>
            </a:r>
            <a:r>
              <a:rPr lang="en-US" sz="3600" dirty="0">
                <a:solidFill>
                  <a:srgbClr val="FFFFFF"/>
                </a:solidFill>
              </a:rPr>
              <a:t> Ecosystem</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50" y="4666480"/>
            <a:ext cx="7501650" cy="887020"/>
          </a:xfrm>
        </p:spPr>
        <p:txBody>
          <a:bodyPr anchor="t">
            <a:normAutofit/>
          </a:bodyPr>
          <a:lstStyle/>
          <a:p>
            <a:r>
              <a:rPr lang="en-US" sz="2400" dirty="0">
                <a:solidFill>
                  <a:srgbClr val="FFFFFF"/>
                </a:solidFill>
              </a:rPr>
              <a:t>Melinda Higgins, PhD; Emory University, Professor</a:t>
            </a:r>
          </a:p>
          <a:p>
            <a:r>
              <a:rPr lang="en-US" sz="2400" dirty="0">
                <a:solidFill>
                  <a:srgbClr val="FFFFFF"/>
                </a:solidFill>
              </a:rPr>
              <a:t>Dated 25 March 2021</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053E6DB3-F713-43F9-A75F-6F0E15275A7B}"/>
              </a:ext>
            </a:extLst>
          </p:cNvPr>
          <p:cNvSpPr>
            <a:spLocks noGrp="1"/>
          </p:cNvSpPr>
          <p:nvPr>
            <p:ph type="sldNum" sz="quarter" idx="12"/>
          </p:nvPr>
        </p:nvSpPr>
        <p:spPr/>
        <p:txBody>
          <a:bodyPr/>
          <a:lstStyle/>
          <a:p>
            <a:fld id="{4FAB73BC-B049-4115-A692-8D63A059BFB8}" type="slidenum">
              <a:rPr lang="en-US" smtClean="0"/>
              <a:t>1</a:t>
            </a:fld>
            <a:endParaRPr lang="en-US" dirty="0"/>
          </a:p>
        </p:txBody>
      </p:sp>
      <p:pic>
        <p:nvPicPr>
          <p:cNvPr id="7" name="Picture 6">
            <a:extLst>
              <a:ext uri="{FF2B5EF4-FFF2-40B4-BE49-F238E27FC236}">
                <a16:creationId xmlns:a16="http://schemas.microsoft.com/office/drawing/2014/main" id="{0A1D4A67-3E14-47C0-A95E-405610C1F129}"/>
              </a:ext>
            </a:extLst>
          </p:cNvPr>
          <p:cNvPicPr>
            <a:picLocks noChangeAspect="1"/>
          </p:cNvPicPr>
          <p:nvPr/>
        </p:nvPicPr>
        <p:blipFill>
          <a:blip r:embed="rId4"/>
          <a:stretch>
            <a:fillRect/>
          </a:stretch>
        </p:blipFill>
        <p:spPr>
          <a:xfrm>
            <a:off x="10252154" y="0"/>
            <a:ext cx="1943100" cy="1104900"/>
          </a:xfrm>
          <a:prstGeom prst="rect">
            <a:avLst/>
          </a:prstGeom>
        </p:spPr>
      </p:pic>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328B1A-8367-4E72-9A69-2D89E989E555}"/>
              </a:ext>
            </a:extLst>
          </p:cNvPr>
          <p:cNvSpPr>
            <a:spLocks noGrp="1"/>
          </p:cNvSpPr>
          <p:nvPr>
            <p:ph type="title"/>
          </p:nvPr>
        </p:nvSpPr>
        <p:spPr/>
        <p:txBody>
          <a:bodyPr/>
          <a:lstStyle/>
          <a:p>
            <a:r>
              <a:rPr lang="en-US" dirty="0" err="1"/>
              <a:t>Rmarkdown</a:t>
            </a:r>
            <a:r>
              <a:rPr lang="en-US" dirty="0"/>
              <a:t> (+ </a:t>
            </a:r>
            <a:r>
              <a:rPr lang="en-US" dirty="0" err="1"/>
              <a:t>pandoc</a:t>
            </a:r>
            <a:r>
              <a:rPr lang="en-US" dirty="0"/>
              <a:t>)</a:t>
            </a:r>
          </a:p>
        </p:txBody>
      </p:sp>
      <p:sp>
        <p:nvSpPr>
          <p:cNvPr id="2" name="Slide Number Placeholder 1">
            <a:extLst>
              <a:ext uri="{FF2B5EF4-FFF2-40B4-BE49-F238E27FC236}">
                <a16:creationId xmlns:a16="http://schemas.microsoft.com/office/drawing/2014/main" id="{529BD878-A974-4050-ADAC-0D5636324CE8}"/>
              </a:ext>
            </a:extLst>
          </p:cNvPr>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TextBox 4">
            <a:extLst>
              <a:ext uri="{FF2B5EF4-FFF2-40B4-BE49-F238E27FC236}">
                <a16:creationId xmlns:a16="http://schemas.microsoft.com/office/drawing/2014/main" id="{C6CF3F9E-19C8-41A8-AF42-7EB816F1EA69}"/>
              </a:ext>
            </a:extLst>
          </p:cNvPr>
          <p:cNvSpPr txBox="1"/>
          <p:nvPr/>
        </p:nvSpPr>
        <p:spPr>
          <a:xfrm>
            <a:off x="472440" y="5626453"/>
            <a:ext cx="6042360" cy="646331"/>
          </a:xfrm>
          <a:prstGeom prst="rect">
            <a:avLst/>
          </a:prstGeom>
          <a:noFill/>
        </p:spPr>
        <p:txBody>
          <a:bodyPr wrap="none" rtlCol="0">
            <a:spAutoFit/>
          </a:bodyPr>
          <a:lstStyle/>
          <a:p>
            <a:r>
              <a:rPr lang="en-US" sz="3600" dirty="0">
                <a:hlinkClick r:id="rId2"/>
              </a:rPr>
              <a:t>https://rmarkdown.rstudio.com/</a:t>
            </a:r>
            <a:endParaRPr lang="en-US" sz="3600" dirty="0"/>
          </a:p>
        </p:txBody>
      </p:sp>
      <p:pic>
        <p:nvPicPr>
          <p:cNvPr id="6" name="Picture 5">
            <a:extLst>
              <a:ext uri="{FF2B5EF4-FFF2-40B4-BE49-F238E27FC236}">
                <a16:creationId xmlns:a16="http://schemas.microsoft.com/office/drawing/2014/main" id="{7813ED39-3522-467E-8694-501761537BFD}"/>
              </a:ext>
            </a:extLst>
          </p:cNvPr>
          <p:cNvPicPr>
            <a:picLocks noChangeAspect="1"/>
          </p:cNvPicPr>
          <p:nvPr/>
        </p:nvPicPr>
        <p:blipFill>
          <a:blip r:embed="rId3"/>
          <a:stretch>
            <a:fillRect/>
          </a:stretch>
        </p:blipFill>
        <p:spPr>
          <a:xfrm>
            <a:off x="381000" y="2470786"/>
            <a:ext cx="7720861" cy="1916428"/>
          </a:xfrm>
          <a:prstGeom prst="rect">
            <a:avLst/>
          </a:prstGeom>
        </p:spPr>
      </p:pic>
      <p:pic>
        <p:nvPicPr>
          <p:cNvPr id="4" name="Picture 3">
            <a:extLst>
              <a:ext uri="{FF2B5EF4-FFF2-40B4-BE49-F238E27FC236}">
                <a16:creationId xmlns:a16="http://schemas.microsoft.com/office/drawing/2014/main" id="{E27DA764-1F7C-46CD-AA77-4E150DB3B9BA}"/>
              </a:ext>
            </a:extLst>
          </p:cNvPr>
          <p:cNvPicPr>
            <a:picLocks noChangeAspect="1"/>
          </p:cNvPicPr>
          <p:nvPr/>
        </p:nvPicPr>
        <p:blipFill>
          <a:blip r:embed="rId4"/>
          <a:stretch>
            <a:fillRect/>
          </a:stretch>
        </p:blipFill>
        <p:spPr>
          <a:xfrm>
            <a:off x="6808822" y="0"/>
            <a:ext cx="5288664" cy="6858000"/>
          </a:xfrm>
          <a:prstGeom prst="rect">
            <a:avLst/>
          </a:prstGeom>
        </p:spPr>
      </p:pic>
    </p:spTree>
    <p:extLst>
      <p:ext uri="{BB962C8B-B14F-4D97-AF65-F5344CB8AC3E}">
        <p14:creationId xmlns:p14="http://schemas.microsoft.com/office/powerpoint/2010/main" val="106928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834B8C-E2D1-40FA-9C67-621CB14423D6}"/>
              </a:ext>
            </a:extLst>
          </p:cNvPr>
          <p:cNvSpPr>
            <a:spLocks noGrp="1"/>
          </p:cNvSpPr>
          <p:nvPr>
            <p:ph type="title"/>
          </p:nvPr>
        </p:nvSpPr>
        <p:spPr/>
        <p:txBody>
          <a:bodyPr/>
          <a:lstStyle/>
          <a:p>
            <a:r>
              <a:rPr lang="en-US" dirty="0" err="1"/>
              <a:t>Rmarkdown</a:t>
            </a:r>
            <a:r>
              <a:rPr lang="en-US" dirty="0"/>
              <a:t> “hub”</a:t>
            </a:r>
          </a:p>
        </p:txBody>
      </p:sp>
      <p:sp>
        <p:nvSpPr>
          <p:cNvPr id="2" name="Slide Number Placeholder 1">
            <a:extLst>
              <a:ext uri="{FF2B5EF4-FFF2-40B4-BE49-F238E27FC236}">
                <a16:creationId xmlns:a16="http://schemas.microsoft.com/office/drawing/2014/main" id="{8044D7D7-47BE-4267-9B42-9B7206CBAA57}"/>
              </a:ext>
            </a:extLst>
          </p:cNvPr>
          <p:cNvSpPr>
            <a:spLocks noGrp="1"/>
          </p:cNvSpPr>
          <p:nvPr>
            <p:ph type="sldNum" sz="quarter" idx="12"/>
          </p:nvPr>
        </p:nvSpPr>
        <p:spPr/>
        <p:txBody>
          <a:bodyPr/>
          <a:lstStyle/>
          <a:p>
            <a:fld id="{4FAB73BC-B049-4115-A692-8D63A059BFB8}" type="slidenum">
              <a:rPr lang="en-US" smtClean="0"/>
              <a:t>11</a:t>
            </a:fld>
            <a:endParaRPr lang="en-US" dirty="0"/>
          </a:p>
        </p:txBody>
      </p:sp>
      <p:pic>
        <p:nvPicPr>
          <p:cNvPr id="4" name="Picture 3">
            <a:extLst>
              <a:ext uri="{FF2B5EF4-FFF2-40B4-BE49-F238E27FC236}">
                <a16:creationId xmlns:a16="http://schemas.microsoft.com/office/drawing/2014/main" id="{8F581ECC-59B4-449D-BBC8-BE969CD70C2C}"/>
              </a:ext>
            </a:extLst>
          </p:cNvPr>
          <p:cNvPicPr>
            <a:picLocks noChangeAspect="1"/>
          </p:cNvPicPr>
          <p:nvPr/>
        </p:nvPicPr>
        <p:blipFill>
          <a:blip r:embed="rId2"/>
          <a:stretch>
            <a:fillRect/>
          </a:stretch>
        </p:blipFill>
        <p:spPr>
          <a:xfrm>
            <a:off x="1627871" y="1574327"/>
            <a:ext cx="8512585" cy="5283673"/>
          </a:xfrm>
          <a:prstGeom prst="rect">
            <a:avLst/>
          </a:prstGeom>
        </p:spPr>
      </p:pic>
    </p:spTree>
    <p:extLst>
      <p:ext uri="{BB962C8B-B14F-4D97-AF65-F5344CB8AC3E}">
        <p14:creationId xmlns:p14="http://schemas.microsoft.com/office/powerpoint/2010/main" val="2302711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326535-E40B-43CB-8D6B-73BD771B599C}"/>
              </a:ext>
            </a:extLst>
          </p:cNvPr>
          <p:cNvSpPr>
            <a:spLocks noGrp="1"/>
          </p:cNvSpPr>
          <p:nvPr>
            <p:ph type="sldNum" sz="quarter" idx="12"/>
          </p:nvPr>
        </p:nvSpPr>
        <p:spPr/>
        <p:txBody>
          <a:bodyPr/>
          <a:lstStyle/>
          <a:p>
            <a:fld id="{4FAB73BC-B049-4115-A692-8D63A059BFB8}" type="slidenum">
              <a:rPr lang="en-US" smtClean="0"/>
              <a:t>12</a:t>
            </a:fld>
            <a:endParaRPr lang="en-US" dirty="0"/>
          </a:p>
        </p:txBody>
      </p:sp>
      <p:pic>
        <p:nvPicPr>
          <p:cNvPr id="3" name="Picture 2">
            <a:extLst>
              <a:ext uri="{FF2B5EF4-FFF2-40B4-BE49-F238E27FC236}">
                <a16:creationId xmlns:a16="http://schemas.microsoft.com/office/drawing/2014/main" id="{7D3A71B5-EB72-4C7F-8571-099A3CA4579B}"/>
              </a:ext>
            </a:extLst>
          </p:cNvPr>
          <p:cNvPicPr>
            <a:picLocks noChangeAspect="1"/>
          </p:cNvPicPr>
          <p:nvPr/>
        </p:nvPicPr>
        <p:blipFill>
          <a:blip r:embed="rId3"/>
          <a:stretch>
            <a:fillRect/>
          </a:stretch>
        </p:blipFill>
        <p:spPr>
          <a:xfrm>
            <a:off x="0" y="174625"/>
            <a:ext cx="12192000" cy="6508750"/>
          </a:xfrm>
          <a:prstGeom prst="rect">
            <a:avLst/>
          </a:prstGeom>
        </p:spPr>
      </p:pic>
      <p:sp>
        <p:nvSpPr>
          <p:cNvPr id="4" name="Rectangle 3">
            <a:extLst>
              <a:ext uri="{FF2B5EF4-FFF2-40B4-BE49-F238E27FC236}">
                <a16:creationId xmlns:a16="http://schemas.microsoft.com/office/drawing/2014/main" id="{81784D9A-8822-4E6B-9222-3EC5054352F4}"/>
              </a:ext>
            </a:extLst>
          </p:cNvPr>
          <p:cNvSpPr/>
          <p:nvPr/>
        </p:nvSpPr>
        <p:spPr>
          <a:xfrm>
            <a:off x="0" y="3291840"/>
            <a:ext cx="6453051" cy="3391535"/>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CONSOLE</a:t>
            </a:r>
          </a:p>
        </p:txBody>
      </p:sp>
      <p:sp>
        <p:nvSpPr>
          <p:cNvPr id="5" name="Rectangle 4">
            <a:extLst>
              <a:ext uri="{FF2B5EF4-FFF2-40B4-BE49-F238E27FC236}">
                <a16:creationId xmlns:a16="http://schemas.microsoft.com/office/drawing/2014/main" id="{13D0B7B0-344D-4B0C-BFA9-8C1D949239D8}"/>
              </a:ext>
            </a:extLst>
          </p:cNvPr>
          <p:cNvSpPr/>
          <p:nvPr/>
        </p:nvSpPr>
        <p:spPr>
          <a:xfrm>
            <a:off x="-1" y="779418"/>
            <a:ext cx="6309361" cy="2316480"/>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R Scripts, RMD, …</a:t>
            </a:r>
          </a:p>
        </p:txBody>
      </p:sp>
      <p:sp>
        <p:nvSpPr>
          <p:cNvPr id="6" name="Rectangle 5">
            <a:extLst>
              <a:ext uri="{FF2B5EF4-FFF2-40B4-BE49-F238E27FC236}">
                <a16:creationId xmlns:a16="http://schemas.microsoft.com/office/drawing/2014/main" id="{0D8D9833-9CB7-4133-A91A-8C9C93D917F7}"/>
              </a:ext>
            </a:extLst>
          </p:cNvPr>
          <p:cNvSpPr/>
          <p:nvPr/>
        </p:nvSpPr>
        <p:spPr>
          <a:xfrm>
            <a:off x="6453051" y="779418"/>
            <a:ext cx="5738949" cy="2316480"/>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Environment</a:t>
            </a:r>
          </a:p>
          <a:p>
            <a:pPr algn="ctr"/>
            <a:r>
              <a:rPr lang="en-US" sz="4400" b="1" dirty="0">
                <a:solidFill>
                  <a:schemeClr val="tx1"/>
                </a:solidFill>
              </a:rPr>
              <a:t>History, GIT, …</a:t>
            </a:r>
          </a:p>
        </p:txBody>
      </p:sp>
      <p:sp>
        <p:nvSpPr>
          <p:cNvPr id="7" name="Rectangle 6">
            <a:extLst>
              <a:ext uri="{FF2B5EF4-FFF2-40B4-BE49-F238E27FC236}">
                <a16:creationId xmlns:a16="http://schemas.microsoft.com/office/drawing/2014/main" id="{E41CE96C-4FDA-4107-81CF-BC8ADC600481}"/>
              </a:ext>
            </a:extLst>
          </p:cNvPr>
          <p:cNvSpPr/>
          <p:nvPr/>
        </p:nvSpPr>
        <p:spPr>
          <a:xfrm>
            <a:off x="6553200" y="3291840"/>
            <a:ext cx="5503817" cy="3391534"/>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Files, Plots, Packages, Help, Other Output</a:t>
            </a:r>
          </a:p>
        </p:txBody>
      </p:sp>
      <p:sp>
        <p:nvSpPr>
          <p:cNvPr id="8" name="TextBox 7">
            <a:extLst>
              <a:ext uri="{FF2B5EF4-FFF2-40B4-BE49-F238E27FC236}">
                <a16:creationId xmlns:a16="http://schemas.microsoft.com/office/drawing/2014/main" id="{C92C6341-C288-449A-8C03-9127AAF477D8}"/>
              </a:ext>
            </a:extLst>
          </p:cNvPr>
          <p:cNvSpPr txBox="1"/>
          <p:nvPr/>
        </p:nvSpPr>
        <p:spPr>
          <a:xfrm>
            <a:off x="4228341" y="-163599"/>
            <a:ext cx="3735318" cy="707886"/>
          </a:xfrm>
          <a:prstGeom prst="rect">
            <a:avLst/>
          </a:prstGeom>
          <a:noFill/>
        </p:spPr>
        <p:txBody>
          <a:bodyPr wrap="none" rtlCol="0">
            <a:spAutoFit/>
          </a:bodyPr>
          <a:lstStyle/>
          <a:p>
            <a:r>
              <a:rPr lang="en-US" sz="4000" dirty="0"/>
              <a:t>THE RSTUDIO IDE</a:t>
            </a:r>
          </a:p>
        </p:txBody>
      </p:sp>
    </p:spTree>
    <p:extLst>
      <p:ext uri="{BB962C8B-B14F-4D97-AF65-F5344CB8AC3E}">
        <p14:creationId xmlns:p14="http://schemas.microsoft.com/office/powerpoint/2010/main" val="343280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Rmarkdown</a:t>
            </a:r>
            <a:endParaRPr lang="en-US" dirty="0"/>
          </a:p>
        </p:txBody>
      </p:sp>
      <p:pic>
        <p:nvPicPr>
          <p:cNvPr id="3" name="Picture 2"/>
          <p:cNvPicPr>
            <a:picLocks noChangeAspect="1"/>
          </p:cNvPicPr>
          <p:nvPr/>
        </p:nvPicPr>
        <p:blipFill>
          <a:blip r:embed="rId2"/>
          <a:stretch>
            <a:fillRect/>
          </a:stretch>
        </p:blipFill>
        <p:spPr>
          <a:xfrm>
            <a:off x="3838574" y="0"/>
            <a:ext cx="8301038" cy="6815138"/>
          </a:xfrm>
          <a:prstGeom prst="rect">
            <a:avLst/>
          </a:prstGeom>
        </p:spPr>
      </p:pic>
      <p:sp>
        <p:nvSpPr>
          <p:cNvPr id="4" name="Rectangle 3"/>
          <p:cNvSpPr/>
          <p:nvPr/>
        </p:nvSpPr>
        <p:spPr>
          <a:xfrm>
            <a:off x="4171950" y="521494"/>
            <a:ext cx="3143250" cy="125730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386638" y="929973"/>
            <a:ext cx="1297022" cy="646331"/>
          </a:xfrm>
          <a:prstGeom prst="rect">
            <a:avLst/>
          </a:prstGeom>
          <a:noFill/>
        </p:spPr>
        <p:txBody>
          <a:bodyPr wrap="none" rtlCol="0">
            <a:spAutoFit/>
          </a:bodyPr>
          <a:lstStyle/>
          <a:p>
            <a:r>
              <a:rPr lang="en-US" sz="3600" b="1" dirty="0">
                <a:solidFill>
                  <a:srgbClr val="7030A0"/>
                </a:solidFill>
              </a:rPr>
              <a:t>YAML</a:t>
            </a:r>
          </a:p>
        </p:txBody>
      </p:sp>
      <p:sp>
        <p:nvSpPr>
          <p:cNvPr id="6" name="Rectangle 5"/>
          <p:cNvSpPr/>
          <p:nvPr/>
        </p:nvSpPr>
        <p:spPr>
          <a:xfrm>
            <a:off x="4171950" y="1902618"/>
            <a:ext cx="7772400" cy="3826669"/>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553576" y="2148554"/>
            <a:ext cx="1702710" cy="1200329"/>
          </a:xfrm>
          <a:prstGeom prst="rect">
            <a:avLst/>
          </a:prstGeom>
          <a:noFill/>
        </p:spPr>
        <p:txBody>
          <a:bodyPr wrap="none" rtlCol="0">
            <a:spAutoFit/>
          </a:bodyPr>
          <a:lstStyle/>
          <a:p>
            <a:r>
              <a:rPr lang="en-US" sz="3600" b="1" dirty="0">
                <a:solidFill>
                  <a:srgbClr val="7030A0"/>
                </a:solidFill>
              </a:rPr>
              <a:t>R CODE</a:t>
            </a:r>
          </a:p>
          <a:p>
            <a:r>
              <a:rPr lang="en-US" sz="3600" b="1" dirty="0">
                <a:solidFill>
                  <a:srgbClr val="7030A0"/>
                </a:solidFill>
              </a:rPr>
              <a:t>CHUNK</a:t>
            </a:r>
          </a:p>
        </p:txBody>
      </p:sp>
      <p:sp>
        <p:nvSpPr>
          <p:cNvPr id="8" name="Rectangle 7"/>
          <p:cNvSpPr/>
          <p:nvPr/>
        </p:nvSpPr>
        <p:spPr>
          <a:xfrm>
            <a:off x="4095750" y="5789389"/>
            <a:ext cx="7848600" cy="954311"/>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2231" y="5832251"/>
            <a:ext cx="3507755" cy="646331"/>
          </a:xfrm>
          <a:prstGeom prst="rect">
            <a:avLst/>
          </a:prstGeom>
          <a:noFill/>
        </p:spPr>
        <p:txBody>
          <a:bodyPr wrap="none" rtlCol="0">
            <a:spAutoFit/>
          </a:bodyPr>
          <a:lstStyle/>
          <a:p>
            <a:r>
              <a:rPr lang="en-US" sz="3600" b="1" dirty="0">
                <a:solidFill>
                  <a:srgbClr val="7030A0"/>
                </a:solidFill>
              </a:rPr>
              <a:t>“Marked” up text</a:t>
            </a:r>
          </a:p>
        </p:txBody>
      </p:sp>
    </p:spTree>
    <p:extLst>
      <p:ext uri="{BB962C8B-B14F-4D97-AF65-F5344CB8AC3E}">
        <p14:creationId xmlns:p14="http://schemas.microsoft.com/office/powerpoint/2010/main" val="421405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F092-ED77-43A1-BA22-FC368004633C}"/>
              </a:ext>
            </a:extLst>
          </p:cNvPr>
          <p:cNvSpPr>
            <a:spLocks noGrp="1"/>
          </p:cNvSpPr>
          <p:nvPr>
            <p:ph type="title"/>
          </p:nvPr>
        </p:nvSpPr>
        <p:spPr/>
        <p:txBody>
          <a:bodyPr/>
          <a:lstStyle/>
          <a:p>
            <a:r>
              <a:rPr lang="en-US" dirty="0"/>
              <a:t>Demos</a:t>
            </a:r>
          </a:p>
        </p:txBody>
      </p:sp>
      <p:sp>
        <p:nvSpPr>
          <p:cNvPr id="3" name="Slide Number Placeholder 2">
            <a:extLst>
              <a:ext uri="{FF2B5EF4-FFF2-40B4-BE49-F238E27FC236}">
                <a16:creationId xmlns:a16="http://schemas.microsoft.com/office/drawing/2014/main" id="{C663D5C3-AAE8-42C9-A168-45C841E3973A}"/>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494863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D2B4-D109-4929-BB19-3B2DAA536B0E}"/>
              </a:ext>
            </a:extLst>
          </p:cNvPr>
          <p:cNvSpPr>
            <a:spLocks noGrp="1"/>
          </p:cNvSpPr>
          <p:nvPr>
            <p:ph type="title"/>
          </p:nvPr>
        </p:nvSpPr>
        <p:spPr/>
        <p:txBody>
          <a:bodyPr/>
          <a:lstStyle/>
          <a:p>
            <a:r>
              <a:rPr lang="en-US" dirty="0"/>
              <a:t>Not just for R anymore…</a:t>
            </a:r>
          </a:p>
        </p:txBody>
      </p:sp>
      <p:sp>
        <p:nvSpPr>
          <p:cNvPr id="3" name="Slide Number Placeholder 2">
            <a:extLst>
              <a:ext uri="{FF2B5EF4-FFF2-40B4-BE49-F238E27FC236}">
                <a16:creationId xmlns:a16="http://schemas.microsoft.com/office/drawing/2014/main" id="{0D415C64-1947-4A88-83B5-7D68E5E40B24}"/>
              </a:ext>
            </a:extLst>
          </p:cNvPr>
          <p:cNvSpPr>
            <a:spLocks noGrp="1"/>
          </p:cNvSpPr>
          <p:nvPr>
            <p:ph type="sldNum" sz="quarter" idx="12"/>
          </p:nvPr>
        </p:nvSpPr>
        <p:spPr/>
        <p:txBody>
          <a:bodyPr/>
          <a:lstStyle/>
          <a:p>
            <a:fld id="{4FAB73BC-B049-4115-A692-8D63A059BFB8}" type="slidenum">
              <a:rPr lang="en-US" smtClean="0"/>
              <a:t>15</a:t>
            </a:fld>
            <a:endParaRPr lang="en-US" dirty="0"/>
          </a:p>
        </p:txBody>
      </p:sp>
      <p:grpSp>
        <p:nvGrpSpPr>
          <p:cNvPr id="10" name="Group 9">
            <a:extLst>
              <a:ext uri="{FF2B5EF4-FFF2-40B4-BE49-F238E27FC236}">
                <a16:creationId xmlns:a16="http://schemas.microsoft.com/office/drawing/2014/main" id="{56AA0AE7-8E20-4718-91D1-507162DF4127}"/>
              </a:ext>
            </a:extLst>
          </p:cNvPr>
          <p:cNvGrpSpPr/>
          <p:nvPr/>
        </p:nvGrpSpPr>
        <p:grpSpPr>
          <a:xfrm>
            <a:off x="785186" y="2774551"/>
            <a:ext cx="10197955" cy="3595669"/>
            <a:chOff x="169817" y="3149355"/>
            <a:chExt cx="10197955" cy="3595669"/>
          </a:xfrm>
        </p:grpSpPr>
        <p:pic>
          <p:nvPicPr>
            <p:cNvPr id="6" name="Picture 5">
              <a:extLst>
                <a:ext uri="{FF2B5EF4-FFF2-40B4-BE49-F238E27FC236}">
                  <a16:creationId xmlns:a16="http://schemas.microsoft.com/office/drawing/2014/main" id="{8142ABD0-4C22-4C1F-AA54-BEEDE29E3C00}"/>
                </a:ext>
              </a:extLst>
            </p:cNvPr>
            <p:cNvPicPr>
              <a:picLocks noChangeAspect="1"/>
            </p:cNvPicPr>
            <p:nvPr/>
          </p:nvPicPr>
          <p:blipFill>
            <a:blip r:embed="rId2"/>
            <a:stretch>
              <a:fillRect/>
            </a:stretch>
          </p:blipFill>
          <p:spPr>
            <a:xfrm>
              <a:off x="261747" y="3149355"/>
              <a:ext cx="10106025" cy="3533775"/>
            </a:xfrm>
            <a:prstGeom prst="rect">
              <a:avLst/>
            </a:prstGeom>
          </p:spPr>
        </p:pic>
        <p:sp>
          <p:nvSpPr>
            <p:cNvPr id="7" name="Rectangle 6">
              <a:extLst>
                <a:ext uri="{FF2B5EF4-FFF2-40B4-BE49-F238E27FC236}">
                  <a16:creationId xmlns:a16="http://schemas.microsoft.com/office/drawing/2014/main" id="{A34BAD59-CBB6-4F2F-94DE-BE0BBCB9F42B}"/>
                </a:ext>
              </a:extLst>
            </p:cNvPr>
            <p:cNvSpPr/>
            <p:nvPr/>
          </p:nvSpPr>
          <p:spPr>
            <a:xfrm>
              <a:off x="169817" y="6087291"/>
              <a:ext cx="10106025" cy="657733"/>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E6694D4-F015-45BB-91D1-6417CC771A1C}"/>
                </a:ext>
              </a:extLst>
            </p:cNvPr>
            <p:cNvSpPr/>
            <p:nvPr/>
          </p:nvSpPr>
          <p:spPr>
            <a:xfrm>
              <a:off x="4833257" y="5812971"/>
              <a:ext cx="5442584" cy="274320"/>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FD9797-7D9D-4EC4-B392-66306094D4B6}"/>
                </a:ext>
              </a:extLst>
            </p:cNvPr>
            <p:cNvSpPr/>
            <p:nvPr/>
          </p:nvSpPr>
          <p:spPr>
            <a:xfrm>
              <a:off x="253366" y="3154680"/>
              <a:ext cx="2829468" cy="274320"/>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1D2181CC-3147-468C-84E9-33DB197B92E9}"/>
              </a:ext>
            </a:extLst>
          </p:cNvPr>
          <p:cNvPicPr>
            <a:picLocks noChangeAspect="1"/>
          </p:cNvPicPr>
          <p:nvPr/>
        </p:nvPicPr>
        <p:blipFill>
          <a:blip r:embed="rId3"/>
          <a:stretch>
            <a:fillRect/>
          </a:stretch>
        </p:blipFill>
        <p:spPr>
          <a:xfrm>
            <a:off x="8169918" y="-104503"/>
            <a:ext cx="1600200" cy="3152775"/>
          </a:xfrm>
          <a:prstGeom prst="rect">
            <a:avLst/>
          </a:prstGeom>
        </p:spPr>
      </p:pic>
    </p:spTree>
    <p:extLst>
      <p:ext uri="{BB962C8B-B14F-4D97-AF65-F5344CB8AC3E}">
        <p14:creationId xmlns:p14="http://schemas.microsoft.com/office/powerpoint/2010/main" val="34576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7E8DC2-12AA-492A-BF69-939C6AB8BCA7}"/>
              </a:ext>
            </a:extLst>
          </p:cNvPr>
          <p:cNvSpPr>
            <a:spLocks noGrp="1"/>
          </p:cNvSpPr>
          <p:nvPr>
            <p:ph type="sldNum" sz="quarter" idx="12"/>
          </p:nvPr>
        </p:nvSpPr>
        <p:spPr/>
        <p:txBody>
          <a:bodyPr/>
          <a:lstStyle/>
          <a:p>
            <a:fld id="{4FAB73BC-B049-4115-A692-8D63A059BFB8}" type="slidenum">
              <a:rPr lang="en-US" smtClean="0"/>
              <a:t>16</a:t>
            </a:fld>
            <a:endParaRPr lang="en-US" dirty="0"/>
          </a:p>
        </p:txBody>
      </p:sp>
      <p:pic>
        <p:nvPicPr>
          <p:cNvPr id="5" name="Picture 4">
            <a:extLst>
              <a:ext uri="{FF2B5EF4-FFF2-40B4-BE49-F238E27FC236}">
                <a16:creationId xmlns:a16="http://schemas.microsoft.com/office/drawing/2014/main" id="{AEBE9E68-42B3-4AA9-8577-8706E5F2767A}"/>
              </a:ext>
            </a:extLst>
          </p:cNvPr>
          <p:cNvPicPr>
            <a:picLocks noChangeAspect="1"/>
          </p:cNvPicPr>
          <p:nvPr/>
        </p:nvPicPr>
        <p:blipFill>
          <a:blip r:embed="rId2"/>
          <a:stretch>
            <a:fillRect/>
          </a:stretch>
        </p:blipFill>
        <p:spPr>
          <a:xfrm>
            <a:off x="0" y="112976"/>
            <a:ext cx="12192000" cy="6575757"/>
          </a:xfrm>
          <a:prstGeom prst="rect">
            <a:avLst/>
          </a:prstGeom>
        </p:spPr>
      </p:pic>
    </p:spTree>
    <p:extLst>
      <p:ext uri="{BB962C8B-B14F-4D97-AF65-F5344CB8AC3E}">
        <p14:creationId xmlns:p14="http://schemas.microsoft.com/office/powerpoint/2010/main" val="2383536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769C-CDE8-408D-9625-2BB91406E1CE}"/>
              </a:ext>
            </a:extLst>
          </p:cNvPr>
          <p:cNvSpPr>
            <a:spLocks noGrp="1"/>
          </p:cNvSpPr>
          <p:nvPr>
            <p:ph type="title"/>
          </p:nvPr>
        </p:nvSpPr>
        <p:spPr/>
        <p:txBody>
          <a:bodyPr/>
          <a:lstStyle/>
          <a:p>
            <a:r>
              <a:rPr lang="en-US" dirty="0"/>
              <a:t>More than R and Python…</a:t>
            </a:r>
          </a:p>
        </p:txBody>
      </p:sp>
      <p:sp>
        <p:nvSpPr>
          <p:cNvPr id="3" name="Slide Number Placeholder 2">
            <a:extLst>
              <a:ext uri="{FF2B5EF4-FFF2-40B4-BE49-F238E27FC236}">
                <a16:creationId xmlns:a16="http://schemas.microsoft.com/office/drawing/2014/main" id="{73F5A778-97AD-4470-BA12-359A275253EE}"/>
              </a:ext>
            </a:extLst>
          </p:cNvPr>
          <p:cNvSpPr>
            <a:spLocks noGrp="1"/>
          </p:cNvSpPr>
          <p:nvPr>
            <p:ph type="sldNum" sz="quarter" idx="12"/>
          </p:nvPr>
        </p:nvSpPr>
        <p:spPr/>
        <p:txBody>
          <a:bodyPr/>
          <a:lstStyle/>
          <a:p>
            <a:fld id="{4FAB73BC-B049-4115-A692-8D63A059BFB8}" type="slidenum">
              <a:rPr lang="en-US" smtClean="0"/>
              <a:t>17</a:t>
            </a:fld>
            <a:endParaRPr lang="en-US" dirty="0"/>
          </a:p>
        </p:txBody>
      </p:sp>
      <p:pic>
        <p:nvPicPr>
          <p:cNvPr id="4" name="Picture 3">
            <a:extLst>
              <a:ext uri="{FF2B5EF4-FFF2-40B4-BE49-F238E27FC236}">
                <a16:creationId xmlns:a16="http://schemas.microsoft.com/office/drawing/2014/main" id="{25CB7FE5-D951-4FCE-993B-0FA82EFDBF07}"/>
              </a:ext>
            </a:extLst>
          </p:cNvPr>
          <p:cNvPicPr>
            <a:picLocks noChangeAspect="1"/>
          </p:cNvPicPr>
          <p:nvPr/>
        </p:nvPicPr>
        <p:blipFill>
          <a:blip r:embed="rId3"/>
          <a:stretch>
            <a:fillRect/>
          </a:stretch>
        </p:blipFill>
        <p:spPr>
          <a:xfrm>
            <a:off x="7609416" y="870621"/>
            <a:ext cx="3714750" cy="4743450"/>
          </a:xfrm>
          <a:prstGeom prst="rect">
            <a:avLst/>
          </a:prstGeom>
        </p:spPr>
      </p:pic>
      <p:sp>
        <p:nvSpPr>
          <p:cNvPr id="5" name="TextBox 4">
            <a:extLst>
              <a:ext uri="{FF2B5EF4-FFF2-40B4-BE49-F238E27FC236}">
                <a16:creationId xmlns:a16="http://schemas.microsoft.com/office/drawing/2014/main" id="{0AB16720-4C65-4888-85E2-50A523A22704}"/>
              </a:ext>
            </a:extLst>
          </p:cNvPr>
          <p:cNvSpPr txBox="1"/>
          <p:nvPr/>
        </p:nvSpPr>
        <p:spPr>
          <a:xfrm>
            <a:off x="110359" y="5980396"/>
            <a:ext cx="12081641" cy="584775"/>
          </a:xfrm>
          <a:prstGeom prst="rect">
            <a:avLst/>
          </a:prstGeom>
          <a:noFill/>
        </p:spPr>
        <p:txBody>
          <a:bodyPr wrap="none" rtlCol="0">
            <a:spAutoFit/>
          </a:bodyPr>
          <a:lstStyle/>
          <a:p>
            <a:r>
              <a:rPr lang="en-US" sz="3200" dirty="0">
                <a:hlinkClick r:id="rId4"/>
              </a:rPr>
              <a:t>https://bookdown.org/yihui/rmarkdown-cookbook/other-languages.html</a:t>
            </a:r>
            <a:endParaRPr lang="en-US" sz="3200" dirty="0"/>
          </a:p>
        </p:txBody>
      </p:sp>
      <p:pic>
        <p:nvPicPr>
          <p:cNvPr id="6" name="Picture 5">
            <a:extLst>
              <a:ext uri="{FF2B5EF4-FFF2-40B4-BE49-F238E27FC236}">
                <a16:creationId xmlns:a16="http://schemas.microsoft.com/office/drawing/2014/main" id="{260C0321-B576-48AF-A27F-69BEBD5E79E7}"/>
              </a:ext>
            </a:extLst>
          </p:cNvPr>
          <p:cNvPicPr>
            <a:picLocks noChangeAspect="1"/>
          </p:cNvPicPr>
          <p:nvPr/>
        </p:nvPicPr>
        <p:blipFill>
          <a:blip r:embed="rId5"/>
          <a:stretch>
            <a:fillRect/>
          </a:stretch>
        </p:blipFill>
        <p:spPr>
          <a:xfrm>
            <a:off x="1237705" y="1739170"/>
            <a:ext cx="2849880" cy="4220564"/>
          </a:xfrm>
          <a:prstGeom prst="rect">
            <a:avLst/>
          </a:prstGeom>
        </p:spPr>
      </p:pic>
      <p:sp>
        <p:nvSpPr>
          <p:cNvPr id="8" name="Ribbon: Tilted Up 7">
            <a:extLst>
              <a:ext uri="{FF2B5EF4-FFF2-40B4-BE49-F238E27FC236}">
                <a16:creationId xmlns:a16="http://schemas.microsoft.com/office/drawing/2014/main" id="{5A7FCDEE-8FEB-4A4A-9EDE-F82612815A26}"/>
              </a:ext>
            </a:extLst>
          </p:cNvPr>
          <p:cNvSpPr/>
          <p:nvPr/>
        </p:nvSpPr>
        <p:spPr>
          <a:xfrm>
            <a:off x="3915198" y="2451157"/>
            <a:ext cx="3866605" cy="1802675"/>
          </a:xfrm>
          <a:prstGeom prst="ribbon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NOVEMBER</a:t>
            </a:r>
          </a:p>
          <a:p>
            <a:pPr algn="ctr"/>
            <a:r>
              <a:rPr lang="en-US" sz="2800" dirty="0">
                <a:solidFill>
                  <a:schemeClr val="tx1"/>
                </a:solidFill>
              </a:rPr>
              <a:t>2020</a:t>
            </a:r>
          </a:p>
        </p:txBody>
      </p:sp>
      <p:sp>
        <p:nvSpPr>
          <p:cNvPr id="9" name="Rectangle: Rounded Corners 8">
            <a:extLst>
              <a:ext uri="{FF2B5EF4-FFF2-40B4-BE49-F238E27FC236}">
                <a16:creationId xmlns:a16="http://schemas.microsoft.com/office/drawing/2014/main" id="{24AA41D6-907F-42F9-8CF4-D78D157135EC}"/>
              </a:ext>
            </a:extLst>
          </p:cNvPr>
          <p:cNvSpPr/>
          <p:nvPr/>
        </p:nvSpPr>
        <p:spPr>
          <a:xfrm>
            <a:off x="7889966" y="3866606"/>
            <a:ext cx="1998617" cy="906563"/>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1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769C-CDE8-408D-9625-2BB91406E1CE}"/>
              </a:ext>
            </a:extLst>
          </p:cNvPr>
          <p:cNvSpPr>
            <a:spLocks noGrp="1"/>
          </p:cNvSpPr>
          <p:nvPr>
            <p:ph type="title"/>
          </p:nvPr>
        </p:nvSpPr>
        <p:spPr/>
        <p:txBody>
          <a:bodyPr/>
          <a:lstStyle/>
          <a:p>
            <a:r>
              <a:rPr lang="en-US" dirty="0"/>
              <a:t>More than R and Python…</a:t>
            </a:r>
          </a:p>
        </p:txBody>
      </p:sp>
      <p:sp>
        <p:nvSpPr>
          <p:cNvPr id="3" name="Slide Number Placeholder 2">
            <a:extLst>
              <a:ext uri="{FF2B5EF4-FFF2-40B4-BE49-F238E27FC236}">
                <a16:creationId xmlns:a16="http://schemas.microsoft.com/office/drawing/2014/main" id="{73F5A778-97AD-4470-BA12-359A275253EE}"/>
              </a:ext>
            </a:extLst>
          </p:cNvPr>
          <p:cNvSpPr>
            <a:spLocks noGrp="1"/>
          </p:cNvSpPr>
          <p:nvPr>
            <p:ph type="sldNum" sz="quarter" idx="12"/>
          </p:nvPr>
        </p:nvSpPr>
        <p:spPr/>
        <p:txBody>
          <a:bodyPr/>
          <a:lstStyle/>
          <a:p>
            <a:fld id="{4FAB73BC-B049-4115-A692-8D63A059BFB8}" type="slidenum">
              <a:rPr lang="en-US" smtClean="0"/>
              <a:t>18</a:t>
            </a:fld>
            <a:endParaRPr lang="en-US" dirty="0"/>
          </a:p>
        </p:txBody>
      </p:sp>
      <p:pic>
        <p:nvPicPr>
          <p:cNvPr id="8" name="Picture 7">
            <a:extLst>
              <a:ext uri="{FF2B5EF4-FFF2-40B4-BE49-F238E27FC236}">
                <a16:creationId xmlns:a16="http://schemas.microsoft.com/office/drawing/2014/main" id="{2CCB4AA1-CC05-45E7-BAF5-234B14A7E5E9}"/>
              </a:ext>
            </a:extLst>
          </p:cNvPr>
          <p:cNvPicPr>
            <a:picLocks noChangeAspect="1"/>
          </p:cNvPicPr>
          <p:nvPr/>
        </p:nvPicPr>
        <p:blipFill>
          <a:blip r:embed="rId3"/>
          <a:stretch>
            <a:fillRect/>
          </a:stretch>
        </p:blipFill>
        <p:spPr>
          <a:xfrm>
            <a:off x="1366837" y="1639280"/>
            <a:ext cx="9458325" cy="4476750"/>
          </a:xfrm>
          <a:prstGeom prst="rect">
            <a:avLst/>
          </a:prstGeom>
        </p:spPr>
      </p:pic>
      <p:sp>
        <p:nvSpPr>
          <p:cNvPr id="9" name="TextBox 8">
            <a:extLst>
              <a:ext uri="{FF2B5EF4-FFF2-40B4-BE49-F238E27FC236}">
                <a16:creationId xmlns:a16="http://schemas.microsoft.com/office/drawing/2014/main" id="{1C14D0B8-6874-49A6-952F-C1D6FAEEFA4C}"/>
              </a:ext>
            </a:extLst>
          </p:cNvPr>
          <p:cNvSpPr txBox="1"/>
          <p:nvPr/>
        </p:nvSpPr>
        <p:spPr>
          <a:xfrm>
            <a:off x="179288" y="5353606"/>
            <a:ext cx="12012712" cy="1384995"/>
          </a:xfrm>
          <a:prstGeom prst="rect">
            <a:avLst/>
          </a:prstGeom>
          <a:solidFill>
            <a:srgbClr val="FFFF00">
              <a:alpha val="20000"/>
            </a:srgbClr>
          </a:solidFill>
          <a:ln>
            <a:solidFill>
              <a:schemeClr val="tx1"/>
            </a:solidFill>
          </a:ln>
        </p:spPr>
        <p:txBody>
          <a:bodyPr wrap="none" rtlCol="0">
            <a:spAutoFit/>
          </a:bodyPr>
          <a:lstStyle/>
          <a:p>
            <a:r>
              <a:rPr lang="en-US" sz="2800" dirty="0"/>
              <a:t>Also see</a:t>
            </a:r>
          </a:p>
          <a:p>
            <a:r>
              <a:rPr lang="en-US" sz="2800" dirty="0">
                <a:hlinkClick r:id="rId4"/>
              </a:rPr>
              <a:t>https://www.ssc.wisc.edu/~hemken/SASworkshops/Markdown/SASmarkdown.html</a:t>
            </a:r>
            <a:endParaRPr lang="en-US" sz="2800" dirty="0"/>
          </a:p>
          <a:p>
            <a:r>
              <a:rPr lang="en-US" sz="2800" dirty="0">
                <a:hlinkClick r:id="rId5"/>
              </a:rPr>
              <a:t>https://cran.r-project.org/web/packages/SASmarkdown/</a:t>
            </a:r>
            <a:endParaRPr lang="en-US" sz="2800" dirty="0"/>
          </a:p>
        </p:txBody>
      </p:sp>
    </p:spTree>
    <p:extLst>
      <p:ext uri="{BB962C8B-B14F-4D97-AF65-F5344CB8AC3E}">
        <p14:creationId xmlns:p14="http://schemas.microsoft.com/office/powerpoint/2010/main" val="266897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769C-CDE8-408D-9625-2BB91406E1CE}"/>
              </a:ext>
            </a:extLst>
          </p:cNvPr>
          <p:cNvSpPr>
            <a:spLocks noGrp="1"/>
          </p:cNvSpPr>
          <p:nvPr>
            <p:ph type="title"/>
          </p:nvPr>
        </p:nvSpPr>
        <p:spPr/>
        <p:txBody>
          <a:bodyPr/>
          <a:lstStyle/>
          <a:p>
            <a:r>
              <a:rPr lang="en-US" dirty="0"/>
              <a:t>More than R and Python…</a:t>
            </a:r>
          </a:p>
        </p:txBody>
      </p:sp>
      <p:sp>
        <p:nvSpPr>
          <p:cNvPr id="3" name="Slide Number Placeholder 2">
            <a:extLst>
              <a:ext uri="{FF2B5EF4-FFF2-40B4-BE49-F238E27FC236}">
                <a16:creationId xmlns:a16="http://schemas.microsoft.com/office/drawing/2014/main" id="{73F5A778-97AD-4470-BA12-359A275253EE}"/>
              </a:ext>
            </a:extLst>
          </p:cNvPr>
          <p:cNvSpPr>
            <a:spLocks noGrp="1"/>
          </p:cNvSpPr>
          <p:nvPr>
            <p:ph type="sldNum" sz="quarter" idx="12"/>
          </p:nvPr>
        </p:nvSpPr>
        <p:spPr/>
        <p:txBody>
          <a:bodyPr/>
          <a:lstStyle/>
          <a:p>
            <a:fld id="{4FAB73BC-B049-4115-A692-8D63A059BFB8}" type="slidenum">
              <a:rPr lang="en-US" smtClean="0"/>
              <a:t>19</a:t>
            </a:fld>
            <a:endParaRPr lang="en-US" dirty="0"/>
          </a:p>
        </p:txBody>
      </p:sp>
      <p:pic>
        <p:nvPicPr>
          <p:cNvPr id="5" name="Picture 4">
            <a:extLst>
              <a:ext uri="{FF2B5EF4-FFF2-40B4-BE49-F238E27FC236}">
                <a16:creationId xmlns:a16="http://schemas.microsoft.com/office/drawing/2014/main" id="{24D20801-D1B6-4C52-9EFD-FDA159BFC796}"/>
              </a:ext>
            </a:extLst>
          </p:cNvPr>
          <p:cNvPicPr>
            <a:picLocks noChangeAspect="1"/>
          </p:cNvPicPr>
          <p:nvPr/>
        </p:nvPicPr>
        <p:blipFill>
          <a:blip r:embed="rId3"/>
          <a:stretch>
            <a:fillRect/>
          </a:stretch>
        </p:blipFill>
        <p:spPr>
          <a:xfrm>
            <a:off x="1302808" y="1514475"/>
            <a:ext cx="9534525" cy="5343525"/>
          </a:xfrm>
          <a:prstGeom prst="rect">
            <a:avLst/>
          </a:prstGeom>
        </p:spPr>
      </p:pic>
    </p:spTree>
    <p:extLst>
      <p:ext uri="{BB962C8B-B14F-4D97-AF65-F5344CB8AC3E}">
        <p14:creationId xmlns:p14="http://schemas.microsoft.com/office/powerpoint/2010/main" val="41877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BD039-010B-4996-BADC-F87E364F05E2}"/>
              </a:ext>
            </a:extLst>
          </p:cNvPr>
          <p:cNvSpPr>
            <a:spLocks noGrp="1"/>
          </p:cNvSpPr>
          <p:nvPr>
            <p:ph type="sldNum" sz="quarter" idx="12"/>
          </p:nvPr>
        </p:nvSpPr>
        <p:spPr/>
        <p:txBody>
          <a:bodyPr/>
          <a:lstStyle/>
          <a:p>
            <a:fld id="{4FAB73BC-B049-4115-A692-8D63A059BFB8}" type="slidenum">
              <a:rPr lang="en-US" smtClean="0"/>
              <a:t>2</a:t>
            </a:fld>
            <a:endParaRPr lang="en-US" dirty="0"/>
          </a:p>
        </p:txBody>
      </p:sp>
      <p:pic>
        <p:nvPicPr>
          <p:cNvPr id="3" name="Picture 2">
            <a:extLst>
              <a:ext uri="{FF2B5EF4-FFF2-40B4-BE49-F238E27FC236}">
                <a16:creationId xmlns:a16="http://schemas.microsoft.com/office/drawing/2014/main" id="{9A33467B-1581-47D0-AC6D-D6393F47C498}"/>
              </a:ext>
            </a:extLst>
          </p:cNvPr>
          <p:cNvPicPr>
            <a:picLocks noChangeAspect="1"/>
          </p:cNvPicPr>
          <p:nvPr/>
        </p:nvPicPr>
        <p:blipFill>
          <a:blip r:embed="rId2"/>
          <a:stretch>
            <a:fillRect/>
          </a:stretch>
        </p:blipFill>
        <p:spPr>
          <a:xfrm>
            <a:off x="171450" y="671512"/>
            <a:ext cx="11849100" cy="5514975"/>
          </a:xfrm>
          <a:prstGeom prst="rect">
            <a:avLst/>
          </a:prstGeom>
        </p:spPr>
      </p:pic>
    </p:spTree>
    <p:extLst>
      <p:ext uri="{BB962C8B-B14F-4D97-AF65-F5344CB8AC3E}">
        <p14:creationId xmlns:p14="http://schemas.microsoft.com/office/powerpoint/2010/main" val="3140389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F3C1-EC14-4868-B36E-2BBA688A747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253779A-0DA7-43F6-B96C-25BB06841FB5}"/>
              </a:ext>
            </a:extLst>
          </p:cNvPr>
          <p:cNvSpPr>
            <a:spLocks noGrp="1"/>
          </p:cNvSpPr>
          <p:nvPr>
            <p:ph idx="1"/>
          </p:nvPr>
        </p:nvSpPr>
        <p:spPr/>
        <p:txBody>
          <a:bodyPr/>
          <a:lstStyle/>
          <a:p>
            <a:r>
              <a:rPr lang="en-US" dirty="0"/>
              <a:t>My contact info:</a:t>
            </a:r>
          </a:p>
          <a:p>
            <a:r>
              <a:rPr lang="en-US" dirty="0">
                <a:hlinkClick r:id="rId3"/>
              </a:rPr>
              <a:t>Melinda.higgins@emory.edu</a:t>
            </a:r>
            <a:endParaRPr lang="en-US" dirty="0"/>
          </a:p>
          <a:p>
            <a:r>
              <a:rPr lang="en-US" dirty="0">
                <a:hlinkClick r:id="rId4"/>
              </a:rPr>
              <a:t>https://melindahiggins.netlify.app/</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A6B64AE-C33F-434A-B217-B24400378A7F}"/>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12301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7B862ED-FD3B-4883-A257-D2144609BD8B}"/>
              </a:ext>
            </a:extLst>
          </p:cNvPr>
          <p:cNvSpPr/>
          <p:nvPr/>
        </p:nvSpPr>
        <p:spPr>
          <a:xfrm>
            <a:off x="174172" y="112976"/>
            <a:ext cx="11843658" cy="6632048"/>
          </a:xfrm>
          <a:prstGeom prst="roundRect">
            <a:avLst/>
          </a:prstGeom>
          <a:solidFill>
            <a:srgbClr val="00B05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71FBA19-6278-4EF9-806C-D651B6D74985}"/>
              </a:ext>
            </a:extLst>
          </p:cNvPr>
          <p:cNvSpPr>
            <a:spLocks noGrp="1"/>
          </p:cNvSpPr>
          <p:nvPr>
            <p:ph type="title"/>
          </p:nvPr>
        </p:nvSpPr>
        <p:spPr/>
        <p:txBody>
          <a:bodyPr/>
          <a:lstStyle/>
          <a:p>
            <a:r>
              <a:rPr lang="en-US" dirty="0"/>
              <a:t>The big picture</a:t>
            </a:r>
          </a:p>
        </p:txBody>
      </p:sp>
      <p:sp>
        <p:nvSpPr>
          <p:cNvPr id="2" name="Slide Number Placeholder 1">
            <a:extLst>
              <a:ext uri="{FF2B5EF4-FFF2-40B4-BE49-F238E27FC236}">
                <a16:creationId xmlns:a16="http://schemas.microsoft.com/office/drawing/2014/main" id="{FE0EF6AC-E2E9-4D30-930B-11AD95E8EE6A}"/>
              </a:ext>
            </a:extLst>
          </p:cNvPr>
          <p:cNvSpPr>
            <a:spLocks noGrp="1"/>
          </p:cNvSpPr>
          <p:nvPr>
            <p:ph type="sldNum" sz="quarter" idx="12"/>
          </p:nvPr>
        </p:nvSpPr>
        <p:spPr/>
        <p:txBody>
          <a:bodyPr/>
          <a:lstStyle/>
          <a:p>
            <a:fld id="{4FAB73BC-B049-4115-A692-8D63A059BFB8}" type="slidenum">
              <a:rPr lang="en-US" smtClean="0"/>
              <a:t>3</a:t>
            </a:fld>
            <a:endParaRPr lang="en-US" dirty="0"/>
          </a:p>
        </p:txBody>
      </p:sp>
      <p:sp>
        <p:nvSpPr>
          <p:cNvPr id="8" name="Rectangle: Rounded Corners 7">
            <a:extLst>
              <a:ext uri="{FF2B5EF4-FFF2-40B4-BE49-F238E27FC236}">
                <a16:creationId xmlns:a16="http://schemas.microsoft.com/office/drawing/2014/main" id="{736CC8A5-A565-4490-A51D-51B76177DD20}"/>
              </a:ext>
            </a:extLst>
          </p:cNvPr>
          <p:cNvSpPr/>
          <p:nvPr/>
        </p:nvSpPr>
        <p:spPr>
          <a:xfrm>
            <a:off x="6096000" y="1528354"/>
            <a:ext cx="1998617" cy="914400"/>
          </a:xfrm>
          <a:prstGeom prst="roundRect">
            <a:avLst/>
          </a:prstGeom>
          <a:solidFill>
            <a:srgbClr val="7030A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text</a:t>
            </a:r>
          </a:p>
        </p:txBody>
      </p:sp>
      <p:grpSp>
        <p:nvGrpSpPr>
          <p:cNvPr id="13" name="Group 12">
            <a:extLst>
              <a:ext uri="{FF2B5EF4-FFF2-40B4-BE49-F238E27FC236}">
                <a16:creationId xmlns:a16="http://schemas.microsoft.com/office/drawing/2014/main" id="{CE1DA441-BAF3-4EE0-8E59-147FF4748519}"/>
              </a:ext>
            </a:extLst>
          </p:cNvPr>
          <p:cNvGrpSpPr/>
          <p:nvPr/>
        </p:nvGrpSpPr>
        <p:grpSpPr>
          <a:xfrm>
            <a:off x="2557901" y="3523053"/>
            <a:ext cx="5368834" cy="2500232"/>
            <a:chOff x="3226526" y="2272937"/>
            <a:chExt cx="5368834" cy="2500232"/>
          </a:xfrm>
        </p:grpSpPr>
        <p:sp>
          <p:nvSpPr>
            <p:cNvPr id="12" name="Rectangle: Rounded Corners 11">
              <a:extLst>
                <a:ext uri="{FF2B5EF4-FFF2-40B4-BE49-F238E27FC236}">
                  <a16:creationId xmlns:a16="http://schemas.microsoft.com/office/drawing/2014/main" id="{F912ED7F-2995-4AB0-B2B2-03BA24E61293}"/>
                </a:ext>
              </a:extLst>
            </p:cNvPr>
            <p:cNvSpPr/>
            <p:nvPr/>
          </p:nvSpPr>
          <p:spPr>
            <a:xfrm>
              <a:off x="3226526" y="2272937"/>
              <a:ext cx="5368834" cy="2500232"/>
            </a:xfrm>
            <a:prstGeom prst="roundRect">
              <a:avLst/>
            </a:prstGeom>
            <a:solidFill>
              <a:srgbClr val="1CADE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EC2D1E5-95AF-4DDF-BFBA-1D797E87EBA9}"/>
                </a:ext>
              </a:extLst>
            </p:cNvPr>
            <p:cNvSpPr/>
            <p:nvPr/>
          </p:nvSpPr>
          <p:spPr>
            <a:xfrm>
              <a:off x="4790801" y="2514600"/>
              <a:ext cx="1998617" cy="914400"/>
            </a:xfrm>
            <a:prstGeom prst="roundRect">
              <a:avLst/>
            </a:prstGeom>
            <a:solidFill>
              <a:srgbClr val="0070C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code</a:t>
              </a:r>
            </a:p>
          </p:txBody>
        </p:sp>
        <p:sp>
          <p:nvSpPr>
            <p:cNvPr id="9" name="Rectangle: Rounded Corners 8">
              <a:extLst>
                <a:ext uri="{FF2B5EF4-FFF2-40B4-BE49-F238E27FC236}">
                  <a16:creationId xmlns:a16="http://schemas.microsoft.com/office/drawing/2014/main" id="{54D79010-C574-449E-924C-FEA85A82076C}"/>
                </a:ext>
              </a:extLst>
            </p:cNvPr>
            <p:cNvSpPr/>
            <p:nvPr/>
          </p:nvSpPr>
          <p:spPr>
            <a:xfrm>
              <a:off x="6257109" y="3521747"/>
              <a:ext cx="1998617" cy="914400"/>
            </a:xfrm>
            <a:prstGeom prst="roundRect">
              <a:avLst/>
            </a:prstGeom>
            <a:solidFill>
              <a:schemeClr val="accent3">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tables</a:t>
              </a:r>
            </a:p>
          </p:txBody>
        </p:sp>
        <p:sp>
          <p:nvSpPr>
            <p:cNvPr id="10" name="Rectangle: Rounded Corners 9">
              <a:extLst>
                <a:ext uri="{FF2B5EF4-FFF2-40B4-BE49-F238E27FC236}">
                  <a16:creationId xmlns:a16="http://schemas.microsoft.com/office/drawing/2014/main" id="{CBB0987F-793C-4067-B263-C0D9111200F2}"/>
                </a:ext>
              </a:extLst>
            </p:cNvPr>
            <p:cNvSpPr/>
            <p:nvPr/>
          </p:nvSpPr>
          <p:spPr>
            <a:xfrm>
              <a:off x="3494314" y="3521747"/>
              <a:ext cx="2592977" cy="914400"/>
            </a:xfrm>
            <a:prstGeom prst="roundRect">
              <a:avLst/>
            </a:prstGeom>
            <a:solidFill>
              <a:srgbClr val="00B0F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figures</a:t>
              </a:r>
            </a:p>
          </p:txBody>
        </p:sp>
      </p:grpSp>
      <p:sp>
        <p:nvSpPr>
          <p:cNvPr id="11" name="Rectangle: Rounded Corners 10">
            <a:extLst>
              <a:ext uri="{FF2B5EF4-FFF2-40B4-BE49-F238E27FC236}">
                <a16:creationId xmlns:a16="http://schemas.microsoft.com/office/drawing/2014/main" id="{5183D5A5-95ED-42A1-9DC0-64D0D5F3BCF4}"/>
              </a:ext>
            </a:extLst>
          </p:cNvPr>
          <p:cNvSpPr/>
          <p:nvPr/>
        </p:nvSpPr>
        <p:spPr>
          <a:xfrm>
            <a:off x="951170" y="2203705"/>
            <a:ext cx="1998617" cy="914400"/>
          </a:xfrm>
          <a:prstGeom prst="roundRect">
            <a:avLst/>
          </a:prstGeom>
          <a:solidFill>
            <a:srgbClr val="C0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data</a:t>
            </a:r>
          </a:p>
        </p:txBody>
      </p:sp>
      <p:sp>
        <p:nvSpPr>
          <p:cNvPr id="14" name="Rectangle: Rounded Corners 13">
            <a:extLst>
              <a:ext uri="{FF2B5EF4-FFF2-40B4-BE49-F238E27FC236}">
                <a16:creationId xmlns:a16="http://schemas.microsoft.com/office/drawing/2014/main" id="{187A4009-81A6-4A91-900E-64E14909F360}"/>
              </a:ext>
            </a:extLst>
          </p:cNvPr>
          <p:cNvSpPr/>
          <p:nvPr/>
        </p:nvSpPr>
        <p:spPr>
          <a:xfrm>
            <a:off x="9028127" y="2847050"/>
            <a:ext cx="2743200" cy="2979637"/>
          </a:xfrm>
          <a:prstGeom prst="roundRect">
            <a:avLst/>
          </a:prstGeom>
          <a:solidFill>
            <a:srgbClr val="7030A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buFont typeface="Arial" panose="020B0604020202020204" pitchFamily="34" charset="0"/>
              <a:buChar char="•"/>
            </a:pPr>
            <a:r>
              <a:rPr lang="en-US" sz="2800" dirty="0"/>
              <a:t>Manuscript</a:t>
            </a:r>
          </a:p>
          <a:p>
            <a:pPr marL="342900" indent="-342900">
              <a:buFont typeface="Arial" panose="020B0604020202020204" pitchFamily="34" charset="0"/>
              <a:buChar char="•"/>
            </a:pPr>
            <a:r>
              <a:rPr lang="en-US" sz="2800" dirty="0"/>
              <a:t>Report</a:t>
            </a:r>
          </a:p>
          <a:p>
            <a:pPr marL="342900" indent="-342900">
              <a:buFont typeface="Arial" panose="020B0604020202020204" pitchFamily="34" charset="0"/>
              <a:buChar char="•"/>
            </a:pPr>
            <a:r>
              <a:rPr lang="en-US" sz="2800" dirty="0"/>
              <a:t>Slides</a:t>
            </a:r>
          </a:p>
          <a:p>
            <a:pPr marL="342900" indent="-342900">
              <a:buFont typeface="Arial" panose="020B0604020202020204" pitchFamily="34" charset="0"/>
              <a:buChar char="•"/>
            </a:pPr>
            <a:r>
              <a:rPr lang="en-US" sz="2800" dirty="0"/>
              <a:t>Website</a:t>
            </a:r>
          </a:p>
          <a:p>
            <a:pPr marL="342900" indent="-342900">
              <a:buFont typeface="Arial" panose="020B0604020202020204" pitchFamily="34" charset="0"/>
              <a:buChar char="•"/>
            </a:pPr>
            <a:r>
              <a:rPr lang="en-US" sz="2800" dirty="0"/>
              <a:t>Dashboard</a:t>
            </a:r>
          </a:p>
          <a:p>
            <a:pPr marL="342900" indent="-342900">
              <a:buFont typeface="Arial" panose="020B0604020202020204" pitchFamily="34" charset="0"/>
              <a:buChar char="•"/>
            </a:pPr>
            <a:r>
              <a:rPr lang="en-US" sz="2800" dirty="0"/>
              <a:t>Book</a:t>
            </a:r>
          </a:p>
        </p:txBody>
      </p:sp>
    </p:spTree>
    <p:extLst>
      <p:ext uri="{BB962C8B-B14F-4D97-AF65-F5344CB8AC3E}">
        <p14:creationId xmlns:p14="http://schemas.microsoft.com/office/powerpoint/2010/main" val="13433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11"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EB20-C95B-49A2-A20D-58C45F084E4E}"/>
              </a:ext>
            </a:extLst>
          </p:cNvPr>
          <p:cNvSpPr>
            <a:spLocks noGrp="1"/>
          </p:cNvSpPr>
          <p:nvPr>
            <p:ph type="title"/>
          </p:nvPr>
        </p:nvSpPr>
        <p:spPr>
          <a:xfrm>
            <a:off x="1117261" y="412955"/>
            <a:ext cx="9720072" cy="1499616"/>
          </a:xfrm>
        </p:spPr>
        <p:txBody>
          <a:bodyPr/>
          <a:lstStyle/>
          <a:p>
            <a:r>
              <a:rPr lang="en-US" dirty="0"/>
              <a:t>A (Brief) History of Literate programming</a:t>
            </a:r>
          </a:p>
        </p:txBody>
      </p:sp>
      <p:sp>
        <p:nvSpPr>
          <p:cNvPr id="3" name="Slide Number Placeholder 2">
            <a:extLst>
              <a:ext uri="{FF2B5EF4-FFF2-40B4-BE49-F238E27FC236}">
                <a16:creationId xmlns:a16="http://schemas.microsoft.com/office/drawing/2014/main" id="{C7120228-D58E-46D8-9FD6-E365066B7E01}"/>
              </a:ext>
            </a:extLst>
          </p:cNvPr>
          <p:cNvSpPr>
            <a:spLocks noGrp="1"/>
          </p:cNvSpPr>
          <p:nvPr>
            <p:ph type="sldNum" sz="quarter" idx="12"/>
          </p:nvPr>
        </p:nvSpPr>
        <p:spPr/>
        <p:txBody>
          <a:bodyPr/>
          <a:lstStyle/>
          <a:p>
            <a:fld id="{4FAB73BC-B049-4115-A692-8D63A059BFB8}" type="slidenum">
              <a:rPr lang="en-US" smtClean="0"/>
              <a:t>4</a:t>
            </a:fld>
            <a:endParaRPr lang="en-US" dirty="0"/>
          </a:p>
        </p:txBody>
      </p:sp>
      <p:pic>
        <p:nvPicPr>
          <p:cNvPr id="4" name="Picture 3">
            <a:extLst>
              <a:ext uri="{FF2B5EF4-FFF2-40B4-BE49-F238E27FC236}">
                <a16:creationId xmlns:a16="http://schemas.microsoft.com/office/drawing/2014/main" id="{6C87DFA3-7736-467D-9B88-2105FB7EE09F}"/>
              </a:ext>
            </a:extLst>
          </p:cNvPr>
          <p:cNvPicPr>
            <a:picLocks noChangeAspect="1"/>
          </p:cNvPicPr>
          <p:nvPr/>
        </p:nvPicPr>
        <p:blipFill>
          <a:blip r:embed="rId2"/>
          <a:stretch>
            <a:fillRect/>
          </a:stretch>
        </p:blipFill>
        <p:spPr>
          <a:xfrm>
            <a:off x="269671" y="1479318"/>
            <a:ext cx="11415252" cy="5378682"/>
          </a:xfrm>
          <a:prstGeom prst="rect">
            <a:avLst/>
          </a:prstGeom>
        </p:spPr>
      </p:pic>
    </p:spTree>
    <p:extLst>
      <p:ext uri="{BB962C8B-B14F-4D97-AF65-F5344CB8AC3E}">
        <p14:creationId xmlns:p14="http://schemas.microsoft.com/office/powerpoint/2010/main" val="157518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3762FE-B8BA-4163-AEC0-7CBAAF8829F6}"/>
              </a:ext>
            </a:extLst>
          </p:cNvPr>
          <p:cNvSpPr>
            <a:spLocks noGrp="1"/>
          </p:cNvSpPr>
          <p:nvPr>
            <p:ph type="sldNum" sz="quarter" idx="12"/>
          </p:nvPr>
        </p:nvSpPr>
        <p:spPr/>
        <p:txBody>
          <a:bodyPr/>
          <a:lstStyle/>
          <a:p>
            <a:fld id="{4FAB73BC-B049-4115-A692-8D63A059BFB8}" type="slidenum">
              <a:rPr lang="en-US" smtClean="0"/>
              <a:t>5</a:t>
            </a:fld>
            <a:endParaRPr lang="en-US" dirty="0"/>
          </a:p>
        </p:txBody>
      </p:sp>
      <p:pic>
        <p:nvPicPr>
          <p:cNvPr id="3" name="Picture 2">
            <a:extLst>
              <a:ext uri="{FF2B5EF4-FFF2-40B4-BE49-F238E27FC236}">
                <a16:creationId xmlns:a16="http://schemas.microsoft.com/office/drawing/2014/main" id="{7EC36BBD-DF78-44B0-BA89-5179782AAC02}"/>
              </a:ext>
            </a:extLst>
          </p:cNvPr>
          <p:cNvPicPr>
            <a:picLocks noChangeAspect="1"/>
          </p:cNvPicPr>
          <p:nvPr/>
        </p:nvPicPr>
        <p:blipFill>
          <a:blip r:embed="rId2"/>
          <a:stretch>
            <a:fillRect/>
          </a:stretch>
        </p:blipFill>
        <p:spPr>
          <a:xfrm>
            <a:off x="38100" y="642937"/>
            <a:ext cx="12115800" cy="5572125"/>
          </a:xfrm>
          <a:prstGeom prst="rect">
            <a:avLst/>
          </a:prstGeom>
        </p:spPr>
      </p:pic>
    </p:spTree>
    <p:extLst>
      <p:ext uri="{BB962C8B-B14F-4D97-AF65-F5344CB8AC3E}">
        <p14:creationId xmlns:p14="http://schemas.microsoft.com/office/powerpoint/2010/main" val="365185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29A74E-3635-41AA-9963-29544C44A44F}"/>
              </a:ext>
            </a:extLst>
          </p:cNvPr>
          <p:cNvSpPr>
            <a:spLocks noGrp="1"/>
          </p:cNvSpPr>
          <p:nvPr>
            <p:ph type="sldNum" sz="quarter" idx="12"/>
          </p:nvPr>
        </p:nvSpPr>
        <p:spPr/>
        <p:txBody>
          <a:bodyPr/>
          <a:lstStyle/>
          <a:p>
            <a:fld id="{4FAB73BC-B049-4115-A692-8D63A059BFB8}" type="slidenum">
              <a:rPr lang="en-US" smtClean="0"/>
              <a:t>6</a:t>
            </a:fld>
            <a:endParaRPr lang="en-US" dirty="0"/>
          </a:p>
        </p:txBody>
      </p:sp>
      <p:pic>
        <p:nvPicPr>
          <p:cNvPr id="3" name="Picture 2">
            <a:extLst>
              <a:ext uri="{FF2B5EF4-FFF2-40B4-BE49-F238E27FC236}">
                <a16:creationId xmlns:a16="http://schemas.microsoft.com/office/drawing/2014/main" id="{E00A6A5D-EDA4-42F7-B3FA-21A01888E2DA}"/>
              </a:ext>
            </a:extLst>
          </p:cNvPr>
          <p:cNvPicPr>
            <a:picLocks noChangeAspect="1"/>
          </p:cNvPicPr>
          <p:nvPr/>
        </p:nvPicPr>
        <p:blipFill>
          <a:blip r:embed="rId2"/>
          <a:stretch>
            <a:fillRect/>
          </a:stretch>
        </p:blipFill>
        <p:spPr>
          <a:xfrm>
            <a:off x="1018688" y="0"/>
            <a:ext cx="10154623" cy="6858000"/>
          </a:xfrm>
          <a:prstGeom prst="rect">
            <a:avLst/>
          </a:prstGeom>
        </p:spPr>
      </p:pic>
    </p:spTree>
    <p:extLst>
      <p:ext uri="{BB962C8B-B14F-4D97-AF65-F5344CB8AC3E}">
        <p14:creationId xmlns:p14="http://schemas.microsoft.com/office/powerpoint/2010/main" val="206469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44D7D7-47BE-4267-9B42-9B7206CBAA57}"/>
              </a:ext>
            </a:extLst>
          </p:cNvPr>
          <p:cNvSpPr>
            <a:spLocks noGrp="1"/>
          </p:cNvSpPr>
          <p:nvPr>
            <p:ph type="sldNum" sz="quarter" idx="12"/>
          </p:nvPr>
        </p:nvSpPr>
        <p:spPr/>
        <p:txBody>
          <a:bodyPr/>
          <a:lstStyle/>
          <a:p>
            <a:fld id="{4FAB73BC-B049-4115-A692-8D63A059BFB8}" type="slidenum">
              <a:rPr lang="en-US" smtClean="0"/>
              <a:t>7</a:t>
            </a:fld>
            <a:endParaRPr lang="en-US" dirty="0"/>
          </a:p>
        </p:txBody>
      </p:sp>
      <p:pic>
        <p:nvPicPr>
          <p:cNvPr id="3" name="Picture 2">
            <a:extLst>
              <a:ext uri="{FF2B5EF4-FFF2-40B4-BE49-F238E27FC236}">
                <a16:creationId xmlns:a16="http://schemas.microsoft.com/office/drawing/2014/main" id="{3E53E87D-BE5B-4A16-A04F-74BAE3AA420C}"/>
              </a:ext>
            </a:extLst>
          </p:cNvPr>
          <p:cNvPicPr>
            <a:picLocks noChangeAspect="1"/>
          </p:cNvPicPr>
          <p:nvPr/>
        </p:nvPicPr>
        <p:blipFill>
          <a:blip r:embed="rId2"/>
          <a:stretch>
            <a:fillRect/>
          </a:stretch>
        </p:blipFill>
        <p:spPr>
          <a:xfrm>
            <a:off x="123825" y="647700"/>
            <a:ext cx="11944350" cy="5562600"/>
          </a:xfrm>
          <a:prstGeom prst="rect">
            <a:avLst/>
          </a:prstGeom>
        </p:spPr>
      </p:pic>
      <p:sp>
        <p:nvSpPr>
          <p:cNvPr id="4" name="TextBox 3">
            <a:extLst>
              <a:ext uri="{FF2B5EF4-FFF2-40B4-BE49-F238E27FC236}">
                <a16:creationId xmlns:a16="http://schemas.microsoft.com/office/drawing/2014/main" id="{5BBA2CB7-6EA3-445D-8E03-BDC96316CDEA}"/>
              </a:ext>
            </a:extLst>
          </p:cNvPr>
          <p:cNvSpPr txBox="1"/>
          <p:nvPr/>
        </p:nvSpPr>
        <p:spPr>
          <a:xfrm>
            <a:off x="698090" y="6375692"/>
            <a:ext cx="2678938" cy="369332"/>
          </a:xfrm>
          <a:prstGeom prst="rect">
            <a:avLst/>
          </a:prstGeom>
          <a:noFill/>
        </p:spPr>
        <p:txBody>
          <a:bodyPr wrap="none" rtlCol="0">
            <a:spAutoFit/>
          </a:bodyPr>
          <a:lstStyle/>
          <a:p>
            <a:r>
              <a:rPr lang="en-US" dirty="0"/>
              <a:t>14: https://yihui.org/knitr/</a:t>
            </a:r>
          </a:p>
        </p:txBody>
      </p:sp>
    </p:spTree>
    <p:extLst>
      <p:ext uri="{BB962C8B-B14F-4D97-AF65-F5344CB8AC3E}">
        <p14:creationId xmlns:p14="http://schemas.microsoft.com/office/powerpoint/2010/main" val="16837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44D7D7-47BE-4267-9B42-9B7206CBAA57}"/>
              </a:ext>
            </a:extLst>
          </p:cNvPr>
          <p:cNvSpPr>
            <a:spLocks noGrp="1"/>
          </p:cNvSpPr>
          <p:nvPr>
            <p:ph type="sldNum" sz="quarter" idx="12"/>
          </p:nvPr>
        </p:nvSpPr>
        <p:spPr/>
        <p:txBody>
          <a:bodyPr/>
          <a:lstStyle/>
          <a:p>
            <a:fld id="{4FAB73BC-B049-4115-A692-8D63A059BFB8}" type="slidenum">
              <a:rPr lang="en-US" smtClean="0"/>
              <a:t>8</a:t>
            </a:fld>
            <a:endParaRPr lang="en-US" dirty="0"/>
          </a:p>
        </p:txBody>
      </p:sp>
      <p:pic>
        <p:nvPicPr>
          <p:cNvPr id="3" name="Picture 2">
            <a:extLst>
              <a:ext uri="{FF2B5EF4-FFF2-40B4-BE49-F238E27FC236}">
                <a16:creationId xmlns:a16="http://schemas.microsoft.com/office/drawing/2014/main" id="{65ADC4C5-55AB-47DB-A6CE-E5CEA9C5D1C1}"/>
              </a:ext>
            </a:extLst>
          </p:cNvPr>
          <p:cNvPicPr>
            <a:picLocks noChangeAspect="1"/>
          </p:cNvPicPr>
          <p:nvPr/>
        </p:nvPicPr>
        <p:blipFill>
          <a:blip r:embed="rId2"/>
          <a:stretch>
            <a:fillRect/>
          </a:stretch>
        </p:blipFill>
        <p:spPr>
          <a:xfrm>
            <a:off x="1057555" y="0"/>
            <a:ext cx="10076890" cy="6858000"/>
          </a:xfrm>
          <a:prstGeom prst="rect">
            <a:avLst/>
          </a:prstGeom>
        </p:spPr>
      </p:pic>
    </p:spTree>
    <p:extLst>
      <p:ext uri="{BB962C8B-B14F-4D97-AF65-F5344CB8AC3E}">
        <p14:creationId xmlns:p14="http://schemas.microsoft.com/office/powerpoint/2010/main" val="234791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44D7D7-47BE-4267-9B42-9B7206CBAA57}"/>
              </a:ext>
            </a:extLst>
          </p:cNvPr>
          <p:cNvSpPr>
            <a:spLocks noGrp="1"/>
          </p:cNvSpPr>
          <p:nvPr>
            <p:ph type="sldNum" sz="quarter" idx="12"/>
          </p:nvPr>
        </p:nvSpPr>
        <p:spPr/>
        <p:txBody>
          <a:bodyPr/>
          <a:lstStyle/>
          <a:p>
            <a:fld id="{4FAB73BC-B049-4115-A692-8D63A059BFB8}" type="slidenum">
              <a:rPr lang="en-US" smtClean="0"/>
              <a:t>9</a:t>
            </a:fld>
            <a:endParaRPr lang="en-US" dirty="0"/>
          </a:p>
        </p:txBody>
      </p:sp>
      <p:pic>
        <p:nvPicPr>
          <p:cNvPr id="3" name="Picture 2">
            <a:extLst>
              <a:ext uri="{FF2B5EF4-FFF2-40B4-BE49-F238E27FC236}">
                <a16:creationId xmlns:a16="http://schemas.microsoft.com/office/drawing/2014/main" id="{4212E4B6-C35B-46F7-8A7F-2A00BD06DC03}"/>
              </a:ext>
            </a:extLst>
          </p:cNvPr>
          <p:cNvPicPr>
            <a:picLocks noChangeAspect="1"/>
          </p:cNvPicPr>
          <p:nvPr/>
        </p:nvPicPr>
        <p:blipFill>
          <a:blip r:embed="rId2"/>
          <a:stretch>
            <a:fillRect/>
          </a:stretch>
        </p:blipFill>
        <p:spPr>
          <a:xfrm>
            <a:off x="679688" y="0"/>
            <a:ext cx="10832624" cy="6858000"/>
          </a:xfrm>
          <a:prstGeom prst="rect">
            <a:avLst/>
          </a:prstGeom>
        </p:spPr>
      </p:pic>
    </p:spTree>
    <p:extLst>
      <p:ext uri="{BB962C8B-B14F-4D97-AF65-F5344CB8AC3E}">
        <p14:creationId xmlns:p14="http://schemas.microsoft.com/office/powerpoint/2010/main" val="1148874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purl.org/dc/terms/"/>
    <ds:schemaRef ds:uri="http://purl.org/dc/elements/1.1/"/>
    <ds:schemaRef ds:uri="http://www.w3.org/XML/1998/namespace"/>
    <ds:schemaRef ds:uri="16c05727-aa75-4e4a-9b5f-8a80a1165891"/>
    <ds:schemaRef ds:uri="71af3243-3dd4-4a8d-8c0d-dd76da1f02a5"/>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366</Words>
  <Application>Microsoft Office PowerPoint</Application>
  <PresentationFormat>Widescreen</PresentationFormat>
  <Paragraphs>72</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Tw Cen MT</vt:lpstr>
      <vt:lpstr>Tw Cen MT Condensed</vt:lpstr>
      <vt:lpstr>Wingdings 3</vt:lpstr>
      <vt:lpstr>Integral</vt:lpstr>
      <vt:lpstr>Reproducibility with the Rmarkdown/Knitr Ecosystem</vt:lpstr>
      <vt:lpstr>PowerPoint Presentation</vt:lpstr>
      <vt:lpstr>The big picture</vt:lpstr>
      <vt:lpstr>A (Brief) History of Literate programming</vt:lpstr>
      <vt:lpstr>PowerPoint Presentation</vt:lpstr>
      <vt:lpstr>PowerPoint Presentation</vt:lpstr>
      <vt:lpstr>PowerPoint Presentation</vt:lpstr>
      <vt:lpstr>PowerPoint Presentation</vt:lpstr>
      <vt:lpstr>PowerPoint Presentation</vt:lpstr>
      <vt:lpstr>Rmarkdown (+ pandoc)</vt:lpstr>
      <vt:lpstr>Rmarkdown “hub”</vt:lpstr>
      <vt:lpstr>PowerPoint Presentation</vt:lpstr>
      <vt:lpstr>Rmarkdown</vt:lpstr>
      <vt:lpstr>Demos</vt:lpstr>
      <vt:lpstr>Not just for R anymore…</vt:lpstr>
      <vt:lpstr>PowerPoint Presentation</vt:lpstr>
      <vt:lpstr>More than R and Python…</vt:lpstr>
      <vt:lpstr>More than R and Python…</vt:lpstr>
      <vt:lpstr>More than R and Python…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2020-07-26T17:48:31Z</dcterms:created>
  <dcterms:modified xsi:type="dcterms:W3CDTF">2021-03-25T17:05:34Z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