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handoutMasterIdLst>
    <p:handoutMasterId r:id="rId54"/>
  </p:handoutMasterIdLst>
  <p:sldIdLst>
    <p:sldId id="256" r:id="rId2"/>
    <p:sldId id="260" r:id="rId3"/>
    <p:sldId id="283" r:id="rId4"/>
    <p:sldId id="301" r:id="rId5"/>
    <p:sldId id="280" r:id="rId6"/>
    <p:sldId id="284" r:id="rId7"/>
    <p:sldId id="278" r:id="rId8"/>
    <p:sldId id="380" r:id="rId9"/>
    <p:sldId id="381" r:id="rId10"/>
    <p:sldId id="327" r:id="rId11"/>
    <p:sldId id="382" r:id="rId12"/>
    <p:sldId id="321" r:id="rId13"/>
    <p:sldId id="322" r:id="rId14"/>
    <p:sldId id="328" r:id="rId15"/>
    <p:sldId id="329" r:id="rId16"/>
    <p:sldId id="330" r:id="rId17"/>
    <p:sldId id="331" r:id="rId18"/>
    <p:sldId id="350" r:id="rId19"/>
    <p:sldId id="413" r:id="rId20"/>
    <p:sldId id="415" r:id="rId21"/>
    <p:sldId id="414" r:id="rId22"/>
    <p:sldId id="389" r:id="rId23"/>
    <p:sldId id="366" r:id="rId24"/>
    <p:sldId id="367" r:id="rId25"/>
    <p:sldId id="368" r:id="rId26"/>
    <p:sldId id="395" r:id="rId27"/>
    <p:sldId id="409" r:id="rId28"/>
    <p:sldId id="390" r:id="rId29"/>
    <p:sldId id="393" r:id="rId30"/>
    <p:sldId id="398" r:id="rId31"/>
    <p:sldId id="416" r:id="rId32"/>
    <p:sldId id="403" r:id="rId33"/>
    <p:sldId id="394" r:id="rId34"/>
    <p:sldId id="399" r:id="rId35"/>
    <p:sldId id="402" r:id="rId36"/>
    <p:sldId id="404" r:id="rId37"/>
    <p:sldId id="400" r:id="rId38"/>
    <p:sldId id="401" r:id="rId39"/>
    <p:sldId id="411" r:id="rId40"/>
    <p:sldId id="397" r:id="rId41"/>
    <p:sldId id="412" r:id="rId42"/>
    <p:sldId id="419" r:id="rId43"/>
    <p:sldId id="262" r:id="rId44"/>
    <p:sldId id="417" r:id="rId45"/>
    <p:sldId id="418" r:id="rId46"/>
    <p:sldId id="405" r:id="rId47"/>
    <p:sldId id="406" r:id="rId48"/>
    <p:sldId id="407" r:id="rId49"/>
    <p:sldId id="349" r:id="rId50"/>
    <p:sldId id="295" r:id="rId51"/>
    <p:sldId id="420" r:id="rId52"/>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00FF"/>
    <a:srgbClr val="B79650"/>
    <a:srgbClr val="FFCCFF"/>
    <a:srgbClr val="DDDDDD"/>
    <a:srgbClr val="66FFFF"/>
    <a:srgbClr val="996633"/>
    <a:srgbClr val="A50021"/>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9" autoAdjust="0"/>
    <p:restoredTop sz="94660"/>
  </p:normalViewPr>
  <p:slideViewPr>
    <p:cSldViewPr snapToGrid="0">
      <p:cViewPr varScale="1">
        <p:scale>
          <a:sx n="93" d="100"/>
          <a:sy n="93" d="100"/>
        </p:scale>
        <p:origin x="1460"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6" d="100"/>
          <a:sy n="76" d="100"/>
        </p:scale>
        <p:origin x="-293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12E9E-D22C-4331-B663-0824ECF6E097}"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D8E3C6C2-E03A-4845-838F-7751B516C4ED}">
      <dgm:prSet phldrT="[Text]"/>
      <dgm:spPr/>
      <dgm:t>
        <a:bodyPr/>
        <a:lstStyle/>
        <a:p>
          <a:r>
            <a:rPr lang="en-US" dirty="0"/>
            <a:t>Significance</a:t>
          </a:r>
        </a:p>
      </dgm:t>
    </dgm:pt>
    <dgm:pt modelId="{AB00813A-4A55-4401-977A-F7F5E06E63B4}" type="parTrans" cxnId="{12282B13-218E-41F4-AE6D-12A324D0E176}">
      <dgm:prSet/>
      <dgm:spPr/>
      <dgm:t>
        <a:bodyPr/>
        <a:lstStyle/>
        <a:p>
          <a:endParaRPr lang="en-US"/>
        </a:p>
      </dgm:t>
    </dgm:pt>
    <dgm:pt modelId="{D7200ED8-3CE4-43EE-8513-C1DF0F864E12}" type="sibTrans" cxnId="{12282B13-218E-41F4-AE6D-12A324D0E176}">
      <dgm:prSet/>
      <dgm:spPr/>
      <dgm:t>
        <a:bodyPr/>
        <a:lstStyle/>
        <a:p>
          <a:endParaRPr lang="en-US"/>
        </a:p>
      </dgm:t>
    </dgm:pt>
    <dgm:pt modelId="{457A720D-EE77-4120-8605-FC22C765EF9D}">
      <dgm:prSet phldrT="[Text]"/>
      <dgm:spPr>
        <a:solidFill>
          <a:schemeClr val="accent5">
            <a:lumMod val="50000"/>
          </a:schemeClr>
        </a:solidFill>
      </dgm:spPr>
      <dgm:t>
        <a:bodyPr/>
        <a:lstStyle/>
        <a:p>
          <a:r>
            <a:rPr lang="en-US" dirty="0"/>
            <a:t>Power</a:t>
          </a:r>
        </a:p>
      </dgm:t>
    </dgm:pt>
    <dgm:pt modelId="{8C6F8C61-761F-440E-8F1F-768F4B14E1C3}" type="parTrans" cxnId="{8F7AE37C-3B0B-4C69-BDDA-F5F6B3ABC2D6}">
      <dgm:prSet/>
      <dgm:spPr/>
      <dgm:t>
        <a:bodyPr/>
        <a:lstStyle/>
        <a:p>
          <a:endParaRPr lang="en-US"/>
        </a:p>
      </dgm:t>
    </dgm:pt>
    <dgm:pt modelId="{2F4FE46C-9AC9-4164-959E-8053D249BA04}" type="sibTrans" cxnId="{8F7AE37C-3B0B-4C69-BDDA-F5F6B3ABC2D6}">
      <dgm:prSet/>
      <dgm:spPr/>
      <dgm:t>
        <a:bodyPr/>
        <a:lstStyle/>
        <a:p>
          <a:endParaRPr lang="en-US"/>
        </a:p>
      </dgm:t>
    </dgm:pt>
    <dgm:pt modelId="{306821C6-524C-43C4-AA88-666DDAA801EC}">
      <dgm:prSet phldrT="[Text]"/>
      <dgm:spPr/>
      <dgm:t>
        <a:bodyPr/>
        <a:lstStyle/>
        <a:p>
          <a:r>
            <a:rPr lang="en-US" dirty="0"/>
            <a:t>Effect size</a:t>
          </a:r>
        </a:p>
      </dgm:t>
    </dgm:pt>
    <dgm:pt modelId="{3E9053B2-4FF5-4E69-99C9-4AAEA2F9C424}" type="parTrans" cxnId="{C024E010-B032-4D5E-A488-1AA5BD0AB39B}">
      <dgm:prSet/>
      <dgm:spPr/>
      <dgm:t>
        <a:bodyPr/>
        <a:lstStyle/>
        <a:p>
          <a:endParaRPr lang="en-US"/>
        </a:p>
      </dgm:t>
    </dgm:pt>
    <dgm:pt modelId="{4F20A465-9254-4B50-A4F4-AD94D89CB042}" type="sibTrans" cxnId="{C024E010-B032-4D5E-A488-1AA5BD0AB39B}">
      <dgm:prSet/>
      <dgm:spPr/>
      <dgm:t>
        <a:bodyPr/>
        <a:lstStyle/>
        <a:p>
          <a:endParaRPr lang="en-US"/>
        </a:p>
      </dgm:t>
    </dgm:pt>
    <dgm:pt modelId="{ED83B437-7845-4243-839E-C2F052B63ADC}">
      <dgm:prSet phldrT="[Text]"/>
      <dgm:spPr/>
      <dgm:t>
        <a:bodyPr/>
        <a:lstStyle/>
        <a:p>
          <a:r>
            <a:rPr lang="en-US" dirty="0"/>
            <a:t>Sample size</a:t>
          </a:r>
        </a:p>
      </dgm:t>
    </dgm:pt>
    <dgm:pt modelId="{EED565DF-1711-4031-8CA4-58DACD0FE0C8}" type="parTrans" cxnId="{7FA3AFD0-1381-45AE-A015-33AAAD1E02C9}">
      <dgm:prSet/>
      <dgm:spPr/>
      <dgm:t>
        <a:bodyPr/>
        <a:lstStyle/>
        <a:p>
          <a:endParaRPr lang="en-US"/>
        </a:p>
      </dgm:t>
    </dgm:pt>
    <dgm:pt modelId="{8F1567DD-B9FC-477F-8443-E7C15A2D330D}" type="sibTrans" cxnId="{7FA3AFD0-1381-45AE-A015-33AAAD1E02C9}">
      <dgm:prSet/>
      <dgm:spPr/>
      <dgm:t>
        <a:bodyPr/>
        <a:lstStyle/>
        <a:p>
          <a:endParaRPr lang="en-US"/>
        </a:p>
      </dgm:t>
    </dgm:pt>
    <dgm:pt modelId="{F65EC325-2865-4CE2-8C9B-449EA9F2CE4D}" type="pres">
      <dgm:prSet presAssocID="{82212E9E-D22C-4331-B663-0824ECF6E097}" presName="matrix" presStyleCnt="0">
        <dgm:presLayoutVars>
          <dgm:chMax val="1"/>
          <dgm:dir/>
          <dgm:resizeHandles val="exact"/>
        </dgm:presLayoutVars>
      </dgm:prSet>
      <dgm:spPr/>
    </dgm:pt>
    <dgm:pt modelId="{51BD17EE-6E5A-48D7-AC58-EA4D2E2782CF}" type="pres">
      <dgm:prSet presAssocID="{82212E9E-D22C-4331-B663-0824ECF6E097}" presName="axisShape" presStyleLbl="bgShp" presStyleIdx="0" presStyleCnt="1"/>
      <dgm:spPr/>
    </dgm:pt>
    <dgm:pt modelId="{0FD16864-8AF5-44A7-AA2E-690783C166B8}" type="pres">
      <dgm:prSet presAssocID="{82212E9E-D22C-4331-B663-0824ECF6E097}" presName="rect1" presStyleLbl="node1" presStyleIdx="0" presStyleCnt="4">
        <dgm:presLayoutVars>
          <dgm:chMax val="0"/>
          <dgm:chPref val="0"/>
          <dgm:bulletEnabled val="1"/>
        </dgm:presLayoutVars>
      </dgm:prSet>
      <dgm:spPr/>
    </dgm:pt>
    <dgm:pt modelId="{2E772B31-76A3-42F6-A262-829464388228}" type="pres">
      <dgm:prSet presAssocID="{82212E9E-D22C-4331-B663-0824ECF6E097}" presName="rect2" presStyleLbl="node1" presStyleIdx="1" presStyleCnt="4">
        <dgm:presLayoutVars>
          <dgm:chMax val="0"/>
          <dgm:chPref val="0"/>
          <dgm:bulletEnabled val="1"/>
        </dgm:presLayoutVars>
      </dgm:prSet>
      <dgm:spPr/>
    </dgm:pt>
    <dgm:pt modelId="{4AD2BB06-36B9-4170-B945-159CD357D99B}" type="pres">
      <dgm:prSet presAssocID="{82212E9E-D22C-4331-B663-0824ECF6E097}" presName="rect3" presStyleLbl="node1" presStyleIdx="2" presStyleCnt="4">
        <dgm:presLayoutVars>
          <dgm:chMax val="0"/>
          <dgm:chPref val="0"/>
          <dgm:bulletEnabled val="1"/>
        </dgm:presLayoutVars>
      </dgm:prSet>
      <dgm:spPr/>
    </dgm:pt>
    <dgm:pt modelId="{7BB40F6F-62A1-4A28-AD4D-3C4EE8B1A541}" type="pres">
      <dgm:prSet presAssocID="{82212E9E-D22C-4331-B663-0824ECF6E097}" presName="rect4" presStyleLbl="node1" presStyleIdx="3" presStyleCnt="4">
        <dgm:presLayoutVars>
          <dgm:chMax val="0"/>
          <dgm:chPref val="0"/>
          <dgm:bulletEnabled val="1"/>
        </dgm:presLayoutVars>
      </dgm:prSet>
      <dgm:spPr/>
    </dgm:pt>
  </dgm:ptLst>
  <dgm:cxnLst>
    <dgm:cxn modelId="{5707800A-3F07-4B4A-B5F3-63C6FD99624B}" type="presOf" srcId="{D8E3C6C2-E03A-4845-838F-7751B516C4ED}" destId="{0FD16864-8AF5-44A7-AA2E-690783C166B8}" srcOrd="0" destOrd="0" presId="urn:microsoft.com/office/officeart/2005/8/layout/matrix2"/>
    <dgm:cxn modelId="{C024E010-B032-4D5E-A488-1AA5BD0AB39B}" srcId="{82212E9E-D22C-4331-B663-0824ECF6E097}" destId="{306821C6-524C-43C4-AA88-666DDAA801EC}" srcOrd="2" destOrd="0" parTransId="{3E9053B2-4FF5-4E69-99C9-4AAEA2F9C424}" sibTransId="{4F20A465-9254-4B50-A4F4-AD94D89CB042}"/>
    <dgm:cxn modelId="{12282B13-218E-41F4-AE6D-12A324D0E176}" srcId="{82212E9E-D22C-4331-B663-0824ECF6E097}" destId="{D8E3C6C2-E03A-4845-838F-7751B516C4ED}" srcOrd="0" destOrd="0" parTransId="{AB00813A-4A55-4401-977A-F7F5E06E63B4}" sibTransId="{D7200ED8-3CE4-43EE-8513-C1DF0F864E12}"/>
    <dgm:cxn modelId="{B3FFD71E-0E9E-4CAB-89D2-9BA66569D405}" type="presOf" srcId="{306821C6-524C-43C4-AA88-666DDAA801EC}" destId="{4AD2BB06-36B9-4170-B945-159CD357D99B}" srcOrd="0" destOrd="0" presId="urn:microsoft.com/office/officeart/2005/8/layout/matrix2"/>
    <dgm:cxn modelId="{F658536E-17D6-48AC-BA2F-E1212594FC21}" type="presOf" srcId="{457A720D-EE77-4120-8605-FC22C765EF9D}" destId="{2E772B31-76A3-42F6-A262-829464388228}" srcOrd="0" destOrd="0" presId="urn:microsoft.com/office/officeart/2005/8/layout/matrix2"/>
    <dgm:cxn modelId="{8F7AE37C-3B0B-4C69-BDDA-F5F6B3ABC2D6}" srcId="{82212E9E-D22C-4331-B663-0824ECF6E097}" destId="{457A720D-EE77-4120-8605-FC22C765EF9D}" srcOrd="1" destOrd="0" parTransId="{8C6F8C61-761F-440E-8F1F-768F4B14E1C3}" sibTransId="{2F4FE46C-9AC9-4164-959E-8053D249BA04}"/>
    <dgm:cxn modelId="{8F51EB7E-1B6E-44C1-BC2F-E18310D1E69F}" type="presOf" srcId="{82212E9E-D22C-4331-B663-0824ECF6E097}" destId="{F65EC325-2865-4CE2-8C9B-449EA9F2CE4D}" srcOrd="0" destOrd="0" presId="urn:microsoft.com/office/officeart/2005/8/layout/matrix2"/>
    <dgm:cxn modelId="{32E2AD96-71FD-42A5-A988-D682D6E7A7E0}" type="presOf" srcId="{ED83B437-7845-4243-839E-C2F052B63ADC}" destId="{7BB40F6F-62A1-4A28-AD4D-3C4EE8B1A541}" srcOrd="0" destOrd="0" presId="urn:microsoft.com/office/officeart/2005/8/layout/matrix2"/>
    <dgm:cxn modelId="{7FA3AFD0-1381-45AE-A015-33AAAD1E02C9}" srcId="{82212E9E-D22C-4331-B663-0824ECF6E097}" destId="{ED83B437-7845-4243-839E-C2F052B63ADC}" srcOrd="3" destOrd="0" parTransId="{EED565DF-1711-4031-8CA4-58DACD0FE0C8}" sibTransId="{8F1567DD-B9FC-477F-8443-E7C15A2D330D}"/>
    <dgm:cxn modelId="{7E502902-09FA-4632-9CBF-2769C623D391}" type="presParOf" srcId="{F65EC325-2865-4CE2-8C9B-449EA9F2CE4D}" destId="{51BD17EE-6E5A-48D7-AC58-EA4D2E2782CF}" srcOrd="0" destOrd="0" presId="urn:microsoft.com/office/officeart/2005/8/layout/matrix2"/>
    <dgm:cxn modelId="{7C9FAD84-7A23-43FA-9014-F65EA1808652}" type="presParOf" srcId="{F65EC325-2865-4CE2-8C9B-449EA9F2CE4D}" destId="{0FD16864-8AF5-44A7-AA2E-690783C166B8}" srcOrd="1" destOrd="0" presId="urn:microsoft.com/office/officeart/2005/8/layout/matrix2"/>
    <dgm:cxn modelId="{66F5C39E-5036-4E6E-9A7F-846E3BC59729}" type="presParOf" srcId="{F65EC325-2865-4CE2-8C9B-449EA9F2CE4D}" destId="{2E772B31-76A3-42F6-A262-829464388228}" srcOrd="2" destOrd="0" presId="urn:microsoft.com/office/officeart/2005/8/layout/matrix2"/>
    <dgm:cxn modelId="{1A45E9A6-F494-4C69-A023-F02C9B9C08E1}" type="presParOf" srcId="{F65EC325-2865-4CE2-8C9B-449EA9F2CE4D}" destId="{4AD2BB06-36B9-4170-B945-159CD357D99B}" srcOrd="3" destOrd="0" presId="urn:microsoft.com/office/officeart/2005/8/layout/matrix2"/>
    <dgm:cxn modelId="{A3FCF3F9-48DF-4DE7-B68D-4E97ED6AF6AF}" type="presParOf" srcId="{F65EC325-2865-4CE2-8C9B-449EA9F2CE4D}" destId="{7BB40F6F-62A1-4A28-AD4D-3C4EE8B1A54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D17EE-6E5A-48D7-AC58-EA4D2E2782CF}">
      <dsp:nvSpPr>
        <dsp:cNvPr id="0" name=""/>
        <dsp:cNvSpPr/>
      </dsp:nvSpPr>
      <dsp:spPr>
        <a:xfrm>
          <a:off x="1600200" y="0"/>
          <a:ext cx="5486400" cy="54864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FD16864-8AF5-44A7-AA2E-690783C166B8}">
      <dsp:nvSpPr>
        <dsp:cNvPr id="0" name=""/>
        <dsp:cNvSpPr/>
      </dsp:nvSpPr>
      <dsp:spPr>
        <a:xfrm>
          <a:off x="1956816" y="356616"/>
          <a:ext cx="2194560" cy="219456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Significance</a:t>
          </a:r>
        </a:p>
      </dsp:txBody>
      <dsp:txXfrm>
        <a:off x="2063946" y="463746"/>
        <a:ext cx="1980300" cy="1980300"/>
      </dsp:txXfrm>
    </dsp:sp>
    <dsp:sp modelId="{2E772B31-76A3-42F6-A262-829464388228}">
      <dsp:nvSpPr>
        <dsp:cNvPr id="0" name=""/>
        <dsp:cNvSpPr/>
      </dsp:nvSpPr>
      <dsp:spPr>
        <a:xfrm>
          <a:off x="4535424" y="356616"/>
          <a:ext cx="2194560" cy="2194560"/>
        </a:xfrm>
        <a:prstGeom prst="round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Power</a:t>
          </a:r>
        </a:p>
      </dsp:txBody>
      <dsp:txXfrm>
        <a:off x="4642554" y="463746"/>
        <a:ext cx="1980300" cy="1980300"/>
      </dsp:txXfrm>
    </dsp:sp>
    <dsp:sp modelId="{4AD2BB06-36B9-4170-B945-159CD357D99B}">
      <dsp:nvSpPr>
        <dsp:cNvPr id="0" name=""/>
        <dsp:cNvSpPr/>
      </dsp:nvSpPr>
      <dsp:spPr>
        <a:xfrm>
          <a:off x="1956816" y="2935223"/>
          <a:ext cx="2194560" cy="219456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Effect size</a:t>
          </a:r>
        </a:p>
      </dsp:txBody>
      <dsp:txXfrm>
        <a:off x="2063946" y="3042353"/>
        <a:ext cx="1980300" cy="1980300"/>
      </dsp:txXfrm>
    </dsp:sp>
    <dsp:sp modelId="{7BB40F6F-62A1-4A28-AD4D-3C4EE8B1A541}">
      <dsp:nvSpPr>
        <dsp:cNvPr id="0" name=""/>
        <dsp:cNvSpPr/>
      </dsp:nvSpPr>
      <dsp:spPr>
        <a:xfrm>
          <a:off x="4535424" y="2935223"/>
          <a:ext cx="2194560" cy="219456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Sample size</a:t>
          </a:r>
        </a:p>
      </dsp:txBody>
      <dsp:txXfrm>
        <a:off x="4642554" y="3042353"/>
        <a:ext cx="1980300" cy="198030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9F1CA58-5FE2-4302-87C5-FE69242B23A3}"/>
              </a:ext>
            </a:extLst>
          </p:cNvPr>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lvl1pPr defTabSz="924539">
              <a:defRPr sz="1100">
                <a:latin typeface="Arial" charset="0"/>
              </a:defRPr>
            </a:lvl1pPr>
          </a:lstStyle>
          <a:p>
            <a:pPr>
              <a:defRPr/>
            </a:pPr>
            <a:endParaRPr lang="en-US"/>
          </a:p>
        </p:txBody>
      </p:sp>
      <p:sp>
        <p:nvSpPr>
          <p:cNvPr id="70659" name="Rectangle 3">
            <a:extLst>
              <a:ext uri="{FF2B5EF4-FFF2-40B4-BE49-F238E27FC236}">
                <a16:creationId xmlns:a16="http://schemas.microsoft.com/office/drawing/2014/main" id="{BEF2F68F-49AA-4533-8115-6F7360E33CEE}"/>
              </a:ext>
            </a:extLst>
          </p:cNvPr>
          <p:cNvSpPr>
            <a:spLocks noGrp="1" noChangeArrowheads="1"/>
          </p:cNvSpPr>
          <p:nvPr>
            <p:ph type="dt" sz="quarter" idx="1"/>
          </p:nvPr>
        </p:nvSpPr>
        <p:spPr bwMode="auto">
          <a:xfrm>
            <a:off x="3897313" y="0"/>
            <a:ext cx="2982912" cy="463550"/>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lvl1pPr algn="r" defTabSz="924539">
              <a:defRPr sz="1100">
                <a:latin typeface="Arial" charset="0"/>
              </a:defRPr>
            </a:lvl1pPr>
          </a:lstStyle>
          <a:p>
            <a:pPr>
              <a:defRPr/>
            </a:pPr>
            <a:endParaRPr lang="en-US"/>
          </a:p>
        </p:txBody>
      </p:sp>
      <p:sp>
        <p:nvSpPr>
          <p:cNvPr id="70660" name="Rectangle 4">
            <a:extLst>
              <a:ext uri="{FF2B5EF4-FFF2-40B4-BE49-F238E27FC236}">
                <a16:creationId xmlns:a16="http://schemas.microsoft.com/office/drawing/2014/main" id="{C7C1DFE8-66DA-42E3-90AE-DE188693573A}"/>
              </a:ext>
            </a:extLst>
          </p:cNvPr>
          <p:cNvSpPr>
            <a:spLocks noGrp="1" noChangeArrowheads="1"/>
          </p:cNvSpPr>
          <p:nvPr>
            <p:ph type="ftr" sz="quarter" idx="2"/>
          </p:nvPr>
        </p:nvSpPr>
        <p:spPr bwMode="auto">
          <a:xfrm>
            <a:off x="0" y="8831263"/>
            <a:ext cx="2982913" cy="463550"/>
          </a:xfrm>
          <a:prstGeom prst="rect">
            <a:avLst/>
          </a:prstGeom>
          <a:noFill/>
          <a:ln w="9525">
            <a:noFill/>
            <a:miter lim="800000"/>
            <a:headEnd/>
            <a:tailEnd/>
          </a:ln>
          <a:effectLst/>
        </p:spPr>
        <p:txBody>
          <a:bodyPr vert="horz" wrap="square" lIns="92434" tIns="46217" rIns="92434" bIns="46217" numCol="1" anchor="b" anchorCtr="0" compatLnSpc="1">
            <a:prstTxWarp prst="textNoShape">
              <a:avLst/>
            </a:prstTxWarp>
          </a:bodyPr>
          <a:lstStyle>
            <a:lvl1pPr defTabSz="924539">
              <a:defRPr sz="1100">
                <a:latin typeface="Arial" charset="0"/>
              </a:defRPr>
            </a:lvl1pPr>
          </a:lstStyle>
          <a:p>
            <a:pPr>
              <a:defRPr/>
            </a:pPr>
            <a:endParaRPr lang="en-US"/>
          </a:p>
        </p:txBody>
      </p:sp>
      <p:sp>
        <p:nvSpPr>
          <p:cNvPr id="70661" name="Rectangle 5">
            <a:extLst>
              <a:ext uri="{FF2B5EF4-FFF2-40B4-BE49-F238E27FC236}">
                <a16:creationId xmlns:a16="http://schemas.microsoft.com/office/drawing/2014/main" id="{197C59A0-70C5-4973-A096-DEBA74966133}"/>
              </a:ext>
            </a:extLst>
          </p:cNvPr>
          <p:cNvSpPr>
            <a:spLocks noGrp="1" noChangeArrowheads="1"/>
          </p:cNvSpPr>
          <p:nvPr>
            <p:ph type="sldNum" sz="quarter" idx="3"/>
          </p:nvPr>
        </p:nvSpPr>
        <p:spPr bwMode="auto">
          <a:xfrm>
            <a:off x="3897313" y="8831263"/>
            <a:ext cx="2982912" cy="463550"/>
          </a:xfrm>
          <a:prstGeom prst="rect">
            <a:avLst/>
          </a:prstGeom>
          <a:noFill/>
          <a:ln w="9525">
            <a:noFill/>
            <a:miter lim="800000"/>
            <a:headEnd/>
            <a:tailEnd/>
          </a:ln>
          <a:effectLst/>
        </p:spPr>
        <p:txBody>
          <a:bodyPr vert="horz" wrap="square" lIns="92434" tIns="46217" rIns="92434" bIns="46217" numCol="1" anchor="b" anchorCtr="0" compatLnSpc="1">
            <a:prstTxWarp prst="textNoShape">
              <a:avLst/>
            </a:prstTxWarp>
          </a:bodyPr>
          <a:lstStyle>
            <a:lvl1pPr algn="r" defTabSz="923925">
              <a:defRPr sz="1100"/>
            </a:lvl1pPr>
          </a:lstStyle>
          <a:p>
            <a:fld id="{128156B0-98E9-4B52-BDB1-E7C8A745307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F7B3226-2106-465A-A999-1DCC7C210DB7}"/>
              </a:ext>
            </a:extLst>
          </p:cNvPr>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lvl1pPr defTabSz="924539">
              <a:defRPr sz="1100">
                <a:latin typeface="Arial" charset="0"/>
              </a:defRPr>
            </a:lvl1pPr>
          </a:lstStyle>
          <a:p>
            <a:pPr>
              <a:defRPr/>
            </a:pPr>
            <a:endParaRPr lang="en-US"/>
          </a:p>
        </p:txBody>
      </p:sp>
      <p:sp>
        <p:nvSpPr>
          <p:cNvPr id="3075" name="Rectangle 3">
            <a:extLst>
              <a:ext uri="{FF2B5EF4-FFF2-40B4-BE49-F238E27FC236}">
                <a16:creationId xmlns:a16="http://schemas.microsoft.com/office/drawing/2014/main" id="{7EB63E40-3E06-4463-9C86-D571B87FF03D}"/>
              </a:ext>
            </a:extLst>
          </p:cNvPr>
          <p:cNvSpPr>
            <a:spLocks noGrp="1" noChangeArrowheads="1"/>
          </p:cNvSpPr>
          <p:nvPr>
            <p:ph type="dt" idx="1"/>
          </p:nvPr>
        </p:nvSpPr>
        <p:spPr bwMode="auto">
          <a:xfrm>
            <a:off x="3897313" y="0"/>
            <a:ext cx="2982912" cy="463550"/>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lvl1pPr algn="r" defTabSz="924539">
              <a:defRPr sz="1100">
                <a:latin typeface="Arial" charset="0"/>
              </a:defRPr>
            </a:lvl1pPr>
          </a:lstStyle>
          <a:p>
            <a:pPr>
              <a:defRPr/>
            </a:pPr>
            <a:endParaRPr lang="en-US"/>
          </a:p>
        </p:txBody>
      </p:sp>
      <p:sp>
        <p:nvSpPr>
          <p:cNvPr id="53252" name="Rectangle 4">
            <a:extLst>
              <a:ext uri="{FF2B5EF4-FFF2-40B4-BE49-F238E27FC236}">
                <a16:creationId xmlns:a16="http://schemas.microsoft.com/office/drawing/2014/main" id="{80F690D3-2692-403B-9BC0-D70B2A63E789}"/>
              </a:ext>
            </a:extLst>
          </p:cNvPr>
          <p:cNvSpPr>
            <a:spLocks noGrp="1" noRot="1" noChangeAspec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C4799EE-10B9-4F08-A830-3F3A6E6FFEE4}"/>
              </a:ext>
            </a:extLst>
          </p:cNvPr>
          <p:cNvSpPr>
            <a:spLocks noGrp="1" noChangeArrowheads="1"/>
          </p:cNvSpPr>
          <p:nvPr>
            <p:ph type="body" sz="quarter" idx="3"/>
          </p:nvPr>
        </p:nvSpPr>
        <p:spPr bwMode="auto">
          <a:xfrm>
            <a:off x="688975" y="4416425"/>
            <a:ext cx="5503863" cy="4181475"/>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8527882E-3881-4DDC-93D1-B14012C78824}"/>
              </a:ext>
            </a:extLst>
          </p:cNvPr>
          <p:cNvSpPr>
            <a:spLocks noGrp="1" noChangeArrowheads="1"/>
          </p:cNvSpPr>
          <p:nvPr>
            <p:ph type="ftr" sz="quarter" idx="4"/>
          </p:nvPr>
        </p:nvSpPr>
        <p:spPr bwMode="auto">
          <a:xfrm>
            <a:off x="0" y="8831263"/>
            <a:ext cx="2982913" cy="463550"/>
          </a:xfrm>
          <a:prstGeom prst="rect">
            <a:avLst/>
          </a:prstGeom>
          <a:noFill/>
          <a:ln w="9525">
            <a:noFill/>
            <a:miter lim="800000"/>
            <a:headEnd/>
            <a:tailEnd/>
          </a:ln>
          <a:effectLst/>
        </p:spPr>
        <p:txBody>
          <a:bodyPr vert="horz" wrap="square" lIns="92434" tIns="46217" rIns="92434" bIns="46217" numCol="1" anchor="b" anchorCtr="0" compatLnSpc="1">
            <a:prstTxWarp prst="textNoShape">
              <a:avLst/>
            </a:prstTxWarp>
          </a:bodyPr>
          <a:lstStyle>
            <a:lvl1pPr defTabSz="924539">
              <a:defRPr sz="1100">
                <a:latin typeface="Arial" charset="0"/>
              </a:defRPr>
            </a:lvl1pPr>
          </a:lstStyle>
          <a:p>
            <a:pPr>
              <a:defRPr/>
            </a:pPr>
            <a:endParaRPr lang="en-US"/>
          </a:p>
        </p:txBody>
      </p:sp>
      <p:sp>
        <p:nvSpPr>
          <p:cNvPr id="3079" name="Rectangle 7">
            <a:extLst>
              <a:ext uri="{FF2B5EF4-FFF2-40B4-BE49-F238E27FC236}">
                <a16:creationId xmlns:a16="http://schemas.microsoft.com/office/drawing/2014/main" id="{07D61136-575D-4BBB-9A60-21B0355ABBB7}"/>
              </a:ext>
            </a:extLst>
          </p:cNvPr>
          <p:cNvSpPr>
            <a:spLocks noGrp="1" noChangeArrowheads="1"/>
          </p:cNvSpPr>
          <p:nvPr>
            <p:ph type="sldNum" sz="quarter" idx="5"/>
          </p:nvPr>
        </p:nvSpPr>
        <p:spPr bwMode="auto">
          <a:xfrm>
            <a:off x="3897313" y="8831263"/>
            <a:ext cx="2982912" cy="463550"/>
          </a:xfrm>
          <a:prstGeom prst="rect">
            <a:avLst/>
          </a:prstGeom>
          <a:noFill/>
          <a:ln w="9525">
            <a:noFill/>
            <a:miter lim="800000"/>
            <a:headEnd/>
            <a:tailEnd/>
          </a:ln>
          <a:effectLst/>
        </p:spPr>
        <p:txBody>
          <a:bodyPr vert="horz" wrap="square" lIns="92434" tIns="46217" rIns="92434" bIns="46217" numCol="1" anchor="b" anchorCtr="0" compatLnSpc="1">
            <a:prstTxWarp prst="textNoShape">
              <a:avLst/>
            </a:prstTxWarp>
          </a:bodyPr>
          <a:lstStyle>
            <a:lvl1pPr algn="r" defTabSz="923925">
              <a:defRPr sz="1100"/>
            </a:lvl1pPr>
          </a:lstStyle>
          <a:p>
            <a:fld id="{0FF9D151-23BF-4F49-B945-EC4972E19AC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999AA863-DE6E-4127-9C9E-4019BD2A4C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B46100-2501-4486-A6FA-2A95BFD16D22}" type="slidenum">
              <a:rPr lang="en-US" altLang="en-US"/>
              <a:pPr eaLnBrk="1" hangingPunct="1"/>
              <a:t>1</a:t>
            </a:fld>
            <a:endParaRPr lang="en-US" altLang="en-US"/>
          </a:p>
        </p:txBody>
      </p:sp>
      <p:sp>
        <p:nvSpPr>
          <p:cNvPr id="54275" name="Rectangle 2">
            <a:extLst>
              <a:ext uri="{FF2B5EF4-FFF2-40B4-BE49-F238E27FC236}">
                <a16:creationId xmlns:a16="http://schemas.microsoft.com/office/drawing/2014/main" id="{62C52606-A394-4AA9-84A7-6168C14D6C87}"/>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E4325220-536C-4BD2-83E5-EF805F3CBC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CCBEB64-7962-4042-AD67-3CB291ADDD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B82315-52BA-442B-9D48-37CE758E1E2F}" type="slidenum">
              <a:rPr lang="en-US" altLang="en-US"/>
              <a:pPr eaLnBrk="1" hangingPunct="1"/>
              <a:t>15</a:t>
            </a:fld>
            <a:endParaRPr lang="en-US" altLang="en-US"/>
          </a:p>
        </p:txBody>
      </p:sp>
      <p:sp>
        <p:nvSpPr>
          <p:cNvPr id="63491" name="Rectangle 2">
            <a:extLst>
              <a:ext uri="{FF2B5EF4-FFF2-40B4-BE49-F238E27FC236}">
                <a16:creationId xmlns:a16="http://schemas.microsoft.com/office/drawing/2014/main" id="{724EF0D9-324F-4094-BEE0-B02E08C8941B}"/>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BD0BFCC2-858D-4FD8-B098-F06B4EEA65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2F8D8D0A-F378-4C40-A297-1B6EAE29A4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0F5901-3437-4130-B77E-075F77572984}" type="slidenum">
              <a:rPr lang="en-US" altLang="en-US"/>
              <a:pPr eaLnBrk="1" hangingPunct="1"/>
              <a:t>16</a:t>
            </a:fld>
            <a:endParaRPr lang="en-US" altLang="en-US"/>
          </a:p>
        </p:txBody>
      </p:sp>
      <p:sp>
        <p:nvSpPr>
          <p:cNvPr id="64515" name="Rectangle 2">
            <a:extLst>
              <a:ext uri="{FF2B5EF4-FFF2-40B4-BE49-F238E27FC236}">
                <a16:creationId xmlns:a16="http://schemas.microsoft.com/office/drawing/2014/main" id="{BF3F34B8-41CE-403E-8681-56625C7F3C7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3B6713E-3B92-4E1B-916D-A5418FE50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8E4234C-5A7B-46BA-AE27-B9292C3DB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713C32-126A-4993-8D15-90EFC4A76EF8}" type="slidenum">
              <a:rPr lang="en-US" altLang="en-US"/>
              <a:pPr eaLnBrk="1" hangingPunct="1"/>
              <a:t>17</a:t>
            </a:fld>
            <a:endParaRPr lang="en-US" altLang="en-US"/>
          </a:p>
        </p:txBody>
      </p:sp>
      <p:sp>
        <p:nvSpPr>
          <p:cNvPr id="65539" name="Rectangle 2">
            <a:extLst>
              <a:ext uri="{FF2B5EF4-FFF2-40B4-BE49-F238E27FC236}">
                <a16:creationId xmlns:a16="http://schemas.microsoft.com/office/drawing/2014/main" id="{B189B425-92AC-4926-B6D2-B124CC2AA60C}"/>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81BCCC7A-D493-40C2-BD39-7891FA7366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95F1F39-ED7A-4925-8522-6EEF2339A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AD7D8-8CCC-427C-A68B-A45FB144866C}" type="slidenum">
              <a:rPr lang="en-US" altLang="en-US"/>
              <a:pPr eaLnBrk="1" hangingPunct="1"/>
              <a:t>18</a:t>
            </a:fld>
            <a:endParaRPr lang="en-US" altLang="en-US"/>
          </a:p>
        </p:txBody>
      </p:sp>
      <p:sp>
        <p:nvSpPr>
          <p:cNvPr id="101379" name="Rectangle 2">
            <a:extLst>
              <a:ext uri="{FF2B5EF4-FFF2-40B4-BE49-F238E27FC236}">
                <a16:creationId xmlns:a16="http://schemas.microsoft.com/office/drawing/2014/main" id="{5E8C140B-FF43-4000-BD4F-A2598A244C3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FA7A35D-2940-48D7-B342-5D53EDDB0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95F1F39-ED7A-4925-8522-6EEF2339A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AD7D8-8CCC-427C-A68B-A45FB144866C}" type="slidenum">
              <a:rPr lang="en-US" altLang="en-US"/>
              <a:pPr eaLnBrk="1" hangingPunct="1"/>
              <a:t>19</a:t>
            </a:fld>
            <a:endParaRPr lang="en-US" altLang="en-US"/>
          </a:p>
        </p:txBody>
      </p:sp>
      <p:sp>
        <p:nvSpPr>
          <p:cNvPr id="101379" name="Rectangle 2">
            <a:extLst>
              <a:ext uri="{FF2B5EF4-FFF2-40B4-BE49-F238E27FC236}">
                <a16:creationId xmlns:a16="http://schemas.microsoft.com/office/drawing/2014/main" id="{5E8C140B-FF43-4000-BD4F-A2598A244C3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FA7A35D-2940-48D7-B342-5D53EDDB0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80816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95F1F39-ED7A-4925-8522-6EEF2339A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AD7D8-8CCC-427C-A68B-A45FB144866C}" type="slidenum">
              <a:rPr lang="en-US" altLang="en-US"/>
              <a:pPr eaLnBrk="1" hangingPunct="1"/>
              <a:t>20</a:t>
            </a:fld>
            <a:endParaRPr lang="en-US" altLang="en-US"/>
          </a:p>
        </p:txBody>
      </p:sp>
      <p:sp>
        <p:nvSpPr>
          <p:cNvPr id="101379" name="Rectangle 2">
            <a:extLst>
              <a:ext uri="{FF2B5EF4-FFF2-40B4-BE49-F238E27FC236}">
                <a16:creationId xmlns:a16="http://schemas.microsoft.com/office/drawing/2014/main" id="{5E8C140B-FF43-4000-BD4F-A2598A244C3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FA7A35D-2940-48D7-B342-5D53EDDB0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20526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95F1F39-ED7A-4925-8522-6EEF2339A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AD7D8-8CCC-427C-A68B-A45FB144866C}" type="slidenum">
              <a:rPr lang="en-US" altLang="en-US"/>
              <a:pPr eaLnBrk="1" hangingPunct="1"/>
              <a:t>21</a:t>
            </a:fld>
            <a:endParaRPr lang="en-US" altLang="en-US"/>
          </a:p>
        </p:txBody>
      </p:sp>
      <p:sp>
        <p:nvSpPr>
          <p:cNvPr id="101379" name="Rectangle 2">
            <a:extLst>
              <a:ext uri="{FF2B5EF4-FFF2-40B4-BE49-F238E27FC236}">
                <a16:creationId xmlns:a16="http://schemas.microsoft.com/office/drawing/2014/main" id="{5E8C140B-FF43-4000-BD4F-A2598A244C3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FA7A35D-2940-48D7-B342-5D53EDDB0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34109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F72899DB-24BE-44BF-9475-813E485CF607}"/>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235C2565-DBA5-451D-AC8F-7425F491E3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7828" name="Slide Number Placeholder 3">
            <a:extLst>
              <a:ext uri="{FF2B5EF4-FFF2-40B4-BE49-F238E27FC236}">
                <a16:creationId xmlns:a16="http://schemas.microsoft.com/office/drawing/2014/main" id="{E405002A-5D31-42DA-83FA-A07D566466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482B40-8F4C-485F-B8B6-53A7558E080A}" type="slidenum">
              <a:rPr lang="en-US" altLang="en-US"/>
              <a:pPr eaLnBrk="1" hangingPunct="1"/>
              <a:t>23</a:t>
            </a:fld>
            <a:endParaRPr lang="en-US" altLang="en-US"/>
          </a:p>
        </p:txBody>
      </p:sp>
    </p:spTree>
    <p:extLst>
      <p:ext uri="{BB962C8B-B14F-4D97-AF65-F5344CB8AC3E}">
        <p14:creationId xmlns:p14="http://schemas.microsoft.com/office/powerpoint/2010/main" val="272282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8337F390-4B78-4AA8-997D-28B1F966EA82}"/>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4039F0E3-8919-495E-AFB8-EB0BCB7101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8852" name="Slide Number Placeholder 3">
            <a:extLst>
              <a:ext uri="{FF2B5EF4-FFF2-40B4-BE49-F238E27FC236}">
                <a16:creationId xmlns:a16="http://schemas.microsoft.com/office/drawing/2014/main" id="{E83CF22B-15C5-439B-A61E-0022C4A7D5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A8837D-CC50-4C4E-90B3-02BB62511B52}" type="slidenum">
              <a:rPr lang="en-US" altLang="en-US"/>
              <a:pPr eaLnBrk="1" hangingPunct="1"/>
              <a:t>24</a:t>
            </a:fld>
            <a:endParaRPr lang="en-US" altLang="en-US"/>
          </a:p>
        </p:txBody>
      </p:sp>
    </p:spTree>
    <p:extLst>
      <p:ext uri="{BB962C8B-B14F-4D97-AF65-F5344CB8AC3E}">
        <p14:creationId xmlns:p14="http://schemas.microsoft.com/office/powerpoint/2010/main" val="204491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424BD335-A197-4CDA-934D-D83265E49EEF}"/>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1AD529F9-1552-481B-9D4B-A900BF9A41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9876" name="Slide Number Placeholder 3">
            <a:extLst>
              <a:ext uri="{FF2B5EF4-FFF2-40B4-BE49-F238E27FC236}">
                <a16:creationId xmlns:a16="http://schemas.microsoft.com/office/drawing/2014/main" id="{616EA9E1-6BBB-443B-A44A-58D20C7E20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867B77-CA1C-42C2-9EE6-A3F71FF335BD}" type="slidenum">
              <a:rPr lang="en-US" altLang="en-US"/>
              <a:pPr eaLnBrk="1" hangingPunct="1"/>
              <a:t>25</a:t>
            </a:fld>
            <a:endParaRPr lang="en-US" altLang="en-US"/>
          </a:p>
        </p:txBody>
      </p:sp>
    </p:spTree>
    <p:extLst>
      <p:ext uri="{BB962C8B-B14F-4D97-AF65-F5344CB8AC3E}">
        <p14:creationId xmlns:p14="http://schemas.microsoft.com/office/powerpoint/2010/main" val="400941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data analysis actually begins when</a:t>
            </a:r>
            <a:r>
              <a:rPr lang="en-US" baseline="0" dirty="0"/>
              <a:t> you form your research questions and the associated hypotheses you plan to “test” to address your research objective(s) of interest.</a:t>
            </a:r>
          </a:p>
          <a:p>
            <a:endParaRPr lang="en-US" baseline="0" dirty="0"/>
          </a:p>
          <a:p>
            <a:r>
              <a:rPr lang="en-US" baseline="0" dirty="0"/>
              <a:t>For example your ultimate research objective may be to reduce bedsores. However, from a practical standpoint what you really want to compare is will a new or alternate procedure (or protocol or technology or method) reduce bedsores more than current practice.</a:t>
            </a:r>
          </a:p>
          <a:p>
            <a:endParaRPr lang="en-US" baseline="0" dirty="0"/>
          </a:p>
          <a:p>
            <a:r>
              <a:rPr lang="en-US" baseline="0" dirty="0"/>
              <a:t>To address this specific research question your hypothesis boils down to “is procedure A different (not equal to) procedure B”. Thus, the NULL hypothesis is assumed to be the STATUS QUO or rather this is the hypothesis you want to DISPROVE or REJECT (i.e. the procedures are the same – no difference) in favor of the ALTERNATIVE hypothesis (that the 2 procedures are different and one is better than the other by some non-zero amount).</a:t>
            </a:r>
          </a:p>
          <a:p>
            <a:endParaRPr lang="en-US" baseline="0" dirty="0"/>
          </a:p>
          <a:p>
            <a:r>
              <a:rPr lang="en-US" baseline="0" dirty="0"/>
              <a:t>This process of setting up your research question and forming your hypothesis GUIDE which statistical tests or models you will then run to TEST your hypothesis.</a:t>
            </a:r>
          </a:p>
          <a:p>
            <a:endParaRPr lang="en-US" baseline="0" dirty="0"/>
          </a:p>
          <a:p>
            <a:r>
              <a:rPr lang="en-US" baseline="0" dirty="0"/>
              <a:t>Also HYPOTHESIS TESTING forms the basis of logic for drawing conclusions and interpreting your statistical analysis results.</a:t>
            </a:r>
            <a:endParaRPr lang="en-US" dirty="0"/>
          </a:p>
        </p:txBody>
      </p:sp>
    </p:spTree>
    <p:extLst>
      <p:ext uri="{BB962C8B-B14F-4D97-AF65-F5344CB8AC3E}">
        <p14:creationId xmlns:p14="http://schemas.microsoft.com/office/powerpoint/2010/main" val="87998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FE240064-41D3-4454-882A-639BF85B1DC8}"/>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D88F6AC3-CC9F-49A8-9A1C-B42235AF3C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9092" name="Slide Number Placeholder 3">
            <a:extLst>
              <a:ext uri="{FF2B5EF4-FFF2-40B4-BE49-F238E27FC236}">
                <a16:creationId xmlns:a16="http://schemas.microsoft.com/office/drawing/2014/main" id="{B1C49C40-8F40-4F92-8C62-BCB6C53165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D3FA7C-875F-47BF-90E8-29BCE50776A7}" type="slidenum">
              <a:rPr lang="en-US" altLang="en-US"/>
              <a:pPr eaLnBrk="1" hangingPunct="1"/>
              <a:t>29</a:t>
            </a:fld>
            <a:endParaRPr lang="en-US" altLang="en-US"/>
          </a:p>
        </p:txBody>
      </p:sp>
    </p:spTree>
    <p:extLst>
      <p:ext uri="{BB962C8B-B14F-4D97-AF65-F5344CB8AC3E}">
        <p14:creationId xmlns:p14="http://schemas.microsoft.com/office/powerpoint/2010/main" val="4035071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1AC46770-99E9-4EB4-837D-1AE2E73DFB20}"/>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D72E44C2-D401-4F16-B4EB-901CFBE136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Slide Number Placeholder 3">
            <a:extLst>
              <a:ext uri="{FF2B5EF4-FFF2-40B4-BE49-F238E27FC236}">
                <a16:creationId xmlns:a16="http://schemas.microsoft.com/office/drawing/2014/main" id="{FC247C91-AE2C-4E68-BF42-4BD78BC767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602662-FA30-4251-A28C-F48C4FB2CF81}" type="slidenum">
              <a:rPr lang="en-US" altLang="en-US"/>
              <a:pPr eaLnBrk="1" hangingPunct="1"/>
              <a:t>33</a:t>
            </a:fld>
            <a:endParaRPr lang="en-US" altLang="en-US"/>
          </a:p>
        </p:txBody>
      </p:sp>
    </p:spTree>
    <p:extLst>
      <p:ext uri="{BB962C8B-B14F-4D97-AF65-F5344CB8AC3E}">
        <p14:creationId xmlns:p14="http://schemas.microsoft.com/office/powerpoint/2010/main" val="266753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CA06B0E-3002-48BF-B340-56E5B8A88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264401-8D7F-4230-8354-D7FAB8EAAB61}" type="slidenum">
              <a:rPr lang="en-US" altLang="en-US"/>
              <a:pPr eaLnBrk="1" hangingPunct="1"/>
              <a:t>49</a:t>
            </a:fld>
            <a:endParaRPr lang="en-US" altLang="en-US"/>
          </a:p>
        </p:txBody>
      </p:sp>
      <p:sp>
        <p:nvSpPr>
          <p:cNvPr id="100355" name="Rectangle 2">
            <a:extLst>
              <a:ext uri="{FF2B5EF4-FFF2-40B4-BE49-F238E27FC236}">
                <a16:creationId xmlns:a16="http://schemas.microsoft.com/office/drawing/2014/main" id="{64CEB71E-0760-4948-A628-8846C25327ED}"/>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59D7F039-F201-44CF-AD10-D937F13DB8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4C1D04BF-2A8E-4962-9E08-11C14D5F26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FE4B65-7D90-463E-A6DE-3EB8DF542134}" type="slidenum">
              <a:rPr lang="en-US" altLang="en-US"/>
              <a:pPr eaLnBrk="1" hangingPunct="1"/>
              <a:t>50</a:t>
            </a:fld>
            <a:endParaRPr lang="en-US" altLang="en-US"/>
          </a:p>
        </p:txBody>
      </p:sp>
      <p:sp>
        <p:nvSpPr>
          <p:cNvPr id="102403" name="Rectangle 2">
            <a:extLst>
              <a:ext uri="{FF2B5EF4-FFF2-40B4-BE49-F238E27FC236}">
                <a16:creationId xmlns:a16="http://schemas.microsoft.com/office/drawing/2014/main" id="{1301F18E-0F7F-46D6-8D9E-40E99574E6DE}"/>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2FB6B83-9964-460F-921A-BE910CA342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47834F84-584E-42E0-8B9C-5DA1B6D0E4D0}"/>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2EDBAA21-A0FF-4D8D-B4D7-14E2FB1705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6324" name="Slide Number Placeholder 3">
            <a:extLst>
              <a:ext uri="{FF2B5EF4-FFF2-40B4-BE49-F238E27FC236}">
                <a16:creationId xmlns:a16="http://schemas.microsoft.com/office/drawing/2014/main" id="{13D1F890-ED97-4D0C-A474-3595A1F407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93447D-FAB5-456A-AA46-60F10F3A20AC}" type="slidenum">
              <a:rPr lang="en-US" altLang="en-US"/>
              <a:pPr eaLnBrk="1" hangingPunct="1"/>
              <a:t>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4B6B432-AF4D-4EF0-8604-7471BE78C742}"/>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C4D48299-53F5-4E10-BC90-0022A44944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C5195718-99FC-4F8F-99D7-F495BDBF2A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DCAC98-6101-459D-B77D-06F6615EFBD0}" type="slidenum">
              <a:rPr lang="en-US" altLang="en-US"/>
              <a:pPr eaLnBrk="1" hangingPunct="1"/>
              <a:t>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7EEA020-4CB8-40D9-83B4-D4CB1FBE2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5FBE5D-3939-4208-99D3-72BDFD20CCB7}" type="slidenum">
              <a:rPr lang="en-US" altLang="en-US"/>
              <a:pPr eaLnBrk="1" hangingPunct="1"/>
              <a:t>10</a:t>
            </a:fld>
            <a:endParaRPr lang="en-US" altLang="en-US"/>
          </a:p>
        </p:txBody>
      </p:sp>
      <p:sp>
        <p:nvSpPr>
          <p:cNvPr id="58371" name="Rectangle 2">
            <a:extLst>
              <a:ext uri="{FF2B5EF4-FFF2-40B4-BE49-F238E27FC236}">
                <a16:creationId xmlns:a16="http://schemas.microsoft.com/office/drawing/2014/main" id="{6E9B4B42-69E9-4145-8CA8-47B7DF0790E3}"/>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67640440-C69F-4E8F-BFDC-07237103BA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D56A5269-87E4-4229-A6E2-9E829DCBB5BA}"/>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F2D7E025-A7DE-42A6-B5C5-479B461931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9396" name="Slide Number Placeholder 3">
            <a:extLst>
              <a:ext uri="{FF2B5EF4-FFF2-40B4-BE49-F238E27FC236}">
                <a16:creationId xmlns:a16="http://schemas.microsoft.com/office/drawing/2014/main" id="{1EF2E031-2957-446F-BF32-E4A2A98326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B44674-B296-49ED-8D01-6E6DE5650BEA}" type="slidenum">
              <a:rPr lang="en-US" altLang="en-US"/>
              <a:pPr eaLnBrk="1" hangingPunct="1"/>
              <a:t>11</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DB79ECE-F39D-4EAC-AD21-AA8D8BD389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C61998-3149-46BE-A885-D277E42D6EE9}" type="slidenum">
              <a:rPr lang="en-US" altLang="en-US"/>
              <a:pPr eaLnBrk="1" hangingPunct="1"/>
              <a:t>12</a:t>
            </a:fld>
            <a:endParaRPr lang="en-US" altLang="en-US"/>
          </a:p>
        </p:txBody>
      </p:sp>
      <p:sp>
        <p:nvSpPr>
          <p:cNvPr id="60419" name="Rectangle 2">
            <a:extLst>
              <a:ext uri="{FF2B5EF4-FFF2-40B4-BE49-F238E27FC236}">
                <a16:creationId xmlns:a16="http://schemas.microsoft.com/office/drawing/2014/main" id="{8B438C78-30A8-4E21-9851-756D9E1782A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9102C261-11E4-4E56-9811-8FDAA54A0D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3B75171-6BA2-4072-80C0-F2A075E710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2EF621-B7D5-415B-A92D-042CD22CB16C}" type="slidenum">
              <a:rPr lang="en-US" altLang="en-US"/>
              <a:pPr eaLnBrk="1" hangingPunct="1"/>
              <a:t>13</a:t>
            </a:fld>
            <a:endParaRPr lang="en-US" altLang="en-US"/>
          </a:p>
        </p:txBody>
      </p:sp>
      <p:sp>
        <p:nvSpPr>
          <p:cNvPr id="61443" name="Rectangle 2">
            <a:extLst>
              <a:ext uri="{FF2B5EF4-FFF2-40B4-BE49-F238E27FC236}">
                <a16:creationId xmlns:a16="http://schemas.microsoft.com/office/drawing/2014/main" id="{A0782B74-AE21-4116-BB4E-FC8EDC0F95B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638C86D-BA7F-49DD-8569-DB640386ED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684E2268-50D4-40B1-BA5F-8153EE03B0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6CA33D-EFA3-4224-AB4A-F39A22E45CD6}" type="slidenum">
              <a:rPr lang="en-US" altLang="en-US"/>
              <a:pPr eaLnBrk="1" hangingPunct="1"/>
              <a:t>14</a:t>
            </a:fld>
            <a:endParaRPr lang="en-US" altLang="en-US"/>
          </a:p>
        </p:txBody>
      </p:sp>
      <p:sp>
        <p:nvSpPr>
          <p:cNvPr id="62467" name="Rectangle 2">
            <a:extLst>
              <a:ext uri="{FF2B5EF4-FFF2-40B4-BE49-F238E27FC236}">
                <a16:creationId xmlns:a16="http://schemas.microsoft.com/office/drawing/2014/main" id="{05787538-567E-40CB-8FA7-9A2EC8DD2587}"/>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091FF91-FA20-403E-A862-E700BB934F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mailto:EHC_NURSING_RESEARCH@emoryhealthcare.org"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81B4D9F-E1B4-49F9-AF5D-0D7C546A0D2F}"/>
              </a:ext>
            </a:extLst>
          </p:cNvPr>
          <p:cNvSpPr>
            <a:spLocks noChangeArrowheads="1"/>
          </p:cNvSpPr>
          <p:nvPr/>
        </p:nvSpPr>
        <p:spPr bwMode="gray">
          <a:xfrm>
            <a:off x="0" y="6477000"/>
            <a:ext cx="1600200" cy="381000"/>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 name="Line 18">
            <a:extLst>
              <a:ext uri="{FF2B5EF4-FFF2-40B4-BE49-F238E27FC236}">
                <a16:creationId xmlns:a16="http://schemas.microsoft.com/office/drawing/2014/main" id="{914BB3BC-D0A1-4AEE-ADAD-4A64207278B0}"/>
              </a:ext>
            </a:extLst>
          </p:cNvPr>
          <p:cNvSpPr>
            <a:spLocks noChangeShapeType="1"/>
          </p:cNvSpPr>
          <p:nvPr userDrawn="1"/>
        </p:nvSpPr>
        <p:spPr bwMode="gray">
          <a:xfrm>
            <a:off x="0" y="428625"/>
            <a:ext cx="9144000" cy="0"/>
          </a:xfrm>
          <a:prstGeom prst="line">
            <a:avLst/>
          </a:prstGeom>
          <a:noFill/>
          <a:ln w="38100">
            <a:solidFill>
              <a:schemeClr val="tx1"/>
            </a:solidFill>
            <a:round/>
            <a:headEnd/>
            <a:tailEnd/>
          </a:ln>
          <a:effectLst>
            <a:outerShdw dist="35921" dir="2700000" algn="ctr" rotWithShape="0">
              <a:srgbClr val="B2B2B2"/>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6" name="Picture 19" descr="EmoryLogo_wText">
            <a:extLst>
              <a:ext uri="{FF2B5EF4-FFF2-40B4-BE49-F238E27FC236}">
                <a16:creationId xmlns:a16="http://schemas.microsoft.com/office/drawing/2014/main" id="{9D9F21DD-9C25-470B-A67C-C23365659A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700"/>
            <a:ext cx="132556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2">
            <a:extLst>
              <a:ext uri="{FF2B5EF4-FFF2-40B4-BE49-F238E27FC236}">
                <a16:creationId xmlns:a16="http://schemas.microsoft.com/office/drawing/2014/main" id="{C2E4784F-745F-4577-9393-B89F194FD285}"/>
              </a:ext>
            </a:extLst>
          </p:cNvPr>
          <p:cNvSpPr txBox="1">
            <a:spLocks noChangeArrowheads="1"/>
          </p:cNvSpPr>
          <p:nvPr userDrawn="1"/>
        </p:nvSpPr>
        <p:spPr bwMode="gray">
          <a:xfrm>
            <a:off x="3381375" y="34925"/>
            <a:ext cx="217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b="1" dirty="0"/>
              <a:t>School of Nursing</a:t>
            </a:r>
          </a:p>
        </p:txBody>
      </p:sp>
      <p:sp>
        <p:nvSpPr>
          <p:cNvPr id="8" name="Text Box 23">
            <a:extLst>
              <a:ext uri="{FF2B5EF4-FFF2-40B4-BE49-F238E27FC236}">
                <a16:creationId xmlns:a16="http://schemas.microsoft.com/office/drawing/2014/main" id="{B8FFD618-412B-4EEE-9741-86D239ECE846}"/>
              </a:ext>
            </a:extLst>
          </p:cNvPr>
          <p:cNvSpPr txBox="1">
            <a:spLocks noChangeArrowheads="1"/>
          </p:cNvSpPr>
          <p:nvPr userDrawn="1"/>
        </p:nvSpPr>
        <p:spPr bwMode="gray">
          <a:xfrm>
            <a:off x="2562225" y="6477000"/>
            <a:ext cx="401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b="1" i="1" u="sng"/>
              <a:t>Power, Effect Size and Sample Size</a:t>
            </a:r>
          </a:p>
        </p:txBody>
      </p:sp>
      <p:sp>
        <p:nvSpPr>
          <p:cNvPr id="9" name="Line 24">
            <a:extLst>
              <a:ext uri="{FF2B5EF4-FFF2-40B4-BE49-F238E27FC236}">
                <a16:creationId xmlns:a16="http://schemas.microsoft.com/office/drawing/2014/main" id="{E3E4D69A-1BCF-4087-A7C0-FA3CF3730FE7}"/>
              </a:ext>
            </a:extLst>
          </p:cNvPr>
          <p:cNvSpPr>
            <a:spLocks noChangeShapeType="1"/>
          </p:cNvSpPr>
          <p:nvPr userDrawn="1"/>
        </p:nvSpPr>
        <p:spPr bwMode="gray">
          <a:xfrm>
            <a:off x="0" y="6400800"/>
            <a:ext cx="9144000" cy="0"/>
          </a:xfrm>
          <a:prstGeom prst="line">
            <a:avLst/>
          </a:prstGeom>
          <a:noFill/>
          <a:ln w="38100">
            <a:solidFill>
              <a:schemeClr val="tx1"/>
            </a:solidFill>
            <a:round/>
            <a:headEnd/>
            <a:tailEnd/>
          </a:ln>
          <a:effectLst>
            <a:outerShdw dist="35921" dir="2700000" algn="ctr" rotWithShape="0">
              <a:srgbClr val="B2B2B2"/>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7" name="Rectangle 3"/>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614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11840760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62093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93725"/>
            <a:ext cx="2170113" cy="5586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0188" y="593725"/>
            <a:ext cx="6361112" cy="5586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626090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0188" y="593725"/>
            <a:ext cx="8683625" cy="1033463"/>
          </a:xfrm>
        </p:spPr>
        <p:txBody>
          <a:bodyPr/>
          <a:lstStyle/>
          <a:p>
            <a:r>
              <a:rPr lang="en-US"/>
              <a:t>Click to edit Master title style</a:t>
            </a:r>
          </a:p>
        </p:txBody>
      </p:sp>
      <p:sp>
        <p:nvSpPr>
          <p:cNvPr id="3" name="Table Placeholder 2"/>
          <p:cNvSpPr>
            <a:spLocks noGrp="1"/>
          </p:cNvSpPr>
          <p:nvPr>
            <p:ph type="tbl" idx="1"/>
          </p:nvPr>
        </p:nvSpPr>
        <p:spPr>
          <a:xfrm>
            <a:off x="230188" y="1860550"/>
            <a:ext cx="8683625" cy="4319588"/>
          </a:xfrm>
        </p:spPr>
        <p:txBody>
          <a:bodyPr/>
          <a:lstStyle/>
          <a:p>
            <a:pPr lvl="0"/>
            <a:endParaRPr lang="en-US" noProof="0"/>
          </a:p>
        </p:txBody>
      </p:sp>
    </p:spTree>
    <p:extLst>
      <p:ext uri="{BB962C8B-B14F-4D97-AF65-F5344CB8AC3E}">
        <p14:creationId xmlns:p14="http://schemas.microsoft.com/office/powerpoint/2010/main" val="87391513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1_Content Slide">
    <p:spTree>
      <p:nvGrpSpPr>
        <p:cNvPr id="1" name=""/>
        <p:cNvGrpSpPr/>
        <p:nvPr/>
      </p:nvGrpSpPr>
      <p:grpSpPr>
        <a:xfrm>
          <a:off x="0" y="0"/>
          <a:ext cx="0" cy="0"/>
          <a:chOff x="0" y="0"/>
          <a:chExt cx="0" cy="0"/>
        </a:xfrm>
      </p:grpSpPr>
      <p:pic>
        <p:nvPicPr>
          <p:cNvPr id="14" name="Picture 13" descr="white_arrow.png"/>
          <p:cNvPicPr>
            <a:picLocks noChangeAspect="1"/>
          </p:cNvPicPr>
          <p:nvPr userDrawn="1"/>
        </p:nvPicPr>
        <p:blipFill>
          <a:blip r:embed="rId2"/>
          <a:stretch>
            <a:fillRect/>
          </a:stretch>
        </p:blipFill>
        <p:spPr>
          <a:xfrm>
            <a:off x="489509" y="6228009"/>
            <a:ext cx="208990" cy="213009"/>
          </a:xfrm>
          <a:prstGeom prst="rect">
            <a:avLst/>
          </a:prstGeom>
        </p:spPr>
      </p:pic>
      <p:sp>
        <p:nvSpPr>
          <p:cNvPr id="6" name="Title 5"/>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0"/>
          </p:nvPr>
        </p:nvSpPr>
        <p:spPr>
          <a:xfrm>
            <a:off x="457200" y="1587500"/>
            <a:ext cx="8229600" cy="3873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4"/>
          </p:nvPr>
        </p:nvSpPr>
        <p:spPr>
          <a:xfrm>
            <a:off x="406400" y="6364818"/>
            <a:ext cx="2133600" cy="365125"/>
          </a:xfrm>
          <a:prstGeom prst="rect">
            <a:avLst/>
          </a:prstGeom>
        </p:spPr>
        <p:txBody>
          <a:bodyPr vert="horz" lIns="91440" tIns="45720" rIns="91440" bIns="45720" rtlCol="0" anchor="ctr"/>
          <a:lstStyle>
            <a:lvl1pPr marL="228600" indent="-228600" algn="r">
              <a:defRPr sz="1200">
                <a:solidFill>
                  <a:srgbClr val="FFFFFF"/>
                </a:solidFill>
              </a:defRPr>
            </a:lvl1pPr>
          </a:lstStyle>
          <a:p>
            <a:pPr algn="l"/>
            <a:fld id="{13C2C435-FC9B-1749-8573-C8F6A9AC0EA5}" type="slidenum">
              <a:rPr lang="en-US" smtClean="0"/>
              <a:pPr algn="l"/>
              <a:t>‹#›</a:t>
            </a:fld>
            <a:endParaRPr lang="en-US" dirty="0"/>
          </a:p>
        </p:txBody>
      </p:sp>
      <p:pic>
        <p:nvPicPr>
          <p:cNvPr id="10" name="Picture 9" descr="white_arrow.png"/>
          <p:cNvPicPr>
            <a:picLocks noChangeAspect="1"/>
          </p:cNvPicPr>
          <p:nvPr userDrawn="1"/>
        </p:nvPicPr>
        <p:blipFill>
          <a:blip r:embed="rId2"/>
          <a:stretch>
            <a:fillRect/>
          </a:stretch>
        </p:blipFill>
        <p:spPr>
          <a:xfrm>
            <a:off x="489509" y="6228009"/>
            <a:ext cx="208990" cy="213009"/>
          </a:xfrm>
          <a:prstGeom prst="rect">
            <a:avLst/>
          </a:prstGeom>
        </p:spPr>
      </p:pic>
      <p:sp>
        <p:nvSpPr>
          <p:cNvPr id="12" name="Slide Number Placeholder 5"/>
          <p:cNvSpPr txBox="1">
            <a:spLocks/>
          </p:cNvSpPr>
          <p:nvPr userDrawn="1"/>
        </p:nvSpPr>
        <p:spPr>
          <a:xfrm>
            <a:off x="406400" y="6364818"/>
            <a:ext cx="2133600" cy="365125"/>
          </a:xfrm>
          <a:prstGeom prst="rect">
            <a:avLst/>
          </a:prstGeom>
        </p:spPr>
        <p:txBody>
          <a:bodyPr vert="horz" lIns="91440" tIns="45720" rIns="91440" bIns="45720" rtlCol="0" anchor="ctr"/>
          <a:lstStyle>
            <a:defPPr>
              <a:defRPr lang="en-US"/>
            </a:defPPr>
            <a:lvl1pPr marL="228600" indent="-22860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13C2C435-FC9B-1749-8573-C8F6A9AC0EA5}" type="slidenum">
              <a:rPr lang="en-US" smtClean="0"/>
              <a:pPr algn="l"/>
              <a:t>‹#›</a:t>
            </a:fld>
            <a:endParaRPr lang="en-US" dirty="0"/>
          </a:p>
        </p:txBody>
      </p:sp>
      <p:sp>
        <p:nvSpPr>
          <p:cNvPr id="13" name="Rectangle 12"/>
          <p:cNvSpPr/>
          <p:nvPr userDrawn="1"/>
        </p:nvSpPr>
        <p:spPr>
          <a:xfrm>
            <a:off x="0" y="6228008"/>
            <a:ext cx="9144000" cy="629991"/>
          </a:xfrm>
          <a:prstGeom prst="rect">
            <a:avLst/>
          </a:prstGeom>
          <a:solidFill>
            <a:srgbClr val="180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Placeholder 1"/>
          <p:cNvSpPr txBox="1">
            <a:spLocks/>
          </p:cNvSpPr>
          <p:nvPr userDrawn="1"/>
        </p:nvSpPr>
        <p:spPr>
          <a:xfrm>
            <a:off x="0" y="5971702"/>
            <a:ext cx="4352862" cy="312878"/>
          </a:xfrm>
          <a:prstGeom prst="rect">
            <a:avLst/>
          </a:prstGeom>
        </p:spPr>
        <p:txBody>
          <a:bodyPr vert="horz" lIns="91440" tIns="45720" rIns="91440" bIns="45720" rtlCol="0" anchor="t">
            <a:normAutofit/>
          </a:bodyPr>
          <a:lstStyle>
            <a:lvl1pPr algn="l">
              <a:defRPr b="1" i="0" cap="all">
                <a:solidFill>
                  <a:srgbClr val="122A5D"/>
                </a:solidFill>
                <a:latin typeface="Century Gothic"/>
                <a:cs typeface="Century Gothic"/>
              </a:defRPr>
            </a:lvl1pPr>
          </a:lstStyle>
          <a:p>
            <a:pPr algn="l">
              <a:spcAft>
                <a:spcPts val="1200"/>
              </a:spcAft>
            </a:pPr>
            <a:r>
              <a:rPr lang="en-US" sz="1000" dirty="0">
                <a:solidFill>
                  <a:srgbClr val="FFC000"/>
                </a:solidFill>
                <a:effectLst/>
                <a:hlinkClick r:id="rId3"/>
              </a:rPr>
              <a:t>EHC_NURSING_RESEARCH@emoryhealthcare.org</a:t>
            </a:r>
            <a:endParaRPr lang="en-US" sz="1000" b="0" i="0" cap="none" dirty="0">
              <a:solidFill>
                <a:srgbClr val="FFC000"/>
              </a:solidFill>
              <a:latin typeface="Century Gothic"/>
              <a:cs typeface="Century Gothic"/>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97863" y="6228008"/>
            <a:ext cx="946137" cy="629992"/>
          </a:xfrm>
          <a:prstGeom prst="rect">
            <a:avLst/>
          </a:prstGeom>
        </p:spPr>
      </p:pic>
    </p:spTree>
    <p:extLst>
      <p:ext uri="{BB962C8B-B14F-4D97-AF65-F5344CB8AC3E}">
        <p14:creationId xmlns:p14="http://schemas.microsoft.com/office/powerpoint/2010/main" val="56611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72663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544350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0188" y="1860550"/>
            <a:ext cx="4265612" cy="431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60550"/>
            <a:ext cx="4265613" cy="431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70326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55012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48565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75507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04087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65886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1BC75791-BDB4-4270-AEC0-AB2A7F877E3A}"/>
              </a:ext>
            </a:extLst>
          </p:cNvPr>
          <p:cNvSpPr>
            <a:spLocks noGrp="1" noChangeArrowheads="1"/>
          </p:cNvSpPr>
          <p:nvPr>
            <p:ph type="title"/>
          </p:nvPr>
        </p:nvSpPr>
        <p:spPr bwMode="black">
          <a:xfrm>
            <a:off x="230188" y="593725"/>
            <a:ext cx="8683625"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5" tIns="45715" rIns="45715" bIns="45715" numCol="1" anchor="ctr" anchorCtr="1" compatLnSpc="1">
            <a:prstTxWarp prst="textNoShape">
              <a:avLst/>
            </a:prstTxWarp>
          </a:bodyPr>
          <a:lstStyle/>
          <a:p>
            <a:pPr lvl="0"/>
            <a:r>
              <a:rPr lang="en-US" altLang="en-US"/>
              <a:t>Click to edit Master title style</a:t>
            </a:r>
          </a:p>
        </p:txBody>
      </p:sp>
      <p:sp>
        <p:nvSpPr>
          <p:cNvPr id="1027" name="Rectangle 4">
            <a:extLst>
              <a:ext uri="{FF2B5EF4-FFF2-40B4-BE49-F238E27FC236}">
                <a16:creationId xmlns:a16="http://schemas.microsoft.com/office/drawing/2014/main" id="{7877EC44-5435-42DB-A5D7-D5B3F44F6355}"/>
              </a:ext>
            </a:extLst>
          </p:cNvPr>
          <p:cNvSpPr>
            <a:spLocks noGrp="1" noChangeArrowheads="1"/>
          </p:cNvSpPr>
          <p:nvPr>
            <p:ph type="body" idx="1"/>
          </p:nvPr>
        </p:nvSpPr>
        <p:spPr bwMode="blackGray">
          <a:xfrm>
            <a:off x="230188" y="1860550"/>
            <a:ext cx="868362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1"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9">
            <a:extLst>
              <a:ext uri="{FF2B5EF4-FFF2-40B4-BE49-F238E27FC236}">
                <a16:creationId xmlns:a16="http://schemas.microsoft.com/office/drawing/2014/main" id="{5533A034-73B0-49D6-BB80-C301B0AEB777}"/>
              </a:ext>
            </a:extLst>
          </p:cNvPr>
          <p:cNvSpPr>
            <a:spLocks noChangeShapeType="1"/>
          </p:cNvSpPr>
          <p:nvPr userDrawn="1"/>
        </p:nvSpPr>
        <p:spPr bwMode="gray">
          <a:xfrm>
            <a:off x="0" y="428625"/>
            <a:ext cx="9144000" cy="0"/>
          </a:xfrm>
          <a:prstGeom prst="line">
            <a:avLst/>
          </a:prstGeom>
          <a:noFill/>
          <a:ln w="38100">
            <a:solidFill>
              <a:schemeClr val="tx1"/>
            </a:solidFill>
            <a:round/>
            <a:headEnd/>
            <a:tailEnd/>
          </a:ln>
          <a:effectLst>
            <a:outerShdw dist="35921" dir="2700000" algn="ctr" rotWithShape="0">
              <a:srgbClr val="B2B2B2"/>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1029" name="Picture 20" descr="EmoryLogo_wText">
            <a:extLst>
              <a:ext uri="{FF2B5EF4-FFF2-40B4-BE49-F238E27FC236}">
                <a16:creationId xmlns:a16="http://schemas.microsoft.com/office/drawing/2014/main" id="{31326701-ACF6-4133-9957-143B3F4D7FD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2700"/>
            <a:ext cx="132556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23">
            <a:extLst>
              <a:ext uri="{FF2B5EF4-FFF2-40B4-BE49-F238E27FC236}">
                <a16:creationId xmlns:a16="http://schemas.microsoft.com/office/drawing/2014/main" id="{04702871-59E1-463C-9CE2-B77632DCBEB1}"/>
              </a:ext>
            </a:extLst>
          </p:cNvPr>
          <p:cNvSpPr>
            <a:spLocks noChangeShapeType="1"/>
          </p:cNvSpPr>
          <p:nvPr userDrawn="1"/>
        </p:nvSpPr>
        <p:spPr bwMode="gray">
          <a:xfrm>
            <a:off x="0" y="6400800"/>
            <a:ext cx="9144000" cy="0"/>
          </a:xfrm>
          <a:prstGeom prst="line">
            <a:avLst/>
          </a:prstGeom>
          <a:noFill/>
          <a:ln w="38100">
            <a:solidFill>
              <a:schemeClr val="tx1"/>
            </a:solidFill>
            <a:round/>
            <a:headEnd/>
            <a:tailEnd/>
          </a:ln>
          <a:effectLst>
            <a:outerShdw dist="35921" dir="2700000" algn="ctr" rotWithShape="0">
              <a:srgbClr val="B2B2B2"/>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31" name="Text Box 26">
            <a:extLst>
              <a:ext uri="{FF2B5EF4-FFF2-40B4-BE49-F238E27FC236}">
                <a16:creationId xmlns:a16="http://schemas.microsoft.com/office/drawing/2014/main" id="{E7D2E42C-D82A-4E78-97B3-928FC33AD0C8}"/>
              </a:ext>
            </a:extLst>
          </p:cNvPr>
          <p:cNvSpPr txBox="1">
            <a:spLocks noChangeArrowheads="1"/>
          </p:cNvSpPr>
          <p:nvPr userDrawn="1"/>
        </p:nvSpPr>
        <p:spPr bwMode="gray">
          <a:xfrm>
            <a:off x="3381375" y="34925"/>
            <a:ext cx="217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b="1" dirty="0"/>
              <a:t>School of Nursing</a:t>
            </a:r>
          </a:p>
        </p:txBody>
      </p:sp>
      <p:sp>
        <p:nvSpPr>
          <p:cNvPr id="1032" name="Text Box 27">
            <a:extLst>
              <a:ext uri="{FF2B5EF4-FFF2-40B4-BE49-F238E27FC236}">
                <a16:creationId xmlns:a16="http://schemas.microsoft.com/office/drawing/2014/main" id="{2D05F8D4-F22D-4847-9575-1F854096C94B}"/>
              </a:ext>
            </a:extLst>
          </p:cNvPr>
          <p:cNvSpPr txBox="1">
            <a:spLocks noChangeArrowheads="1"/>
          </p:cNvSpPr>
          <p:nvPr userDrawn="1"/>
        </p:nvSpPr>
        <p:spPr bwMode="gray">
          <a:xfrm>
            <a:off x="2562225" y="6477000"/>
            <a:ext cx="401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b="1" i="1" u="sng"/>
              <a:t>Power, Effect Size and Sample Size</a:t>
            </a:r>
          </a:p>
        </p:txBody>
      </p:sp>
    </p:spTree>
  </p:cSld>
  <p:clrMap bg1="lt1" tx1="dk1" bg2="lt2" tx2="dk2" accent1="accent1" accent2="accent2" accent3="accent3" accent4="accent4" accent5="accent5" accent6="accent6" hlink="hlink" folHlink="folHlink"/>
  <p:sldLayoutIdLst>
    <p:sldLayoutId id="2147483817"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8" r:id="rId13"/>
  </p:sldLayoutIdLst>
  <p:transition/>
  <p:txStyles>
    <p:titleStyle>
      <a:lvl1pPr algn="ctr" rtl="0" eaLnBrk="0" fontAlgn="base" hangingPunct="0">
        <a:lnSpc>
          <a:spcPct val="85000"/>
        </a:lnSpc>
        <a:spcBef>
          <a:spcPct val="0"/>
        </a:spcBef>
        <a:spcAft>
          <a:spcPct val="0"/>
        </a:spcAft>
        <a:defRPr sz="3200" b="1">
          <a:solidFill>
            <a:srgbClr val="002A54"/>
          </a:solidFill>
          <a:latin typeface="+mj-lt"/>
          <a:ea typeface="+mj-ea"/>
          <a:cs typeface="+mj-cs"/>
        </a:defRPr>
      </a:lvl1pPr>
      <a:lvl2pPr algn="ctr" rtl="0" eaLnBrk="0" fontAlgn="base" hangingPunct="0">
        <a:lnSpc>
          <a:spcPct val="85000"/>
        </a:lnSpc>
        <a:spcBef>
          <a:spcPct val="0"/>
        </a:spcBef>
        <a:spcAft>
          <a:spcPct val="0"/>
        </a:spcAft>
        <a:defRPr sz="3200" b="1">
          <a:solidFill>
            <a:srgbClr val="002A54"/>
          </a:solidFill>
          <a:latin typeface="Arial" charset="0"/>
        </a:defRPr>
      </a:lvl2pPr>
      <a:lvl3pPr algn="ctr" rtl="0" eaLnBrk="0" fontAlgn="base" hangingPunct="0">
        <a:lnSpc>
          <a:spcPct val="85000"/>
        </a:lnSpc>
        <a:spcBef>
          <a:spcPct val="0"/>
        </a:spcBef>
        <a:spcAft>
          <a:spcPct val="0"/>
        </a:spcAft>
        <a:defRPr sz="3200" b="1">
          <a:solidFill>
            <a:srgbClr val="002A54"/>
          </a:solidFill>
          <a:latin typeface="Arial" charset="0"/>
        </a:defRPr>
      </a:lvl3pPr>
      <a:lvl4pPr algn="ctr" rtl="0" eaLnBrk="0" fontAlgn="base" hangingPunct="0">
        <a:lnSpc>
          <a:spcPct val="85000"/>
        </a:lnSpc>
        <a:spcBef>
          <a:spcPct val="0"/>
        </a:spcBef>
        <a:spcAft>
          <a:spcPct val="0"/>
        </a:spcAft>
        <a:defRPr sz="3200" b="1">
          <a:solidFill>
            <a:srgbClr val="002A54"/>
          </a:solidFill>
          <a:latin typeface="Arial" charset="0"/>
        </a:defRPr>
      </a:lvl4pPr>
      <a:lvl5pPr algn="ctr" rtl="0" eaLnBrk="0" fontAlgn="base" hangingPunct="0">
        <a:lnSpc>
          <a:spcPct val="85000"/>
        </a:lnSpc>
        <a:spcBef>
          <a:spcPct val="0"/>
        </a:spcBef>
        <a:spcAft>
          <a:spcPct val="0"/>
        </a:spcAft>
        <a:defRPr sz="3200" b="1">
          <a:solidFill>
            <a:srgbClr val="002A54"/>
          </a:solidFill>
          <a:latin typeface="Arial" charset="0"/>
        </a:defRPr>
      </a:lvl5pPr>
      <a:lvl6pPr marL="457200" algn="ctr" rtl="0" fontAlgn="base">
        <a:lnSpc>
          <a:spcPct val="85000"/>
        </a:lnSpc>
        <a:spcBef>
          <a:spcPct val="0"/>
        </a:spcBef>
        <a:spcAft>
          <a:spcPct val="0"/>
        </a:spcAft>
        <a:defRPr sz="3200" b="1">
          <a:solidFill>
            <a:srgbClr val="002A54"/>
          </a:solidFill>
          <a:latin typeface="Arial" charset="0"/>
        </a:defRPr>
      </a:lvl6pPr>
      <a:lvl7pPr marL="914400" algn="ctr" rtl="0" fontAlgn="base">
        <a:lnSpc>
          <a:spcPct val="85000"/>
        </a:lnSpc>
        <a:spcBef>
          <a:spcPct val="0"/>
        </a:spcBef>
        <a:spcAft>
          <a:spcPct val="0"/>
        </a:spcAft>
        <a:defRPr sz="3200" b="1">
          <a:solidFill>
            <a:srgbClr val="002A54"/>
          </a:solidFill>
          <a:latin typeface="Arial" charset="0"/>
        </a:defRPr>
      </a:lvl7pPr>
      <a:lvl8pPr marL="1371600" algn="ctr" rtl="0" fontAlgn="base">
        <a:lnSpc>
          <a:spcPct val="85000"/>
        </a:lnSpc>
        <a:spcBef>
          <a:spcPct val="0"/>
        </a:spcBef>
        <a:spcAft>
          <a:spcPct val="0"/>
        </a:spcAft>
        <a:defRPr sz="3200" b="1">
          <a:solidFill>
            <a:srgbClr val="002A54"/>
          </a:solidFill>
          <a:latin typeface="Arial" charset="0"/>
        </a:defRPr>
      </a:lvl8pPr>
      <a:lvl9pPr marL="1828800" algn="ctr" rtl="0" fontAlgn="base">
        <a:lnSpc>
          <a:spcPct val="85000"/>
        </a:lnSpc>
        <a:spcBef>
          <a:spcPct val="0"/>
        </a:spcBef>
        <a:spcAft>
          <a:spcPct val="0"/>
        </a:spcAft>
        <a:defRPr sz="3200" b="1">
          <a:solidFill>
            <a:srgbClr val="002A54"/>
          </a:solidFill>
          <a:latin typeface="Arial" charset="0"/>
        </a:defRPr>
      </a:lvl9pPr>
    </p:titleStyle>
    <p:bodyStyle>
      <a:lvl1pPr marL="228600" indent="-228600" algn="l" rtl="0" eaLnBrk="0" fontAlgn="base" hangingPunct="0">
        <a:lnSpc>
          <a:spcPct val="90000"/>
        </a:lnSpc>
        <a:spcBef>
          <a:spcPct val="35000"/>
        </a:spcBef>
        <a:spcAft>
          <a:spcPct val="35000"/>
        </a:spcAft>
        <a:buSzPct val="90000"/>
        <a:buChar char="•"/>
        <a:defRPr sz="2400" b="1">
          <a:solidFill>
            <a:srgbClr val="002A54"/>
          </a:solidFill>
          <a:latin typeface="+mn-lt"/>
          <a:ea typeface="+mn-ea"/>
          <a:cs typeface="+mn-cs"/>
        </a:defRPr>
      </a:lvl1pPr>
      <a:lvl2pPr marL="579438" indent="-236538" algn="l" rtl="0" eaLnBrk="0" fontAlgn="base" hangingPunct="0">
        <a:lnSpc>
          <a:spcPct val="90000"/>
        </a:lnSpc>
        <a:spcBef>
          <a:spcPct val="35000"/>
        </a:spcBef>
        <a:spcAft>
          <a:spcPct val="35000"/>
        </a:spcAft>
        <a:buSzPct val="90000"/>
        <a:buChar char="•"/>
        <a:defRPr sz="2400" b="1">
          <a:solidFill>
            <a:schemeClr val="folHlink"/>
          </a:solidFill>
          <a:latin typeface="+mn-lt"/>
        </a:defRPr>
      </a:lvl2pPr>
      <a:lvl3pPr marL="914400" indent="-220663" algn="l" rtl="0" eaLnBrk="0" fontAlgn="base" hangingPunct="0">
        <a:lnSpc>
          <a:spcPct val="90000"/>
        </a:lnSpc>
        <a:spcBef>
          <a:spcPct val="35000"/>
        </a:spcBef>
        <a:spcAft>
          <a:spcPct val="35000"/>
        </a:spcAft>
        <a:buSzPct val="90000"/>
        <a:buChar char="•"/>
        <a:defRPr sz="2000" b="1">
          <a:solidFill>
            <a:srgbClr val="002A54"/>
          </a:solidFill>
          <a:latin typeface="+mn-lt"/>
        </a:defRPr>
      </a:lvl3pPr>
      <a:lvl4pPr marL="1203325" indent="-174625" algn="l" rtl="0" eaLnBrk="0" fontAlgn="base" hangingPunct="0">
        <a:lnSpc>
          <a:spcPct val="90000"/>
        </a:lnSpc>
        <a:spcBef>
          <a:spcPct val="35000"/>
        </a:spcBef>
        <a:spcAft>
          <a:spcPct val="35000"/>
        </a:spcAft>
        <a:buSzPct val="90000"/>
        <a:buChar char="•"/>
        <a:defRPr b="1">
          <a:solidFill>
            <a:schemeClr val="folHlink"/>
          </a:solidFill>
          <a:latin typeface="+mn-lt"/>
        </a:defRPr>
      </a:lvl4pPr>
      <a:lvl5pPr marL="1493838" indent="-176213" algn="l" rtl="0" eaLnBrk="0" fontAlgn="base" hangingPunct="0">
        <a:lnSpc>
          <a:spcPct val="90000"/>
        </a:lnSpc>
        <a:spcBef>
          <a:spcPct val="35000"/>
        </a:spcBef>
        <a:spcAft>
          <a:spcPct val="35000"/>
        </a:spcAft>
        <a:buSzPct val="90000"/>
        <a:buChar char="•"/>
        <a:defRPr b="1">
          <a:solidFill>
            <a:srgbClr val="002A54"/>
          </a:solidFill>
          <a:latin typeface="+mn-lt"/>
        </a:defRPr>
      </a:lvl5pPr>
      <a:lvl6pPr marL="1951038" indent="-176213" algn="l" rtl="0" fontAlgn="base">
        <a:lnSpc>
          <a:spcPct val="90000"/>
        </a:lnSpc>
        <a:spcBef>
          <a:spcPct val="35000"/>
        </a:spcBef>
        <a:spcAft>
          <a:spcPct val="35000"/>
        </a:spcAft>
        <a:buSzPct val="90000"/>
        <a:buChar char="•"/>
        <a:defRPr b="1">
          <a:solidFill>
            <a:srgbClr val="002A54"/>
          </a:solidFill>
          <a:latin typeface="+mn-lt"/>
        </a:defRPr>
      </a:lvl6pPr>
      <a:lvl7pPr marL="2408238" indent="-176213" algn="l" rtl="0" fontAlgn="base">
        <a:lnSpc>
          <a:spcPct val="90000"/>
        </a:lnSpc>
        <a:spcBef>
          <a:spcPct val="35000"/>
        </a:spcBef>
        <a:spcAft>
          <a:spcPct val="35000"/>
        </a:spcAft>
        <a:buSzPct val="90000"/>
        <a:buChar char="•"/>
        <a:defRPr b="1">
          <a:solidFill>
            <a:srgbClr val="002A54"/>
          </a:solidFill>
          <a:latin typeface="+mn-lt"/>
        </a:defRPr>
      </a:lvl7pPr>
      <a:lvl8pPr marL="2865438" indent="-176213" algn="l" rtl="0" fontAlgn="base">
        <a:lnSpc>
          <a:spcPct val="90000"/>
        </a:lnSpc>
        <a:spcBef>
          <a:spcPct val="35000"/>
        </a:spcBef>
        <a:spcAft>
          <a:spcPct val="35000"/>
        </a:spcAft>
        <a:buSzPct val="90000"/>
        <a:buChar char="•"/>
        <a:defRPr b="1">
          <a:solidFill>
            <a:srgbClr val="002A54"/>
          </a:solidFill>
          <a:latin typeface="+mn-lt"/>
        </a:defRPr>
      </a:lvl8pPr>
      <a:lvl9pPr marL="3322638" indent="-176213" algn="l" rtl="0" fontAlgn="base">
        <a:lnSpc>
          <a:spcPct val="90000"/>
        </a:lnSpc>
        <a:spcBef>
          <a:spcPct val="35000"/>
        </a:spcBef>
        <a:spcAft>
          <a:spcPct val="35000"/>
        </a:spcAft>
        <a:buSzPct val="90000"/>
        <a:buChar char="•"/>
        <a:defRPr b="1">
          <a:solidFill>
            <a:srgbClr val="002A5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ncss.com/pas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www.psychologie.hhu.de/arbeitsgruppen/allgemeine-psychologie-und-arbeitspsychologie/gpow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psychologie.hhu.de/arbeitsgruppen/allgemeine-psychologie-und-arbeitspsychologie/gpow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hyperlink" Target="http://www.power-analysis.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tatpages.org/#Power" TargetMode="External"/><Relationship Id="rId5" Type="http://schemas.openxmlformats.org/officeDocument/2006/relationships/hyperlink" Target="http://www.math.uiowa.edu/~rlenth/Power/" TargetMode="External"/><Relationship Id="rId4" Type="http://schemas.openxmlformats.org/officeDocument/2006/relationships/hyperlink" Target="http://www.studysiz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psychometrica.de/effect_size.html" TargetMode="Externa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F64090B-58F2-458C-BFBF-E41157A0841B}"/>
              </a:ext>
            </a:extLst>
          </p:cNvPr>
          <p:cNvSpPr>
            <a:spLocks noGrp="1" noChangeArrowheads="1"/>
          </p:cNvSpPr>
          <p:nvPr>
            <p:ph type="ctrTitle"/>
          </p:nvPr>
        </p:nvSpPr>
        <p:spPr>
          <a:xfrm>
            <a:off x="627063" y="1112838"/>
            <a:ext cx="7821612" cy="2676525"/>
          </a:xfrm>
        </p:spPr>
        <p:txBody>
          <a:bodyPr/>
          <a:lstStyle/>
          <a:p>
            <a:pPr eaLnBrk="1" hangingPunct="1"/>
            <a:r>
              <a:rPr lang="en-US" altLang="en-US"/>
              <a:t>A Practical Approach to Power, Effect Size and Sample Size</a:t>
            </a:r>
            <a:br>
              <a:rPr lang="en-US" altLang="en-US"/>
            </a:br>
            <a:r>
              <a:rPr lang="en-US" altLang="en-US"/>
              <a:t>&amp;</a:t>
            </a:r>
            <a:br>
              <a:rPr lang="en-US" altLang="en-US"/>
            </a:br>
            <a:r>
              <a:rPr lang="en-US" altLang="en-US"/>
              <a:t>Introduction to PASS</a:t>
            </a:r>
            <a:br>
              <a:rPr lang="en-US" altLang="en-US"/>
            </a:br>
            <a:r>
              <a:rPr lang="en-US" altLang="en-US"/>
              <a:t>(Power Analysis and </a:t>
            </a:r>
            <a:br>
              <a:rPr lang="en-US" altLang="en-US"/>
            </a:br>
            <a:r>
              <a:rPr lang="en-US" altLang="en-US"/>
              <a:t>Sample Size software)</a:t>
            </a:r>
            <a:endParaRPr lang="en-US" altLang="en-US" sz="2000" i="1"/>
          </a:p>
        </p:txBody>
      </p:sp>
      <p:sp>
        <p:nvSpPr>
          <p:cNvPr id="3075" name="Rectangle 3">
            <a:extLst>
              <a:ext uri="{FF2B5EF4-FFF2-40B4-BE49-F238E27FC236}">
                <a16:creationId xmlns:a16="http://schemas.microsoft.com/office/drawing/2014/main" id="{886D33CC-760C-43DC-B28E-D7D6D035E6B4}"/>
              </a:ext>
            </a:extLst>
          </p:cNvPr>
          <p:cNvSpPr>
            <a:spLocks noGrp="1" noChangeArrowheads="1"/>
          </p:cNvSpPr>
          <p:nvPr>
            <p:ph type="subTitle" idx="1"/>
          </p:nvPr>
        </p:nvSpPr>
        <p:spPr>
          <a:xfrm>
            <a:off x="1371600" y="4495800"/>
            <a:ext cx="6400800" cy="1752600"/>
          </a:xfrm>
        </p:spPr>
        <p:txBody>
          <a:bodyPr/>
          <a:lstStyle/>
          <a:p>
            <a:pPr eaLnBrk="1" hangingPunct="1"/>
            <a:r>
              <a:rPr lang="en-US" altLang="en-US" dirty="0"/>
              <a:t>Melinda K. Higgins,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A7D0AFA-D117-4341-ADA3-F2CFD72155A9}"/>
              </a:ext>
            </a:extLst>
          </p:cNvPr>
          <p:cNvSpPr>
            <a:spLocks noGrp="1" noChangeArrowheads="1"/>
          </p:cNvSpPr>
          <p:nvPr>
            <p:ph type="title"/>
          </p:nvPr>
        </p:nvSpPr>
        <p:spPr>
          <a:xfrm>
            <a:off x="230188" y="593725"/>
            <a:ext cx="8683625" cy="720725"/>
          </a:xfrm>
        </p:spPr>
        <p:txBody>
          <a:bodyPr/>
          <a:lstStyle/>
          <a:p>
            <a:pPr eaLnBrk="1" hangingPunct="1"/>
            <a:r>
              <a:rPr lang="en-US" altLang="en-US" u="sng"/>
              <a:t>POWER – Some initial terms and definitions</a:t>
            </a:r>
          </a:p>
        </p:txBody>
      </p:sp>
      <p:sp>
        <p:nvSpPr>
          <p:cNvPr id="182275" name="Rectangle 3">
            <a:extLst>
              <a:ext uri="{FF2B5EF4-FFF2-40B4-BE49-F238E27FC236}">
                <a16:creationId xmlns:a16="http://schemas.microsoft.com/office/drawing/2014/main" id="{D228D214-912D-4820-87A8-0D0B943FF00C}"/>
              </a:ext>
            </a:extLst>
          </p:cNvPr>
          <p:cNvSpPr>
            <a:spLocks noGrp="1" noChangeArrowheads="1"/>
          </p:cNvSpPr>
          <p:nvPr>
            <p:ph type="body" idx="1"/>
          </p:nvPr>
        </p:nvSpPr>
        <p:spPr>
          <a:xfrm>
            <a:off x="230188" y="1414463"/>
            <a:ext cx="8683625" cy="4765675"/>
          </a:xfrm>
        </p:spPr>
        <p:txBody>
          <a:bodyPr/>
          <a:lstStyle/>
          <a:p>
            <a:pPr eaLnBrk="1" hangingPunct="1">
              <a:lnSpc>
                <a:spcPct val="100000"/>
              </a:lnSpc>
            </a:pPr>
            <a:r>
              <a:rPr lang="en-US" altLang="en-US"/>
              <a:t>H</a:t>
            </a:r>
            <a:r>
              <a:rPr lang="en-US" altLang="en-US" baseline="-25000"/>
              <a:t>0</a:t>
            </a:r>
            <a:r>
              <a:rPr lang="en-US" altLang="en-US"/>
              <a:t> is the Null Hypothesis (want to reject this to conclude H</a:t>
            </a:r>
            <a:r>
              <a:rPr lang="en-US" altLang="en-US" baseline="-25000"/>
              <a:t>a</a:t>
            </a:r>
            <a:r>
              <a:rPr lang="en-US" altLang="en-US"/>
              <a:t> – the alternative hypothesis)</a:t>
            </a:r>
          </a:p>
          <a:p>
            <a:pPr eaLnBrk="1" hangingPunct="1">
              <a:lnSpc>
                <a:spcPct val="100000"/>
              </a:lnSpc>
            </a:pPr>
            <a:r>
              <a:rPr lang="en-US" altLang="en-US"/>
              <a:t>H</a:t>
            </a:r>
            <a:r>
              <a:rPr lang="en-US" altLang="en-US" baseline="-25000"/>
              <a:t>a</a:t>
            </a:r>
            <a:r>
              <a:rPr lang="en-US" altLang="en-US"/>
              <a:t> is the Alternative Hypothesis (ideally this is the conclusion you want to reach)</a:t>
            </a:r>
          </a:p>
          <a:p>
            <a:pPr eaLnBrk="1" hangingPunct="1">
              <a:lnSpc>
                <a:spcPct val="100000"/>
              </a:lnSpc>
            </a:pPr>
            <a:r>
              <a:rPr lang="en-US" altLang="en-US"/>
              <a:t>If statistical significance is found (p-value &lt; </a:t>
            </a:r>
            <a:r>
              <a:rPr lang="en-US" altLang="en-US">
                <a:sym typeface="Symbol" panose="05050102010706020507" pitchFamily="18" charset="2"/>
              </a:rPr>
              <a:t></a:t>
            </a:r>
            <a:r>
              <a:rPr lang="en-US" altLang="en-US"/>
              <a:t>), “You reject the null and accept the alternative hypothesis.”</a:t>
            </a:r>
          </a:p>
          <a:p>
            <a:pPr eaLnBrk="1" hangingPunct="1">
              <a:lnSpc>
                <a:spcPct val="100000"/>
              </a:lnSpc>
            </a:pPr>
            <a:r>
              <a:rPr lang="en-US" altLang="en-US"/>
              <a:t>If the test is NOT significant you state that “You </a:t>
            </a:r>
            <a:r>
              <a:rPr lang="en-US" altLang="en-US" u="sng"/>
              <a:t>can not reject</a:t>
            </a:r>
            <a:r>
              <a:rPr lang="en-US" altLang="en-US"/>
              <a:t> the null hypothesis.”</a:t>
            </a:r>
          </a:p>
          <a:p>
            <a:pPr eaLnBrk="1" hangingPunct="1">
              <a:lnSpc>
                <a:spcPct val="100000"/>
              </a:lnSpc>
            </a:pPr>
            <a:r>
              <a:rPr lang="en-US" altLang="en-US"/>
              <a:t>YOU NEVER ACCEPT THE NULL HYPOTHESIS!!</a:t>
            </a:r>
          </a:p>
        </p:txBody>
      </p:sp>
      <p:sp>
        <p:nvSpPr>
          <p:cNvPr id="182276" name="Text Box 4">
            <a:extLst>
              <a:ext uri="{FF2B5EF4-FFF2-40B4-BE49-F238E27FC236}">
                <a16:creationId xmlns:a16="http://schemas.microsoft.com/office/drawing/2014/main" id="{A7877654-B19A-473A-B5DD-A54D204E1B48}"/>
              </a:ext>
            </a:extLst>
          </p:cNvPr>
          <p:cNvSpPr txBox="1">
            <a:spLocks noChangeArrowheads="1"/>
          </p:cNvSpPr>
          <p:nvPr/>
        </p:nvSpPr>
        <p:spPr bwMode="auto">
          <a:xfrm>
            <a:off x="5445125" y="2063750"/>
            <a:ext cx="2559050" cy="404813"/>
          </a:xfrm>
          <a:prstGeom prst="rect">
            <a:avLst/>
          </a:prstGeom>
          <a:solidFill>
            <a:srgbClr val="FFCCFF"/>
          </a:solidFill>
          <a:ln w="38100">
            <a:solidFill>
              <a:srgbClr val="A50021"/>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 Research Design **</a:t>
            </a:r>
          </a:p>
        </p:txBody>
      </p:sp>
      <p:sp>
        <p:nvSpPr>
          <p:cNvPr id="182277" name="Rectangle 5">
            <a:extLst>
              <a:ext uri="{FF2B5EF4-FFF2-40B4-BE49-F238E27FC236}">
                <a16:creationId xmlns:a16="http://schemas.microsoft.com/office/drawing/2014/main" id="{354FFDD4-3C82-4A12-88EA-3A0C726EBB2A}"/>
              </a:ext>
            </a:extLst>
          </p:cNvPr>
          <p:cNvSpPr>
            <a:spLocks noChangeArrowheads="1"/>
          </p:cNvSpPr>
          <p:nvPr/>
        </p:nvSpPr>
        <p:spPr bwMode="auto">
          <a:xfrm>
            <a:off x="300038" y="5521325"/>
            <a:ext cx="7388225" cy="492125"/>
          </a:xfrm>
          <a:prstGeom prst="rect">
            <a:avLst/>
          </a:prstGeom>
          <a:noFill/>
          <a:ln w="381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2278" name="Text Box 6">
            <a:extLst>
              <a:ext uri="{FF2B5EF4-FFF2-40B4-BE49-F238E27FC236}">
                <a16:creationId xmlns:a16="http://schemas.microsoft.com/office/drawing/2014/main" id="{656C8518-2FEF-4355-839C-2C7E75F7E3D9}"/>
              </a:ext>
            </a:extLst>
          </p:cNvPr>
          <p:cNvSpPr txBox="1">
            <a:spLocks noChangeArrowheads="1"/>
          </p:cNvSpPr>
          <p:nvPr/>
        </p:nvSpPr>
        <p:spPr bwMode="auto">
          <a:xfrm>
            <a:off x="4660900" y="5003800"/>
            <a:ext cx="1968500" cy="385763"/>
          </a:xfrm>
          <a:prstGeom prst="rect">
            <a:avLst/>
          </a:prstGeom>
          <a:solidFill>
            <a:srgbClr val="FFCCFF"/>
          </a:solidFill>
          <a:ln w="19050">
            <a:solidFill>
              <a:srgbClr val="A50021"/>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t>US Legal System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82276"/>
                                        </p:tgtEl>
                                        <p:attrNameLst>
                                          <p:attrName>style.visibility</p:attrName>
                                        </p:attrNameLst>
                                      </p:cBhvr>
                                      <p:to>
                                        <p:strVal val="visible"/>
                                      </p:to>
                                    </p:set>
                                    <p:anim calcmode="lin" valueType="num">
                                      <p:cBhvr additive="base">
                                        <p:cTn id="11" dur="500" fill="hold"/>
                                        <p:tgtEl>
                                          <p:spTgt spid="182276"/>
                                        </p:tgtEl>
                                        <p:attrNameLst>
                                          <p:attrName>ppt_x</p:attrName>
                                        </p:attrNameLst>
                                      </p:cBhvr>
                                      <p:tavLst>
                                        <p:tav tm="0">
                                          <p:val>
                                            <p:strVal val="1+#ppt_w/2"/>
                                          </p:val>
                                        </p:tav>
                                        <p:tav tm="100000">
                                          <p:val>
                                            <p:strVal val="#ppt_x"/>
                                          </p:val>
                                        </p:tav>
                                      </p:tavLst>
                                    </p:anim>
                                    <p:anim calcmode="lin" valueType="num">
                                      <p:cBhvr additive="base">
                                        <p:cTn id="12" dur="500" fill="hold"/>
                                        <p:tgtEl>
                                          <p:spTgt spid="18227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82277"/>
                                        </p:tgtEl>
                                        <p:attrNameLst>
                                          <p:attrName>style.visibility</p:attrName>
                                        </p:attrNameLst>
                                      </p:cBhvr>
                                      <p:to>
                                        <p:strVal val="visible"/>
                                      </p:to>
                                    </p:set>
                                    <p:anim calcmode="lin" valueType="num">
                                      <p:cBhvr additive="base">
                                        <p:cTn id="33" dur="500" fill="hold"/>
                                        <p:tgtEl>
                                          <p:spTgt spid="182277"/>
                                        </p:tgtEl>
                                        <p:attrNameLst>
                                          <p:attrName>ppt_x</p:attrName>
                                        </p:attrNameLst>
                                      </p:cBhvr>
                                      <p:tavLst>
                                        <p:tav tm="0">
                                          <p:val>
                                            <p:strVal val="0-#ppt_w/2"/>
                                          </p:val>
                                        </p:tav>
                                        <p:tav tm="100000">
                                          <p:val>
                                            <p:strVal val="#ppt_x"/>
                                          </p:val>
                                        </p:tav>
                                      </p:tavLst>
                                    </p:anim>
                                    <p:anim calcmode="lin" valueType="num">
                                      <p:cBhvr additive="base">
                                        <p:cTn id="34" dur="500" fill="hold"/>
                                        <p:tgtEl>
                                          <p:spTgt spid="18227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2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P spid="182276" grpId="0" animBg="1"/>
      <p:bldP spid="182277" grpId="0" animBg="1"/>
      <p:bldP spid="1822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C12D9C0-FE43-401A-AE9F-BEF91228AA22}"/>
              </a:ext>
            </a:extLst>
          </p:cNvPr>
          <p:cNvSpPr>
            <a:spLocks noGrp="1"/>
          </p:cNvSpPr>
          <p:nvPr>
            <p:ph type="title"/>
          </p:nvPr>
        </p:nvSpPr>
        <p:spPr>
          <a:xfrm>
            <a:off x="230188" y="490538"/>
            <a:ext cx="8683625" cy="603250"/>
          </a:xfrm>
        </p:spPr>
        <p:txBody>
          <a:bodyPr/>
          <a:lstStyle/>
          <a:p>
            <a:r>
              <a:rPr lang="en-US" altLang="en-US"/>
              <a:t>Types of “Error”</a:t>
            </a:r>
          </a:p>
        </p:txBody>
      </p:sp>
      <p:grpSp>
        <p:nvGrpSpPr>
          <p:cNvPr id="4" name="Group 19">
            <a:extLst>
              <a:ext uri="{FF2B5EF4-FFF2-40B4-BE49-F238E27FC236}">
                <a16:creationId xmlns:a16="http://schemas.microsoft.com/office/drawing/2014/main" id="{F76D83E3-288A-456C-9A3C-028436ED8EE1}"/>
              </a:ext>
            </a:extLst>
          </p:cNvPr>
          <p:cNvGrpSpPr>
            <a:grpSpLocks/>
          </p:cNvGrpSpPr>
          <p:nvPr/>
        </p:nvGrpSpPr>
        <p:grpSpPr bwMode="auto">
          <a:xfrm>
            <a:off x="2681288" y="1878013"/>
            <a:ext cx="3697287" cy="2679700"/>
            <a:chOff x="1748" y="1272"/>
            <a:chExt cx="2329" cy="1688"/>
          </a:xfrm>
        </p:grpSpPr>
        <p:sp>
          <p:nvSpPr>
            <p:cNvPr id="8210" name="Rectangle 4">
              <a:extLst>
                <a:ext uri="{FF2B5EF4-FFF2-40B4-BE49-F238E27FC236}">
                  <a16:creationId xmlns:a16="http://schemas.microsoft.com/office/drawing/2014/main" id="{A2D980FB-200C-4426-8510-1C664BB767F5}"/>
                </a:ext>
              </a:extLst>
            </p:cNvPr>
            <p:cNvSpPr>
              <a:spLocks noChangeArrowheads="1"/>
            </p:cNvSpPr>
            <p:nvPr/>
          </p:nvSpPr>
          <p:spPr bwMode="auto">
            <a:xfrm>
              <a:off x="2003" y="1442"/>
              <a:ext cx="2074" cy="1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211" name="Line 5">
              <a:extLst>
                <a:ext uri="{FF2B5EF4-FFF2-40B4-BE49-F238E27FC236}">
                  <a16:creationId xmlns:a16="http://schemas.microsoft.com/office/drawing/2014/main" id="{06C829E3-F6C0-41DE-AD0E-F4F866A3CE47}"/>
                </a:ext>
              </a:extLst>
            </p:cNvPr>
            <p:cNvSpPr>
              <a:spLocks noChangeShapeType="1"/>
            </p:cNvSpPr>
            <p:nvPr/>
          </p:nvSpPr>
          <p:spPr bwMode="auto">
            <a:xfrm>
              <a:off x="3035" y="1272"/>
              <a:ext cx="0" cy="16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6">
              <a:extLst>
                <a:ext uri="{FF2B5EF4-FFF2-40B4-BE49-F238E27FC236}">
                  <a16:creationId xmlns:a16="http://schemas.microsoft.com/office/drawing/2014/main" id="{B1874C76-F99B-47C3-8D7E-81A0DFA429CF}"/>
                </a:ext>
              </a:extLst>
            </p:cNvPr>
            <p:cNvSpPr>
              <a:spLocks noChangeShapeType="1"/>
            </p:cNvSpPr>
            <p:nvPr/>
          </p:nvSpPr>
          <p:spPr bwMode="auto">
            <a:xfrm>
              <a:off x="1748" y="2119"/>
              <a:ext cx="23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 name="Text Box 7">
            <a:extLst>
              <a:ext uri="{FF2B5EF4-FFF2-40B4-BE49-F238E27FC236}">
                <a16:creationId xmlns:a16="http://schemas.microsoft.com/office/drawing/2014/main" id="{DEAC1312-388C-42C2-A7FA-034E12BCB12D}"/>
              </a:ext>
            </a:extLst>
          </p:cNvPr>
          <p:cNvSpPr txBox="1">
            <a:spLocks noChangeArrowheads="1"/>
          </p:cNvSpPr>
          <p:nvPr/>
        </p:nvSpPr>
        <p:spPr bwMode="auto">
          <a:xfrm>
            <a:off x="4195763" y="1006475"/>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t>“Truth”</a:t>
            </a:r>
          </a:p>
        </p:txBody>
      </p:sp>
      <p:sp>
        <p:nvSpPr>
          <p:cNvPr id="9" name="Text Box 8">
            <a:extLst>
              <a:ext uri="{FF2B5EF4-FFF2-40B4-BE49-F238E27FC236}">
                <a16:creationId xmlns:a16="http://schemas.microsoft.com/office/drawing/2014/main" id="{2FC95C39-7E45-4521-8D68-6149E97D971F}"/>
              </a:ext>
            </a:extLst>
          </p:cNvPr>
          <p:cNvSpPr txBox="1">
            <a:spLocks noChangeArrowheads="1"/>
          </p:cNvSpPr>
          <p:nvPr/>
        </p:nvSpPr>
        <p:spPr bwMode="auto">
          <a:xfrm rot="-5400000">
            <a:off x="1572419" y="3202782"/>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t>“Result”</a:t>
            </a:r>
          </a:p>
        </p:txBody>
      </p:sp>
      <p:sp>
        <p:nvSpPr>
          <p:cNvPr id="10" name="Text Box 9">
            <a:extLst>
              <a:ext uri="{FF2B5EF4-FFF2-40B4-BE49-F238E27FC236}">
                <a16:creationId xmlns:a16="http://schemas.microsoft.com/office/drawing/2014/main" id="{6348BCB2-0D0A-4AAB-A262-E578B18EF30C}"/>
              </a:ext>
            </a:extLst>
          </p:cNvPr>
          <p:cNvSpPr txBox="1">
            <a:spLocks noChangeArrowheads="1"/>
          </p:cNvSpPr>
          <p:nvPr/>
        </p:nvSpPr>
        <p:spPr bwMode="auto">
          <a:xfrm>
            <a:off x="3273425" y="1809750"/>
            <a:ext cx="1347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a:t>
            </a:r>
            <a:r>
              <a:rPr lang="en-US" altLang="en-US" baseline="-25000"/>
              <a:t>0</a:t>
            </a:r>
            <a:r>
              <a:rPr lang="en-US" altLang="en-US"/>
              <a:t> is True”</a:t>
            </a:r>
          </a:p>
        </p:txBody>
      </p:sp>
      <p:sp>
        <p:nvSpPr>
          <p:cNvPr id="11" name="Text Box 10">
            <a:extLst>
              <a:ext uri="{FF2B5EF4-FFF2-40B4-BE49-F238E27FC236}">
                <a16:creationId xmlns:a16="http://schemas.microsoft.com/office/drawing/2014/main" id="{512E4C2C-9610-4780-BF63-248ABB425CD2}"/>
              </a:ext>
            </a:extLst>
          </p:cNvPr>
          <p:cNvSpPr txBox="1">
            <a:spLocks noChangeArrowheads="1"/>
          </p:cNvSpPr>
          <p:nvPr/>
        </p:nvSpPr>
        <p:spPr bwMode="auto">
          <a:xfrm>
            <a:off x="4879975" y="1508125"/>
            <a:ext cx="1436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a:t>
            </a:r>
            <a:r>
              <a:rPr lang="en-US" altLang="en-US" baseline="-25000"/>
              <a:t>a</a:t>
            </a:r>
            <a:r>
              <a:rPr lang="en-US" altLang="en-US"/>
              <a:t> is True</a:t>
            </a:r>
          </a:p>
          <a:p>
            <a:pPr eaLnBrk="1" hangingPunct="1"/>
            <a:r>
              <a:rPr lang="en-US" altLang="en-US"/>
              <a:t>(H</a:t>
            </a:r>
            <a:r>
              <a:rPr lang="en-US" altLang="en-US" baseline="-25000"/>
              <a:t>0</a:t>
            </a:r>
            <a:r>
              <a:rPr lang="en-US" altLang="en-US"/>
              <a:t> is false)”</a:t>
            </a:r>
          </a:p>
        </p:txBody>
      </p:sp>
      <p:sp>
        <p:nvSpPr>
          <p:cNvPr id="12" name="Text Box 11">
            <a:extLst>
              <a:ext uri="{FF2B5EF4-FFF2-40B4-BE49-F238E27FC236}">
                <a16:creationId xmlns:a16="http://schemas.microsoft.com/office/drawing/2014/main" id="{CCFBCF28-1DA8-4D87-9929-F0FADF4EB8B1}"/>
              </a:ext>
            </a:extLst>
          </p:cNvPr>
          <p:cNvSpPr txBox="1">
            <a:spLocks noChangeArrowheads="1"/>
          </p:cNvSpPr>
          <p:nvPr/>
        </p:nvSpPr>
        <p:spPr bwMode="auto">
          <a:xfrm rot="-5400000">
            <a:off x="2199481" y="2324894"/>
            <a:ext cx="1144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Fail to</a:t>
            </a:r>
          </a:p>
          <a:p>
            <a:pPr eaLnBrk="1" hangingPunct="1"/>
            <a:r>
              <a:rPr lang="en-US" altLang="en-US"/>
              <a:t>Reject H</a:t>
            </a:r>
            <a:r>
              <a:rPr lang="en-US" altLang="en-US" baseline="-25000"/>
              <a:t>0</a:t>
            </a:r>
          </a:p>
        </p:txBody>
      </p:sp>
      <p:sp>
        <p:nvSpPr>
          <p:cNvPr id="13" name="Text Box 12">
            <a:extLst>
              <a:ext uri="{FF2B5EF4-FFF2-40B4-BE49-F238E27FC236}">
                <a16:creationId xmlns:a16="http://schemas.microsoft.com/office/drawing/2014/main" id="{6B21E514-C910-4D1C-8308-27B1286EF609}"/>
              </a:ext>
            </a:extLst>
          </p:cNvPr>
          <p:cNvSpPr txBox="1">
            <a:spLocks noChangeArrowheads="1"/>
          </p:cNvSpPr>
          <p:nvPr/>
        </p:nvSpPr>
        <p:spPr bwMode="auto">
          <a:xfrm rot="-5400000">
            <a:off x="2032794" y="3613944"/>
            <a:ext cx="1462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Reject H</a:t>
            </a:r>
            <a:r>
              <a:rPr lang="en-US" altLang="en-US" baseline="-25000"/>
              <a:t>0</a:t>
            </a:r>
            <a:r>
              <a:rPr lang="en-US" altLang="en-US"/>
              <a:t>,</a:t>
            </a:r>
          </a:p>
          <a:p>
            <a:pPr eaLnBrk="1" hangingPunct="1"/>
            <a:r>
              <a:rPr lang="en-US" altLang="en-US"/>
              <a:t>Conclude H</a:t>
            </a:r>
            <a:r>
              <a:rPr lang="en-US" altLang="en-US" baseline="-25000"/>
              <a:t>a</a:t>
            </a:r>
          </a:p>
        </p:txBody>
      </p:sp>
      <p:sp>
        <p:nvSpPr>
          <p:cNvPr id="14" name="AutoShape 13">
            <a:extLst>
              <a:ext uri="{FF2B5EF4-FFF2-40B4-BE49-F238E27FC236}">
                <a16:creationId xmlns:a16="http://schemas.microsoft.com/office/drawing/2014/main" id="{E1A0663F-0AB2-4CE8-B225-87478B1B7150}"/>
              </a:ext>
            </a:extLst>
          </p:cNvPr>
          <p:cNvSpPr>
            <a:spLocks/>
          </p:cNvSpPr>
          <p:nvPr/>
        </p:nvSpPr>
        <p:spPr bwMode="auto">
          <a:xfrm>
            <a:off x="2270125" y="2173288"/>
            <a:ext cx="292100" cy="2417762"/>
          </a:xfrm>
          <a:prstGeom prst="leftBrace">
            <a:avLst>
              <a:gd name="adj1" fmla="val 6897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AutoShape 14">
            <a:extLst>
              <a:ext uri="{FF2B5EF4-FFF2-40B4-BE49-F238E27FC236}">
                <a16:creationId xmlns:a16="http://schemas.microsoft.com/office/drawing/2014/main" id="{F766012D-4AD9-4C82-BAF8-D340A6157DC6}"/>
              </a:ext>
            </a:extLst>
          </p:cNvPr>
          <p:cNvSpPr>
            <a:spLocks/>
          </p:cNvSpPr>
          <p:nvPr/>
        </p:nvSpPr>
        <p:spPr bwMode="auto">
          <a:xfrm rot="5400000">
            <a:off x="4558507" y="-67469"/>
            <a:ext cx="292100" cy="3195637"/>
          </a:xfrm>
          <a:prstGeom prst="leftBrace">
            <a:avLst>
              <a:gd name="adj1" fmla="val 9116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Text Box 15">
            <a:extLst>
              <a:ext uri="{FF2B5EF4-FFF2-40B4-BE49-F238E27FC236}">
                <a16:creationId xmlns:a16="http://schemas.microsoft.com/office/drawing/2014/main" id="{B7B05DFC-E681-4C3D-B9AA-6692F86FE4CF}"/>
              </a:ext>
            </a:extLst>
          </p:cNvPr>
          <p:cNvSpPr txBox="1">
            <a:spLocks noChangeArrowheads="1"/>
          </p:cNvSpPr>
          <p:nvPr/>
        </p:nvSpPr>
        <p:spPr bwMode="auto">
          <a:xfrm>
            <a:off x="4879975" y="3255963"/>
            <a:ext cx="1411288" cy="1279525"/>
          </a:xfrm>
          <a:prstGeom prst="rect">
            <a:avLst/>
          </a:prstGeom>
          <a:solidFill>
            <a:srgbClr val="FF0000"/>
          </a:solidFill>
          <a:ln w="9525">
            <a:noFill/>
            <a:miter lim="800000"/>
            <a:headEnd/>
            <a:tailEnd/>
          </a:ln>
          <a:effectLst/>
        </p:spPr>
        <p:txBody>
          <a:bodyPr>
            <a:spAutoFit/>
          </a:bodyPr>
          <a:lstStyle/>
          <a:p>
            <a:pPr algn="ctr">
              <a:defRPr/>
            </a:pPr>
            <a:r>
              <a:rPr lang="en-US" sz="4000" b="1" dirty="0">
                <a:solidFill>
                  <a:schemeClr val="bg1"/>
                </a:solidFill>
                <a:effectLst>
                  <a:outerShdw blurRad="38100" dist="38100" dir="2700000" algn="tl">
                    <a:srgbClr val="000000"/>
                  </a:outerShdw>
                </a:effectLst>
                <a:latin typeface="Arial" charset="0"/>
                <a:sym typeface="Wingdings 2" pitchFamily="18" charset="2"/>
              </a:rPr>
              <a:t></a:t>
            </a:r>
          </a:p>
          <a:p>
            <a:pPr algn="ctr">
              <a:defRPr/>
            </a:pPr>
            <a:r>
              <a:rPr lang="en-US" b="1" dirty="0">
                <a:solidFill>
                  <a:schemeClr val="bg1"/>
                </a:solidFill>
                <a:effectLst>
                  <a:outerShdw blurRad="38100" dist="38100" dir="2700000" algn="tl">
                    <a:srgbClr val="000000"/>
                  </a:outerShdw>
                </a:effectLst>
                <a:latin typeface="Arial" charset="0"/>
                <a:sym typeface="Wingdings 2" pitchFamily="18" charset="2"/>
              </a:rPr>
              <a:t>POWER</a:t>
            </a:r>
          </a:p>
          <a:p>
            <a:pPr algn="ctr">
              <a:defRPr/>
            </a:pPr>
            <a:r>
              <a:rPr lang="en-US" sz="2400" b="1" dirty="0">
                <a:solidFill>
                  <a:schemeClr val="bg1"/>
                </a:solidFill>
                <a:effectLst>
                  <a:outerShdw blurRad="38100" dist="38100" dir="2700000" algn="tl">
                    <a:srgbClr val="000000">
                      <a:alpha val="43137"/>
                    </a:srgbClr>
                  </a:outerShdw>
                </a:effectLst>
                <a:latin typeface="Arial" charset="0"/>
                <a:sym typeface="Symbol" pitchFamily="18" charset="2"/>
              </a:rPr>
              <a:t>1-</a:t>
            </a:r>
          </a:p>
        </p:txBody>
      </p:sp>
      <p:sp>
        <p:nvSpPr>
          <p:cNvPr id="17" name="Text Box 16">
            <a:extLst>
              <a:ext uri="{FF2B5EF4-FFF2-40B4-BE49-F238E27FC236}">
                <a16:creationId xmlns:a16="http://schemas.microsoft.com/office/drawing/2014/main" id="{3B102C80-1CA4-49A7-8416-3ABF94AFCCED}"/>
              </a:ext>
            </a:extLst>
          </p:cNvPr>
          <p:cNvSpPr txBox="1">
            <a:spLocks noChangeArrowheads="1"/>
          </p:cNvSpPr>
          <p:nvPr/>
        </p:nvSpPr>
        <p:spPr bwMode="auto">
          <a:xfrm>
            <a:off x="2995613" y="2025650"/>
            <a:ext cx="636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b="1">
                <a:sym typeface="Wingdings 2" panose="05020102010507070707" pitchFamily="18" charset="2"/>
              </a:rPr>
              <a:t></a:t>
            </a:r>
            <a:endParaRPr lang="en-US" altLang="en-US" sz="4000" b="1">
              <a:sym typeface="Wingdings 3" panose="05040102010807070707" pitchFamily="18" charset="2"/>
            </a:endParaRPr>
          </a:p>
        </p:txBody>
      </p:sp>
      <p:sp>
        <p:nvSpPr>
          <p:cNvPr id="18" name="Text Box 17">
            <a:extLst>
              <a:ext uri="{FF2B5EF4-FFF2-40B4-BE49-F238E27FC236}">
                <a16:creationId xmlns:a16="http://schemas.microsoft.com/office/drawing/2014/main" id="{68E31C13-2133-46A4-A3C6-FF46D5EE90A9}"/>
              </a:ext>
            </a:extLst>
          </p:cNvPr>
          <p:cNvSpPr txBox="1">
            <a:spLocks noChangeArrowheads="1"/>
          </p:cNvSpPr>
          <p:nvPr/>
        </p:nvSpPr>
        <p:spPr bwMode="auto">
          <a:xfrm>
            <a:off x="3122613" y="3259138"/>
            <a:ext cx="15049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endParaRPr lang="en-US" altLang="en-US" b="1">
              <a:sym typeface="Symbol" panose="05050102010706020507" pitchFamily="18" charset="2"/>
            </a:endParaRPr>
          </a:p>
          <a:p>
            <a:pPr algn="ctr" eaLnBrk="1" hangingPunct="1"/>
            <a:r>
              <a:rPr lang="en-US" altLang="en-US" b="1">
                <a:sym typeface="Symbol" panose="05050102010706020507" pitchFamily="18" charset="2"/>
              </a:rPr>
              <a:t>Type 1 error</a:t>
            </a:r>
          </a:p>
        </p:txBody>
      </p:sp>
      <p:sp>
        <p:nvSpPr>
          <p:cNvPr id="19" name="Text Box 18">
            <a:extLst>
              <a:ext uri="{FF2B5EF4-FFF2-40B4-BE49-F238E27FC236}">
                <a16:creationId xmlns:a16="http://schemas.microsoft.com/office/drawing/2014/main" id="{F5B43DE4-D22F-495D-8522-77702F5F29BF}"/>
              </a:ext>
            </a:extLst>
          </p:cNvPr>
          <p:cNvSpPr txBox="1">
            <a:spLocks noChangeArrowheads="1"/>
          </p:cNvSpPr>
          <p:nvPr/>
        </p:nvSpPr>
        <p:spPr bwMode="auto">
          <a:xfrm>
            <a:off x="4786313" y="2143125"/>
            <a:ext cx="15049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p>
          <a:p>
            <a:pPr algn="ctr" eaLnBrk="1" hangingPunct="1"/>
            <a:r>
              <a:rPr lang="en-US" altLang="en-US" b="1">
                <a:sym typeface="Symbol" panose="05050102010706020507" pitchFamily="18" charset="2"/>
              </a:rPr>
              <a:t>Type II error</a:t>
            </a:r>
          </a:p>
        </p:txBody>
      </p:sp>
      <p:sp>
        <p:nvSpPr>
          <p:cNvPr id="21" name="TextBox 20">
            <a:extLst>
              <a:ext uri="{FF2B5EF4-FFF2-40B4-BE49-F238E27FC236}">
                <a16:creationId xmlns:a16="http://schemas.microsoft.com/office/drawing/2014/main" id="{D6F902A0-3EF3-435E-9951-6DF5BB00E278}"/>
              </a:ext>
            </a:extLst>
          </p:cNvPr>
          <p:cNvSpPr txBox="1">
            <a:spLocks noChangeArrowheads="1"/>
          </p:cNvSpPr>
          <p:nvPr/>
        </p:nvSpPr>
        <p:spPr bwMode="auto">
          <a:xfrm>
            <a:off x="160338" y="4486275"/>
            <a:ext cx="8813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sz="2400" b="1"/>
              <a:t>Type I Error (</a:t>
            </a:r>
            <a:r>
              <a:rPr lang="en-US" altLang="en-US" sz="3600" b="1">
                <a:sym typeface="Symbol" panose="05050102010706020507" pitchFamily="18" charset="2"/>
              </a:rPr>
              <a:t></a:t>
            </a:r>
            <a:r>
              <a:rPr lang="en-US" altLang="en-US" sz="2400" b="1">
                <a:sym typeface="Symbol" panose="05050102010706020507" pitchFamily="18" charset="2"/>
              </a:rPr>
              <a:t> </a:t>
            </a:r>
            <a:r>
              <a:rPr lang="en-US" altLang="en-US" sz="2400" b="1"/>
              <a:t>Significance Level): Rejecting the Null Hypothesis when it is in fact true</a:t>
            </a:r>
          </a:p>
          <a:p>
            <a:pPr eaLnBrk="1" hangingPunct="1">
              <a:buFont typeface="Arial" panose="020B0604020202020204" pitchFamily="34" charset="0"/>
              <a:buChar char="•"/>
            </a:pPr>
            <a:r>
              <a:rPr lang="en-US" altLang="en-US" sz="2400" b="1"/>
              <a:t>Type II Error (</a:t>
            </a:r>
            <a:r>
              <a:rPr lang="en-US" altLang="en-US" sz="3600" b="1">
                <a:sym typeface="Symbol" panose="05050102010706020507" pitchFamily="18" charset="2"/>
              </a:rPr>
              <a:t></a:t>
            </a:r>
            <a:r>
              <a:rPr lang="en-US" altLang="en-US" sz="2400" b="1"/>
              <a:t>): Not Rejecting the Null Hypothesis when it is in fact false.</a:t>
            </a:r>
          </a:p>
        </p:txBody>
      </p:sp>
      <p:sp>
        <p:nvSpPr>
          <p:cNvPr id="23" name="Text Box 17">
            <a:extLst>
              <a:ext uri="{FF2B5EF4-FFF2-40B4-BE49-F238E27FC236}">
                <a16:creationId xmlns:a16="http://schemas.microsoft.com/office/drawing/2014/main" id="{6914BC53-1FF8-48E7-9270-CA1B492DAF35}"/>
              </a:ext>
            </a:extLst>
          </p:cNvPr>
          <p:cNvSpPr txBox="1">
            <a:spLocks noChangeArrowheads="1"/>
          </p:cNvSpPr>
          <p:nvPr/>
        </p:nvSpPr>
        <p:spPr bwMode="auto">
          <a:xfrm>
            <a:off x="3186113" y="2124075"/>
            <a:ext cx="1441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a:sym typeface="Symbol" panose="05050102010706020507" pitchFamily="18" charset="2"/>
              </a:rPr>
              <a:t>1-</a:t>
            </a:r>
          </a:p>
          <a:p>
            <a:pPr algn="ctr" eaLnBrk="1" hangingPunct="1"/>
            <a:r>
              <a:rPr lang="en-US" altLang="en-US" b="1">
                <a:sym typeface="Symbol" panose="05050102010706020507" pitchFamily="18" charset="2"/>
              </a:rPr>
              <a:t>Confidence</a:t>
            </a:r>
          </a:p>
          <a:p>
            <a:pPr algn="ctr" eaLnBrk="1" hangingPunct="1"/>
            <a:r>
              <a:rPr lang="en-US" altLang="en-US" b="1">
                <a:sym typeface="Symbol" panose="05050102010706020507" pitchFamily="18" charset="2"/>
              </a:rPr>
              <a:t>Level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animBg="1"/>
      <p:bldP spid="15" grpId="0" animBg="1"/>
      <p:bldP spid="16" grpId="0" animBg="1"/>
      <p:bldP spid="17" grpId="0"/>
      <p:bldP spid="18" grpId="0"/>
      <p:bldP spid="19" grpId="0"/>
      <p:bldP spid="21" grpId="0" build="p"/>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170A4D-CB81-4DD1-A6A5-1D24EBE1B7C5}"/>
              </a:ext>
            </a:extLst>
          </p:cNvPr>
          <p:cNvSpPr>
            <a:spLocks noGrp="1" noChangeArrowheads="1"/>
          </p:cNvSpPr>
          <p:nvPr>
            <p:ph type="title"/>
          </p:nvPr>
        </p:nvSpPr>
        <p:spPr>
          <a:xfrm>
            <a:off x="230188" y="593725"/>
            <a:ext cx="8683625" cy="523875"/>
          </a:xfrm>
        </p:spPr>
        <p:txBody>
          <a:bodyPr/>
          <a:lstStyle/>
          <a:p>
            <a:pPr eaLnBrk="1" hangingPunct="1"/>
            <a:r>
              <a:rPr lang="en-US" altLang="en-US" u="sng"/>
              <a:t>Power – The logic</a:t>
            </a:r>
          </a:p>
        </p:txBody>
      </p:sp>
      <p:sp>
        <p:nvSpPr>
          <p:cNvPr id="168963" name="Rectangle 3">
            <a:extLst>
              <a:ext uri="{FF2B5EF4-FFF2-40B4-BE49-F238E27FC236}">
                <a16:creationId xmlns:a16="http://schemas.microsoft.com/office/drawing/2014/main" id="{860D5C01-6F62-492A-A24C-278495B813F5}"/>
              </a:ext>
            </a:extLst>
          </p:cNvPr>
          <p:cNvSpPr>
            <a:spLocks noGrp="1" noChangeArrowheads="1"/>
          </p:cNvSpPr>
          <p:nvPr>
            <p:ph type="body" idx="1"/>
          </p:nvPr>
        </p:nvSpPr>
        <p:spPr>
          <a:xfrm>
            <a:off x="115888" y="4937125"/>
            <a:ext cx="8829675" cy="1322388"/>
          </a:xfrm>
        </p:spPr>
        <p:txBody>
          <a:bodyPr/>
          <a:lstStyle/>
          <a:p>
            <a:pPr eaLnBrk="1" hangingPunct="1">
              <a:lnSpc>
                <a:spcPct val="80000"/>
              </a:lnSpc>
            </a:pPr>
            <a:r>
              <a:rPr lang="en-US" altLang="en-US"/>
              <a:t>POWER = 1 – </a:t>
            </a:r>
            <a:r>
              <a:rPr lang="en-US" altLang="en-US">
                <a:sym typeface="Symbol" panose="05050102010706020507" pitchFamily="18" charset="2"/>
              </a:rPr>
              <a:t></a:t>
            </a:r>
          </a:p>
          <a:p>
            <a:pPr eaLnBrk="1" hangingPunct="1">
              <a:lnSpc>
                <a:spcPct val="80000"/>
              </a:lnSpc>
            </a:pPr>
            <a:r>
              <a:rPr lang="en-US" altLang="en-US"/>
              <a:t>A statistical test’s POWER is the probability of </a:t>
            </a:r>
            <a:r>
              <a:rPr lang="en-US" altLang="en-US">
                <a:sym typeface="Symbol" panose="05050102010706020507" pitchFamily="18" charset="2"/>
              </a:rPr>
              <a:t>rejecting a false statistical null hypothesis (re: Statistica Textbook)</a:t>
            </a:r>
          </a:p>
        </p:txBody>
      </p:sp>
      <p:grpSp>
        <p:nvGrpSpPr>
          <p:cNvPr id="2" name="Group 19">
            <a:extLst>
              <a:ext uri="{FF2B5EF4-FFF2-40B4-BE49-F238E27FC236}">
                <a16:creationId xmlns:a16="http://schemas.microsoft.com/office/drawing/2014/main" id="{17955971-22C3-4CAA-94EB-32D2398D563A}"/>
              </a:ext>
            </a:extLst>
          </p:cNvPr>
          <p:cNvGrpSpPr>
            <a:grpSpLocks/>
          </p:cNvGrpSpPr>
          <p:nvPr/>
        </p:nvGrpSpPr>
        <p:grpSpPr bwMode="auto">
          <a:xfrm>
            <a:off x="2774950" y="2019300"/>
            <a:ext cx="3697288" cy="2679700"/>
            <a:chOff x="1748" y="1272"/>
            <a:chExt cx="2329" cy="1688"/>
          </a:xfrm>
        </p:grpSpPr>
        <p:sp>
          <p:nvSpPr>
            <p:cNvPr id="9235" name="Rectangle 4">
              <a:extLst>
                <a:ext uri="{FF2B5EF4-FFF2-40B4-BE49-F238E27FC236}">
                  <a16:creationId xmlns:a16="http://schemas.microsoft.com/office/drawing/2014/main" id="{7510EA2C-57E0-4B49-AB1D-B92C960BFF64}"/>
                </a:ext>
              </a:extLst>
            </p:cNvPr>
            <p:cNvSpPr>
              <a:spLocks noChangeArrowheads="1"/>
            </p:cNvSpPr>
            <p:nvPr/>
          </p:nvSpPr>
          <p:spPr bwMode="auto">
            <a:xfrm>
              <a:off x="2003" y="1442"/>
              <a:ext cx="2074" cy="1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6" name="Line 5">
              <a:extLst>
                <a:ext uri="{FF2B5EF4-FFF2-40B4-BE49-F238E27FC236}">
                  <a16:creationId xmlns:a16="http://schemas.microsoft.com/office/drawing/2014/main" id="{8F915A00-8F9C-4753-A002-276A946A4992}"/>
                </a:ext>
              </a:extLst>
            </p:cNvPr>
            <p:cNvSpPr>
              <a:spLocks noChangeShapeType="1"/>
            </p:cNvSpPr>
            <p:nvPr/>
          </p:nvSpPr>
          <p:spPr bwMode="auto">
            <a:xfrm>
              <a:off x="3035" y="1272"/>
              <a:ext cx="0" cy="16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Line 6">
              <a:extLst>
                <a:ext uri="{FF2B5EF4-FFF2-40B4-BE49-F238E27FC236}">
                  <a16:creationId xmlns:a16="http://schemas.microsoft.com/office/drawing/2014/main" id="{9C121699-A428-4588-94FA-C72F0896A902}"/>
                </a:ext>
              </a:extLst>
            </p:cNvPr>
            <p:cNvSpPr>
              <a:spLocks noChangeShapeType="1"/>
            </p:cNvSpPr>
            <p:nvPr/>
          </p:nvSpPr>
          <p:spPr bwMode="auto">
            <a:xfrm>
              <a:off x="1748" y="2119"/>
              <a:ext cx="23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8967" name="Text Box 7">
            <a:extLst>
              <a:ext uri="{FF2B5EF4-FFF2-40B4-BE49-F238E27FC236}">
                <a16:creationId xmlns:a16="http://schemas.microsoft.com/office/drawing/2014/main" id="{1B4130E5-05A2-40A4-84B9-ADFCF9CD1C07}"/>
              </a:ext>
            </a:extLst>
          </p:cNvPr>
          <p:cNvSpPr txBox="1">
            <a:spLocks noChangeArrowheads="1"/>
          </p:cNvSpPr>
          <p:nvPr/>
        </p:nvSpPr>
        <p:spPr bwMode="auto">
          <a:xfrm>
            <a:off x="4289425" y="1147763"/>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t>“Truth”</a:t>
            </a:r>
          </a:p>
        </p:txBody>
      </p:sp>
      <p:sp>
        <p:nvSpPr>
          <p:cNvPr id="168968" name="Text Box 8">
            <a:extLst>
              <a:ext uri="{FF2B5EF4-FFF2-40B4-BE49-F238E27FC236}">
                <a16:creationId xmlns:a16="http://schemas.microsoft.com/office/drawing/2014/main" id="{2AA643AC-1654-41CB-8897-BB1914D35598}"/>
              </a:ext>
            </a:extLst>
          </p:cNvPr>
          <p:cNvSpPr txBox="1">
            <a:spLocks noChangeArrowheads="1"/>
          </p:cNvSpPr>
          <p:nvPr/>
        </p:nvSpPr>
        <p:spPr bwMode="auto">
          <a:xfrm rot="-5400000">
            <a:off x="1666082" y="3344068"/>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t>“Result”</a:t>
            </a:r>
          </a:p>
        </p:txBody>
      </p:sp>
      <p:sp>
        <p:nvSpPr>
          <p:cNvPr id="168969" name="Text Box 9">
            <a:extLst>
              <a:ext uri="{FF2B5EF4-FFF2-40B4-BE49-F238E27FC236}">
                <a16:creationId xmlns:a16="http://schemas.microsoft.com/office/drawing/2014/main" id="{299ED67D-3B24-483B-8791-A7DA1F70A99B}"/>
              </a:ext>
            </a:extLst>
          </p:cNvPr>
          <p:cNvSpPr txBox="1">
            <a:spLocks noChangeArrowheads="1"/>
          </p:cNvSpPr>
          <p:nvPr/>
        </p:nvSpPr>
        <p:spPr bwMode="auto">
          <a:xfrm>
            <a:off x="3367088" y="1951038"/>
            <a:ext cx="1347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a:t>
            </a:r>
            <a:r>
              <a:rPr lang="en-US" altLang="en-US" baseline="-25000"/>
              <a:t>0</a:t>
            </a:r>
            <a:r>
              <a:rPr lang="en-US" altLang="en-US"/>
              <a:t> is True”</a:t>
            </a:r>
          </a:p>
        </p:txBody>
      </p:sp>
      <p:sp>
        <p:nvSpPr>
          <p:cNvPr id="168970" name="Text Box 10">
            <a:extLst>
              <a:ext uri="{FF2B5EF4-FFF2-40B4-BE49-F238E27FC236}">
                <a16:creationId xmlns:a16="http://schemas.microsoft.com/office/drawing/2014/main" id="{185CB225-2737-4126-B7D1-2A5F41109792}"/>
              </a:ext>
            </a:extLst>
          </p:cNvPr>
          <p:cNvSpPr txBox="1">
            <a:spLocks noChangeArrowheads="1"/>
          </p:cNvSpPr>
          <p:nvPr/>
        </p:nvSpPr>
        <p:spPr bwMode="auto">
          <a:xfrm>
            <a:off x="4973638" y="1649413"/>
            <a:ext cx="1436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a:t>
            </a:r>
            <a:r>
              <a:rPr lang="en-US" altLang="en-US" baseline="-25000"/>
              <a:t>a</a:t>
            </a:r>
            <a:r>
              <a:rPr lang="en-US" altLang="en-US"/>
              <a:t> is True</a:t>
            </a:r>
          </a:p>
          <a:p>
            <a:pPr eaLnBrk="1" hangingPunct="1"/>
            <a:r>
              <a:rPr lang="en-US" altLang="en-US"/>
              <a:t>(H</a:t>
            </a:r>
            <a:r>
              <a:rPr lang="en-US" altLang="en-US" baseline="-25000"/>
              <a:t>0</a:t>
            </a:r>
            <a:r>
              <a:rPr lang="en-US" altLang="en-US"/>
              <a:t> is false)”</a:t>
            </a:r>
          </a:p>
        </p:txBody>
      </p:sp>
      <p:sp>
        <p:nvSpPr>
          <p:cNvPr id="168971" name="Text Box 11">
            <a:extLst>
              <a:ext uri="{FF2B5EF4-FFF2-40B4-BE49-F238E27FC236}">
                <a16:creationId xmlns:a16="http://schemas.microsoft.com/office/drawing/2014/main" id="{B76E3FC5-4FA0-4BA8-9825-717BADDAC397}"/>
              </a:ext>
            </a:extLst>
          </p:cNvPr>
          <p:cNvSpPr txBox="1">
            <a:spLocks noChangeArrowheads="1"/>
          </p:cNvSpPr>
          <p:nvPr/>
        </p:nvSpPr>
        <p:spPr bwMode="auto">
          <a:xfrm rot="-5400000">
            <a:off x="2293144" y="2466182"/>
            <a:ext cx="1144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Fail to</a:t>
            </a:r>
          </a:p>
          <a:p>
            <a:pPr eaLnBrk="1" hangingPunct="1"/>
            <a:r>
              <a:rPr lang="en-US" altLang="en-US"/>
              <a:t>Reject H</a:t>
            </a:r>
            <a:r>
              <a:rPr lang="en-US" altLang="en-US" baseline="-25000"/>
              <a:t>0</a:t>
            </a:r>
          </a:p>
        </p:txBody>
      </p:sp>
      <p:sp>
        <p:nvSpPr>
          <p:cNvPr id="168972" name="Text Box 12">
            <a:extLst>
              <a:ext uri="{FF2B5EF4-FFF2-40B4-BE49-F238E27FC236}">
                <a16:creationId xmlns:a16="http://schemas.microsoft.com/office/drawing/2014/main" id="{7074433B-D610-423F-B30A-56B1ED27FDDB}"/>
              </a:ext>
            </a:extLst>
          </p:cNvPr>
          <p:cNvSpPr txBox="1">
            <a:spLocks noChangeArrowheads="1"/>
          </p:cNvSpPr>
          <p:nvPr/>
        </p:nvSpPr>
        <p:spPr bwMode="auto">
          <a:xfrm rot="-5400000">
            <a:off x="2126456" y="3755232"/>
            <a:ext cx="14620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Reject H</a:t>
            </a:r>
            <a:r>
              <a:rPr lang="en-US" altLang="en-US" baseline="-25000"/>
              <a:t>0</a:t>
            </a:r>
            <a:r>
              <a:rPr lang="en-US" altLang="en-US"/>
              <a:t>,</a:t>
            </a:r>
          </a:p>
          <a:p>
            <a:pPr eaLnBrk="1" hangingPunct="1"/>
            <a:r>
              <a:rPr lang="en-US" altLang="en-US"/>
              <a:t>Conclude H</a:t>
            </a:r>
            <a:r>
              <a:rPr lang="en-US" altLang="en-US" baseline="-25000"/>
              <a:t>a</a:t>
            </a:r>
          </a:p>
        </p:txBody>
      </p:sp>
      <p:sp>
        <p:nvSpPr>
          <p:cNvPr id="168973" name="AutoShape 13">
            <a:extLst>
              <a:ext uri="{FF2B5EF4-FFF2-40B4-BE49-F238E27FC236}">
                <a16:creationId xmlns:a16="http://schemas.microsoft.com/office/drawing/2014/main" id="{2DE4A141-452F-4004-9321-1DC5AFD8DE61}"/>
              </a:ext>
            </a:extLst>
          </p:cNvPr>
          <p:cNvSpPr>
            <a:spLocks/>
          </p:cNvSpPr>
          <p:nvPr/>
        </p:nvSpPr>
        <p:spPr bwMode="auto">
          <a:xfrm>
            <a:off x="2363788" y="2314575"/>
            <a:ext cx="292100" cy="2417763"/>
          </a:xfrm>
          <a:prstGeom prst="leftBrace">
            <a:avLst>
              <a:gd name="adj1" fmla="val 6897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8974" name="AutoShape 14">
            <a:extLst>
              <a:ext uri="{FF2B5EF4-FFF2-40B4-BE49-F238E27FC236}">
                <a16:creationId xmlns:a16="http://schemas.microsoft.com/office/drawing/2014/main" id="{A9F67F5E-73DE-48C0-A0F9-7D8A748DBEF5}"/>
              </a:ext>
            </a:extLst>
          </p:cNvPr>
          <p:cNvSpPr>
            <a:spLocks/>
          </p:cNvSpPr>
          <p:nvPr/>
        </p:nvSpPr>
        <p:spPr bwMode="auto">
          <a:xfrm rot="5400000">
            <a:off x="4652169" y="73819"/>
            <a:ext cx="292100" cy="3195638"/>
          </a:xfrm>
          <a:prstGeom prst="leftBrace">
            <a:avLst>
              <a:gd name="adj1" fmla="val 9116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8975" name="Text Box 15">
            <a:extLst>
              <a:ext uri="{FF2B5EF4-FFF2-40B4-BE49-F238E27FC236}">
                <a16:creationId xmlns:a16="http://schemas.microsoft.com/office/drawing/2014/main" id="{7268BEC6-D55C-4CFC-8978-4E660D8D2A84}"/>
              </a:ext>
            </a:extLst>
          </p:cNvPr>
          <p:cNvSpPr txBox="1">
            <a:spLocks noChangeArrowheads="1"/>
          </p:cNvSpPr>
          <p:nvPr/>
        </p:nvSpPr>
        <p:spPr bwMode="auto">
          <a:xfrm>
            <a:off x="5106988" y="3508375"/>
            <a:ext cx="1047750" cy="976313"/>
          </a:xfrm>
          <a:prstGeom prst="rect">
            <a:avLst/>
          </a:prstGeom>
          <a:solidFill>
            <a:srgbClr val="FF0000"/>
          </a:solidFill>
          <a:ln w="9525">
            <a:noFill/>
            <a:miter lim="800000"/>
            <a:headEnd/>
            <a:tailEnd/>
          </a:ln>
          <a:effectLst/>
        </p:spPr>
        <p:txBody>
          <a:bodyPr wrap="none">
            <a:spAutoFit/>
          </a:bodyPr>
          <a:lstStyle/>
          <a:p>
            <a:pPr algn="ctr">
              <a:defRPr/>
            </a:pPr>
            <a:r>
              <a:rPr lang="en-US" sz="4000" b="1">
                <a:solidFill>
                  <a:schemeClr val="bg1"/>
                </a:solidFill>
                <a:effectLst>
                  <a:outerShdw blurRad="38100" dist="38100" dir="2700000" algn="tl">
                    <a:srgbClr val="000000"/>
                  </a:outerShdw>
                </a:effectLst>
                <a:latin typeface="Arial" charset="0"/>
                <a:sym typeface="Wingdings 2" pitchFamily="18" charset="2"/>
              </a:rPr>
              <a:t></a:t>
            </a:r>
          </a:p>
          <a:p>
            <a:pPr algn="ctr">
              <a:defRPr/>
            </a:pPr>
            <a:r>
              <a:rPr lang="en-US" b="1">
                <a:solidFill>
                  <a:schemeClr val="bg1"/>
                </a:solidFill>
                <a:effectLst>
                  <a:outerShdw blurRad="38100" dist="38100" dir="2700000" algn="tl">
                    <a:srgbClr val="000000"/>
                  </a:outerShdw>
                </a:effectLst>
                <a:latin typeface="Arial" charset="0"/>
                <a:sym typeface="Wingdings 2" pitchFamily="18" charset="2"/>
              </a:rPr>
              <a:t>POWER</a:t>
            </a:r>
            <a:endParaRPr lang="en-US" b="1">
              <a:solidFill>
                <a:schemeClr val="bg1"/>
              </a:solidFill>
              <a:effectLst>
                <a:outerShdw blurRad="38100" dist="38100" dir="2700000" algn="tl">
                  <a:srgbClr val="000000"/>
                </a:outerShdw>
              </a:effectLst>
              <a:latin typeface="Arial" charset="0"/>
              <a:sym typeface="Wingdings 3" pitchFamily="18" charset="2"/>
            </a:endParaRPr>
          </a:p>
        </p:txBody>
      </p:sp>
      <p:sp>
        <p:nvSpPr>
          <p:cNvPr id="168976" name="Text Box 16">
            <a:extLst>
              <a:ext uri="{FF2B5EF4-FFF2-40B4-BE49-F238E27FC236}">
                <a16:creationId xmlns:a16="http://schemas.microsoft.com/office/drawing/2014/main" id="{E3228044-0B70-4DD2-BD03-9D2C8C04EE54}"/>
              </a:ext>
            </a:extLst>
          </p:cNvPr>
          <p:cNvSpPr txBox="1">
            <a:spLocks noChangeArrowheads="1"/>
          </p:cNvSpPr>
          <p:nvPr/>
        </p:nvSpPr>
        <p:spPr bwMode="auto">
          <a:xfrm>
            <a:off x="3670300" y="2474913"/>
            <a:ext cx="636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b="1">
                <a:sym typeface="Wingdings 2" panose="05020102010507070707" pitchFamily="18" charset="2"/>
              </a:rPr>
              <a:t></a:t>
            </a:r>
            <a:endParaRPr lang="en-US" altLang="en-US" sz="4000" b="1">
              <a:sym typeface="Wingdings 3" panose="05040102010807070707" pitchFamily="18" charset="2"/>
            </a:endParaRPr>
          </a:p>
        </p:txBody>
      </p:sp>
      <p:sp>
        <p:nvSpPr>
          <p:cNvPr id="168977" name="Text Box 17">
            <a:extLst>
              <a:ext uri="{FF2B5EF4-FFF2-40B4-BE49-F238E27FC236}">
                <a16:creationId xmlns:a16="http://schemas.microsoft.com/office/drawing/2014/main" id="{ECBC1B3A-14CB-467D-992F-8F8F7C590D0A}"/>
              </a:ext>
            </a:extLst>
          </p:cNvPr>
          <p:cNvSpPr txBox="1">
            <a:spLocks noChangeArrowheads="1"/>
          </p:cNvSpPr>
          <p:nvPr/>
        </p:nvSpPr>
        <p:spPr bwMode="auto">
          <a:xfrm>
            <a:off x="3216275" y="3400425"/>
            <a:ext cx="15049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endParaRPr lang="en-US" altLang="en-US" b="1">
              <a:sym typeface="Symbol" panose="05050102010706020507" pitchFamily="18" charset="2"/>
            </a:endParaRPr>
          </a:p>
          <a:p>
            <a:pPr algn="ctr" eaLnBrk="1" hangingPunct="1"/>
            <a:r>
              <a:rPr lang="en-US" altLang="en-US" b="1">
                <a:sym typeface="Symbol" panose="05050102010706020507" pitchFamily="18" charset="2"/>
              </a:rPr>
              <a:t>Type 1 error</a:t>
            </a:r>
          </a:p>
        </p:txBody>
      </p:sp>
      <p:sp>
        <p:nvSpPr>
          <p:cNvPr id="168978" name="Text Box 18">
            <a:extLst>
              <a:ext uri="{FF2B5EF4-FFF2-40B4-BE49-F238E27FC236}">
                <a16:creationId xmlns:a16="http://schemas.microsoft.com/office/drawing/2014/main" id="{4853B766-18C5-4645-A6B2-5B58EA58443D}"/>
              </a:ext>
            </a:extLst>
          </p:cNvPr>
          <p:cNvSpPr txBox="1">
            <a:spLocks noChangeArrowheads="1"/>
          </p:cNvSpPr>
          <p:nvPr/>
        </p:nvSpPr>
        <p:spPr bwMode="auto">
          <a:xfrm>
            <a:off x="4879975" y="2284413"/>
            <a:ext cx="15049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p>
          <a:p>
            <a:pPr algn="ctr" eaLnBrk="1" hangingPunct="1"/>
            <a:r>
              <a:rPr lang="en-US" altLang="en-US" b="1">
                <a:sym typeface="Symbol" panose="05050102010706020507" pitchFamily="18" charset="2"/>
              </a:rPr>
              <a:t>Type II error</a:t>
            </a:r>
          </a:p>
        </p:txBody>
      </p:sp>
      <p:sp>
        <p:nvSpPr>
          <p:cNvPr id="168981" name="Rectangle 21">
            <a:extLst>
              <a:ext uri="{FF2B5EF4-FFF2-40B4-BE49-F238E27FC236}">
                <a16:creationId xmlns:a16="http://schemas.microsoft.com/office/drawing/2014/main" id="{BAC521C8-4ABC-4A68-9AD8-47766C98D54C}"/>
              </a:ext>
            </a:extLst>
          </p:cNvPr>
          <p:cNvSpPr>
            <a:spLocks noChangeArrowheads="1"/>
          </p:cNvSpPr>
          <p:nvPr/>
        </p:nvSpPr>
        <p:spPr bwMode="auto">
          <a:xfrm>
            <a:off x="3079750" y="1841500"/>
            <a:ext cx="1817688" cy="2922588"/>
          </a:xfrm>
          <a:prstGeom prst="rect">
            <a:avLst/>
          </a:prstGeom>
          <a:noFill/>
          <a:ln w="381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8982" name="Text Box 22">
            <a:extLst>
              <a:ext uri="{FF2B5EF4-FFF2-40B4-BE49-F238E27FC236}">
                <a16:creationId xmlns:a16="http://schemas.microsoft.com/office/drawing/2014/main" id="{A3C51927-8AFF-4ED2-9C37-A172947D2712}"/>
              </a:ext>
            </a:extLst>
          </p:cNvPr>
          <p:cNvSpPr txBox="1">
            <a:spLocks noChangeArrowheads="1"/>
          </p:cNvSpPr>
          <p:nvPr/>
        </p:nvSpPr>
        <p:spPr bwMode="auto">
          <a:xfrm>
            <a:off x="3074988" y="4838700"/>
            <a:ext cx="5891212" cy="679450"/>
          </a:xfrm>
          <a:prstGeom prst="rect">
            <a:avLst/>
          </a:prstGeom>
          <a:solidFill>
            <a:srgbClr val="FFCCFF"/>
          </a:solidFill>
          <a:ln w="38100">
            <a:solidFill>
              <a:srgbClr val="A5002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Our focus is usually here – controlling Type I (</a:t>
            </a:r>
            <a:r>
              <a:rPr lang="en-US" altLang="en-US" b="1">
                <a:sym typeface="Symbol" panose="05050102010706020507" pitchFamily="18" charset="2"/>
              </a:rPr>
              <a:t></a:t>
            </a:r>
            <a:r>
              <a:rPr lang="en-US" altLang="en-US" b="1"/>
              <a:t>).</a:t>
            </a:r>
          </a:p>
          <a:p>
            <a:pPr eaLnBrk="1" hangingPunct="1"/>
            <a:r>
              <a:rPr lang="en-US" altLang="en-US" b="1"/>
              <a:t>All tied together – Beta (</a:t>
            </a:r>
            <a:r>
              <a:rPr lang="en-US" altLang="en-US" b="1">
                <a:sym typeface="Symbol" panose="05050102010706020507" pitchFamily="18" charset="2"/>
              </a:rPr>
              <a:t></a:t>
            </a:r>
            <a:r>
              <a:rPr lang="en-US" altLang="en-US" b="1"/>
              <a:t>) depends upon Alpha (</a:t>
            </a:r>
            <a:r>
              <a:rPr lang="en-US" altLang="en-US" b="1">
                <a:sym typeface="Symbol" panose="05050102010706020507" pitchFamily="18" charset="2"/>
              </a:rPr>
              <a:t></a:t>
            </a:r>
            <a:r>
              <a:rPr lang="en-US" altLang="en-US"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8981"/>
                                        </p:tgtEl>
                                        <p:attrNameLst>
                                          <p:attrName>style.visibility</p:attrName>
                                        </p:attrNameLst>
                                      </p:cBhvr>
                                      <p:to>
                                        <p:strVal val="visible"/>
                                      </p:to>
                                    </p:set>
                                    <p:anim calcmode="lin" valueType="num">
                                      <p:cBhvr additive="base">
                                        <p:cTn id="7" dur="500" fill="hold"/>
                                        <p:tgtEl>
                                          <p:spTgt spid="168981"/>
                                        </p:tgtEl>
                                        <p:attrNameLst>
                                          <p:attrName>ppt_x</p:attrName>
                                        </p:attrNameLst>
                                      </p:cBhvr>
                                      <p:tavLst>
                                        <p:tav tm="0">
                                          <p:val>
                                            <p:strVal val="#ppt_x"/>
                                          </p:val>
                                        </p:tav>
                                        <p:tav tm="100000">
                                          <p:val>
                                            <p:strVal val="#ppt_x"/>
                                          </p:val>
                                        </p:tav>
                                      </p:tavLst>
                                    </p:anim>
                                    <p:anim calcmode="lin" valueType="num">
                                      <p:cBhvr additive="base">
                                        <p:cTn id="8" dur="500" fill="hold"/>
                                        <p:tgtEl>
                                          <p:spTgt spid="16898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68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1" grpId="0" animBg="1"/>
      <p:bldP spid="1689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21" name="Picture 13" descr="NullDistn01">
            <a:extLst>
              <a:ext uri="{FF2B5EF4-FFF2-40B4-BE49-F238E27FC236}">
                <a16:creationId xmlns:a16="http://schemas.microsoft.com/office/drawing/2014/main" id="{211F8D3E-9621-40F1-9E30-7BDCEE4E0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1236663"/>
            <a:ext cx="5297487"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30" name="Picture 22" descr="AltDistn01wBetaFill">
            <a:extLst>
              <a:ext uri="{FF2B5EF4-FFF2-40B4-BE49-F238E27FC236}">
                <a16:creationId xmlns:a16="http://schemas.microsoft.com/office/drawing/2014/main" id="{A851BBF7-744B-4E66-BB27-2AB10D954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838" y="1236663"/>
            <a:ext cx="5297487"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31" name="Picture 23" descr="NullAndAltDistn01WBetaFill">
            <a:extLst>
              <a:ext uri="{FF2B5EF4-FFF2-40B4-BE49-F238E27FC236}">
                <a16:creationId xmlns:a16="http://schemas.microsoft.com/office/drawing/2014/main" id="{0D27CC6F-0584-4E8E-83A0-483FAE8417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8" y="1235075"/>
            <a:ext cx="5297487"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4">
            <a:extLst>
              <a:ext uri="{FF2B5EF4-FFF2-40B4-BE49-F238E27FC236}">
                <a16:creationId xmlns:a16="http://schemas.microsoft.com/office/drawing/2014/main" id="{6C81EB4E-3A88-459D-9450-B0F51590B43F}"/>
              </a:ext>
            </a:extLst>
          </p:cNvPr>
          <p:cNvSpPr>
            <a:spLocks noGrp="1" noChangeArrowheads="1"/>
          </p:cNvSpPr>
          <p:nvPr>
            <p:ph type="title"/>
          </p:nvPr>
        </p:nvSpPr>
        <p:spPr>
          <a:xfrm>
            <a:off x="230188" y="365125"/>
            <a:ext cx="8683625" cy="674688"/>
          </a:xfrm>
        </p:spPr>
        <p:txBody>
          <a:bodyPr/>
          <a:lstStyle/>
          <a:p>
            <a:pPr eaLnBrk="1" hangingPunct="1"/>
            <a:r>
              <a:rPr lang="en-US" altLang="en-US" u="sng"/>
              <a:t>Power – The pictures</a:t>
            </a:r>
          </a:p>
        </p:txBody>
      </p:sp>
      <p:sp>
        <p:nvSpPr>
          <p:cNvPr id="171014" name="Text Box 6">
            <a:extLst>
              <a:ext uri="{FF2B5EF4-FFF2-40B4-BE49-F238E27FC236}">
                <a16:creationId xmlns:a16="http://schemas.microsoft.com/office/drawing/2014/main" id="{D4D908F8-AA9D-4A28-8FF1-98C099071C9F}"/>
              </a:ext>
            </a:extLst>
          </p:cNvPr>
          <p:cNvSpPr txBox="1">
            <a:spLocks noChangeArrowheads="1"/>
          </p:cNvSpPr>
          <p:nvPr/>
        </p:nvSpPr>
        <p:spPr bwMode="auto">
          <a:xfrm>
            <a:off x="779463" y="4079875"/>
            <a:ext cx="15049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endParaRPr lang="en-US" altLang="en-US" b="1">
              <a:sym typeface="Symbol" panose="05050102010706020507" pitchFamily="18" charset="2"/>
            </a:endParaRPr>
          </a:p>
          <a:p>
            <a:pPr algn="ctr" eaLnBrk="1" hangingPunct="1"/>
            <a:r>
              <a:rPr lang="en-US" altLang="en-US" b="1">
                <a:sym typeface="Symbol" panose="05050102010706020507" pitchFamily="18" charset="2"/>
              </a:rPr>
              <a:t>Type 1 error</a:t>
            </a:r>
          </a:p>
        </p:txBody>
      </p:sp>
      <p:sp>
        <p:nvSpPr>
          <p:cNvPr id="171015" name="Text Box 7">
            <a:extLst>
              <a:ext uri="{FF2B5EF4-FFF2-40B4-BE49-F238E27FC236}">
                <a16:creationId xmlns:a16="http://schemas.microsoft.com/office/drawing/2014/main" id="{18A09278-6BA7-4BEC-9A8F-4DAD2EDACB83}"/>
              </a:ext>
            </a:extLst>
          </p:cNvPr>
          <p:cNvSpPr txBox="1">
            <a:spLocks noChangeArrowheads="1"/>
          </p:cNvSpPr>
          <p:nvPr/>
        </p:nvSpPr>
        <p:spPr bwMode="auto">
          <a:xfrm>
            <a:off x="649288" y="2947988"/>
            <a:ext cx="15049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p>
          <a:p>
            <a:pPr algn="ctr" eaLnBrk="1" hangingPunct="1"/>
            <a:r>
              <a:rPr lang="en-US" altLang="en-US" b="1">
                <a:sym typeface="Symbol" panose="05050102010706020507" pitchFamily="18" charset="2"/>
              </a:rPr>
              <a:t>Type II error</a:t>
            </a:r>
          </a:p>
        </p:txBody>
      </p:sp>
      <p:sp>
        <p:nvSpPr>
          <p:cNvPr id="171017" name="Line 9">
            <a:extLst>
              <a:ext uri="{FF2B5EF4-FFF2-40B4-BE49-F238E27FC236}">
                <a16:creationId xmlns:a16="http://schemas.microsoft.com/office/drawing/2014/main" id="{7315C174-0278-46C2-BDCF-7C2381FDFD47}"/>
              </a:ext>
            </a:extLst>
          </p:cNvPr>
          <p:cNvSpPr>
            <a:spLocks noChangeShapeType="1"/>
          </p:cNvSpPr>
          <p:nvPr/>
        </p:nvSpPr>
        <p:spPr bwMode="auto">
          <a:xfrm>
            <a:off x="1885950" y="4611688"/>
            <a:ext cx="2719388" cy="6350"/>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sp>
        <p:nvSpPr>
          <p:cNvPr id="171018" name="Line 10">
            <a:extLst>
              <a:ext uri="{FF2B5EF4-FFF2-40B4-BE49-F238E27FC236}">
                <a16:creationId xmlns:a16="http://schemas.microsoft.com/office/drawing/2014/main" id="{49A2465F-A502-4134-87F8-77DA6C6A8FEA}"/>
              </a:ext>
            </a:extLst>
          </p:cNvPr>
          <p:cNvSpPr>
            <a:spLocks noChangeShapeType="1"/>
          </p:cNvSpPr>
          <p:nvPr/>
        </p:nvSpPr>
        <p:spPr bwMode="auto">
          <a:xfrm>
            <a:off x="1833563" y="3406775"/>
            <a:ext cx="2416175" cy="0"/>
          </a:xfrm>
          <a:prstGeom prst="line">
            <a:avLst/>
          </a:prstGeom>
          <a:noFill/>
          <a:ln w="38100">
            <a:solidFill>
              <a:schemeClr val="accent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71016" name="Text Box 8">
            <a:extLst>
              <a:ext uri="{FF2B5EF4-FFF2-40B4-BE49-F238E27FC236}">
                <a16:creationId xmlns:a16="http://schemas.microsoft.com/office/drawing/2014/main" id="{194A3400-E40C-4097-91A4-3B6687FE9B4B}"/>
              </a:ext>
            </a:extLst>
          </p:cNvPr>
          <p:cNvSpPr txBox="1">
            <a:spLocks noChangeArrowheads="1"/>
          </p:cNvSpPr>
          <p:nvPr/>
        </p:nvSpPr>
        <p:spPr bwMode="auto">
          <a:xfrm>
            <a:off x="7437438" y="2979738"/>
            <a:ext cx="10477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600" b="1">
                <a:sym typeface="Symbol" panose="05050102010706020507" pitchFamily="18" charset="2"/>
              </a:rPr>
              <a:t>1-</a:t>
            </a:r>
            <a:r>
              <a:rPr lang="en-US" altLang="en-US" sz="4000" b="1">
                <a:sym typeface="Symbol" panose="05050102010706020507" pitchFamily="18" charset="2"/>
              </a:rPr>
              <a:t></a:t>
            </a:r>
          </a:p>
          <a:p>
            <a:pPr algn="ctr" eaLnBrk="1" hangingPunct="1"/>
            <a:r>
              <a:rPr lang="en-US" altLang="en-US" b="1">
                <a:sym typeface="Symbol" panose="05050102010706020507" pitchFamily="18" charset="2"/>
              </a:rPr>
              <a:t>POWER</a:t>
            </a:r>
          </a:p>
        </p:txBody>
      </p:sp>
      <p:sp>
        <p:nvSpPr>
          <p:cNvPr id="171019" name="Line 11">
            <a:extLst>
              <a:ext uri="{FF2B5EF4-FFF2-40B4-BE49-F238E27FC236}">
                <a16:creationId xmlns:a16="http://schemas.microsoft.com/office/drawing/2014/main" id="{C586AA45-365A-468C-8CDF-83AD67C59D5E}"/>
              </a:ext>
            </a:extLst>
          </p:cNvPr>
          <p:cNvSpPr>
            <a:spLocks noChangeShapeType="1"/>
          </p:cNvSpPr>
          <p:nvPr/>
        </p:nvSpPr>
        <p:spPr bwMode="auto">
          <a:xfrm flipH="1">
            <a:off x="4902200" y="3757613"/>
            <a:ext cx="2468563" cy="3175"/>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sp>
        <p:nvSpPr>
          <p:cNvPr id="171024" name="Text Box 16">
            <a:extLst>
              <a:ext uri="{FF2B5EF4-FFF2-40B4-BE49-F238E27FC236}">
                <a16:creationId xmlns:a16="http://schemas.microsoft.com/office/drawing/2014/main" id="{7946E3D0-96F0-4EF4-B765-1C318172E26A}"/>
              </a:ext>
            </a:extLst>
          </p:cNvPr>
          <p:cNvSpPr txBox="1">
            <a:spLocks noChangeArrowheads="1"/>
          </p:cNvSpPr>
          <p:nvPr/>
        </p:nvSpPr>
        <p:spPr bwMode="auto">
          <a:xfrm>
            <a:off x="274638" y="1131888"/>
            <a:ext cx="1293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H</a:t>
            </a:r>
            <a:r>
              <a:rPr lang="en-US" altLang="en-US" sz="2000" baseline="-25000"/>
              <a:t>0</a:t>
            </a:r>
            <a:r>
              <a:rPr lang="en-US" altLang="en-US" sz="2000"/>
              <a:t> : </a:t>
            </a:r>
            <a:r>
              <a:rPr lang="el-GR" altLang="en-US" sz="2000">
                <a:cs typeface="Arial" panose="020B0604020202020204" pitchFamily="34" charset="0"/>
              </a:rPr>
              <a:t>μ</a:t>
            </a:r>
            <a:r>
              <a:rPr lang="en-US" altLang="en-US" sz="2000" baseline="-25000"/>
              <a:t>0</a:t>
            </a:r>
            <a:r>
              <a:rPr lang="en-US" altLang="en-US" sz="2000"/>
              <a:t>=</a:t>
            </a:r>
            <a:r>
              <a:rPr lang="el-GR" altLang="en-US" sz="2000">
                <a:cs typeface="Arial" panose="020B0604020202020204" pitchFamily="34" charset="0"/>
              </a:rPr>
              <a:t>μ</a:t>
            </a:r>
            <a:r>
              <a:rPr lang="en-US" altLang="en-US" sz="2000" baseline="-25000"/>
              <a:t>a</a:t>
            </a:r>
          </a:p>
        </p:txBody>
      </p:sp>
      <p:sp>
        <p:nvSpPr>
          <p:cNvPr id="171025" name="Text Box 17">
            <a:extLst>
              <a:ext uri="{FF2B5EF4-FFF2-40B4-BE49-F238E27FC236}">
                <a16:creationId xmlns:a16="http://schemas.microsoft.com/office/drawing/2014/main" id="{58732533-2B71-4042-91F6-F3F6EC80FA4E}"/>
              </a:ext>
            </a:extLst>
          </p:cNvPr>
          <p:cNvSpPr txBox="1">
            <a:spLocks noChangeArrowheads="1"/>
          </p:cNvSpPr>
          <p:nvPr/>
        </p:nvSpPr>
        <p:spPr bwMode="auto">
          <a:xfrm>
            <a:off x="274638" y="1720850"/>
            <a:ext cx="1293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H</a:t>
            </a:r>
            <a:r>
              <a:rPr lang="en-US" altLang="en-US" sz="2000" baseline="-25000"/>
              <a:t>a</a:t>
            </a:r>
            <a:r>
              <a:rPr lang="en-US" altLang="en-US" sz="2000"/>
              <a:t> : </a:t>
            </a:r>
            <a:r>
              <a:rPr lang="el-GR" altLang="en-US" sz="2000">
                <a:cs typeface="Arial" panose="020B0604020202020204" pitchFamily="34" charset="0"/>
              </a:rPr>
              <a:t>μ</a:t>
            </a:r>
            <a:r>
              <a:rPr lang="en-US" altLang="en-US" sz="2000" baseline="-25000"/>
              <a:t>0</a:t>
            </a:r>
            <a:r>
              <a:rPr lang="en-US" altLang="en-US" sz="2000"/>
              <a:t>&lt;</a:t>
            </a:r>
            <a:r>
              <a:rPr lang="el-GR" altLang="en-US" sz="2000">
                <a:cs typeface="Arial" panose="020B0604020202020204" pitchFamily="34" charset="0"/>
              </a:rPr>
              <a:t>μ</a:t>
            </a:r>
            <a:r>
              <a:rPr lang="en-US" altLang="en-US" sz="2000" baseline="-25000"/>
              <a:t>a</a:t>
            </a:r>
          </a:p>
        </p:txBody>
      </p:sp>
      <p:sp>
        <p:nvSpPr>
          <p:cNvPr id="171026" name="Text Box 18">
            <a:extLst>
              <a:ext uri="{FF2B5EF4-FFF2-40B4-BE49-F238E27FC236}">
                <a16:creationId xmlns:a16="http://schemas.microsoft.com/office/drawing/2014/main" id="{D6341B83-F07E-48B0-9D33-632A48444A2E}"/>
              </a:ext>
            </a:extLst>
          </p:cNvPr>
          <p:cNvSpPr txBox="1">
            <a:spLocks noChangeArrowheads="1"/>
          </p:cNvSpPr>
          <p:nvPr/>
        </p:nvSpPr>
        <p:spPr bwMode="auto">
          <a:xfrm>
            <a:off x="2124075" y="914400"/>
            <a:ext cx="489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ym typeface="Symbol" panose="05050102010706020507" pitchFamily="18" charset="2"/>
              </a:rPr>
              <a:t>DISTRIBUTION UNDER NULL HYPOTHESIS</a:t>
            </a:r>
          </a:p>
        </p:txBody>
      </p:sp>
      <p:sp>
        <p:nvSpPr>
          <p:cNvPr id="171027" name="Text Box 19">
            <a:extLst>
              <a:ext uri="{FF2B5EF4-FFF2-40B4-BE49-F238E27FC236}">
                <a16:creationId xmlns:a16="http://schemas.microsoft.com/office/drawing/2014/main" id="{F87883E1-1BDE-4F3F-B117-63D3F3DB0A05}"/>
              </a:ext>
            </a:extLst>
          </p:cNvPr>
          <p:cNvSpPr txBox="1">
            <a:spLocks noChangeArrowheads="1"/>
          </p:cNvSpPr>
          <p:nvPr/>
        </p:nvSpPr>
        <p:spPr bwMode="auto">
          <a:xfrm>
            <a:off x="1628775" y="912813"/>
            <a:ext cx="588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ym typeface="Symbol" panose="05050102010706020507" pitchFamily="18" charset="2"/>
              </a:rPr>
              <a:t>DISTRIBUTION UNDER ALTERNATIVE HYPOTHESIS</a:t>
            </a:r>
          </a:p>
        </p:txBody>
      </p:sp>
      <p:sp>
        <p:nvSpPr>
          <p:cNvPr id="171028" name="Text Box 20">
            <a:extLst>
              <a:ext uri="{FF2B5EF4-FFF2-40B4-BE49-F238E27FC236}">
                <a16:creationId xmlns:a16="http://schemas.microsoft.com/office/drawing/2014/main" id="{79CAFDB0-BDE6-4504-BDEA-631E14C05C5F}"/>
              </a:ext>
            </a:extLst>
          </p:cNvPr>
          <p:cNvSpPr txBox="1">
            <a:spLocks noChangeArrowheads="1"/>
          </p:cNvSpPr>
          <p:nvPr/>
        </p:nvSpPr>
        <p:spPr bwMode="auto">
          <a:xfrm>
            <a:off x="1182688" y="5643563"/>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t>Notice that everything depends on the “critical value” = 108.2, which depends on alpha (</a:t>
            </a:r>
            <a:r>
              <a:rPr lang="en-US" altLang="en-US" sz="2000" b="1">
                <a:sym typeface="Symbol" panose="05050102010706020507" pitchFamily="18" charset="2"/>
              </a:rPr>
              <a:t></a:t>
            </a:r>
            <a:r>
              <a:rPr lang="en-US" altLang="en-US" sz="2000" b="1"/>
              <a:t>)</a:t>
            </a:r>
            <a:endParaRPr lang="en-US" altLang="en-US" sz="2000" b="1" baseline="-25000"/>
          </a:p>
        </p:txBody>
      </p:sp>
      <p:sp>
        <p:nvSpPr>
          <p:cNvPr id="171029" name="Line 21">
            <a:extLst>
              <a:ext uri="{FF2B5EF4-FFF2-40B4-BE49-F238E27FC236}">
                <a16:creationId xmlns:a16="http://schemas.microsoft.com/office/drawing/2014/main" id="{B0D98219-FAB4-4F43-A908-9178252B01FB}"/>
              </a:ext>
            </a:extLst>
          </p:cNvPr>
          <p:cNvSpPr>
            <a:spLocks noChangeShapeType="1"/>
          </p:cNvSpPr>
          <p:nvPr/>
        </p:nvSpPr>
        <p:spPr bwMode="auto">
          <a:xfrm rot="-5400000">
            <a:off x="4063207" y="5236369"/>
            <a:ext cx="825500" cy="1587"/>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grpSp>
        <p:nvGrpSpPr>
          <p:cNvPr id="2" name="Group 27">
            <a:extLst>
              <a:ext uri="{FF2B5EF4-FFF2-40B4-BE49-F238E27FC236}">
                <a16:creationId xmlns:a16="http://schemas.microsoft.com/office/drawing/2014/main" id="{06377429-EED8-496C-AED4-83ABA6141CE9}"/>
              </a:ext>
            </a:extLst>
          </p:cNvPr>
          <p:cNvGrpSpPr>
            <a:grpSpLocks/>
          </p:cNvGrpSpPr>
          <p:nvPr/>
        </p:nvGrpSpPr>
        <p:grpSpPr bwMode="auto">
          <a:xfrm>
            <a:off x="774700" y="4068763"/>
            <a:ext cx="3825875" cy="976312"/>
            <a:chOff x="587" y="2666"/>
            <a:chExt cx="2410" cy="615"/>
          </a:xfrm>
        </p:grpSpPr>
        <p:sp>
          <p:nvSpPr>
            <p:cNvPr id="10265" name="Text Box 25">
              <a:extLst>
                <a:ext uri="{FF2B5EF4-FFF2-40B4-BE49-F238E27FC236}">
                  <a16:creationId xmlns:a16="http://schemas.microsoft.com/office/drawing/2014/main" id="{4FBE9702-D920-4585-97C0-E9C7378C41D8}"/>
                </a:ext>
              </a:extLst>
            </p:cNvPr>
            <p:cNvSpPr txBox="1">
              <a:spLocks noChangeArrowheads="1"/>
            </p:cNvSpPr>
            <p:nvPr/>
          </p:nvSpPr>
          <p:spPr bwMode="auto">
            <a:xfrm>
              <a:off x="587" y="2666"/>
              <a:ext cx="948"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endParaRPr lang="en-US" altLang="en-US" b="1">
                <a:sym typeface="Symbol" panose="05050102010706020507" pitchFamily="18" charset="2"/>
              </a:endParaRPr>
            </a:p>
            <a:p>
              <a:pPr algn="ctr" eaLnBrk="1" hangingPunct="1"/>
              <a:r>
                <a:rPr lang="en-US" altLang="en-US" b="1">
                  <a:sym typeface="Symbol" panose="05050102010706020507" pitchFamily="18" charset="2"/>
                </a:rPr>
                <a:t>Type 1 error</a:t>
              </a:r>
            </a:p>
          </p:txBody>
        </p:sp>
        <p:sp>
          <p:nvSpPr>
            <p:cNvPr id="10266" name="Line 26">
              <a:extLst>
                <a:ext uri="{FF2B5EF4-FFF2-40B4-BE49-F238E27FC236}">
                  <a16:creationId xmlns:a16="http://schemas.microsoft.com/office/drawing/2014/main" id="{4C2FD118-8629-4BD3-9D20-385D54E9DD4D}"/>
                </a:ext>
              </a:extLst>
            </p:cNvPr>
            <p:cNvSpPr>
              <a:spLocks noChangeShapeType="1"/>
            </p:cNvSpPr>
            <p:nvPr/>
          </p:nvSpPr>
          <p:spPr bwMode="auto">
            <a:xfrm>
              <a:off x="1284" y="3001"/>
              <a:ext cx="1713" cy="4"/>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grpSp>
      <p:grpSp>
        <p:nvGrpSpPr>
          <p:cNvPr id="3" name="Group 30">
            <a:extLst>
              <a:ext uri="{FF2B5EF4-FFF2-40B4-BE49-F238E27FC236}">
                <a16:creationId xmlns:a16="http://schemas.microsoft.com/office/drawing/2014/main" id="{DB857256-3328-44B5-A509-6FFB0719434E}"/>
              </a:ext>
            </a:extLst>
          </p:cNvPr>
          <p:cNvGrpSpPr>
            <a:grpSpLocks/>
          </p:cNvGrpSpPr>
          <p:nvPr/>
        </p:nvGrpSpPr>
        <p:grpSpPr bwMode="auto">
          <a:xfrm>
            <a:off x="647700" y="2947988"/>
            <a:ext cx="3600450" cy="976312"/>
            <a:chOff x="505" y="1953"/>
            <a:chExt cx="2268" cy="615"/>
          </a:xfrm>
        </p:grpSpPr>
        <p:sp>
          <p:nvSpPr>
            <p:cNvPr id="10263" name="Text Box 28">
              <a:extLst>
                <a:ext uri="{FF2B5EF4-FFF2-40B4-BE49-F238E27FC236}">
                  <a16:creationId xmlns:a16="http://schemas.microsoft.com/office/drawing/2014/main" id="{0CBE004C-FFC7-4AAA-9C89-B668F6F3B1E3}"/>
                </a:ext>
              </a:extLst>
            </p:cNvPr>
            <p:cNvSpPr txBox="1">
              <a:spLocks noChangeArrowheads="1"/>
            </p:cNvSpPr>
            <p:nvPr/>
          </p:nvSpPr>
          <p:spPr bwMode="auto">
            <a:xfrm>
              <a:off x="505" y="1953"/>
              <a:ext cx="948"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p>
            <a:p>
              <a:pPr algn="ctr" eaLnBrk="1" hangingPunct="1"/>
              <a:r>
                <a:rPr lang="en-US" altLang="en-US" b="1">
                  <a:sym typeface="Symbol" panose="05050102010706020507" pitchFamily="18" charset="2"/>
                </a:rPr>
                <a:t>Type II error</a:t>
              </a:r>
            </a:p>
          </p:txBody>
        </p:sp>
        <p:sp>
          <p:nvSpPr>
            <p:cNvPr id="10264" name="Line 29">
              <a:extLst>
                <a:ext uri="{FF2B5EF4-FFF2-40B4-BE49-F238E27FC236}">
                  <a16:creationId xmlns:a16="http://schemas.microsoft.com/office/drawing/2014/main" id="{16C5FF36-D54B-49FC-B3B7-D9FE22B93CBA}"/>
                </a:ext>
              </a:extLst>
            </p:cNvPr>
            <p:cNvSpPr>
              <a:spLocks noChangeShapeType="1"/>
            </p:cNvSpPr>
            <p:nvPr/>
          </p:nvSpPr>
          <p:spPr bwMode="auto">
            <a:xfrm>
              <a:off x="1251" y="2242"/>
              <a:ext cx="1522" cy="0"/>
            </a:xfrm>
            <a:prstGeom prst="line">
              <a:avLst/>
            </a:prstGeom>
            <a:noFill/>
            <a:ln w="38100">
              <a:solidFill>
                <a:schemeClr val="accent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grpSp>
        <p:nvGrpSpPr>
          <p:cNvPr id="4" name="Group 33">
            <a:extLst>
              <a:ext uri="{FF2B5EF4-FFF2-40B4-BE49-F238E27FC236}">
                <a16:creationId xmlns:a16="http://schemas.microsoft.com/office/drawing/2014/main" id="{3C172490-79B2-42CC-BD93-431BA81FB59B}"/>
              </a:ext>
            </a:extLst>
          </p:cNvPr>
          <p:cNvGrpSpPr>
            <a:grpSpLocks/>
          </p:cNvGrpSpPr>
          <p:nvPr/>
        </p:nvGrpSpPr>
        <p:grpSpPr bwMode="auto">
          <a:xfrm>
            <a:off x="4902200" y="2979738"/>
            <a:ext cx="3582988" cy="976312"/>
            <a:chOff x="3184" y="1973"/>
            <a:chExt cx="2257" cy="615"/>
          </a:xfrm>
        </p:grpSpPr>
        <p:sp>
          <p:nvSpPr>
            <p:cNvPr id="10261" name="Text Box 31">
              <a:extLst>
                <a:ext uri="{FF2B5EF4-FFF2-40B4-BE49-F238E27FC236}">
                  <a16:creationId xmlns:a16="http://schemas.microsoft.com/office/drawing/2014/main" id="{37D0D949-6395-4E55-8439-410EBC4C6CE4}"/>
                </a:ext>
              </a:extLst>
            </p:cNvPr>
            <p:cNvSpPr txBox="1">
              <a:spLocks noChangeArrowheads="1"/>
            </p:cNvSpPr>
            <p:nvPr/>
          </p:nvSpPr>
          <p:spPr bwMode="auto">
            <a:xfrm>
              <a:off x="4781" y="1973"/>
              <a:ext cx="66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600" b="1">
                  <a:sym typeface="Symbol" panose="05050102010706020507" pitchFamily="18" charset="2"/>
                </a:rPr>
                <a:t>1-</a:t>
              </a:r>
              <a:r>
                <a:rPr lang="en-US" altLang="en-US" sz="4000" b="1">
                  <a:sym typeface="Symbol" panose="05050102010706020507" pitchFamily="18" charset="2"/>
                </a:rPr>
                <a:t></a:t>
              </a:r>
            </a:p>
            <a:p>
              <a:pPr algn="ctr" eaLnBrk="1" hangingPunct="1"/>
              <a:r>
                <a:rPr lang="en-US" altLang="en-US" b="1">
                  <a:sym typeface="Symbol" panose="05050102010706020507" pitchFamily="18" charset="2"/>
                </a:rPr>
                <a:t>POWER</a:t>
              </a:r>
            </a:p>
          </p:txBody>
        </p:sp>
        <p:sp>
          <p:nvSpPr>
            <p:cNvPr id="10262" name="Line 32">
              <a:extLst>
                <a:ext uri="{FF2B5EF4-FFF2-40B4-BE49-F238E27FC236}">
                  <a16:creationId xmlns:a16="http://schemas.microsoft.com/office/drawing/2014/main" id="{C8E97068-79DC-48C8-A6E0-5D2F384A3A2A}"/>
                </a:ext>
              </a:extLst>
            </p:cNvPr>
            <p:cNvSpPr>
              <a:spLocks noChangeShapeType="1"/>
            </p:cNvSpPr>
            <p:nvPr/>
          </p:nvSpPr>
          <p:spPr bwMode="auto">
            <a:xfrm flipH="1">
              <a:off x="3184" y="2463"/>
              <a:ext cx="1555" cy="2"/>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71026"/>
                                        </p:tgtEl>
                                        <p:attrNameLst>
                                          <p:attrName>style.visibility</p:attrName>
                                        </p:attrNameLst>
                                      </p:cBhvr>
                                      <p:to>
                                        <p:strVal val="visible"/>
                                      </p:to>
                                    </p:set>
                                    <p:anim calcmode="lin" valueType="num">
                                      <p:cBhvr additive="base">
                                        <p:cTn id="11" dur="500" fill="hold"/>
                                        <p:tgtEl>
                                          <p:spTgt spid="171026"/>
                                        </p:tgtEl>
                                        <p:attrNameLst>
                                          <p:attrName>ppt_x</p:attrName>
                                        </p:attrNameLst>
                                      </p:cBhvr>
                                      <p:tavLst>
                                        <p:tav tm="0">
                                          <p:val>
                                            <p:strVal val="1+#ppt_w/2"/>
                                          </p:val>
                                        </p:tav>
                                        <p:tav tm="100000">
                                          <p:val>
                                            <p:strVal val="#ppt_x"/>
                                          </p:val>
                                        </p:tav>
                                      </p:tavLst>
                                    </p:anim>
                                    <p:anim calcmode="lin" valueType="num">
                                      <p:cBhvr additive="base">
                                        <p:cTn id="12" dur="500" fill="hold"/>
                                        <p:tgtEl>
                                          <p:spTgt spid="17102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2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1014"/>
                                        </p:tgtEl>
                                        <p:attrNameLst>
                                          <p:attrName>style.visibility</p:attrName>
                                        </p:attrNameLst>
                                      </p:cBhvr>
                                      <p:to>
                                        <p:strVal val="visible"/>
                                      </p:to>
                                    </p:set>
                                    <p:anim calcmode="lin" valueType="num">
                                      <p:cBhvr additive="base">
                                        <p:cTn id="17" dur="500" fill="hold"/>
                                        <p:tgtEl>
                                          <p:spTgt spid="171014"/>
                                        </p:tgtEl>
                                        <p:attrNameLst>
                                          <p:attrName>ppt_x</p:attrName>
                                        </p:attrNameLst>
                                      </p:cBhvr>
                                      <p:tavLst>
                                        <p:tav tm="0">
                                          <p:val>
                                            <p:strVal val="0-#ppt_w/2"/>
                                          </p:val>
                                        </p:tav>
                                        <p:tav tm="100000">
                                          <p:val>
                                            <p:strVal val="#ppt_x"/>
                                          </p:val>
                                        </p:tav>
                                      </p:tavLst>
                                    </p:anim>
                                    <p:anim calcmode="lin" valueType="num">
                                      <p:cBhvr additive="base">
                                        <p:cTn id="18" dur="500" fill="hold"/>
                                        <p:tgtEl>
                                          <p:spTgt spid="17101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4"/>
                                        </p:tgtEl>
                                        <p:attrNameLst>
                                          <p:attrName>style.visibility</p:attrName>
                                        </p:attrNameLst>
                                      </p:cBhvr>
                                      <p:to>
                                        <p:strVal val="hidden"/>
                                      </p:to>
                                    </p:set>
                                  </p:subTnLst>
                                </p:cTn>
                              </p:par>
                              <p:par>
                                <p:cTn id="19" presetID="2" presetClass="entr" presetSubtype="8" fill="hold" nodeType="withEffect">
                                  <p:stCondLst>
                                    <p:cond delay="0"/>
                                  </p:stCondLst>
                                  <p:childTnLst>
                                    <p:set>
                                      <p:cBhvr>
                                        <p:cTn id="20" dur="1" fill="hold">
                                          <p:stCondLst>
                                            <p:cond delay="0"/>
                                          </p:stCondLst>
                                        </p:cTn>
                                        <p:tgtEl>
                                          <p:spTgt spid="171017"/>
                                        </p:tgtEl>
                                        <p:attrNameLst>
                                          <p:attrName>style.visibility</p:attrName>
                                        </p:attrNameLst>
                                      </p:cBhvr>
                                      <p:to>
                                        <p:strVal val="visible"/>
                                      </p:to>
                                    </p:set>
                                    <p:anim calcmode="lin" valueType="num">
                                      <p:cBhvr additive="base">
                                        <p:cTn id="21" dur="500" fill="hold"/>
                                        <p:tgtEl>
                                          <p:spTgt spid="171017"/>
                                        </p:tgtEl>
                                        <p:attrNameLst>
                                          <p:attrName>ppt_x</p:attrName>
                                        </p:attrNameLst>
                                      </p:cBhvr>
                                      <p:tavLst>
                                        <p:tav tm="0">
                                          <p:val>
                                            <p:strVal val="0-#ppt_w/2"/>
                                          </p:val>
                                        </p:tav>
                                        <p:tav tm="100000">
                                          <p:val>
                                            <p:strVal val="#ppt_x"/>
                                          </p:val>
                                        </p:tav>
                                      </p:tavLst>
                                    </p:anim>
                                    <p:anim calcmode="lin" valueType="num">
                                      <p:cBhvr additive="base">
                                        <p:cTn id="22" dur="500" fill="hold"/>
                                        <p:tgtEl>
                                          <p:spTgt spid="1710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10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1027"/>
                                        </p:tgtEl>
                                        <p:attrNameLst>
                                          <p:attrName>style.visibility</p:attrName>
                                        </p:attrNameLst>
                                      </p:cBhvr>
                                      <p:to>
                                        <p:strVal val="visible"/>
                                      </p:to>
                                    </p:set>
                                    <p:anim calcmode="lin" valueType="num">
                                      <p:cBhvr additive="base">
                                        <p:cTn id="31" dur="500" fill="hold"/>
                                        <p:tgtEl>
                                          <p:spTgt spid="171027"/>
                                        </p:tgtEl>
                                        <p:attrNameLst>
                                          <p:attrName>ppt_x</p:attrName>
                                        </p:attrNameLst>
                                      </p:cBhvr>
                                      <p:tavLst>
                                        <p:tav tm="0">
                                          <p:val>
                                            <p:strVal val="1+#ppt_w/2"/>
                                          </p:val>
                                        </p:tav>
                                        <p:tav tm="100000">
                                          <p:val>
                                            <p:strVal val="#ppt_x"/>
                                          </p:val>
                                        </p:tav>
                                      </p:tavLst>
                                    </p:anim>
                                    <p:anim calcmode="lin" valueType="num">
                                      <p:cBhvr additive="base">
                                        <p:cTn id="32" dur="500" fill="hold"/>
                                        <p:tgtEl>
                                          <p:spTgt spid="1710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2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1018"/>
                                        </p:tgtEl>
                                        <p:attrNameLst>
                                          <p:attrName>style.visibility</p:attrName>
                                        </p:attrNameLst>
                                      </p:cBhvr>
                                      <p:to>
                                        <p:strVal val="visible"/>
                                      </p:to>
                                    </p:set>
                                    <p:anim calcmode="lin" valueType="num">
                                      <p:cBhvr additive="base">
                                        <p:cTn id="37" dur="500" fill="hold"/>
                                        <p:tgtEl>
                                          <p:spTgt spid="171018"/>
                                        </p:tgtEl>
                                        <p:attrNameLst>
                                          <p:attrName>ppt_x</p:attrName>
                                        </p:attrNameLst>
                                      </p:cBhvr>
                                      <p:tavLst>
                                        <p:tav tm="0">
                                          <p:val>
                                            <p:strVal val="0-#ppt_w/2"/>
                                          </p:val>
                                        </p:tav>
                                        <p:tav tm="100000">
                                          <p:val>
                                            <p:strVal val="#ppt_x"/>
                                          </p:val>
                                        </p:tav>
                                      </p:tavLst>
                                    </p:anim>
                                    <p:anim calcmode="lin" valueType="num">
                                      <p:cBhvr additive="base">
                                        <p:cTn id="38" dur="500" fill="hold"/>
                                        <p:tgtEl>
                                          <p:spTgt spid="1710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8"/>
                                        </p:tgtEl>
                                        <p:attrNameLst>
                                          <p:attrName>style.visibility</p:attrName>
                                        </p:attrNameLst>
                                      </p:cBhvr>
                                      <p:to>
                                        <p:strVal val="hidden"/>
                                      </p:to>
                                    </p:set>
                                  </p:subTnLst>
                                </p:cTn>
                              </p:par>
                              <p:par>
                                <p:cTn id="39" presetID="2" presetClass="entr" presetSubtype="8" fill="hold" grpId="0" nodeType="withEffect">
                                  <p:stCondLst>
                                    <p:cond delay="0"/>
                                  </p:stCondLst>
                                  <p:childTnLst>
                                    <p:set>
                                      <p:cBhvr>
                                        <p:cTn id="40" dur="1" fill="hold">
                                          <p:stCondLst>
                                            <p:cond delay="0"/>
                                          </p:stCondLst>
                                        </p:cTn>
                                        <p:tgtEl>
                                          <p:spTgt spid="171015"/>
                                        </p:tgtEl>
                                        <p:attrNameLst>
                                          <p:attrName>style.visibility</p:attrName>
                                        </p:attrNameLst>
                                      </p:cBhvr>
                                      <p:to>
                                        <p:strVal val="visible"/>
                                      </p:to>
                                    </p:set>
                                    <p:anim calcmode="lin" valueType="num">
                                      <p:cBhvr additive="base">
                                        <p:cTn id="41" dur="500" fill="hold"/>
                                        <p:tgtEl>
                                          <p:spTgt spid="171015"/>
                                        </p:tgtEl>
                                        <p:attrNameLst>
                                          <p:attrName>ppt_x</p:attrName>
                                        </p:attrNameLst>
                                      </p:cBhvr>
                                      <p:tavLst>
                                        <p:tav tm="0">
                                          <p:val>
                                            <p:strVal val="0-#ppt_w/2"/>
                                          </p:val>
                                        </p:tav>
                                        <p:tav tm="100000">
                                          <p:val>
                                            <p:strVal val="#ppt_x"/>
                                          </p:val>
                                        </p:tav>
                                      </p:tavLst>
                                    </p:anim>
                                    <p:anim calcmode="lin" valueType="num">
                                      <p:cBhvr additive="base">
                                        <p:cTn id="42" dur="500" fill="hold"/>
                                        <p:tgtEl>
                                          <p:spTgt spid="17101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5"/>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71016"/>
                                        </p:tgtEl>
                                        <p:attrNameLst>
                                          <p:attrName>style.visibility</p:attrName>
                                        </p:attrNameLst>
                                      </p:cBhvr>
                                      <p:to>
                                        <p:strVal val="visible"/>
                                      </p:to>
                                    </p:set>
                                    <p:anim calcmode="lin" valueType="num">
                                      <p:cBhvr additive="base">
                                        <p:cTn id="47" dur="500" fill="hold"/>
                                        <p:tgtEl>
                                          <p:spTgt spid="171016"/>
                                        </p:tgtEl>
                                        <p:attrNameLst>
                                          <p:attrName>ppt_x</p:attrName>
                                        </p:attrNameLst>
                                      </p:cBhvr>
                                      <p:tavLst>
                                        <p:tav tm="0">
                                          <p:val>
                                            <p:strVal val="1+#ppt_w/2"/>
                                          </p:val>
                                        </p:tav>
                                        <p:tav tm="100000">
                                          <p:val>
                                            <p:strVal val="#ppt_x"/>
                                          </p:val>
                                        </p:tav>
                                      </p:tavLst>
                                    </p:anim>
                                    <p:anim calcmode="lin" valueType="num">
                                      <p:cBhvr additive="base">
                                        <p:cTn id="48" dur="500" fill="hold"/>
                                        <p:tgtEl>
                                          <p:spTgt spid="1710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6"/>
                                        </p:tgtEl>
                                        <p:attrNameLst>
                                          <p:attrName>style.visibility</p:attrName>
                                        </p:attrNameLst>
                                      </p:cBhvr>
                                      <p:to>
                                        <p:strVal val="hidden"/>
                                      </p:to>
                                    </p:set>
                                  </p:subTnLst>
                                </p:cTn>
                              </p:par>
                              <p:par>
                                <p:cTn id="49" presetID="2" presetClass="entr" presetSubtype="2" fill="hold" nodeType="withEffect">
                                  <p:stCondLst>
                                    <p:cond delay="0"/>
                                  </p:stCondLst>
                                  <p:childTnLst>
                                    <p:set>
                                      <p:cBhvr>
                                        <p:cTn id="50" dur="1" fill="hold">
                                          <p:stCondLst>
                                            <p:cond delay="0"/>
                                          </p:stCondLst>
                                        </p:cTn>
                                        <p:tgtEl>
                                          <p:spTgt spid="171019"/>
                                        </p:tgtEl>
                                        <p:attrNameLst>
                                          <p:attrName>style.visibility</p:attrName>
                                        </p:attrNameLst>
                                      </p:cBhvr>
                                      <p:to>
                                        <p:strVal val="visible"/>
                                      </p:to>
                                    </p:set>
                                    <p:anim calcmode="lin" valueType="num">
                                      <p:cBhvr additive="base">
                                        <p:cTn id="51" dur="500" fill="hold"/>
                                        <p:tgtEl>
                                          <p:spTgt spid="171019"/>
                                        </p:tgtEl>
                                        <p:attrNameLst>
                                          <p:attrName>ppt_x</p:attrName>
                                        </p:attrNameLst>
                                      </p:cBhvr>
                                      <p:tavLst>
                                        <p:tav tm="0">
                                          <p:val>
                                            <p:strVal val="1+#ppt_w/2"/>
                                          </p:val>
                                        </p:tav>
                                        <p:tav tm="100000">
                                          <p:val>
                                            <p:strVal val="#ppt_x"/>
                                          </p:val>
                                        </p:tav>
                                      </p:tavLst>
                                    </p:anim>
                                    <p:anim calcmode="lin" valueType="num">
                                      <p:cBhvr additive="base">
                                        <p:cTn id="52" dur="500" fill="hold"/>
                                        <p:tgtEl>
                                          <p:spTgt spid="1710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9"/>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7103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102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102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71029"/>
                                        </p:tgtEl>
                                        <p:attrNameLst>
                                          <p:attrName>style.visibility</p:attrName>
                                        </p:attrNameLst>
                                      </p:cBhvr>
                                      <p:to>
                                        <p:strVal val="visible"/>
                                      </p:to>
                                    </p:set>
                                    <p:anim calcmode="lin" valueType="num">
                                      <p:cBhvr additive="base">
                                        <p:cTn id="77" dur="500" fill="hold"/>
                                        <p:tgtEl>
                                          <p:spTgt spid="171029"/>
                                        </p:tgtEl>
                                        <p:attrNameLst>
                                          <p:attrName>ppt_x</p:attrName>
                                        </p:attrNameLst>
                                      </p:cBhvr>
                                      <p:tavLst>
                                        <p:tav tm="0">
                                          <p:val>
                                            <p:strVal val="#ppt_x"/>
                                          </p:val>
                                        </p:tav>
                                        <p:tav tm="100000">
                                          <p:val>
                                            <p:strVal val="#ppt_x"/>
                                          </p:val>
                                        </p:tav>
                                      </p:tavLst>
                                    </p:anim>
                                    <p:anim calcmode="lin" valueType="num">
                                      <p:cBhvr additive="base">
                                        <p:cTn id="78" dur="500" fill="hold"/>
                                        <p:tgtEl>
                                          <p:spTgt spid="17102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71028"/>
                                        </p:tgtEl>
                                        <p:attrNameLst>
                                          <p:attrName>style.visibility</p:attrName>
                                        </p:attrNameLst>
                                      </p:cBhvr>
                                      <p:to>
                                        <p:strVal val="visible"/>
                                      </p:to>
                                    </p:set>
                                    <p:anim calcmode="lin" valueType="num">
                                      <p:cBhvr additive="base">
                                        <p:cTn id="81" dur="500" fill="hold"/>
                                        <p:tgtEl>
                                          <p:spTgt spid="171028"/>
                                        </p:tgtEl>
                                        <p:attrNameLst>
                                          <p:attrName>ppt_x</p:attrName>
                                        </p:attrNameLst>
                                      </p:cBhvr>
                                      <p:tavLst>
                                        <p:tav tm="0">
                                          <p:val>
                                            <p:strVal val="#ppt_x"/>
                                          </p:val>
                                        </p:tav>
                                        <p:tav tm="100000">
                                          <p:val>
                                            <p:strVal val="#ppt_x"/>
                                          </p:val>
                                        </p:tav>
                                      </p:tavLst>
                                    </p:anim>
                                    <p:anim calcmode="lin" valueType="num">
                                      <p:cBhvr additive="base">
                                        <p:cTn id="82" dur="500" fill="hold"/>
                                        <p:tgtEl>
                                          <p:spTgt spid="17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P spid="171015" grpId="0"/>
      <p:bldP spid="171016" grpId="0"/>
      <p:bldP spid="171024" grpId="0"/>
      <p:bldP spid="171025" grpId="0"/>
      <p:bldP spid="171026" grpId="0"/>
      <p:bldP spid="171027" grpId="0"/>
      <p:bldP spid="1710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70581F1E-C2D5-4B73-8E73-84A4586FFA11}"/>
              </a:ext>
            </a:extLst>
          </p:cNvPr>
          <p:cNvSpPr>
            <a:spLocks noGrp="1" noChangeArrowheads="1"/>
          </p:cNvSpPr>
          <p:nvPr>
            <p:ph type="title"/>
          </p:nvPr>
        </p:nvSpPr>
        <p:spPr>
          <a:xfrm>
            <a:off x="0" y="403225"/>
            <a:ext cx="9144000" cy="1201738"/>
          </a:xfrm>
        </p:spPr>
        <p:txBody>
          <a:bodyPr/>
          <a:lstStyle/>
          <a:p>
            <a:pPr eaLnBrk="1" hangingPunct="1"/>
            <a:r>
              <a:rPr lang="en-US" altLang="en-US" sz="2800" u="sng"/>
              <a:t>What if </a:t>
            </a:r>
            <a:r>
              <a:rPr lang="el-GR" altLang="en-US" sz="2800" u="sng">
                <a:cs typeface="Arial" panose="020B0604020202020204" pitchFamily="34" charset="0"/>
              </a:rPr>
              <a:t>μ</a:t>
            </a:r>
            <a:r>
              <a:rPr lang="en-US" altLang="en-US" sz="2800" u="sng" baseline="-25000"/>
              <a:t>0</a:t>
            </a:r>
            <a:r>
              <a:rPr lang="en-US" altLang="en-US" sz="2800" u="sng"/>
              <a:t>=100, </a:t>
            </a:r>
            <a:r>
              <a:rPr lang="el-GR" altLang="en-US" sz="2800" u="sng">
                <a:cs typeface="Arial" panose="020B0604020202020204" pitchFamily="34" charset="0"/>
              </a:rPr>
              <a:t>μ</a:t>
            </a:r>
            <a:r>
              <a:rPr lang="en-US" altLang="en-US" sz="2800" u="sng" baseline="-25000"/>
              <a:t>a</a:t>
            </a:r>
            <a:r>
              <a:rPr lang="en-US" altLang="en-US" sz="2800" u="sng"/>
              <a:t>=105 (</a:t>
            </a:r>
            <a:r>
              <a:rPr lang="el-GR" altLang="en-US" sz="2800" u="sng">
                <a:cs typeface="Arial" panose="020B0604020202020204" pitchFamily="34" charset="0"/>
              </a:rPr>
              <a:t>σ</a:t>
            </a:r>
            <a:r>
              <a:rPr lang="en-US" altLang="en-US" sz="2800" u="sng" baseline="-25000">
                <a:cs typeface="Arial" panose="020B0604020202020204" pitchFamily="34" charset="0"/>
              </a:rPr>
              <a:t>x</a:t>
            </a:r>
            <a:r>
              <a:rPr lang="en-US" altLang="en-US" sz="2800" u="sng">
                <a:cs typeface="Arial" panose="020B0604020202020204" pitchFamily="34" charset="0"/>
              </a:rPr>
              <a:t>=20 &amp; N=16</a:t>
            </a:r>
            <a:r>
              <a:rPr lang="en-US" altLang="en-US" sz="2800" u="sng"/>
              <a:t>) ?</a:t>
            </a:r>
            <a:br>
              <a:rPr lang="en-US" altLang="en-US" sz="2800" u="sng"/>
            </a:br>
            <a:r>
              <a:rPr lang="en-US" altLang="en-US" sz="2800" u="sng"/>
              <a:t>Closer together – will power increase or decrease?</a:t>
            </a:r>
          </a:p>
        </p:txBody>
      </p:sp>
      <p:pic>
        <p:nvPicPr>
          <p:cNvPr id="184325" name="Picture 5" descr="NullAndAltDistn02">
            <a:extLst>
              <a:ext uri="{FF2B5EF4-FFF2-40B4-BE49-F238E27FC236}">
                <a16:creationId xmlns:a16="http://schemas.microsoft.com/office/drawing/2014/main" id="{2BCAE280-19FA-473B-883A-8FC475CEE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1543050"/>
            <a:ext cx="5297487"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6" name="Text Box 6">
            <a:extLst>
              <a:ext uri="{FF2B5EF4-FFF2-40B4-BE49-F238E27FC236}">
                <a16:creationId xmlns:a16="http://schemas.microsoft.com/office/drawing/2014/main" id="{4BB4B6B3-F321-4992-9CB1-19C2594FE2A6}"/>
              </a:ext>
            </a:extLst>
          </p:cNvPr>
          <p:cNvSpPr txBox="1">
            <a:spLocks noChangeArrowheads="1"/>
          </p:cNvSpPr>
          <p:nvPr/>
        </p:nvSpPr>
        <p:spPr bwMode="auto">
          <a:xfrm>
            <a:off x="1863725" y="5575300"/>
            <a:ext cx="52689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t>Power = 0.26 (previously was 0.64)</a:t>
            </a:r>
          </a:p>
          <a:p>
            <a:pPr algn="ctr" eaLnBrk="1" hangingPunct="1"/>
            <a:r>
              <a:rPr lang="el-GR" altLang="en-US" sz="2400" b="1">
                <a:cs typeface="Arial" panose="020B0604020202020204" pitchFamily="34" charset="0"/>
              </a:rPr>
              <a:t>μ</a:t>
            </a:r>
            <a:r>
              <a:rPr lang="en-US" altLang="en-US" sz="2400" b="1" baseline="-25000"/>
              <a:t>a</a:t>
            </a:r>
            <a:r>
              <a:rPr lang="en-US" altLang="en-US" sz="2400" b="1"/>
              <a:t>-</a:t>
            </a:r>
            <a:r>
              <a:rPr lang="el-GR" altLang="en-US" sz="2400" b="1">
                <a:cs typeface="Arial" panose="020B0604020202020204" pitchFamily="34" charset="0"/>
              </a:rPr>
              <a:t>μ</a:t>
            </a:r>
            <a:r>
              <a:rPr lang="en-US" altLang="en-US" sz="2400" b="1" baseline="-25000"/>
              <a:t>0</a:t>
            </a:r>
            <a:r>
              <a:rPr lang="en-US" altLang="en-US" sz="2400" b="1"/>
              <a:t>=5 (previous difference = 10)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4326"/>
                                        </p:tgtEl>
                                        <p:attrNameLst>
                                          <p:attrName>style.visibility</p:attrName>
                                        </p:attrNameLst>
                                      </p:cBhvr>
                                      <p:to>
                                        <p:strVal val="visible"/>
                                      </p:to>
                                    </p:set>
                                    <p:anim calcmode="lin" valueType="num">
                                      <p:cBhvr additive="base">
                                        <p:cTn id="11" dur="500" fill="hold"/>
                                        <p:tgtEl>
                                          <p:spTgt spid="184326"/>
                                        </p:tgtEl>
                                        <p:attrNameLst>
                                          <p:attrName>ppt_x</p:attrName>
                                        </p:attrNameLst>
                                      </p:cBhvr>
                                      <p:tavLst>
                                        <p:tav tm="0">
                                          <p:val>
                                            <p:strVal val="#ppt_x"/>
                                          </p:val>
                                        </p:tav>
                                        <p:tav tm="100000">
                                          <p:val>
                                            <p:strVal val="#ppt_x"/>
                                          </p:val>
                                        </p:tav>
                                      </p:tavLst>
                                    </p:anim>
                                    <p:anim calcmode="lin" valueType="num">
                                      <p:cBhvr additive="base">
                                        <p:cTn id="12" dur="500" fill="hold"/>
                                        <p:tgtEl>
                                          <p:spTgt spid="184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F8F336A-DFBE-44AF-A291-E69022D40C5F}"/>
              </a:ext>
            </a:extLst>
          </p:cNvPr>
          <p:cNvSpPr>
            <a:spLocks noGrp="1" noChangeArrowheads="1"/>
          </p:cNvSpPr>
          <p:nvPr>
            <p:ph type="title"/>
          </p:nvPr>
        </p:nvSpPr>
        <p:spPr>
          <a:xfrm>
            <a:off x="230188" y="593725"/>
            <a:ext cx="8683625" cy="673100"/>
          </a:xfrm>
        </p:spPr>
        <p:txBody>
          <a:bodyPr/>
          <a:lstStyle/>
          <a:p>
            <a:pPr eaLnBrk="1" hangingPunct="1"/>
            <a:r>
              <a:rPr lang="en-US" altLang="en-US" u="sng"/>
              <a:t>What if </a:t>
            </a:r>
            <a:r>
              <a:rPr lang="el-GR" altLang="en-US" u="sng">
                <a:cs typeface="Arial" panose="020B0604020202020204" pitchFamily="34" charset="0"/>
              </a:rPr>
              <a:t>μ</a:t>
            </a:r>
            <a:r>
              <a:rPr lang="en-US" altLang="en-US" u="sng" baseline="-25000"/>
              <a:t>0</a:t>
            </a:r>
            <a:r>
              <a:rPr lang="en-US" altLang="en-US" u="sng"/>
              <a:t>=100, </a:t>
            </a:r>
            <a:r>
              <a:rPr lang="el-GR" altLang="en-US" u="sng">
                <a:cs typeface="Arial" panose="020B0604020202020204" pitchFamily="34" charset="0"/>
              </a:rPr>
              <a:t>μ</a:t>
            </a:r>
            <a:r>
              <a:rPr lang="en-US" altLang="en-US" u="sng" baseline="-25000"/>
              <a:t>a</a:t>
            </a:r>
            <a:r>
              <a:rPr lang="en-US" altLang="en-US" u="sng"/>
              <a:t>=115 (</a:t>
            </a:r>
            <a:r>
              <a:rPr lang="el-GR" altLang="en-US" u="sng">
                <a:cs typeface="Arial" panose="020B0604020202020204" pitchFamily="34" charset="0"/>
              </a:rPr>
              <a:t>σ</a:t>
            </a:r>
            <a:r>
              <a:rPr lang="en-US" altLang="en-US" u="sng" baseline="-25000">
                <a:cs typeface="Arial" panose="020B0604020202020204" pitchFamily="34" charset="0"/>
              </a:rPr>
              <a:t>x</a:t>
            </a:r>
            <a:r>
              <a:rPr lang="en-US" altLang="en-US" u="sng">
                <a:cs typeface="Arial" panose="020B0604020202020204" pitchFamily="34" charset="0"/>
              </a:rPr>
              <a:t>=20 &amp; N=16</a:t>
            </a:r>
            <a:r>
              <a:rPr lang="en-US" altLang="en-US" u="sng"/>
              <a:t>) ?</a:t>
            </a:r>
          </a:p>
        </p:txBody>
      </p:sp>
      <p:sp>
        <p:nvSpPr>
          <p:cNvPr id="187395" name="Text Box 3">
            <a:extLst>
              <a:ext uri="{FF2B5EF4-FFF2-40B4-BE49-F238E27FC236}">
                <a16:creationId xmlns:a16="http://schemas.microsoft.com/office/drawing/2014/main" id="{8A90AB0C-2644-4FE2-AB85-75E13746DF79}"/>
              </a:ext>
            </a:extLst>
          </p:cNvPr>
          <p:cNvSpPr txBox="1">
            <a:spLocks noChangeArrowheads="1"/>
          </p:cNvSpPr>
          <p:nvPr/>
        </p:nvSpPr>
        <p:spPr bwMode="auto">
          <a:xfrm>
            <a:off x="1863725" y="5473700"/>
            <a:ext cx="52689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t>Power = 0.91 (was 0.64)</a:t>
            </a:r>
          </a:p>
          <a:p>
            <a:pPr algn="ctr" eaLnBrk="1" hangingPunct="1"/>
            <a:r>
              <a:rPr lang="el-GR" altLang="en-US" sz="2400" b="1">
                <a:cs typeface="Arial" panose="020B0604020202020204" pitchFamily="34" charset="0"/>
              </a:rPr>
              <a:t>μ</a:t>
            </a:r>
            <a:r>
              <a:rPr lang="en-US" altLang="en-US" sz="2400" b="1" baseline="-25000"/>
              <a:t>a</a:t>
            </a:r>
            <a:r>
              <a:rPr lang="en-US" altLang="en-US" sz="2400" b="1"/>
              <a:t>-</a:t>
            </a:r>
            <a:r>
              <a:rPr lang="el-GR" altLang="en-US" sz="2400" b="1">
                <a:cs typeface="Arial" panose="020B0604020202020204" pitchFamily="34" charset="0"/>
              </a:rPr>
              <a:t>μ</a:t>
            </a:r>
            <a:r>
              <a:rPr lang="en-US" altLang="en-US" sz="2400" b="1" baseline="-25000"/>
              <a:t>0</a:t>
            </a:r>
            <a:r>
              <a:rPr lang="en-US" altLang="en-US" sz="2400" b="1"/>
              <a:t>=15 (previous difference = 10)</a:t>
            </a:r>
          </a:p>
        </p:txBody>
      </p:sp>
      <p:pic>
        <p:nvPicPr>
          <p:cNvPr id="187396" name="Picture 4" descr="NullAndAltDistn03">
            <a:extLst>
              <a:ext uri="{FF2B5EF4-FFF2-40B4-BE49-F238E27FC236}">
                <a16:creationId xmlns:a16="http://schemas.microsoft.com/office/drawing/2014/main" id="{C637759B-5BA0-4904-9168-084DCDD1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1441450"/>
            <a:ext cx="5297487"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7395"/>
                                        </p:tgtEl>
                                        <p:attrNameLst>
                                          <p:attrName>style.visibility</p:attrName>
                                        </p:attrNameLst>
                                      </p:cBhvr>
                                      <p:to>
                                        <p:strVal val="visible"/>
                                      </p:to>
                                    </p:set>
                                    <p:anim calcmode="lin" valueType="num">
                                      <p:cBhvr additive="base">
                                        <p:cTn id="11" dur="500" fill="hold"/>
                                        <p:tgtEl>
                                          <p:spTgt spid="187395"/>
                                        </p:tgtEl>
                                        <p:attrNameLst>
                                          <p:attrName>ppt_x</p:attrName>
                                        </p:attrNameLst>
                                      </p:cBhvr>
                                      <p:tavLst>
                                        <p:tav tm="0">
                                          <p:val>
                                            <p:strVal val="#ppt_x"/>
                                          </p:val>
                                        </p:tav>
                                        <p:tav tm="100000">
                                          <p:val>
                                            <p:strVal val="#ppt_x"/>
                                          </p:val>
                                        </p:tav>
                                      </p:tavLst>
                                    </p:anim>
                                    <p:anim calcmode="lin" valueType="num">
                                      <p:cBhvr additive="base">
                                        <p:cTn id="12" dur="500" fill="hold"/>
                                        <p:tgtEl>
                                          <p:spTgt spid="187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D07BEBF6-4B95-4B8E-BA3D-9D4D1AFC798E}"/>
              </a:ext>
            </a:extLst>
          </p:cNvPr>
          <p:cNvSpPr>
            <a:spLocks noGrp="1" noChangeArrowheads="1"/>
          </p:cNvSpPr>
          <p:nvPr>
            <p:ph type="title"/>
          </p:nvPr>
        </p:nvSpPr>
        <p:spPr>
          <a:xfrm>
            <a:off x="52388" y="593725"/>
            <a:ext cx="6865937" cy="1033463"/>
          </a:xfrm>
        </p:spPr>
        <p:txBody>
          <a:bodyPr/>
          <a:lstStyle/>
          <a:p>
            <a:pPr algn="l" eaLnBrk="1" hangingPunct="1"/>
            <a:r>
              <a:rPr lang="en-US" altLang="en-US" sz="2800" u="sng"/>
              <a:t>What if </a:t>
            </a:r>
            <a:r>
              <a:rPr lang="el-GR" altLang="en-US" sz="2800" u="sng">
                <a:cs typeface="Arial" panose="020B0604020202020204" pitchFamily="34" charset="0"/>
              </a:rPr>
              <a:t>μ</a:t>
            </a:r>
            <a:r>
              <a:rPr lang="en-US" altLang="en-US" sz="2800" u="sng" baseline="-25000"/>
              <a:t>0</a:t>
            </a:r>
            <a:r>
              <a:rPr lang="en-US" altLang="en-US" sz="2800" u="sng"/>
              <a:t>=100, </a:t>
            </a:r>
            <a:r>
              <a:rPr lang="el-GR" altLang="en-US" sz="2800" u="sng">
                <a:cs typeface="Arial" panose="020B0604020202020204" pitchFamily="34" charset="0"/>
              </a:rPr>
              <a:t>μ</a:t>
            </a:r>
            <a:r>
              <a:rPr lang="en-US" altLang="en-US" sz="2800" u="sng" baseline="-25000"/>
              <a:t>a</a:t>
            </a:r>
            <a:r>
              <a:rPr lang="en-US" altLang="en-US" sz="2800" u="sng"/>
              <a:t>=105 (</a:t>
            </a:r>
            <a:r>
              <a:rPr lang="el-GR" altLang="en-US" sz="2800" u="sng">
                <a:cs typeface="Arial" panose="020B0604020202020204" pitchFamily="34" charset="0"/>
              </a:rPr>
              <a:t>σ</a:t>
            </a:r>
            <a:r>
              <a:rPr lang="en-US" altLang="en-US" sz="2800" u="sng" baseline="-25000">
                <a:cs typeface="Arial" panose="020B0604020202020204" pitchFamily="34" charset="0"/>
              </a:rPr>
              <a:t>x</a:t>
            </a:r>
            <a:r>
              <a:rPr lang="en-US" altLang="en-US" sz="2800" u="sng">
                <a:cs typeface="Arial" panose="020B0604020202020204" pitchFamily="34" charset="0"/>
              </a:rPr>
              <a:t>=10, N=16</a:t>
            </a:r>
            <a:r>
              <a:rPr lang="en-US" altLang="en-US" sz="2800" u="sng"/>
              <a:t>) ?</a:t>
            </a:r>
            <a:br>
              <a:rPr lang="en-US" altLang="en-US" sz="2800" u="sng"/>
            </a:br>
            <a:r>
              <a:rPr lang="en-US" altLang="en-US" sz="2800" u="sng"/>
              <a:t>What if </a:t>
            </a:r>
            <a:r>
              <a:rPr lang="el-GR" altLang="en-US" sz="2800" u="sng">
                <a:cs typeface="Arial" panose="020B0604020202020204" pitchFamily="34" charset="0"/>
              </a:rPr>
              <a:t>μ</a:t>
            </a:r>
            <a:r>
              <a:rPr lang="en-US" altLang="en-US" sz="2800" u="sng" baseline="-25000"/>
              <a:t>0</a:t>
            </a:r>
            <a:r>
              <a:rPr lang="en-US" altLang="en-US" sz="2800" u="sng"/>
              <a:t>=100, </a:t>
            </a:r>
            <a:r>
              <a:rPr lang="el-GR" altLang="en-US" sz="2800" u="sng">
                <a:cs typeface="Arial" panose="020B0604020202020204" pitchFamily="34" charset="0"/>
              </a:rPr>
              <a:t>μ</a:t>
            </a:r>
            <a:r>
              <a:rPr lang="en-US" altLang="en-US" sz="2800" u="sng" baseline="-25000"/>
              <a:t>a</a:t>
            </a:r>
            <a:r>
              <a:rPr lang="en-US" altLang="en-US" sz="2800" u="sng"/>
              <a:t>=110 (</a:t>
            </a:r>
            <a:r>
              <a:rPr lang="el-GR" altLang="en-US" sz="2800" u="sng">
                <a:cs typeface="Arial" panose="020B0604020202020204" pitchFamily="34" charset="0"/>
              </a:rPr>
              <a:t>σ</a:t>
            </a:r>
            <a:r>
              <a:rPr lang="en-US" altLang="en-US" sz="2800" u="sng" baseline="-25000">
                <a:cs typeface="Arial" panose="020B0604020202020204" pitchFamily="34" charset="0"/>
              </a:rPr>
              <a:t>x</a:t>
            </a:r>
            <a:r>
              <a:rPr lang="en-US" altLang="en-US" sz="2800" u="sng">
                <a:cs typeface="Arial" panose="020B0604020202020204" pitchFamily="34" charset="0"/>
              </a:rPr>
              <a:t>=10, N=16</a:t>
            </a:r>
            <a:r>
              <a:rPr lang="en-US" altLang="en-US" sz="2800" u="sng"/>
              <a:t>) ?</a:t>
            </a:r>
            <a:br>
              <a:rPr lang="en-US" altLang="en-US" sz="2800" u="sng"/>
            </a:br>
            <a:r>
              <a:rPr lang="en-US" altLang="en-US" sz="2800" u="sng"/>
              <a:t>What if </a:t>
            </a:r>
            <a:r>
              <a:rPr lang="el-GR" altLang="en-US" sz="2800" u="sng">
                <a:cs typeface="Arial" panose="020B0604020202020204" pitchFamily="34" charset="0"/>
              </a:rPr>
              <a:t>μ</a:t>
            </a:r>
            <a:r>
              <a:rPr lang="en-US" altLang="en-US" sz="2800" u="sng" baseline="-25000"/>
              <a:t>0</a:t>
            </a:r>
            <a:r>
              <a:rPr lang="en-US" altLang="en-US" sz="2800" u="sng"/>
              <a:t>=100, </a:t>
            </a:r>
            <a:r>
              <a:rPr lang="el-GR" altLang="en-US" sz="2800" u="sng">
                <a:cs typeface="Arial" panose="020B0604020202020204" pitchFamily="34" charset="0"/>
              </a:rPr>
              <a:t>μ</a:t>
            </a:r>
            <a:r>
              <a:rPr lang="en-US" altLang="en-US" sz="2800" u="sng" baseline="-25000"/>
              <a:t>a</a:t>
            </a:r>
            <a:r>
              <a:rPr lang="en-US" altLang="en-US" sz="2800" u="sng"/>
              <a:t>=115 (</a:t>
            </a:r>
            <a:r>
              <a:rPr lang="el-GR" altLang="en-US" sz="2800" u="sng">
                <a:cs typeface="Arial" panose="020B0604020202020204" pitchFamily="34" charset="0"/>
              </a:rPr>
              <a:t>σ</a:t>
            </a:r>
            <a:r>
              <a:rPr lang="en-US" altLang="en-US" sz="2800" u="sng" baseline="-25000">
                <a:cs typeface="Arial" panose="020B0604020202020204" pitchFamily="34" charset="0"/>
              </a:rPr>
              <a:t>x</a:t>
            </a:r>
            <a:r>
              <a:rPr lang="en-US" altLang="en-US" sz="2800" u="sng">
                <a:cs typeface="Arial" panose="020B0604020202020204" pitchFamily="34" charset="0"/>
              </a:rPr>
              <a:t>=10, N=16</a:t>
            </a:r>
            <a:r>
              <a:rPr lang="en-US" altLang="en-US" sz="2800" u="sng"/>
              <a:t>) ?</a:t>
            </a:r>
          </a:p>
        </p:txBody>
      </p:sp>
      <p:pic>
        <p:nvPicPr>
          <p:cNvPr id="189498" name="Picture 58" descr="NullAndAltDistn105sig10n16">
            <a:extLst>
              <a:ext uri="{FF2B5EF4-FFF2-40B4-BE49-F238E27FC236}">
                <a16:creationId xmlns:a16="http://schemas.microsoft.com/office/drawing/2014/main" id="{46F11342-65C9-45E4-8450-1340DC49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1873250"/>
            <a:ext cx="5297488"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99" name="Rectangle 59">
            <a:extLst>
              <a:ext uri="{FF2B5EF4-FFF2-40B4-BE49-F238E27FC236}">
                <a16:creationId xmlns:a16="http://schemas.microsoft.com/office/drawing/2014/main" id="{CB483589-11A8-4971-A8C8-052202056AC2}"/>
              </a:ext>
            </a:extLst>
          </p:cNvPr>
          <p:cNvSpPr>
            <a:spLocks noChangeArrowheads="1"/>
          </p:cNvSpPr>
          <p:nvPr/>
        </p:nvSpPr>
        <p:spPr bwMode="black">
          <a:xfrm>
            <a:off x="6694488" y="509588"/>
            <a:ext cx="24622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45715" rIns="45715" bIns="45715"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en-US" sz="2800" b="1" u="sng">
                <a:solidFill>
                  <a:srgbClr val="002A54"/>
                </a:solidFill>
              </a:rPr>
              <a:t>Power = 0.64 </a:t>
            </a:r>
          </a:p>
        </p:txBody>
      </p:sp>
      <p:sp>
        <p:nvSpPr>
          <p:cNvPr id="189500" name="Rectangle 60">
            <a:extLst>
              <a:ext uri="{FF2B5EF4-FFF2-40B4-BE49-F238E27FC236}">
                <a16:creationId xmlns:a16="http://schemas.microsoft.com/office/drawing/2014/main" id="{BB52321A-DB88-4F25-8AFD-4FC74BD9C8FB}"/>
              </a:ext>
            </a:extLst>
          </p:cNvPr>
          <p:cNvSpPr>
            <a:spLocks noChangeArrowheads="1"/>
          </p:cNvSpPr>
          <p:nvPr/>
        </p:nvSpPr>
        <p:spPr bwMode="black">
          <a:xfrm>
            <a:off x="6681788" y="871538"/>
            <a:ext cx="24622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45715" rIns="45715" bIns="45715"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en-US" sz="2800" b="1" u="sng">
                <a:solidFill>
                  <a:srgbClr val="002A54"/>
                </a:solidFill>
              </a:rPr>
              <a:t>Power = 0.99 </a:t>
            </a:r>
          </a:p>
        </p:txBody>
      </p:sp>
      <p:sp>
        <p:nvSpPr>
          <p:cNvPr id="189501" name="Rectangle 61">
            <a:extLst>
              <a:ext uri="{FF2B5EF4-FFF2-40B4-BE49-F238E27FC236}">
                <a16:creationId xmlns:a16="http://schemas.microsoft.com/office/drawing/2014/main" id="{C20E8996-C290-406B-A1FC-77A78CA46D70}"/>
              </a:ext>
            </a:extLst>
          </p:cNvPr>
          <p:cNvSpPr>
            <a:spLocks noChangeArrowheads="1"/>
          </p:cNvSpPr>
          <p:nvPr/>
        </p:nvSpPr>
        <p:spPr bwMode="black">
          <a:xfrm>
            <a:off x="6681788" y="1233488"/>
            <a:ext cx="24622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45715" rIns="45715" bIns="45715"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en-US" sz="2800" b="1" u="sng">
                <a:solidFill>
                  <a:srgbClr val="002A54"/>
                </a:solidFill>
              </a:rPr>
              <a:t>Power = 1.00 </a:t>
            </a:r>
          </a:p>
        </p:txBody>
      </p:sp>
      <p:pic>
        <p:nvPicPr>
          <p:cNvPr id="189502" name="Picture 62" descr="NullAndAltDistn110sig10n16">
            <a:extLst>
              <a:ext uri="{FF2B5EF4-FFF2-40B4-BE49-F238E27FC236}">
                <a16:creationId xmlns:a16="http://schemas.microsoft.com/office/drawing/2014/main" id="{1C85CA80-760B-443F-B2AA-A913DD3DA1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900" y="1874838"/>
            <a:ext cx="5297488"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503" name="Picture 63" descr="NullAndAltDistn115sig10n16">
            <a:extLst>
              <a:ext uri="{FF2B5EF4-FFF2-40B4-BE49-F238E27FC236}">
                <a16:creationId xmlns:a16="http://schemas.microsoft.com/office/drawing/2014/main" id="{A006B537-A38D-4DF2-93F3-64DF01FD4C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488" y="1874838"/>
            <a:ext cx="5297487"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504" name="Rectangle 64">
            <a:extLst>
              <a:ext uri="{FF2B5EF4-FFF2-40B4-BE49-F238E27FC236}">
                <a16:creationId xmlns:a16="http://schemas.microsoft.com/office/drawing/2014/main" id="{238BF295-33EF-46AC-9043-45BA7BBE4380}"/>
              </a:ext>
            </a:extLst>
          </p:cNvPr>
          <p:cNvSpPr>
            <a:spLocks noChangeArrowheads="1"/>
          </p:cNvSpPr>
          <p:nvPr/>
        </p:nvSpPr>
        <p:spPr bwMode="black">
          <a:xfrm>
            <a:off x="180975" y="5780088"/>
            <a:ext cx="8731250" cy="563562"/>
          </a:xfrm>
          <a:prstGeom prst="rect">
            <a:avLst/>
          </a:prstGeom>
          <a:solidFill>
            <a:srgbClr val="FF0000"/>
          </a:solidFill>
          <a:ln w="9525">
            <a:noFill/>
            <a:miter lim="800000"/>
            <a:headEnd/>
            <a:tailEnd/>
          </a:ln>
          <a:effectLst/>
        </p:spPr>
        <p:txBody>
          <a:bodyPr lIns="45715" tIns="45715" rIns="45715" bIns="45715" anchor="ctr" anchorCtr="1"/>
          <a:lstStyle/>
          <a:p>
            <a:pPr>
              <a:lnSpc>
                <a:spcPct val="85000"/>
              </a:lnSpc>
              <a:defRPr/>
            </a:pPr>
            <a:r>
              <a:rPr lang="en-US" sz="2200" b="1">
                <a:solidFill>
                  <a:schemeClr val="bg1"/>
                </a:solidFill>
                <a:effectLst>
                  <a:outerShdw blurRad="38100" dist="38100" dir="2700000" algn="tl">
                    <a:srgbClr val="000000"/>
                  </a:outerShdw>
                </a:effectLst>
                <a:latin typeface="Arial" charset="0"/>
              </a:rPr>
              <a:t>The “effect” of increasing the difference between the means increases power, i.e. </a:t>
            </a:r>
            <a:r>
              <a:rPr lang="el-GR" sz="2200" b="1">
                <a:solidFill>
                  <a:schemeClr val="bg1"/>
                </a:solidFill>
                <a:effectLst>
                  <a:outerShdw blurRad="38100" dist="38100" dir="2700000" algn="tl">
                    <a:srgbClr val="000000"/>
                  </a:outerShdw>
                </a:effectLst>
                <a:latin typeface="Arial" charset="0"/>
                <a:cs typeface="Arial" charset="0"/>
              </a:rPr>
              <a:t>μ</a:t>
            </a:r>
            <a:r>
              <a:rPr lang="en-US" sz="2200" b="1" baseline="-25000">
                <a:solidFill>
                  <a:schemeClr val="bg1"/>
                </a:solidFill>
                <a:effectLst>
                  <a:outerShdw blurRad="38100" dist="38100" dir="2700000" algn="tl">
                    <a:srgbClr val="000000"/>
                  </a:outerShdw>
                </a:effectLst>
                <a:latin typeface="Arial" charset="0"/>
              </a:rPr>
              <a:t>a</a:t>
            </a:r>
            <a:r>
              <a:rPr lang="en-US" sz="2200" b="1">
                <a:solidFill>
                  <a:schemeClr val="bg1"/>
                </a:solidFill>
                <a:effectLst>
                  <a:outerShdw blurRad="38100" dist="38100" dir="2700000" algn="tl">
                    <a:srgbClr val="000000"/>
                  </a:outerShdw>
                </a:effectLst>
                <a:latin typeface="Arial" charset="0"/>
              </a:rPr>
              <a:t>-</a:t>
            </a:r>
            <a:r>
              <a:rPr lang="el-GR" sz="2200" b="1">
                <a:solidFill>
                  <a:schemeClr val="bg1"/>
                </a:solidFill>
                <a:effectLst>
                  <a:outerShdw blurRad="38100" dist="38100" dir="2700000" algn="tl">
                    <a:srgbClr val="000000"/>
                  </a:outerShdw>
                </a:effectLst>
                <a:latin typeface="Arial" charset="0"/>
                <a:cs typeface="Arial" charset="0"/>
              </a:rPr>
              <a:t>μ</a:t>
            </a:r>
            <a:r>
              <a:rPr lang="en-US" sz="2200" b="1" baseline="-25000">
                <a:solidFill>
                  <a:schemeClr val="bg1"/>
                </a:solidFill>
                <a:effectLst>
                  <a:outerShdw blurRad="38100" dist="38100" dir="2700000" algn="tl">
                    <a:srgbClr val="000000"/>
                  </a:outerShdw>
                </a:effectLst>
                <a:latin typeface="Arial" charset="0"/>
              </a:rPr>
              <a:t>0</a:t>
            </a:r>
            <a:r>
              <a:rPr lang="en-US" sz="2200" b="1">
                <a:solidFill>
                  <a:schemeClr val="bg1"/>
                </a:solidFill>
                <a:effectLst>
                  <a:outerShdw blurRad="38100" dist="38100" dir="2700000" algn="tl">
                    <a:srgbClr val="000000"/>
                  </a:outerShdw>
                </a:effectLst>
                <a:latin typeface="Arial" charset="0"/>
              </a:rPr>
              <a:t> is related to “effect size” of this test.</a:t>
            </a:r>
          </a:p>
        </p:txBody>
      </p:sp>
      <p:sp>
        <p:nvSpPr>
          <p:cNvPr id="189505" name="Text Box 65">
            <a:extLst>
              <a:ext uri="{FF2B5EF4-FFF2-40B4-BE49-F238E27FC236}">
                <a16:creationId xmlns:a16="http://schemas.microsoft.com/office/drawing/2014/main" id="{20DD092E-1519-40F2-BCCA-C9CB08ECD46F}"/>
              </a:ext>
            </a:extLst>
          </p:cNvPr>
          <p:cNvSpPr txBox="1">
            <a:spLocks noChangeArrowheads="1"/>
          </p:cNvSpPr>
          <p:nvPr/>
        </p:nvSpPr>
        <p:spPr bwMode="auto">
          <a:xfrm>
            <a:off x="0" y="2808288"/>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If we decrease  </a:t>
            </a:r>
            <a:r>
              <a:rPr lang="en-US" altLang="en-US" sz="3200" b="1" u="sng">
                <a:sym typeface="Symbol" panose="05050102010706020507" pitchFamily="18" charset="2"/>
              </a:rPr>
              <a:t></a:t>
            </a:r>
            <a:r>
              <a:rPr lang="en-US" altLang="en-US" sz="3200" b="1" u="sng" baseline="-25000">
                <a:sym typeface="Symbol" panose="05050102010706020507" pitchFamily="18" charset="2"/>
              </a:rPr>
              <a:t>x</a:t>
            </a:r>
            <a:r>
              <a:rPr lang="en-US" altLang="en-US" sz="3200" b="1" u="sng"/>
              <a:t>, will power go up or down?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505"/>
                                        </p:tgtEl>
                                        <p:attrNameLst>
                                          <p:attrName>style.visibility</p:attrName>
                                        </p:attrNameLst>
                                      </p:cBhvr>
                                      <p:to>
                                        <p:strVal val="visible"/>
                                      </p:to>
                                    </p:set>
                                  </p:childTnLst>
                                  <p:subTnLst>
                                    <p:set>
                                      <p:cBhvr override="childStyle">
                                        <p:cTn dur="1" fill="hold" display="0" masterRel="nextClick" afterEffect="1"/>
                                        <p:tgtEl>
                                          <p:spTgt spid="18950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4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94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9499"/>
                                        </p:tgtEl>
                                        <p:attrNameLst>
                                          <p:attrName>style.visibility</p:attrName>
                                        </p:attrNameLst>
                                      </p:cBhvr>
                                      <p:to>
                                        <p:strVal val="visible"/>
                                      </p:to>
                                    </p:set>
                                    <p:anim calcmode="lin" valueType="num">
                                      <p:cBhvr additive="base">
                                        <p:cTn id="19" dur="500" fill="hold"/>
                                        <p:tgtEl>
                                          <p:spTgt spid="189499"/>
                                        </p:tgtEl>
                                        <p:attrNameLst>
                                          <p:attrName>ppt_x</p:attrName>
                                        </p:attrNameLst>
                                      </p:cBhvr>
                                      <p:tavLst>
                                        <p:tav tm="0">
                                          <p:val>
                                            <p:strVal val="1+#ppt_w/2"/>
                                          </p:val>
                                        </p:tav>
                                        <p:tav tm="100000">
                                          <p:val>
                                            <p:strVal val="#ppt_x"/>
                                          </p:val>
                                        </p:tav>
                                      </p:tavLst>
                                    </p:anim>
                                    <p:anim calcmode="lin" valueType="num">
                                      <p:cBhvr additive="base">
                                        <p:cTn id="20" dur="500" fill="hold"/>
                                        <p:tgtEl>
                                          <p:spTgt spid="1894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95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89500"/>
                                        </p:tgtEl>
                                        <p:attrNameLst>
                                          <p:attrName>style.visibility</p:attrName>
                                        </p:attrNameLst>
                                      </p:cBhvr>
                                      <p:to>
                                        <p:strVal val="visible"/>
                                      </p:to>
                                    </p:set>
                                    <p:anim calcmode="lin" valueType="num">
                                      <p:cBhvr additive="base">
                                        <p:cTn id="29" dur="500" fill="hold"/>
                                        <p:tgtEl>
                                          <p:spTgt spid="189500"/>
                                        </p:tgtEl>
                                        <p:attrNameLst>
                                          <p:attrName>ppt_x</p:attrName>
                                        </p:attrNameLst>
                                      </p:cBhvr>
                                      <p:tavLst>
                                        <p:tav tm="0">
                                          <p:val>
                                            <p:strVal val="1+#ppt_w/2"/>
                                          </p:val>
                                        </p:tav>
                                        <p:tav tm="100000">
                                          <p:val>
                                            <p:strVal val="#ppt_x"/>
                                          </p:val>
                                        </p:tav>
                                      </p:tavLst>
                                    </p:anim>
                                    <p:anim calcmode="lin" valueType="num">
                                      <p:cBhvr additive="base">
                                        <p:cTn id="30" dur="500" fill="hold"/>
                                        <p:tgtEl>
                                          <p:spTgt spid="18950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950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89501"/>
                                        </p:tgtEl>
                                        <p:attrNameLst>
                                          <p:attrName>style.visibility</p:attrName>
                                        </p:attrNameLst>
                                      </p:cBhvr>
                                      <p:to>
                                        <p:strVal val="visible"/>
                                      </p:to>
                                    </p:set>
                                    <p:anim calcmode="lin" valueType="num">
                                      <p:cBhvr additive="base">
                                        <p:cTn id="39" dur="500" fill="hold"/>
                                        <p:tgtEl>
                                          <p:spTgt spid="189501"/>
                                        </p:tgtEl>
                                        <p:attrNameLst>
                                          <p:attrName>ppt_x</p:attrName>
                                        </p:attrNameLst>
                                      </p:cBhvr>
                                      <p:tavLst>
                                        <p:tav tm="0">
                                          <p:val>
                                            <p:strVal val="1+#ppt_w/2"/>
                                          </p:val>
                                        </p:tav>
                                        <p:tav tm="100000">
                                          <p:val>
                                            <p:strVal val="#ppt_x"/>
                                          </p:val>
                                        </p:tav>
                                      </p:tavLst>
                                    </p:anim>
                                    <p:anim calcmode="lin" valueType="num">
                                      <p:cBhvr additive="base">
                                        <p:cTn id="40" dur="500" fill="hold"/>
                                        <p:tgtEl>
                                          <p:spTgt spid="18950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89504"/>
                                        </p:tgtEl>
                                        <p:attrNameLst>
                                          <p:attrName>style.visibility</p:attrName>
                                        </p:attrNameLst>
                                      </p:cBhvr>
                                      <p:to>
                                        <p:strVal val="visible"/>
                                      </p:to>
                                    </p:set>
                                    <p:anim calcmode="lin" valueType="num">
                                      <p:cBhvr additive="base">
                                        <p:cTn id="45" dur="500" fill="hold"/>
                                        <p:tgtEl>
                                          <p:spTgt spid="189504"/>
                                        </p:tgtEl>
                                        <p:attrNameLst>
                                          <p:attrName>ppt_x</p:attrName>
                                        </p:attrNameLst>
                                      </p:cBhvr>
                                      <p:tavLst>
                                        <p:tav tm="0">
                                          <p:val>
                                            <p:strVal val="1+#ppt_w/2"/>
                                          </p:val>
                                        </p:tav>
                                        <p:tav tm="100000">
                                          <p:val>
                                            <p:strVal val="#ppt_x"/>
                                          </p:val>
                                        </p:tav>
                                      </p:tavLst>
                                    </p:anim>
                                    <p:anim calcmode="lin" valueType="num">
                                      <p:cBhvr additive="base">
                                        <p:cTn id="46" dur="500" fill="hold"/>
                                        <p:tgtEl>
                                          <p:spTgt spid="1895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189499" grpId="0"/>
      <p:bldP spid="189500" grpId="0"/>
      <p:bldP spid="189501" grpId="0"/>
      <p:bldP spid="189504" grpId="0" animBg="1"/>
      <p:bldP spid="1895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C2BE7F3-44A5-42E8-AA1B-BFA9E3C73C09}"/>
              </a:ext>
            </a:extLst>
          </p:cNvPr>
          <p:cNvSpPr>
            <a:spLocks noGrp="1" noChangeArrowheads="1"/>
          </p:cNvSpPr>
          <p:nvPr>
            <p:ph type="title"/>
          </p:nvPr>
        </p:nvSpPr>
        <p:spPr>
          <a:xfrm>
            <a:off x="230188" y="466725"/>
            <a:ext cx="8683625" cy="528638"/>
          </a:xfrm>
        </p:spPr>
        <p:txBody>
          <a:bodyPr/>
          <a:lstStyle/>
          <a:p>
            <a:pPr eaLnBrk="1" hangingPunct="1"/>
            <a:r>
              <a:rPr lang="en-US" altLang="en-US" u="sng"/>
              <a:t>Summary so far</a:t>
            </a:r>
          </a:p>
        </p:txBody>
      </p:sp>
      <p:graphicFrame>
        <p:nvGraphicFramePr>
          <p:cNvPr id="192515" name="Group 3">
            <a:extLst>
              <a:ext uri="{FF2B5EF4-FFF2-40B4-BE49-F238E27FC236}">
                <a16:creationId xmlns:a16="http://schemas.microsoft.com/office/drawing/2014/main" id="{D16A103B-D685-4B78-9237-F1FDEFCEF306}"/>
              </a:ext>
            </a:extLst>
          </p:cNvPr>
          <p:cNvGraphicFramePr>
            <a:graphicFrameLocks noGrp="1"/>
          </p:cNvGraphicFramePr>
          <p:nvPr>
            <p:ph idx="1"/>
          </p:nvPr>
        </p:nvGraphicFramePr>
        <p:xfrm>
          <a:off x="230188" y="1860550"/>
          <a:ext cx="8683625" cy="4319590"/>
        </p:xfrm>
        <a:graphic>
          <a:graphicData uri="http://schemas.openxmlformats.org/drawingml/2006/table">
            <a:tbl>
              <a:tblPr/>
              <a:tblGrid>
                <a:gridCol w="1736725">
                  <a:extLst>
                    <a:ext uri="{9D8B030D-6E8A-4147-A177-3AD203B41FA5}">
                      <a16:colId xmlns:a16="http://schemas.microsoft.com/office/drawing/2014/main" val="20000"/>
                    </a:ext>
                  </a:extLst>
                </a:gridCol>
                <a:gridCol w="1736725">
                  <a:extLst>
                    <a:ext uri="{9D8B030D-6E8A-4147-A177-3AD203B41FA5}">
                      <a16:colId xmlns:a16="http://schemas.microsoft.com/office/drawing/2014/main" val="20001"/>
                    </a:ext>
                  </a:extLst>
                </a:gridCol>
                <a:gridCol w="1736725">
                  <a:extLst>
                    <a:ext uri="{9D8B030D-6E8A-4147-A177-3AD203B41FA5}">
                      <a16:colId xmlns:a16="http://schemas.microsoft.com/office/drawing/2014/main" val="20002"/>
                    </a:ext>
                  </a:extLst>
                </a:gridCol>
                <a:gridCol w="1736725">
                  <a:extLst>
                    <a:ext uri="{9D8B030D-6E8A-4147-A177-3AD203B41FA5}">
                      <a16:colId xmlns:a16="http://schemas.microsoft.com/office/drawing/2014/main" val="20003"/>
                    </a:ext>
                  </a:extLst>
                </a:gridCol>
                <a:gridCol w="1736725">
                  <a:extLst>
                    <a:ext uri="{9D8B030D-6E8A-4147-A177-3AD203B41FA5}">
                      <a16:colId xmlns:a16="http://schemas.microsoft.com/office/drawing/2014/main" val="20004"/>
                    </a:ext>
                  </a:extLst>
                </a:gridCol>
              </a:tblGrid>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l-GR" sz="2400" b="1" i="0" u="sng" strike="noStrike" cap="none" normalizeH="0" baseline="0">
                          <a:ln>
                            <a:noFill/>
                          </a:ln>
                          <a:solidFill>
                            <a:srgbClr val="002A54"/>
                          </a:solidFill>
                          <a:effectLst/>
                          <a:latin typeface="Arial" charset="0"/>
                          <a:cs typeface="Arial" charset="0"/>
                        </a:rPr>
                        <a:t>μ</a:t>
                      </a:r>
                      <a:r>
                        <a:rPr kumimoji="0" lang="en-US" sz="2400" b="1" i="0" u="sng" strike="noStrike" cap="none" normalizeH="0" baseline="-25000">
                          <a:ln>
                            <a:noFill/>
                          </a:ln>
                          <a:solidFill>
                            <a:srgbClr val="002A54"/>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l-GR" sz="2400" b="1" i="0" u="sng" strike="noStrike" cap="none" normalizeH="0" baseline="0">
                          <a:ln>
                            <a:noFill/>
                          </a:ln>
                          <a:solidFill>
                            <a:srgbClr val="002A54"/>
                          </a:solidFill>
                          <a:effectLst/>
                          <a:latin typeface="Arial" charset="0"/>
                          <a:cs typeface="Arial" charset="0"/>
                        </a:rPr>
                        <a:t>μ</a:t>
                      </a:r>
                      <a:r>
                        <a:rPr kumimoji="0" lang="en-US" sz="2400" b="1" i="0" u="sng" strike="noStrike" cap="none" normalizeH="0" baseline="-25000">
                          <a:ln>
                            <a:noFill/>
                          </a:ln>
                          <a:solidFill>
                            <a:srgbClr val="002A54"/>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l-GR" sz="2400" b="1" i="0" u="sng" strike="noStrike" cap="none" normalizeH="0" baseline="0">
                          <a:ln>
                            <a:noFill/>
                          </a:ln>
                          <a:solidFill>
                            <a:srgbClr val="002A54"/>
                          </a:solidFill>
                          <a:effectLst/>
                          <a:latin typeface="Arial" charset="0"/>
                          <a:cs typeface="Arial" charset="0"/>
                        </a:rPr>
                        <a:t>μ</a:t>
                      </a:r>
                      <a:r>
                        <a:rPr kumimoji="0" lang="en-US" sz="2400" b="1" i="0" u="sng" strike="noStrike" cap="none" normalizeH="0" baseline="-25000">
                          <a:ln>
                            <a:noFill/>
                          </a:ln>
                          <a:solidFill>
                            <a:srgbClr val="002A54"/>
                          </a:solidFill>
                          <a:effectLst/>
                          <a:latin typeface="Arial" charset="0"/>
                        </a:rPr>
                        <a:t>a</a:t>
                      </a:r>
                      <a:r>
                        <a:rPr kumimoji="0" lang="en-US" sz="2400" b="1" i="0" u="sng" strike="noStrike" cap="none" normalizeH="0" baseline="0">
                          <a:ln>
                            <a:noFill/>
                          </a:ln>
                          <a:solidFill>
                            <a:srgbClr val="002A54"/>
                          </a:solidFill>
                          <a:effectLst/>
                          <a:latin typeface="Arial" charset="0"/>
                        </a:rPr>
                        <a:t>-</a:t>
                      </a:r>
                      <a:r>
                        <a:rPr kumimoji="0" lang="el-GR" sz="2400" b="1" i="0" u="sng" strike="noStrike" cap="none" normalizeH="0" baseline="0">
                          <a:ln>
                            <a:noFill/>
                          </a:ln>
                          <a:solidFill>
                            <a:srgbClr val="002A54"/>
                          </a:solidFill>
                          <a:effectLst/>
                          <a:latin typeface="Arial" charset="0"/>
                          <a:cs typeface="Arial" charset="0"/>
                        </a:rPr>
                        <a:t>μ</a:t>
                      </a:r>
                      <a:r>
                        <a:rPr kumimoji="0" lang="en-US" sz="2400" b="1" i="0" u="sng" strike="noStrike" cap="none" normalizeH="0" baseline="-25000">
                          <a:ln>
                            <a:noFill/>
                          </a:ln>
                          <a:solidFill>
                            <a:srgbClr val="002A54"/>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l-GR" sz="2400" b="1" i="0" u="sng" strike="noStrike" cap="none" normalizeH="0" baseline="0">
                          <a:ln>
                            <a:noFill/>
                          </a:ln>
                          <a:solidFill>
                            <a:srgbClr val="002A54"/>
                          </a:solidFill>
                          <a:effectLst/>
                          <a:latin typeface="Arial" charset="0"/>
                          <a:cs typeface="Arial" charset="0"/>
                        </a:rPr>
                        <a:t>σ</a:t>
                      </a:r>
                      <a:r>
                        <a:rPr kumimoji="0" lang="en-US" sz="2400" b="1" i="0" u="sng" strike="noStrike" cap="none" normalizeH="0" baseline="-25000">
                          <a:ln>
                            <a:noFill/>
                          </a:ln>
                          <a:solidFill>
                            <a:srgbClr val="002A54"/>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sng" strike="noStrike" cap="none" normalizeH="0" baseline="0">
                          <a:ln>
                            <a:noFill/>
                          </a:ln>
                          <a:solidFill>
                            <a:srgbClr val="002A54"/>
                          </a:solidFill>
                          <a:effectLst/>
                          <a:latin typeface="Arial"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950">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5950">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92565" name="Rectangle 53">
            <a:extLst>
              <a:ext uri="{FF2B5EF4-FFF2-40B4-BE49-F238E27FC236}">
                <a16:creationId xmlns:a16="http://schemas.microsoft.com/office/drawing/2014/main" id="{8501857F-D56C-41ED-A969-4D9247B2BF11}"/>
              </a:ext>
            </a:extLst>
          </p:cNvPr>
          <p:cNvSpPr>
            <a:spLocks noChangeArrowheads="1"/>
          </p:cNvSpPr>
          <p:nvPr/>
        </p:nvSpPr>
        <p:spPr bwMode="black">
          <a:xfrm>
            <a:off x="233363" y="1019175"/>
            <a:ext cx="8645525" cy="755650"/>
          </a:xfrm>
          <a:prstGeom prst="rect">
            <a:avLst/>
          </a:prstGeom>
          <a:solidFill>
            <a:srgbClr val="FF0000"/>
          </a:solidFill>
          <a:ln w="9525">
            <a:noFill/>
            <a:miter lim="800000"/>
            <a:headEnd/>
            <a:tailEnd/>
          </a:ln>
          <a:effectLst/>
        </p:spPr>
        <p:txBody>
          <a:bodyPr lIns="45715" tIns="45715" rIns="45715" bIns="45715" anchor="ctr" anchorCtr="1"/>
          <a:lstStyle/>
          <a:p>
            <a:pPr algn="ctr">
              <a:lnSpc>
                <a:spcPct val="85000"/>
              </a:lnSpc>
              <a:defRPr/>
            </a:pPr>
            <a:r>
              <a:rPr lang="en-US" sz="2400" b="1" u="sng">
                <a:solidFill>
                  <a:schemeClr val="bg1"/>
                </a:solidFill>
                <a:effectLst>
                  <a:outerShdw blurRad="38100" dist="38100" dir="2700000" algn="tl">
                    <a:srgbClr val="000000"/>
                  </a:outerShdw>
                </a:effectLst>
                <a:latin typeface="Arial" charset="0"/>
              </a:rPr>
              <a:t>This is for N=16, what if we have </a:t>
            </a:r>
            <a:br>
              <a:rPr lang="en-US" sz="2400" b="1" u="sng">
                <a:solidFill>
                  <a:schemeClr val="bg1"/>
                </a:solidFill>
                <a:effectLst>
                  <a:outerShdw blurRad="38100" dist="38100" dir="2700000" algn="tl">
                    <a:srgbClr val="000000"/>
                  </a:outerShdw>
                </a:effectLst>
                <a:latin typeface="Arial" charset="0"/>
              </a:rPr>
            </a:br>
            <a:r>
              <a:rPr lang="en-US" sz="2400" b="1" u="sng">
                <a:solidFill>
                  <a:schemeClr val="bg1"/>
                </a:solidFill>
                <a:effectLst>
                  <a:outerShdw blurRad="38100" dist="38100" dir="2700000" algn="tl">
                    <a:srgbClr val="000000"/>
                  </a:outerShdw>
                </a:effectLst>
                <a:latin typeface="Arial" charset="0"/>
              </a:rPr>
              <a:t>a different N (sample size)? </a:t>
            </a:r>
          </a:p>
        </p:txBody>
      </p:sp>
      <p:sp>
        <p:nvSpPr>
          <p:cNvPr id="2" name="Rectangle 1">
            <a:extLst>
              <a:ext uri="{FF2B5EF4-FFF2-40B4-BE49-F238E27FC236}">
                <a16:creationId xmlns:a16="http://schemas.microsoft.com/office/drawing/2014/main" id="{E51EE81B-C96B-421D-B481-42F22326FA9A}"/>
              </a:ext>
            </a:extLst>
          </p:cNvPr>
          <p:cNvSpPr/>
          <p:nvPr/>
        </p:nvSpPr>
        <p:spPr>
          <a:xfrm>
            <a:off x="152400" y="3058160"/>
            <a:ext cx="8839200" cy="684530"/>
          </a:xfrm>
          <a:prstGeom prst="rect">
            <a:avLst/>
          </a:prstGeom>
          <a:solidFill>
            <a:srgbClr val="B7965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E2EFD2-E218-4199-871C-BFD24760FA64}"/>
              </a:ext>
            </a:extLst>
          </p:cNvPr>
          <p:cNvSpPr/>
          <p:nvPr/>
        </p:nvSpPr>
        <p:spPr>
          <a:xfrm>
            <a:off x="152400" y="4255770"/>
            <a:ext cx="8839200" cy="684530"/>
          </a:xfrm>
          <a:prstGeom prst="rect">
            <a:avLst/>
          </a:prstGeom>
          <a:solidFill>
            <a:srgbClr val="B7965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65" grpId="0" animBg="1"/>
      <p:bldP spid="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DD698C-B081-4123-ABD4-A0DA2FDBABCE}"/>
              </a:ext>
            </a:extLst>
          </p:cNvPr>
          <p:cNvSpPr>
            <a:spLocks noGrp="1" noChangeArrowheads="1"/>
          </p:cNvSpPr>
          <p:nvPr>
            <p:ph type="title"/>
          </p:nvPr>
        </p:nvSpPr>
        <p:spPr>
          <a:xfrm>
            <a:off x="230188" y="498475"/>
            <a:ext cx="8683625" cy="509588"/>
          </a:xfrm>
        </p:spPr>
        <p:txBody>
          <a:bodyPr/>
          <a:lstStyle/>
          <a:p>
            <a:pPr eaLnBrk="1" hangingPunct="1"/>
            <a:r>
              <a:rPr lang="en-US" altLang="en-US" u="sng" dirty="0"/>
              <a:t>PASS Power Analysis Software</a:t>
            </a:r>
          </a:p>
        </p:txBody>
      </p:sp>
      <p:sp>
        <p:nvSpPr>
          <p:cNvPr id="240643" name="Rectangle 3">
            <a:extLst>
              <a:ext uri="{FF2B5EF4-FFF2-40B4-BE49-F238E27FC236}">
                <a16:creationId xmlns:a16="http://schemas.microsoft.com/office/drawing/2014/main" id="{76E7E7A4-FE3A-4645-B4B2-2C68061A03D4}"/>
              </a:ext>
            </a:extLst>
          </p:cNvPr>
          <p:cNvSpPr>
            <a:spLocks noGrp="1" noChangeArrowheads="1"/>
          </p:cNvSpPr>
          <p:nvPr>
            <p:ph type="body" idx="1"/>
          </p:nvPr>
        </p:nvSpPr>
        <p:spPr>
          <a:xfrm>
            <a:off x="407988" y="1147666"/>
            <a:ext cx="8505825" cy="1706530"/>
          </a:xfrm>
        </p:spPr>
        <p:txBody>
          <a:bodyPr/>
          <a:lstStyle/>
          <a:p>
            <a:pPr marL="0" indent="0" eaLnBrk="1" hangingPunct="1">
              <a:buNone/>
            </a:pPr>
            <a:r>
              <a:rPr lang="en-US" altLang="en-US" sz="2000" dirty="0"/>
              <a:t>PASS – go to </a:t>
            </a:r>
            <a:r>
              <a:rPr lang="en-US" altLang="en-US" sz="2000" dirty="0">
                <a:hlinkClick r:id="rId3"/>
              </a:rPr>
              <a:t>http://www.ncss.com/pass.html</a:t>
            </a:r>
            <a:r>
              <a:rPr lang="en-US" altLang="en-US" sz="2000" dirty="0"/>
              <a:t> </a:t>
            </a:r>
          </a:p>
          <a:p>
            <a:pPr lvl="1" eaLnBrk="1" hangingPunct="1"/>
            <a:r>
              <a:rPr lang="en-US" altLang="en-US" sz="2000" dirty="0"/>
              <a:t>download Trial for FREE, Annual License $695] but</a:t>
            </a:r>
          </a:p>
          <a:p>
            <a:pPr lvl="1" eaLnBrk="1" hangingPunct="1"/>
            <a:r>
              <a:rPr lang="en-US" altLang="en-US" sz="2000" dirty="0"/>
              <a:t>documentation FREE, https://www.ncss.com/software/pass/pass-documentation/</a:t>
            </a:r>
            <a:endParaRPr lang="en-US" altLang="en-US" sz="2000" i="1" dirty="0"/>
          </a:p>
        </p:txBody>
      </p:sp>
      <p:pic>
        <p:nvPicPr>
          <p:cNvPr id="2" name="Picture 1">
            <a:extLst>
              <a:ext uri="{FF2B5EF4-FFF2-40B4-BE49-F238E27FC236}">
                <a16:creationId xmlns:a16="http://schemas.microsoft.com/office/drawing/2014/main" id="{89EFB1B8-1CEF-4843-A636-D1D43EBCC0F0}"/>
              </a:ext>
            </a:extLst>
          </p:cNvPr>
          <p:cNvPicPr>
            <a:picLocks noChangeAspect="1"/>
          </p:cNvPicPr>
          <p:nvPr/>
        </p:nvPicPr>
        <p:blipFill>
          <a:blip r:embed="rId4"/>
          <a:stretch>
            <a:fillRect/>
          </a:stretch>
        </p:blipFill>
        <p:spPr>
          <a:xfrm>
            <a:off x="1091681" y="2815320"/>
            <a:ext cx="6960637" cy="4042680"/>
          </a:xfrm>
          <a:prstGeom prst="rect">
            <a:avLst/>
          </a:prstGeom>
        </p:spPr>
      </p:pic>
      <p:pic>
        <p:nvPicPr>
          <p:cNvPr id="3" name="Picture 2">
            <a:extLst>
              <a:ext uri="{FF2B5EF4-FFF2-40B4-BE49-F238E27FC236}">
                <a16:creationId xmlns:a16="http://schemas.microsoft.com/office/drawing/2014/main" id="{F1F6C342-81FB-4F28-8CA4-994E8D116A70}"/>
              </a:ext>
            </a:extLst>
          </p:cNvPr>
          <p:cNvPicPr>
            <a:picLocks noChangeAspect="1"/>
          </p:cNvPicPr>
          <p:nvPr/>
        </p:nvPicPr>
        <p:blipFill>
          <a:blip r:embed="rId5"/>
          <a:stretch>
            <a:fillRect/>
          </a:stretch>
        </p:blipFill>
        <p:spPr>
          <a:xfrm>
            <a:off x="5539144" y="4381500"/>
            <a:ext cx="3600450" cy="24765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DD698C-B081-4123-ABD4-A0DA2FDBABCE}"/>
              </a:ext>
            </a:extLst>
          </p:cNvPr>
          <p:cNvSpPr>
            <a:spLocks noGrp="1" noChangeArrowheads="1"/>
          </p:cNvSpPr>
          <p:nvPr>
            <p:ph type="title"/>
          </p:nvPr>
        </p:nvSpPr>
        <p:spPr>
          <a:xfrm>
            <a:off x="230188" y="498475"/>
            <a:ext cx="8683625" cy="509588"/>
          </a:xfrm>
        </p:spPr>
        <p:txBody>
          <a:bodyPr/>
          <a:lstStyle/>
          <a:p>
            <a:pPr eaLnBrk="1" hangingPunct="1"/>
            <a:r>
              <a:rPr lang="en-US" altLang="en-US" u="sng" dirty="0"/>
              <a:t>G*Power Software - FREE</a:t>
            </a:r>
          </a:p>
        </p:txBody>
      </p:sp>
      <p:sp>
        <p:nvSpPr>
          <p:cNvPr id="2" name="TextBox 1">
            <a:extLst>
              <a:ext uri="{FF2B5EF4-FFF2-40B4-BE49-F238E27FC236}">
                <a16:creationId xmlns:a16="http://schemas.microsoft.com/office/drawing/2014/main" id="{DCA7F52F-4A01-42F2-8877-78F3641F8341}"/>
              </a:ext>
            </a:extLst>
          </p:cNvPr>
          <p:cNvSpPr txBox="1"/>
          <p:nvPr/>
        </p:nvSpPr>
        <p:spPr>
          <a:xfrm>
            <a:off x="0" y="1008064"/>
            <a:ext cx="9144000" cy="1200329"/>
          </a:xfrm>
          <a:prstGeom prst="rect">
            <a:avLst/>
          </a:prstGeom>
          <a:noFill/>
        </p:spPr>
        <p:txBody>
          <a:bodyPr wrap="square" rtlCol="0">
            <a:spAutoFit/>
          </a:bodyPr>
          <a:lstStyle/>
          <a:p>
            <a:r>
              <a:rPr lang="en-US" dirty="0">
                <a:hlinkClick r:id="rId3"/>
              </a:rPr>
              <a:t>https://www.psychologie.hhu.de/arbeitsgruppen/allgemeine-psychologie-und-arbeitspsychologie/gpower</a:t>
            </a:r>
            <a:endParaRPr lang="en-US" dirty="0"/>
          </a:p>
          <a:p>
            <a:endParaRPr lang="en-US" dirty="0"/>
          </a:p>
          <a:p>
            <a:endParaRPr lang="en-US" dirty="0"/>
          </a:p>
        </p:txBody>
      </p:sp>
      <p:pic>
        <p:nvPicPr>
          <p:cNvPr id="3" name="Picture 2">
            <a:extLst>
              <a:ext uri="{FF2B5EF4-FFF2-40B4-BE49-F238E27FC236}">
                <a16:creationId xmlns:a16="http://schemas.microsoft.com/office/drawing/2014/main" id="{88950A18-148F-4640-AFFC-C22B4BB0B3C2}"/>
              </a:ext>
            </a:extLst>
          </p:cNvPr>
          <p:cNvPicPr>
            <a:picLocks noChangeAspect="1"/>
          </p:cNvPicPr>
          <p:nvPr/>
        </p:nvPicPr>
        <p:blipFill>
          <a:blip r:embed="rId4"/>
          <a:stretch>
            <a:fillRect/>
          </a:stretch>
        </p:blipFill>
        <p:spPr>
          <a:xfrm>
            <a:off x="1558348" y="1726343"/>
            <a:ext cx="6027303" cy="5131657"/>
          </a:xfrm>
          <a:prstGeom prst="rect">
            <a:avLst/>
          </a:prstGeom>
        </p:spPr>
      </p:pic>
    </p:spTree>
    <p:extLst>
      <p:ext uri="{BB962C8B-B14F-4D97-AF65-F5344CB8AC3E}">
        <p14:creationId xmlns:p14="http://schemas.microsoft.com/office/powerpoint/2010/main" val="38508619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97"/>
            <a:ext cx="8229600" cy="753176"/>
          </a:xfrm>
        </p:spPr>
        <p:txBody>
          <a:bodyPr/>
          <a:lstStyle/>
          <a:p>
            <a:r>
              <a:rPr lang="en-US" dirty="0"/>
              <a:t>Data analysis</a:t>
            </a:r>
            <a:endParaRPr lang="en-US" dirty="0">
              <a:solidFill>
                <a:srgbClr val="3C1C0A"/>
              </a:solidFill>
            </a:endParaRPr>
          </a:p>
        </p:txBody>
      </p:sp>
      <p:sp>
        <p:nvSpPr>
          <p:cNvPr id="3" name="Content Placeholder 2"/>
          <p:cNvSpPr>
            <a:spLocks noGrp="1"/>
          </p:cNvSpPr>
          <p:nvPr>
            <p:ph sz="quarter" idx="10"/>
          </p:nvPr>
        </p:nvSpPr>
        <p:spPr>
          <a:xfrm>
            <a:off x="457200" y="878960"/>
            <a:ext cx="8229600" cy="4805916"/>
          </a:xfrm>
        </p:spPr>
        <p:txBody>
          <a:bodyPr>
            <a:normAutofit fontScale="92500" lnSpcReduction="10000"/>
          </a:bodyPr>
          <a:lstStyle/>
          <a:p>
            <a:r>
              <a:rPr lang="en-US" dirty="0">
                <a:solidFill>
                  <a:srgbClr val="3C1C0A"/>
                </a:solidFill>
              </a:rPr>
              <a:t>Research objectives</a:t>
            </a:r>
          </a:p>
          <a:p>
            <a:pPr lvl="1"/>
            <a:r>
              <a:rPr lang="en-US" dirty="0">
                <a:solidFill>
                  <a:srgbClr val="3C1C0A"/>
                </a:solidFill>
              </a:rPr>
              <a:t>Reduce bedsores</a:t>
            </a:r>
          </a:p>
          <a:p>
            <a:r>
              <a:rPr lang="en-US" dirty="0">
                <a:solidFill>
                  <a:srgbClr val="3C1C0A"/>
                </a:solidFill>
              </a:rPr>
              <a:t>Research questions</a:t>
            </a:r>
          </a:p>
          <a:p>
            <a:pPr lvl="1"/>
            <a:r>
              <a:rPr lang="en-US" dirty="0">
                <a:solidFill>
                  <a:srgbClr val="3C1C0A"/>
                </a:solidFill>
              </a:rPr>
              <a:t>Does protocol A work better than protocol B for reducing bedsores?</a:t>
            </a:r>
          </a:p>
          <a:p>
            <a:r>
              <a:rPr lang="en-US" dirty="0">
                <a:solidFill>
                  <a:srgbClr val="3C1C0A"/>
                </a:solidFill>
              </a:rPr>
              <a:t>Status Quo – Initial Assumption (Null hypothesis)</a:t>
            </a:r>
          </a:p>
          <a:p>
            <a:pPr lvl="1"/>
            <a:r>
              <a:rPr lang="en-US" dirty="0">
                <a:solidFill>
                  <a:srgbClr val="3C1C0A"/>
                </a:solidFill>
              </a:rPr>
              <a:t>Protocol A and B produce same % bedsores</a:t>
            </a:r>
          </a:p>
          <a:p>
            <a:r>
              <a:rPr lang="en-US" dirty="0">
                <a:solidFill>
                  <a:srgbClr val="3C1C0A"/>
                </a:solidFill>
              </a:rPr>
              <a:t>Where you want to go - Conclusion you’d like to reach (Alternative hypothesis)</a:t>
            </a:r>
          </a:p>
          <a:p>
            <a:pPr lvl="1"/>
            <a:r>
              <a:rPr lang="en-US" dirty="0">
                <a:solidFill>
                  <a:srgbClr val="3C1C0A"/>
                </a:solidFill>
              </a:rPr>
              <a:t>Protocol A and B results in different % bedsores (one better than other)</a:t>
            </a:r>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DD698C-B081-4123-ABD4-A0DA2FDBABCE}"/>
              </a:ext>
            </a:extLst>
          </p:cNvPr>
          <p:cNvSpPr>
            <a:spLocks noGrp="1" noChangeArrowheads="1"/>
          </p:cNvSpPr>
          <p:nvPr>
            <p:ph type="title"/>
          </p:nvPr>
        </p:nvSpPr>
        <p:spPr>
          <a:xfrm>
            <a:off x="230188" y="498475"/>
            <a:ext cx="8683625" cy="509588"/>
          </a:xfrm>
        </p:spPr>
        <p:txBody>
          <a:bodyPr/>
          <a:lstStyle/>
          <a:p>
            <a:pPr eaLnBrk="1" hangingPunct="1"/>
            <a:r>
              <a:rPr lang="en-US" altLang="en-US" u="sng" dirty="0"/>
              <a:t>G*Power Software - FREE</a:t>
            </a:r>
          </a:p>
        </p:txBody>
      </p:sp>
      <p:sp>
        <p:nvSpPr>
          <p:cNvPr id="2" name="TextBox 1">
            <a:extLst>
              <a:ext uri="{FF2B5EF4-FFF2-40B4-BE49-F238E27FC236}">
                <a16:creationId xmlns:a16="http://schemas.microsoft.com/office/drawing/2014/main" id="{DCA7F52F-4A01-42F2-8877-78F3641F8341}"/>
              </a:ext>
            </a:extLst>
          </p:cNvPr>
          <p:cNvSpPr txBox="1"/>
          <p:nvPr/>
        </p:nvSpPr>
        <p:spPr>
          <a:xfrm>
            <a:off x="0" y="1008064"/>
            <a:ext cx="9144000" cy="1200329"/>
          </a:xfrm>
          <a:prstGeom prst="rect">
            <a:avLst/>
          </a:prstGeom>
          <a:noFill/>
        </p:spPr>
        <p:txBody>
          <a:bodyPr wrap="square" rtlCol="0">
            <a:spAutoFit/>
          </a:bodyPr>
          <a:lstStyle/>
          <a:p>
            <a:r>
              <a:rPr lang="en-US" dirty="0">
                <a:hlinkClick r:id="rId3"/>
              </a:rPr>
              <a:t>https://www.psychologie.hhu.de/arbeitsgruppen/allgemeine-psychologie-und-arbeitspsychologie/gpower</a:t>
            </a:r>
            <a:endParaRPr lang="en-US" dirty="0"/>
          </a:p>
          <a:p>
            <a:endParaRPr lang="en-US" dirty="0"/>
          </a:p>
          <a:p>
            <a:endParaRPr lang="en-US" dirty="0"/>
          </a:p>
        </p:txBody>
      </p:sp>
      <p:pic>
        <p:nvPicPr>
          <p:cNvPr id="4" name="Picture 3">
            <a:extLst>
              <a:ext uri="{FF2B5EF4-FFF2-40B4-BE49-F238E27FC236}">
                <a16:creationId xmlns:a16="http://schemas.microsoft.com/office/drawing/2014/main" id="{D1069462-275F-406A-9AAC-211B1154BF77}"/>
              </a:ext>
            </a:extLst>
          </p:cNvPr>
          <p:cNvPicPr>
            <a:picLocks noChangeAspect="1"/>
          </p:cNvPicPr>
          <p:nvPr/>
        </p:nvPicPr>
        <p:blipFill>
          <a:blip r:embed="rId4"/>
          <a:stretch>
            <a:fillRect/>
          </a:stretch>
        </p:blipFill>
        <p:spPr>
          <a:xfrm>
            <a:off x="975049" y="2050706"/>
            <a:ext cx="7193902" cy="3909729"/>
          </a:xfrm>
          <a:prstGeom prst="rect">
            <a:avLst/>
          </a:prstGeom>
        </p:spPr>
      </p:pic>
    </p:spTree>
    <p:extLst>
      <p:ext uri="{BB962C8B-B14F-4D97-AF65-F5344CB8AC3E}">
        <p14:creationId xmlns:p14="http://schemas.microsoft.com/office/powerpoint/2010/main" val="31724684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DD698C-B081-4123-ABD4-A0DA2FDBABCE}"/>
              </a:ext>
            </a:extLst>
          </p:cNvPr>
          <p:cNvSpPr>
            <a:spLocks noGrp="1" noChangeArrowheads="1"/>
          </p:cNvSpPr>
          <p:nvPr>
            <p:ph type="title"/>
          </p:nvPr>
        </p:nvSpPr>
        <p:spPr>
          <a:xfrm>
            <a:off x="230188" y="498475"/>
            <a:ext cx="8683625" cy="509588"/>
          </a:xfrm>
        </p:spPr>
        <p:txBody>
          <a:bodyPr/>
          <a:lstStyle/>
          <a:p>
            <a:pPr eaLnBrk="1" hangingPunct="1"/>
            <a:r>
              <a:rPr lang="en-US" altLang="en-US" u="sng" dirty="0"/>
              <a:t>Other Power Software</a:t>
            </a:r>
          </a:p>
        </p:txBody>
      </p:sp>
      <p:sp>
        <p:nvSpPr>
          <p:cNvPr id="240643" name="Rectangle 3">
            <a:extLst>
              <a:ext uri="{FF2B5EF4-FFF2-40B4-BE49-F238E27FC236}">
                <a16:creationId xmlns:a16="http://schemas.microsoft.com/office/drawing/2014/main" id="{76E7E7A4-FE3A-4645-B4B2-2C68061A03D4}"/>
              </a:ext>
            </a:extLst>
          </p:cNvPr>
          <p:cNvSpPr>
            <a:spLocks noGrp="1" noChangeArrowheads="1"/>
          </p:cNvSpPr>
          <p:nvPr>
            <p:ph type="body" idx="1"/>
          </p:nvPr>
        </p:nvSpPr>
        <p:spPr>
          <a:xfrm>
            <a:off x="303213" y="981075"/>
            <a:ext cx="8505825" cy="5372100"/>
          </a:xfrm>
        </p:spPr>
        <p:txBody>
          <a:bodyPr/>
          <a:lstStyle/>
          <a:p>
            <a:pPr eaLnBrk="1" hangingPunct="1"/>
            <a:r>
              <a:rPr lang="en-US" altLang="en-US" sz="2000" dirty="0"/>
              <a:t>Power and Precision (</a:t>
            </a:r>
            <a:r>
              <a:rPr lang="en-US" altLang="en-US" sz="2000" dirty="0" err="1"/>
              <a:t>BioStat</a:t>
            </a:r>
            <a:r>
              <a:rPr lang="en-US" altLang="en-US" sz="2000" dirty="0"/>
              <a:t>) – go to </a:t>
            </a:r>
            <a:r>
              <a:rPr lang="en-US" altLang="en-US" sz="2000" dirty="0">
                <a:hlinkClick r:id="rId3"/>
              </a:rPr>
              <a:t>http://www.power-analysis.com/</a:t>
            </a:r>
            <a:endParaRPr lang="en-US" altLang="en-US" sz="2000" dirty="0"/>
          </a:p>
          <a:p>
            <a:pPr eaLnBrk="1" hangingPunct="1"/>
            <a:r>
              <a:rPr lang="en-US" altLang="en-US" sz="2000" dirty="0" err="1"/>
              <a:t>StudySize</a:t>
            </a:r>
            <a:r>
              <a:rPr lang="en-US" altLang="en-US" sz="2000" dirty="0"/>
              <a:t> 3.0 – go to </a:t>
            </a:r>
            <a:r>
              <a:rPr lang="en-US" altLang="en-US" sz="2000" dirty="0">
                <a:hlinkClick r:id="rId4"/>
              </a:rPr>
              <a:t>http://www.studysize.com/</a:t>
            </a:r>
            <a:r>
              <a:rPr lang="en-US" altLang="en-US" sz="2000" dirty="0"/>
              <a:t> [14-day FREE trial; $95 for </a:t>
            </a:r>
            <a:r>
              <a:rPr lang="en-US" altLang="en-US" sz="2000" dirty="0" err="1"/>
              <a:t>StudySize</a:t>
            </a:r>
            <a:r>
              <a:rPr lang="en-US" altLang="en-US" sz="2000" dirty="0"/>
              <a:t> 3.0 Academic]</a:t>
            </a:r>
          </a:p>
          <a:p>
            <a:pPr eaLnBrk="1" hangingPunct="1"/>
            <a:r>
              <a:rPr lang="en-US" altLang="en-US" sz="2000" dirty="0"/>
              <a:t>“Russ </a:t>
            </a:r>
            <a:r>
              <a:rPr lang="en-US" altLang="en-US" sz="2000" dirty="0" err="1"/>
              <a:t>Lenth's</a:t>
            </a:r>
            <a:r>
              <a:rPr lang="en-US" altLang="en-US" sz="2000" dirty="0"/>
              <a:t> power and sample-size page” – go to </a:t>
            </a:r>
            <a:r>
              <a:rPr lang="en-US" altLang="en-US" sz="2000" dirty="0">
                <a:hlinkClick r:id="rId5"/>
              </a:rPr>
              <a:t>http://www.math.uiowa.edu/~rlenth/Power/</a:t>
            </a:r>
            <a:r>
              <a:rPr lang="en-US" altLang="en-US" sz="2000" dirty="0"/>
              <a:t> [access JAVA applets online or download for FREE]</a:t>
            </a:r>
          </a:p>
          <a:p>
            <a:pPr eaLnBrk="1" hangingPunct="1"/>
            <a:r>
              <a:rPr lang="en-US" altLang="en-US" sz="2000" dirty="0"/>
              <a:t>For a large list of available “Power, Sample Size and Experimental Design Calculations” – go to </a:t>
            </a:r>
            <a:r>
              <a:rPr lang="en-US" altLang="en-US" sz="2000" dirty="0">
                <a:hlinkClick r:id="rId6"/>
              </a:rPr>
              <a:t>http://statpages.org/#Power</a:t>
            </a:r>
            <a:r>
              <a:rPr lang="en-US" altLang="en-US" sz="2000" dirty="0"/>
              <a:t> </a:t>
            </a:r>
          </a:p>
        </p:txBody>
      </p:sp>
    </p:spTree>
    <p:extLst>
      <p:ext uri="{BB962C8B-B14F-4D97-AF65-F5344CB8AC3E}">
        <p14:creationId xmlns:p14="http://schemas.microsoft.com/office/powerpoint/2010/main" val="3763273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 calcmode="lin" valueType="num">
                                      <p:cBhvr additive="base">
                                        <p:cTn id="7" dur="500" fill="hold"/>
                                        <p:tgtEl>
                                          <p:spTgt spid="240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0643">
                                            <p:txEl>
                                              <p:pRg st="1" end="1"/>
                                            </p:txEl>
                                          </p:spTgt>
                                        </p:tgtEl>
                                        <p:attrNameLst>
                                          <p:attrName>style.visibility</p:attrName>
                                        </p:attrNameLst>
                                      </p:cBhvr>
                                      <p:to>
                                        <p:strVal val="visible"/>
                                      </p:to>
                                    </p:set>
                                    <p:anim calcmode="lin" valueType="num">
                                      <p:cBhvr additive="base">
                                        <p:cTn id="13" dur="500" fill="hold"/>
                                        <p:tgtEl>
                                          <p:spTgt spid="2406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4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0643">
                                            <p:txEl>
                                              <p:pRg st="2" end="2"/>
                                            </p:txEl>
                                          </p:spTgt>
                                        </p:tgtEl>
                                        <p:attrNameLst>
                                          <p:attrName>style.visibility</p:attrName>
                                        </p:attrNameLst>
                                      </p:cBhvr>
                                      <p:to>
                                        <p:strVal val="visible"/>
                                      </p:to>
                                    </p:set>
                                    <p:anim calcmode="lin" valueType="num">
                                      <p:cBhvr additive="base">
                                        <p:cTn id="19" dur="500" fill="hold"/>
                                        <p:tgtEl>
                                          <p:spTgt spid="2406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40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0643">
                                            <p:txEl>
                                              <p:pRg st="3" end="3"/>
                                            </p:txEl>
                                          </p:spTgt>
                                        </p:tgtEl>
                                        <p:attrNameLst>
                                          <p:attrName>style.visibility</p:attrName>
                                        </p:attrNameLst>
                                      </p:cBhvr>
                                      <p:to>
                                        <p:strVal val="visible"/>
                                      </p:to>
                                    </p:set>
                                    <p:anim calcmode="lin" valueType="num">
                                      <p:cBhvr additive="base">
                                        <p:cTn id="25" dur="500" fill="hold"/>
                                        <p:tgtEl>
                                          <p:spTgt spid="2406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406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AC1F-222A-4440-A238-298A8FDAB42F}"/>
              </a:ext>
            </a:extLst>
          </p:cNvPr>
          <p:cNvSpPr>
            <a:spLocks noGrp="1"/>
          </p:cNvSpPr>
          <p:nvPr>
            <p:ph type="title"/>
          </p:nvPr>
        </p:nvSpPr>
        <p:spPr/>
        <p:txBody>
          <a:bodyPr/>
          <a:lstStyle/>
          <a:p>
            <a:r>
              <a:rPr lang="en-US" dirty="0"/>
              <a:t>Hands-on exercises</a:t>
            </a:r>
          </a:p>
        </p:txBody>
      </p:sp>
    </p:spTree>
    <p:extLst>
      <p:ext uri="{BB962C8B-B14F-4D97-AF65-F5344CB8AC3E}">
        <p14:creationId xmlns:p14="http://schemas.microsoft.com/office/powerpoint/2010/main" val="299420842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960A915-4AAC-4D7D-B852-777CEC805FBB}"/>
              </a:ext>
            </a:extLst>
          </p:cNvPr>
          <p:cNvSpPr>
            <a:spLocks noGrp="1"/>
          </p:cNvSpPr>
          <p:nvPr>
            <p:ph type="title"/>
          </p:nvPr>
        </p:nvSpPr>
        <p:spPr>
          <a:xfrm>
            <a:off x="230188" y="0"/>
            <a:ext cx="8683625" cy="1157288"/>
          </a:xfrm>
        </p:spPr>
        <p:txBody>
          <a:bodyPr/>
          <a:lstStyle/>
          <a:p>
            <a:r>
              <a:rPr lang="en-US" altLang="en-US" dirty="0"/>
              <a:t>Effect Size (for t-test)</a:t>
            </a:r>
            <a:br>
              <a:rPr lang="en-US" altLang="en-US" dirty="0"/>
            </a:br>
            <a:r>
              <a:rPr lang="en-US" altLang="en-US" sz="2000" dirty="0"/>
              <a:t>[Cohen, J. “Statistical Power Analysis for the </a:t>
            </a:r>
            <a:br>
              <a:rPr lang="en-US" altLang="en-US" sz="2000" dirty="0"/>
            </a:br>
            <a:r>
              <a:rPr lang="en-US" altLang="en-US" sz="2000" dirty="0"/>
              <a:t>Behavioral Sciences (2</a:t>
            </a:r>
            <a:r>
              <a:rPr lang="en-US" altLang="en-US" sz="2000" baseline="30000" dirty="0"/>
              <a:t>nd</a:t>
            </a:r>
            <a:r>
              <a:rPr lang="en-US" altLang="en-US" sz="2000" dirty="0"/>
              <a:t> ed)” (1988)]</a:t>
            </a:r>
            <a:endParaRPr lang="en-US" altLang="en-US" dirty="0"/>
          </a:p>
        </p:txBody>
      </p:sp>
      <p:sp>
        <p:nvSpPr>
          <p:cNvPr id="27651" name="Content Placeholder 2">
            <a:extLst>
              <a:ext uri="{FF2B5EF4-FFF2-40B4-BE49-F238E27FC236}">
                <a16:creationId xmlns:a16="http://schemas.microsoft.com/office/drawing/2014/main" id="{CF5DB460-5C8D-4312-92EA-715AD2761934}"/>
              </a:ext>
            </a:extLst>
          </p:cNvPr>
          <p:cNvSpPr>
            <a:spLocks noGrp="1"/>
          </p:cNvSpPr>
          <p:nvPr>
            <p:ph idx="1"/>
          </p:nvPr>
        </p:nvSpPr>
        <p:spPr>
          <a:xfrm>
            <a:off x="0" y="1343025"/>
            <a:ext cx="9144000" cy="5514975"/>
          </a:xfrm>
          <a:solidFill>
            <a:schemeClr val="bg1"/>
          </a:solidFill>
        </p:spPr>
        <p:txBody>
          <a:bodyPr/>
          <a:lstStyle/>
          <a:p>
            <a:r>
              <a:rPr lang="en-US" altLang="en-US" sz="2000" dirty="0"/>
              <a:t>Example for t-test:</a:t>
            </a:r>
          </a:p>
          <a:p>
            <a:pPr lvl="1"/>
            <a:r>
              <a:rPr lang="en-US" altLang="en-US" sz="2000" dirty="0"/>
              <a:t>Cohen’s d</a:t>
            </a:r>
          </a:p>
          <a:p>
            <a:pPr lvl="1"/>
            <a:endParaRPr lang="en-US" altLang="en-US" sz="2000" dirty="0"/>
          </a:p>
          <a:p>
            <a:pPr lvl="1"/>
            <a:endParaRPr lang="en-US" altLang="en-US" sz="2000" dirty="0"/>
          </a:p>
          <a:p>
            <a:pPr lvl="1"/>
            <a:r>
              <a:rPr lang="en-US" altLang="en-US" sz="2000" dirty="0"/>
              <a:t>d = 0.2 “small”</a:t>
            </a:r>
          </a:p>
          <a:p>
            <a:pPr lvl="2"/>
            <a:r>
              <a:rPr lang="en-US" altLang="en-US" sz="1800" dirty="0"/>
              <a:t>meaning that the difference in the means is 20% as large as the “common” standard deviation. So, if the standard deviation in a particular measure is +/- 10, a small effect size would be a difference of 2.</a:t>
            </a:r>
          </a:p>
          <a:p>
            <a:pPr lvl="1"/>
            <a:r>
              <a:rPr lang="en-US" altLang="en-US" sz="2000" dirty="0"/>
              <a:t>d = 0.5 “medium”</a:t>
            </a:r>
          </a:p>
          <a:p>
            <a:pPr lvl="1"/>
            <a:r>
              <a:rPr lang="en-US" altLang="en-US" sz="2000" dirty="0"/>
              <a:t>d = 0.8 “large”</a:t>
            </a:r>
          </a:p>
          <a:p>
            <a:r>
              <a:rPr lang="en-US" altLang="en-US" sz="2000" dirty="0"/>
              <a:t>Use these numbers as guidelines for your study. Calculate an approximate ratio of the expected difference in means divided by a conservative (largest) estimate for the standard deviation.</a:t>
            </a:r>
          </a:p>
        </p:txBody>
      </p:sp>
      <p:graphicFrame>
        <p:nvGraphicFramePr>
          <p:cNvPr id="27652" name="Object 2">
            <a:extLst>
              <a:ext uri="{FF2B5EF4-FFF2-40B4-BE49-F238E27FC236}">
                <a16:creationId xmlns:a16="http://schemas.microsoft.com/office/drawing/2014/main" id="{D8C0F939-F7E4-4F15-AF12-E5E88D0230A7}"/>
              </a:ext>
            </a:extLst>
          </p:cNvPr>
          <p:cNvGraphicFramePr>
            <a:graphicFrameLocks noChangeAspect="1"/>
          </p:cNvGraphicFramePr>
          <p:nvPr/>
        </p:nvGraphicFramePr>
        <p:xfrm>
          <a:off x="1284288" y="2119313"/>
          <a:ext cx="2359025" cy="1255712"/>
        </p:xfrm>
        <a:graphic>
          <a:graphicData uri="http://schemas.openxmlformats.org/presentationml/2006/ole">
            <mc:AlternateContent xmlns:mc="http://schemas.openxmlformats.org/markup-compatibility/2006">
              <mc:Choice xmlns:v="urn:schemas-microsoft-com:vml" Requires="v">
                <p:oleObj name="Equation" r:id="rId3" imgW="787400" imgH="419100" progId="Equation.3">
                  <p:embed/>
                </p:oleObj>
              </mc:Choice>
              <mc:Fallback>
                <p:oleObj name="Equation" r:id="rId3" imgW="787400" imgH="419100" progId="Equation.3">
                  <p:embed/>
                  <p:pic>
                    <p:nvPicPr>
                      <p:cNvPr id="27652" name="Object 2">
                        <a:extLst>
                          <a:ext uri="{FF2B5EF4-FFF2-40B4-BE49-F238E27FC236}">
                            <a16:creationId xmlns:a16="http://schemas.microsoft.com/office/drawing/2014/main" id="{D8C0F939-F7E4-4F15-AF12-E5E88D0230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288" y="2119313"/>
                        <a:ext cx="2359025" cy="125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3">
            <a:extLst>
              <a:ext uri="{FF2B5EF4-FFF2-40B4-BE49-F238E27FC236}">
                <a16:creationId xmlns:a16="http://schemas.microsoft.com/office/drawing/2014/main" id="{FB2FB950-E34D-450D-8DE7-FBA8D569D00A}"/>
              </a:ext>
            </a:extLst>
          </p:cNvPr>
          <p:cNvGraphicFramePr>
            <a:graphicFrameLocks noChangeAspect="1"/>
          </p:cNvGraphicFramePr>
          <p:nvPr/>
        </p:nvGraphicFramePr>
        <p:xfrm>
          <a:off x="3773488" y="2179638"/>
          <a:ext cx="5146675" cy="1344612"/>
        </p:xfrm>
        <a:graphic>
          <a:graphicData uri="http://schemas.openxmlformats.org/presentationml/2006/ole">
            <mc:AlternateContent xmlns:mc="http://schemas.openxmlformats.org/markup-compatibility/2006">
              <mc:Choice xmlns:v="urn:schemas-microsoft-com:vml" Requires="v">
                <p:oleObj name="Equation" r:id="rId5" imgW="2578100" imgH="673100" progId="Equation.3">
                  <p:embed/>
                </p:oleObj>
              </mc:Choice>
              <mc:Fallback>
                <p:oleObj name="Equation" r:id="rId5" imgW="2578100" imgH="673100" progId="Equation.3">
                  <p:embed/>
                  <p:pic>
                    <p:nvPicPr>
                      <p:cNvPr id="27653" name="Object 3">
                        <a:extLst>
                          <a:ext uri="{FF2B5EF4-FFF2-40B4-BE49-F238E27FC236}">
                            <a16:creationId xmlns:a16="http://schemas.microsoft.com/office/drawing/2014/main" id="{FB2FB950-E34D-450D-8DE7-FBA8D569D0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3488" y="2179638"/>
                        <a:ext cx="5146675" cy="134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16871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a:extLst>
              <a:ext uri="{FF2B5EF4-FFF2-40B4-BE49-F238E27FC236}">
                <a16:creationId xmlns:a16="http://schemas.microsoft.com/office/drawing/2014/main" id="{5B0485BC-7447-430B-8DF6-3DC2AA1239B1}"/>
              </a:ext>
            </a:extLst>
          </p:cNvPr>
          <p:cNvSpPr txBox="1">
            <a:spLocks noChangeArrowheads="1"/>
          </p:cNvSpPr>
          <p:nvPr/>
        </p:nvSpPr>
        <p:spPr bwMode="auto">
          <a:xfrm>
            <a:off x="73025" y="541338"/>
            <a:ext cx="90709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Numeric Results for Two-Sample T-Test</a:t>
            </a:r>
          </a:p>
          <a:p>
            <a:pPr eaLnBrk="1" hangingPunct="1"/>
            <a:r>
              <a:rPr lang="en-US" altLang="en-US" sz="1600" b="1"/>
              <a:t>Null Hypothesis: Mean1=Mean2. Alternative Hypothesis: Mean1&lt;&gt;Mean2</a:t>
            </a:r>
          </a:p>
          <a:p>
            <a:pPr eaLnBrk="1" hangingPunct="1"/>
            <a:r>
              <a:rPr lang="en-US" altLang="en-US" sz="1600" b="1"/>
              <a:t>The standard deviations were assumed to be unknown and equal.</a:t>
            </a:r>
          </a:p>
          <a:p>
            <a:pPr eaLnBrk="1" hangingPunct="1"/>
            <a:endParaRPr lang="en-US" altLang="en-US" sz="1600" b="1"/>
          </a:p>
          <a:p>
            <a:pPr eaLnBrk="1" hangingPunct="1"/>
            <a:r>
              <a:rPr lang="en-US" altLang="en-US" sz="1600" b="1"/>
              <a:t>			Allocation</a:t>
            </a:r>
          </a:p>
          <a:p>
            <a:pPr eaLnBrk="1" hangingPunct="1"/>
            <a:r>
              <a:rPr lang="en-US" altLang="en-US" sz="1600" b="1"/>
              <a:t>Power	N1	N2	Ratio	Alpha	Beta	Mean1	Mean2	S1	S2</a:t>
            </a:r>
          </a:p>
          <a:p>
            <a:pPr eaLnBrk="1" hangingPunct="1"/>
            <a:r>
              <a:rPr lang="en-US" altLang="en-US" sz="1600" b="1"/>
              <a:t>0.80003	1570	1570	1.000	0.05000	0.19997	0.000	0.100	1.000	1.000</a:t>
            </a:r>
          </a:p>
          <a:p>
            <a:pPr eaLnBrk="1" hangingPunct="1"/>
            <a:r>
              <a:rPr lang="en-US" altLang="en-US" sz="1600" b="1"/>
              <a:t>0.80044	393	393	1.000	0.05000	0.19956	0.000	0.200	1.000	1.000</a:t>
            </a:r>
          </a:p>
          <a:p>
            <a:pPr eaLnBrk="1" hangingPunct="1"/>
            <a:r>
              <a:rPr lang="en-US" altLang="en-US" sz="1600" b="1"/>
              <a:t>0.80138	176	176	1.000	0.05000	0.19862	0.000	0.300	1.000	1.000</a:t>
            </a:r>
          </a:p>
          <a:p>
            <a:pPr eaLnBrk="1" hangingPunct="1"/>
            <a:r>
              <a:rPr lang="en-US" altLang="en-US" sz="1600" b="1"/>
              <a:t>0.80365	100	100	1.000	0.05000	0.19635	0.000	0.400	1.000	1.000</a:t>
            </a:r>
          </a:p>
          <a:p>
            <a:pPr eaLnBrk="1" hangingPunct="1"/>
            <a:r>
              <a:rPr lang="en-US" altLang="en-US" sz="1600" b="1"/>
              <a:t>0.80146	64	64	1.000	0.05000	0.19854	0.000	0.500	1.000	1.000</a:t>
            </a:r>
          </a:p>
          <a:p>
            <a:pPr eaLnBrk="1" hangingPunct="1"/>
            <a:r>
              <a:rPr lang="en-US" altLang="en-US" sz="1600" b="1"/>
              <a:t>0.80370	45	45	1.000	0.05000	0.19630	0.000	0.600	1.000	1.000</a:t>
            </a:r>
          </a:p>
          <a:p>
            <a:pPr eaLnBrk="1" hangingPunct="1"/>
            <a:r>
              <a:rPr lang="en-US" altLang="en-US" sz="1600" b="1"/>
              <a:t>0.81165	34	34	1.000	0.05000	0.18835	0.000	0.700	1.000	1.000</a:t>
            </a:r>
          </a:p>
          <a:p>
            <a:pPr eaLnBrk="1" hangingPunct="1"/>
            <a:r>
              <a:rPr lang="en-US" altLang="en-US" sz="1600" b="1"/>
              <a:t>0.80749	26	26	1.000	0.05000	0.19251	0.000	0.800	1.000	1.000</a:t>
            </a:r>
          </a:p>
          <a:p>
            <a:pPr eaLnBrk="1" hangingPunct="1"/>
            <a:r>
              <a:rPr lang="en-US" altLang="en-US" sz="1600" b="1"/>
              <a:t>0.81211	21	21	1.000	0.05000	0.18789	0.000	0.900	1.000	1.000</a:t>
            </a:r>
          </a:p>
          <a:p>
            <a:pPr eaLnBrk="1" hangingPunct="1"/>
            <a:r>
              <a:rPr lang="en-US" altLang="en-US" sz="1600" b="1"/>
              <a:t>0.80704	17	17	1.000	0.05000	0.19296	0.000	1.000	1.000	1.000</a:t>
            </a:r>
          </a:p>
        </p:txBody>
      </p:sp>
      <p:sp>
        <p:nvSpPr>
          <p:cNvPr id="5" name="Rectangle 4">
            <a:extLst>
              <a:ext uri="{FF2B5EF4-FFF2-40B4-BE49-F238E27FC236}">
                <a16:creationId xmlns:a16="http://schemas.microsoft.com/office/drawing/2014/main" id="{B6403A9B-D5A1-40E2-BA38-F6EF32F3BE0D}"/>
              </a:ext>
            </a:extLst>
          </p:cNvPr>
          <p:cNvSpPr/>
          <p:nvPr/>
        </p:nvSpPr>
        <p:spPr>
          <a:xfrm>
            <a:off x="6419850" y="1679575"/>
            <a:ext cx="839788" cy="2911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9A5F93AC-28FE-4295-961A-C993D03FF015}"/>
              </a:ext>
            </a:extLst>
          </p:cNvPr>
          <p:cNvSpPr txBox="1">
            <a:spLocks noChangeArrowheads="1"/>
          </p:cNvSpPr>
          <p:nvPr/>
        </p:nvSpPr>
        <p:spPr bwMode="auto">
          <a:xfrm>
            <a:off x="336550" y="4627563"/>
            <a:ext cx="841533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6600CC"/>
                </a:solidFill>
              </a:rPr>
              <a:t>Since the standard deviation of each group = 1, and Mean1 (for the 1</a:t>
            </a:r>
            <a:r>
              <a:rPr lang="en-US" altLang="en-US" b="1" baseline="30000" dirty="0">
                <a:solidFill>
                  <a:srgbClr val="6600CC"/>
                </a:solidFill>
              </a:rPr>
              <a:t>st</a:t>
            </a:r>
            <a:r>
              <a:rPr lang="en-US" altLang="en-US" b="1" dirty="0">
                <a:solidFill>
                  <a:srgbClr val="6600CC"/>
                </a:solidFill>
              </a:rPr>
              <a:t> group) is set = to 0, then Mean2 is the effect size of interest.</a:t>
            </a:r>
          </a:p>
          <a:p>
            <a:pPr eaLnBrk="1" hangingPunct="1"/>
            <a:endParaRPr lang="en-US" altLang="en-US" b="1" dirty="0">
              <a:solidFill>
                <a:srgbClr val="6600CC"/>
              </a:solidFill>
            </a:endParaRPr>
          </a:p>
          <a:p>
            <a:pPr eaLnBrk="1" hangingPunct="1"/>
            <a:r>
              <a:rPr lang="en-US" altLang="en-US" b="1" dirty="0">
                <a:solidFill>
                  <a:srgbClr val="6600CC"/>
                </a:solidFill>
              </a:rPr>
              <a:t>This table presents results for effect sizes from 0.1 to 1.0.</a:t>
            </a:r>
          </a:p>
          <a:p>
            <a:pPr eaLnBrk="1" hangingPunct="1"/>
            <a:r>
              <a:rPr lang="en-US" altLang="en-US" b="1" dirty="0">
                <a:solidFill>
                  <a:srgbClr val="6600CC"/>
                </a:solidFill>
              </a:rPr>
              <a:t>Thus, you need 393 per group (786 total) to “detect” an effect size of 0.2</a:t>
            </a:r>
          </a:p>
          <a:p>
            <a:pPr eaLnBrk="1" hangingPunct="1"/>
            <a:r>
              <a:rPr lang="en-US" altLang="en-US" b="1" dirty="0">
                <a:solidFill>
                  <a:srgbClr val="6600CC"/>
                </a:solidFill>
              </a:rPr>
              <a:t>and, you need 64 per group (128 total) to “detect” an effect size of 0.5</a:t>
            </a:r>
          </a:p>
          <a:p>
            <a:pPr eaLnBrk="1" hangingPunct="1"/>
            <a:endParaRPr lang="en-US" altLang="en-US" b="1" dirty="0">
              <a:solidFill>
                <a:srgbClr val="6600CC"/>
              </a:solidFill>
            </a:endParaRPr>
          </a:p>
        </p:txBody>
      </p:sp>
      <p:cxnSp>
        <p:nvCxnSpPr>
          <p:cNvPr id="3" name="Straight Connector 2">
            <a:extLst>
              <a:ext uri="{FF2B5EF4-FFF2-40B4-BE49-F238E27FC236}">
                <a16:creationId xmlns:a16="http://schemas.microsoft.com/office/drawing/2014/main" id="{B82FB150-C592-4B15-BEC2-D412382CADEF}"/>
              </a:ext>
            </a:extLst>
          </p:cNvPr>
          <p:cNvCxnSpPr/>
          <p:nvPr/>
        </p:nvCxnSpPr>
        <p:spPr>
          <a:xfrm>
            <a:off x="73025" y="3259567"/>
            <a:ext cx="895264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F4F6980-48BD-4EE8-BAF2-995D4DD9BA33}"/>
              </a:ext>
            </a:extLst>
          </p:cNvPr>
          <p:cNvCxnSpPr/>
          <p:nvPr/>
        </p:nvCxnSpPr>
        <p:spPr>
          <a:xfrm>
            <a:off x="73025" y="2528047"/>
            <a:ext cx="895264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8548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033F50F0-5271-4E7E-992E-7FDD3D9B6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9525"/>
            <a:ext cx="66611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F7FE236-B51E-4B33-80E6-3ADF61BDCE75}"/>
              </a:ext>
            </a:extLst>
          </p:cNvPr>
          <p:cNvSpPr txBox="1">
            <a:spLocks noChangeArrowheads="1"/>
          </p:cNvSpPr>
          <p:nvPr/>
        </p:nvSpPr>
        <p:spPr bwMode="auto">
          <a:xfrm>
            <a:off x="158750" y="5207000"/>
            <a:ext cx="88820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6600CC"/>
                </a:solidFill>
              </a:rPr>
              <a:t>Remember that N1=N2, so the sample sizes represented here have to be doubled to estimate total sample sizes needed. So, for a sample size of 100+100 (200 total), we can “detect” an effect size of 0.4 (M2).</a:t>
            </a:r>
          </a:p>
        </p:txBody>
      </p:sp>
      <p:cxnSp>
        <p:nvCxnSpPr>
          <p:cNvPr id="7" name="Straight Arrow Connector 6">
            <a:extLst>
              <a:ext uri="{FF2B5EF4-FFF2-40B4-BE49-F238E27FC236}">
                <a16:creationId xmlns:a16="http://schemas.microsoft.com/office/drawing/2014/main" id="{291BB2BB-25F8-4109-99BD-463E6998DE0D}"/>
              </a:ext>
            </a:extLst>
          </p:cNvPr>
          <p:cNvCxnSpPr/>
          <p:nvPr/>
        </p:nvCxnSpPr>
        <p:spPr>
          <a:xfrm>
            <a:off x="1566863" y="3479800"/>
            <a:ext cx="1568450"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A44F9D-35B5-4451-BE50-FCD54E093D56}"/>
              </a:ext>
            </a:extLst>
          </p:cNvPr>
          <p:cNvCxnSpPr/>
          <p:nvPr/>
        </p:nvCxnSpPr>
        <p:spPr>
          <a:xfrm rot="5400000">
            <a:off x="2906713" y="3914775"/>
            <a:ext cx="700088" cy="158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837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632311"/>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T-Tests</a:t>
            </a:r>
          </a:p>
          <a:p>
            <a:r>
              <a:rPr lang="en-US" dirty="0"/>
              <a:t>Test: </a:t>
            </a:r>
          </a:p>
          <a:p>
            <a:r>
              <a:rPr lang="en-US" dirty="0"/>
              <a:t>     Means Diff between 2</a:t>
            </a:r>
          </a:p>
          <a:p>
            <a:r>
              <a:rPr lang="en-US" dirty="0"/>
              <a:t>     independent means</a:t>
            </a:r>
          </a:p>
          <a:p>
            <a:r>
              <a:rPr lang="en-US" dirty="0"/>
              <a:t>Type: </a:t>
            </a:r>
          </a:p>
          <a:p>
            <a:r>
              <a:rPr lang="en-US" dirty="0"/>
              <a:t>     A Priori compute sample size</a:t>
            </a:r>
          </a:p>
          <a:p>
            <a:endParaRPr lang="en-US" dirty="0"/>
          </a:p>
          <a:p>
            <a:r>
              <a:rPr lang="en-US" dirty="0"/>
              <a:t>Tails: Two</a:t>
            </a:r>
          </a:p>
          <a:p>
            <a:r>
              <a:rPr lang="en-US" dirty="0"/>
              <a:t>Effect Size d: </a:t>
            </a:r>
          </a:p>
          <a:p>
            <a:r>
              <a:rPr lang="en-US" dirty="0"/>
              <a:t>     (small) d=0.2</a:t>
            </a:r>
          </a:p>
          <a:p>
            <a:r>
              <a:rPr lang="en-US" dirty="0"/>
              <a:t>     (mod) d=0.5</a:t>
            </a:r>
          </a:p>
          <a:p>
            <a:r>
              <a:rPr lang="en-US" dirty="0"/>
              <a:t>     (large) d=0.8</a:t>
            </a:r>
          </a:p>
          <a:p>
            <a:r>
              <a:rPr lang="en-US" dirty="0"/>
              <a:t>Power: 0.80</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8B87BCF6-26A4-4D03-9FEE-713D936198D3}"/>
              </a:ext>
            </a:extLst>
          </p:cNvPr>
          <p:cNvSpPr txBox="1"/>
          <p:nvPr/>
        </p:nvSpPr>
        <p:spPr>
          <a:xfrm>
            <a:off x="2878780" y="41886"/>
            <a:ext cx="3386440" cy="369332"/>
          </a:xfrm>
          <a:prstGeom prst="rect">
            <a:avLst/>
          </a:prstGeom>
          <a:solidFill>
            <a:schemeClr val="bg1">
              <a:lumMod val="95000"/>
            </a:schemeClr>
          </a:solidFill>
        </p:spPr>
        <p:txBody>
          <a:bodyPr wrap="none" rtlCol="0">
            <a:spAutoFit/>
          </a:bodyPr>
          <a:lstStyle/>
          <a:p>
            <a:r>
              <a:rPr lang="en-US" b="1" dirty="0"/>
              <a:t>G*Power: Independent T-Test</a:t>
            </a:r>
          </a:p>
        </p:txBody>
      </p:sp>
      <p:pic>
        <p:nvPicPr>
          <p:cNvPr id="6" name="Picture 5">
            <a:extLst>
              <a:ext uri="{FF2B5EF4-FFF2-40B4-BE49-F238E27FC236}">
                <a16:creationId xmlns:a16="http://schemas.microsoft.com/office/drawing/2014/main" id="{653BE929-6E2A-4F03-9202-45FE3AF45424}"/>
              </a:ext>
            </a:extLst>
          </p:cNvPr>
          <p:cNvPicPr>
            <a:picLocks noChangeAspect="1"/>
          </p:cNvPicPr>
          <p:nvPr/>
        </p:nvPicPr>
        <p:blipFill>
          <a:blip r:embed="rId2"/>
          <a:stretch>
            <a:fillRect/>
          </a:stretch>
        </p:blipFill>
        <p:spPr>
          <a:xfrm>
            <a:off x="3737943" y="411218"/>
            <a:ext cx="5357143" cy="6081706"/>
          </a:xfrm>
          <a:prstGeom prst="rect">
            <a:avLst/>
          </a:prstGeom>
        </p:spPr>
      </p:pic>
    </p:spTree>
    <p:extLst>
      <p:ext uri="{BB962C8B-B14F-4D97-AF65-F5344CB8AC3E}">
        <p14:creationId xmlns:p14="http://schemas.microsoft.com/office/powerpoint/2010/main" val="207990452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632311"/>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T-Tests</a:t>
            </a:r>
          </a:p>
          <a:p>
            <a:r>
              <a:rPr lang="en-US" dirty="0"/>
              <a:t>Test: </a:t>
            </a:r>
          </a:p>
          <a:p>
            <a:r>
              <a:rPr lang="en-US" dirty="0"/>
              <a:t>     Means Diff between 2</a:t>
            </a:r>
          </a:p>
          <a:p>
            <a:r>
              <a:rPr lang="en-US" dirty="0"/>
              <a:t>     independent means</a:t>
            </a:r>
          </a:p>
          <a:p>
            <a:r>
              <a:rPr lang="en-US" dirty="0"/>
              <a:t>Type: </a:t>
            </a:r>
          </a:p>
          <a:p>
            <a:r>
              <a:rPr lang="en-US" dirty="0"/>
              <a:t>     A Priori compute sample size</a:t>
            </a:r>
          </a:p>
          <a:p>
            <a:endParaRPr lang="en-US" dirty="0"/>
          </a:p>
          <a:p>
            <a:r>
              <a:rPr lang="en-US" dirty="0"/>
              <a:t>Tails: Two</a:t>
            </a:r>
          </a:p>
          <a:p>
            <a:r>
              <a:rPr lang="en-US" dirty="0"/>
              <a:t>Effect Size d: </a:t>
            </a:r>
          </a:p>
          <a:p>
            <a:r>
              <a:rPr lang="en-US" dirty="0"/>
              <a:t>     (small) d=0.2</a:t>
            </a:r>
          </a:p>
          <a:p>
            <a:r>
              <a:rPr lang="en-US" dirty="0"/>
              <a:t>     (mod) d=0.5</a:t>
            </a:r>
          </a:p>
          <a:p>
            <a:r>
              <a:rPr lang="en-US" dirty="0"/>
              <a:t>     (large) d=0.8</a:t>
            </a:r>
          </a:p>
          <a:p>
            <a:r>
              <a:rPr lang="en-US" dirty="0"/>
              <a:t>Power: 0.80</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8B87BCF6-26A4-4D03-9FEE-713D936198D3}"/>
              </a:ext>
            </a:extLst>
          </p:cNvPr>
          <p:cNvSpPr txBox="1"/>
          <p:nvPr/>
        </p:nvSpPr>
        <p:spPr>
          <a:xfrm>
            <a:off x="2878780" y="41886"/>
            <a:ext cx="3386440" cy="369332"/>
          </a:xfrm>
          <a:prstGeom prst="rect">
            <a:avLst/>
          </a:prstGeom>
          <a:solidFill>
            <a:schemeClr val="bg1">
              <a:lumMod val="95000"/>
            </a:schemeClr>
          </a:solidFill>
        </p:spPr>
        <p:txBody>
          <a:bodyPr wrap="none" rtlCol="0">
            <a:spAutoFit/>
          </a:bodyPr>
          <a:lstStyle/>
          <a:p>
            <a:r>
              <a:rPr lang="en-US" b="1" dirty="0"/>
              <a:t>G*Power: Independent T-Test</a:t>
            </a:r>
          </a:p>
        </p:txBody>
      </p:sp>
      <p:pic>
        <p:nvPicPr>
          <p:cNvPr id="7" name="Picture 6">
            <a:extLst>
              <a:ext uri="{FF2B5EF4-FFF2-40B4-BE49-F238E27FC236}">
                <a16:creationId xmlns:a16="http://schemas.microsoft.com/office/drawing/2014/main" id="{1DF36138-BDFD-443E-B943-5BC6EEB5CB47}"/>
              </a:ext>
            </a:extLst>
          </p:cNvPr>
          <p:cNvPicPr>
            <a:picLocks noChangeAspect="1"/>
          </p:cNvPicPr>
          <p:nvPr/>
        </p:nvPicPr>
        <p:blipFill>
          <a:blip r:embed="rId2"/>
          <a:stretch>
            <a:fillRect/>
          </a:stretch>
        </p:blipFill>
        <p:spPr>
          <a:xfrm>
            <a:off x="3737944" y="411218"/>
            <a:ext cx="5344530" cy="6081706"/>
          </a:xfrm>
          <a:prstGeom prst="rect">
            <a:avLst/>
          </a:prstGeom>
        </p:spPr>
      </p:pic>
    </p:spTree>
    <p:extLst>
      <p:ext uri="{BB962C8B-B14F-4D97-AF65-F5344CB8AC3E}">
        <p14:creationId xmlns:p14="http://schemas.microsoft.com/office/powerpoint/2010/main" val="31736362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1641552940"/>
              </p:ext>
            </p:extLst>
          </p:nvPr>
        </p:nvGraphicFramePr>
        <p:xfrm>
          <a:off x="167266" y="1097280"/>
          <a:ext cx="8809467" cy="2517289"/>
        </p:xfrm>
        <a:graphic>
          <a:graphicData uri="http://schemas.openxmlformats.org/drawingml/2006/table">
            <a:tbl>
              <a:tblPr firstRow="1" bandRow="1">
                <a:tableStyleId>{5C22544A-7EE6-4342-B048-85BDC9FD1C3A}</a:tableStyleId>
              </a:tblPr>
              <a:tblGrid>
                <a:gridCol w="2651238">
                  <a:extLst>
                    <a:ext uri="{9D8B030D-6E8A-4147-A177-3AD203B41FA5}">
                      <a16:colId xmlns:a16="http://schemas.microsoft.com/office/drawing/2014/main" val="728704674"/>
                    </a:ext>
                  </a:extLst>
                </a:gridCol>
                <a:gridCol w="3076687">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1444629">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1072660">
                <a:tc>
                  <a:txBody>
                    <a:bodyPr/>
                    <a:lstStyle/>
                    <a:p>
                      <a:r>
                        <a:rPr lang="en-US" sz="2000" dirty="0"/>
                        <a:t>2-group Independent </a:t>
                      </a:r>
                    </a:p>
                    <a:p>
                      <a:r>
                        <a:rPr lang="en-US" sz="2000" dirty="0"/>
                        <a:t>T-test</a:t>
                      </a:r>
                    </a:p>
                  </a:txBody>
                  <a:tcPr/>
                </a:tc>
                <a:tc>
                  <a:txBody>
                    <a:bodyPr/>
                    <a:lstStyle/>
                    <a:p>
                      <a:r>
                        <a:rPr lang="en-US" sz="2000" dirty="0"/>
                        <a:t>d = 0.2 (small)</a:t>
                      </a:r>
                    </a:p>
                    <a:p>
                      <a:r>
                        <a:rPr lang="en-US" sz="2000" dirty="0"/>
                        <a:t>d = 0.5 (mod)</a:t>
                      </a:r>
                    </a:p>
                    <a:p>
                      <a:r>
                        <a:rPr lang="en-US" sz="2000" dirty="0"/>
                        <a:t>d = 0.8 (large)</a:t>
                      </a:r>
                    </a:p>
                  </a:txBody>
                  <a:tcPr/>
                </a:tc>
                <a:tc>
                  <a:txBody>
                    <a:bodyPr/>
                    <a:lstStyle/>
                    <a:p>
                      <a:r>
                        <a:rPr lang="en-US" sz="2000" dirty="0"/>
                        <a:t>394*2 = 788</a:t>
                      </a:r>
                    </a:p>
                    <a:p>
                      <a:r>
                        <a:rPr lang="en-US" sz="2000" dirty="0"/>
                        <a:t>64*2 = 128</a:t>
                      </a:r>
                      <a:endParaRPr lang="en-US" sz="1600" i="1" dirty="0"/>
                    </a:p>
                    <a:p>
                      <a:r>
                        <a:rPr lang="en-US" sz="2000" dirty="0"/>
                        <a:t>26*2 = 52</a:t>
                      </a:r>
                    </a:p>
                  </a:txBody>
                  <a:tcPr/>
                </a:tc>
                <a:extLst>
                  <a:ext uri="{0D108BD9-81ED-4DB2-BD59-A6C34878D82A}">
                    <a16:rowId xmlns:a16="http://schemas.microsoft.com/office/drawing/2014/main" val="3444701154"/>
                  </a:ext>
                </a:extLst>
              </a:tr>
            </a:tbl>
          </a:graphicData>
        </a:graphic>
      </p:graphicFrame>
    </p:spTree>
    <p:extLst>
      <p:ext uri="{BB962C8B-B14F-4D97-AF65-F5344CB8AC3E}">
        <p14:creationId xmlns:p14="http://schemas.microsoft.com/office/powerpoint/2010/main" val="329570653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46BCA13-7991-447C-8C6C-22EB855557E7}"/>
              </a:ext>
            </a:extLst>
          </p:cNvPr>
          <p:cNvSpPr>
            <a:spLocks noGrp="1"/>
          </p:cNvSpPr>
          <p:nvPr>
            <p:ph type="title"/>
          </p:nvPr>
        </p:nvSpPr>
        <p:spPr>
          <a:xfrm>
            <a:off x="230188" y="0"/>
            <a:ext cx="8683625" cy="1157288"/>
          </a:xfrm>
        </p:spPr>
        <p:txBody>
          <a:bodyPr/>
          <a:lstStyle/>
          <a:p>
            <a:r>
              <a:rPr lang="en-US" altLang="en-US"/>
              <a:t>Effect Size for Chi-Square</a:t>
            </a:r>
          </a:p>
        </p:txBody>
      </p:sp>
      <p:sp>
        <p:nvSpPr>
          <p:cNvPr id="38915" name="Content Placeholder 2">
            <a:extLst>
              <a:ext uri="{FF2B5EF4-FFF2-40B4-BE49-F238E27FC236}">
                <a16:creationId xmlns:a16="http://schemas.microsoft.com/office/drawing/2014/main" id="{376A1321-0351-41EE-AD3E-B7FAEE8B72C3}"/>
              </a:ext>
            </a:extLst>
          </p:cNvPr>
          <p:cNvSpPr>
            <a:spLocks noGrp="1"/>
          </p:cNvSpPr>
          <p:nvPr>
            <p:ph idx="1"/>
          </p:nvPr>
        </p:nvSpPr>
        <p:spPr>
          <a:xfrm>
            <a:off x="0" y="1343025"/>
            <a:ext cx="9144000" cy="5514975"/>
          </a:xfrm>
          <a:solidFill>
            <a:schemeClr val="bg1"/>
          </a:solidFill>
        </p:spPr>
        <p:txBody>
          <a:bodyPr/>
          <a:lstStyle/>
          <a:p>
            <a:r>
              <a:rPr lang="en-US" altLang="en-US" sz="2000"/>
              <a:t>Effect Size for Chi-Square test</a:t>
            </a:r>
          </a:p>
          <a:p>
            <a:pPr lvl="1"/>
            <a:r>
              <a:rPr lang="en-US" altLang="en-US" sz="2000"/>
              <a:t>Cohen’s “w”</a:t>
            </a:r>
          </a:p>
          <a:p>
            <a:pPr lvl="1"/>
            <a:endParaRPr lang="en-US" altLang="en-US" sz="2000"/>
          </a:p>
          <a:p>
            <a:pPr lvl="1"/>
            <a:endParaRPr lang="en-US" altLang="en-US" sz="2000"/>
          </a:p>
          <a:p>
            <a:pPr lvl="1"/>
            <a:r>
              <a:rPr lang="en-US" altLang="en-US" sz="2000"/>
              <a:t>w = 0.1 “small”</a:t>
            </a:r>
          </a:p>
          <a:p>
            <a:pPr lvl="2"/>
            <a:r>
              <a:rPr lang="en-US" altLang="en-US" sz="1800"/>
              <a:t>indicating that expected Chi-square will be 1% (0.01) of the total sample size (N); w</a:t>
            </a:r>
            <a:r>
              <a:rPr lang="en-US" altLang="en-US" sz="1800" baseline="30000"/>
              <a:t>2</a:t>
            </a:r>
            <a:r>
              <a:rPr lang="en-US" altLang="en-US" sz="1800"/>
              <a:t> = (0.1)</a:t>
            </a:r>
            <a:r>
              <a:rPr lang="en-US" altLang="en-US" sz="1800" baseline="30000"/>
              <a:t>2</a:t>
            </a:r>
            <a:r>
              <a:rPr lang="en-US" altLang="en-US" sz="1800"/>
              <a:t> = 0.01</a:t>
            </a:r>
          </a:p>
          <a:p>
            <a:pPr lvl="1"/>
            <a:r>
              <a:rPr lang="en-US" altLang="en-US" sz="2000"/>
              <a:t>w = 0.3 “medium”</a:t>
            </a:r>
          </a:p>
          <a:p>
            <a:pPr lvl="1"/>
            <a:r>
              <a:rPr lang="en-US" altLang="en-US" sz="2000"/>
              <a:t>w = 0.5 “large”</a:t>
            </a:r>
          </a:p>
          <a:p>
            <a:r>
              <a:rPr lang="en-US" altLang="en-US" sz="2000"/>
              <a:t>Use these numbers as guidelines for your study. Typically estimate a Chi-square from previous studies or pilot data.</a:t>
            </a:r>
          </a:p>
        </p:txBody>
      </p:sp>
      <p:graphicFrame>
        <p:nvGraphicFramePr>
          <p:cNvPr id="38916" name="Object 2">
            <a:extLst>
              <a:ext uri="{FF2B5EF4-FFF2-40B4-BE49-F238E27FC236}">
                <a16:creationId xmlns:a16="http://schemas.microsoft.com/office/drawing/2014/main" id="{68168A86-43EA-4661-AB50-06E184B9EE0C}"/>
              </a:ext>
            </a:extLst>
          </p:cNvPr>
          <p:cNvGraphicFramePr>
            <a:graphicFrameLocks noChangeAspect="1"/>
          </p:cNvGraphicFramePr>
          <p:nvPr/>
        </p:nvGraphicFramePr>
        <p:xfrm>
          <a:off x="2373313" y="2324100"/>
          <a:ext cx="4641850" cy="1370013"/>
        </p:xfrm>
        <a:graphic>
          <a:graphicData uri="http://schemas.openxmlformats.org/presentationml/2006/ole">
            <mc:AlternateContent xmlns:mc="http://schemas.openxmlformats.org/markup-compatibility/2006">
              <mc:Choice xmlns:v="urn:schemas-microsoft-com:vml" Requires="v">
                <p:oleObj name="Equation" r:id="rId3" imgW="1549400" imgH="457200" progId="Equation.3">
                  <p:embed/>
                </p:oleObj>
              </mc:Choice>
              <mc:Fallback>
                <p:oleObj name="Equation" r:id="rId3" imgW="1549400" imgH="457200" progId="Equation.3">
                  <p:embed/>
                  <p:pic>
                    <p:nvPicPr>
                      <p:cNvPr id="38916" name="Object 2">
                        <a:extLst>
                          <a:ext uri="{FF2B5EF4-FFF2-40B4-BE49-F238E27FC236}">
                            <a16:creationId xmlns:a16="http://schemas.microsoft.com/office/drawing/2014/main" id="{68168A86-43EA-4661-AB50-06E184B9E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313" y="2324100"/>
                        <a:ext cx="4641850"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3">
            <a:extLst>
              <a:ext uri="{FF2B5EF4-FFF2-40B4-BE49-F238E27FC236}">
                <a16:creationId xmlns:a16="http://schemas.microsoft.com/office/drawing/2014/main" id="{9372569C-825F-4315-9392-C1DB5BAC4C1C}"/>
              </a:ext>
            </a:extLst>
          </p:cNvPr>
          <p:cNvGraphicFramePr>
            <a:graphicFrameLocks noChangeAspect="1"/>
          </p:cNvGraphicFramePr>
          <p:nvPr/>
        </p:nvGraphicFramePr>
        <p:xfrm>
          <a:off x="4302125" y="3413125"/>
          <a:ext cx="3879850" cy="406400"/>
        </p:xfrm>
        <a:graphic>
          <a:graphicData uri="http://schemas.openxmlformats.org/presentationml/2006/ole">
            <mc:AlternateContent xmlns:mc="http://schemas.openxmlformats.org/markup-compatibility/2006">
              <mc:Choice xmlns:v="urn:schemas-microsoft-com:vml" Requires="v">
                <p:oleObj name="Equation" r:id="rId5" imgW="1943100" imgH="203200" progId="Equation.3">
                  <p:embed/>
                </p:oleObj>
              </mc:Choice>
              <mc:Fallback>
                <p:oleObj name="Equation" r:id="rId5" imgW="1943100" imgH="203200" progId="Equation.3">
                  <p:embed/>
                  <p:pic>
                    <p:nvPicPr>
                      <p:cNvPr id="38917" name="Object 3">
                        <a:extLst>
                          <a:ext uri="{FF2B5EF4-FFF2-40B4-BE49-F238E27FC236}">
                            <a16:creationId xmlns:a16="http://schemas.microsoft.com/office/drawing/2014/main" id="{9372569C-825F-4315-9392-C1DB5BAC4C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125" y="3413125"/>
                        <a:ext cx="38798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71856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7"/>
            <a:ext cx="9144000" cy="692579"/>
          </a:xfrm>
        </p:spPr>
        <p:txBody>
          <a:bodyPr>
            <a:normAutofit/>
          </a:bodyPr>
          <a:lstStyle/>
          <a:p>
            <a:r>
              <a:rPr lang="en-US" dirty="0"/>
              <a:t>Framework for assessing the evidence</a:t>
            </a:r>
          </a:p>
        </p:txBody>
      </p:sp>
      <p:sp>
        <p:nvSpPr>
          <p:cNvPr id="3" name="Content Placeholder 2"/>
          <p:cNvSpPr>
            <a:spLocks noGrp="1"/>
          </p:cNvSpPr>
          <p:nvPr>
            <p:ph sz="quarter" idx="10"/>
          </p:nvPr>
        </p:nvSpPr>
        <p:spPr>
          <a:xfrm>
            <a:off x="0" y="718533"/>
            <a:ext cx="9143999" cy="5419406"/>
          </a:xfrm>
        </p:spPr>
        <p:txBody>
          <a:bodyPr>
            <a:normAutofit lnSpcReduction="10000"/>
          </a:bodyPr>
          <a:lstStyle/>
          <a:p>
            <a:r>
              <a:rPr lang="en-US" dirty="0"/>
              <a:t>Threshold for assessing that outcome is real [SIGNIFICANCE]</a:t>
            </a:r>
          </a:p>
          <a:p>
            <a:pPr lvl="1"/>
            <a:r>
              <a:rPr lang="en-US" dirty="0"/>
              <a:t>What is the level at which you want to be sure that your result was not obtained by just pure chance?</a:t>
            </a:r>
          </a:p>
          <a:p>
            <a:pPr lvl="1"/>
            <a:r>
              <a:rPr lang="en-US" dirty="0"/>
              <a:t>Usually set at 1-5% level of chance, i.e. 95-99% confidence in results</a:t>
            </a:r>
          </a:p>
          <a:p>
            <a:pPr marL="457200" lvl="1" indent="0">
              <a:buNone/>
            </a:pPr>
            <a:endParaRPr lang="en-US" sz="1600" dirty="0"/>
          </a:p>
          <a:p>
            <a:r>
              <a:rPr lang="en-US" dirty="0"/>
              <a:t>How much “risk” you’re willing to live with</a:t>
            </a:r>
          </a:p>
          <a:p>
            <a:pPr lvl="1"/>
            <a:r>
              <a:rPr lang="en-US" dirty="0"/>
              <a:t>What is the level of “risk” assumed that you missed a real outcome [POWER] usually10-20%</a:t>
            </a:r>
          </a:p>
          <a:p>
            <a:pPr lvl="1"/>
            <a:endParaRPr lang="en-US" sz="1600" dirty="0"/>
          </a:p>
          <a:p>
            <a:r>
              <a:rPr lang="en-US" dirty="0"/>
              <a:t>BOTH critical to determine BEFORE the study is performed and any data collected</a:t>
            </a:r>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3</a:t>
            </a:fld>
            <a:endParaRPr lang="en-US" dirty="0"/>
          </a:p>
        </p:txBody>
      </p:sp>
    </p:spTree>
    <p:extLst>
      <p:ext uri="{BB962C8B-B14F-4D97-AF65-F5344CB8AC3E}">
        <p14:creationId xmlns:p14="http://schemas.microsoft.com/office/powerpoint/2010/main" val="13042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355312"/>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oMath>
                </a14:m>
                <a:r>
                  <a:rPr lang="en-US" dirty="0"/>
                  <a:t> (chi-square) tests</a:t>
                </a:r>
              </a:p>
              <a:p>
                <a:r>
                  <a:rPr lang="en-US" dirty="0"/>
                  <a:t>Test: </a:t>
                </a:r>
              </a:p>
              <a:p>
                <a:r>
                  <a:rPr lang="en-US" dirty="0"/>
                  <a:t>     Goodness-of-fit tests</a:t>
                </a:r>
              </a:p>
              <a:p>
                <a:r>
                  <a:rPr lang="en-US" dirty="0"/>
                  <a:t>Type: </a:t>
                </a:r>
              </a:p>
              <a:p>
                <a:r>
                  <a:rPr lang="en-US" dirty="0"/>
                  <a:t>     A Priori compute sample size</a:t>
                </a:r>
              </a:p>
              <a:p>
                <a:endParaRPr lang="en-US" dirty="0"/>
              </a:p>
              <a:p>
                <a:r>
                  <a:rPr lang="en-US" dirty="0"/>
                  <a:t>Effect Size w:</a:t>
                </a:r>
              </a:p>
              <a:p>
                <a:r>
                  <a:rPr lang="en-US" dirty="0"/>
                  <a:t>     (small) w=0.1</a:t>
                </a:r>
              </a:p>
              <a:p>
                <a:r>
                  <a:rPr lang="en-US" dirty="0"/>
                  <a:t>     (mod) w=0.3</a:t>
                </a:r>
              </a:p>
              <a:p>
                <a:r>
                  <a:rPr lang="en-US" dirty="0"/>
                  <a:t>     (large) w=0.5</a:t>
                </a:r>
              </a:p>
              <a:p>
                <a:r>
                  <a:rPr lang="en-US" dirty="0"/>
                  <a:t>Power: 0.80</a:t>
                </a:r>
              </a:p>
              <a:p>
                <a:r>
                  <a:rPr lang="en-US" dirty="0"/>
                  <a:t>Df = 1 ((r-1)*(c-1))</a:t>
                </a:r>
              </a:p>
              <a:p>
                <a:endParaRPr lang="en-US" dirty="0"/>
              </a:p>
              <a:p>
                <a:r>
                  <a:rPr lang="en-US" dirty="0"/>
                  <a:t>Click CALCULATE</a:t>
                </a:r>
              </a:p>
              <a:p>
                <a:endParaRPr lang="en-US" dirty="0"/>
              </a:p>
              <a:p>
                <a:r>
                  <a:rPr lang="en-US" dirty="0"/>
                  <a:t>Also Try X-Y Plot for Range </a:t>
                </a:r>
              </a:p>
            </p:txBody>
          </p:sp>
        </mc:Choice>
        <mc:Fallback xmlns="">
          <p:sp>
            <p:nvSpPr>
              <p:cNvPr id="4" name="TextBox 3">
                <a:extLst>
                  <a:ext uri="{FF2B5EF4-FFF2-40B4-BE49-F238E27FC236}">
                    <a16:creationId xmlns:a16="http://schemas.microsoft.com/office/drawing/2014/main" id="{B2B8E1E0-42A7-4004-BF22-CDE8858D5E72}"/>
                  </a:ext>
                </a:extLst>
              </p:cNvPr>
              <p:cNvSpPr txBox="1">
                <a:spLocks noRot="1" noChangeAspect="1" noMove="1" noResize="1" noEditPoints="1" noAdjustHandles="1" noChangeArrowheads="1" noChangeShapeType="1" noTextEdit="1"/>
              </p:cNvSpPr>
              <p:nvPr/>
            </p:nvSpPr>
            <p:spPr>
              <a:xfrm>
                <a:off x="75745" y="860613"/>
                <a:ext cx="3474279" cy="5355312"/>
              </a:xfrm>
              <a:prstGeom prst="rect">
                <a:avLst/>
              </a:prstGeom>
              <a:blipFill>
                <a:blip r:embed="rId2"/>
                <a:stretch>
                  <a:fillRect l="-1404" t="-569" r="-351" b="-79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5A404B1-4185-491C-95D2-9099CFD75AF2}"/>
              </a:ext>
            </a:extLst>
          </p:cNvPr>
          <p:cNvSpPr txBox="1"/>
          <p:nvPr/>
        </p:nvSpPr>
        <p:spPr>
          <a:xfrm>
            <a:off x="3064760" y="12040"/>
            <a:ext cx="3014480" cy="369332"/>
          </a:xfrm>
          <a:prstGeom prst="rect">
            <a:avLst/>
          </a:prstGeom>
          <a:solidFill>
            <a:schemeClr val="bg1">
              <a:lumMod val="95000"/>
            </a:schemeClr>
          </a:solidFill>
        </p:spPr>
        <p:txBody>
          <a:bodyPr wrap="none" rtlCol="0">
            <a:spAutoFit/>
          </a:bodyPr>
          <a:lstStyle/>
          <a:p>
            <a:r>
              <a:rPr lang="en-US" b="1" dirty="0"/>
              <a:t>G*Power: Chi-square Test</a:t>
            </a:r>
          </a:p>
        </p:txBody>
      </p:sp>
      <p:pic>
        <p:nvPicPr>
          <p:cNvPr id="3" name="Picture 2">
            <a:extLst>
              <a:ext uri="{FF2B5EF4-FFF2-40B4-BE49-F238E27FC236}">
                <a16:creationId xmlns:a16="http://schemas.microsoft.com/office/drawing/2014/main" id="{261EBC67-5D15-45D6-8DF0-B7D91799FF31}"/>
              </a:ext>
            </a:extLst>
          </p:cNvPr>
          <p:cNvPicPr>
            <a:picLocks noChangeAspect="1"/>
          </p:cNvPicPr>
          <p:nvPr/>
        </p:nvPicPr>
        <p:blipFill>
          <a:blip r:embed="rId3"/>
          <a:stretch>
            <a:fillRect/>
          </a:stretch>
        </p:blipFill>
        <p:spPr>
          <a:xfrm>
            <a:off x="3834328" y="462579"/>
            <a:ext cx="5067903" cy="5753346"/>
          </a:xfrm>
          <a:prstGeom prst="rect">
            <a:avLst/>
          </a:prstGeom>
        </p:spPr>
      </p:pic>
    </p:spTree>
    <p:extLst>
      <p:ext uri="{BB962C8B-B14F-4D97-AF65-F5344CB8AC3E}">
        <p14:creationId xmlns:p14="http://schemas.microsoft.com/office/powerpoint/2010/main" val="16840395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355312"/>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oMath>
                </a14:m>
                <a:r>
                  <a:rPr lang="en-US" dirty="0"/>
                  <a:t> (chi-square) tests</a:t>
                </a:r>
              </a:p>
              <a:p>
                <a:r>
                  <a:rPr lang="en-US" dirty="0"/>
                  <a:t>Test: </a:t>
                </a:r>
              </a:p>
              <a:p>
                <a:r>
                  <a:rPr lang="en-US" dirty="0"/>
                  <a:t>     Goodness-of-fit tests</a:t>
                </a:r>
              </a:p>
              <a:p>
                <a:r>
                  <a:rPr lang="en-US" dirty="0"/>
                  <a:t>Type: </a:t>
                </a:r>
              </a:p>
              <a:p>
                <a:r>
                  <a:rPr lang="en-US" dirty="0"/>
                  <a:t>     A Priori compute sample size</a:t>
                </a:r>
              </a:p>
              <a:p>
                <a:endParaRPr lang="en-US" dirty="0"/>
              </a:p>
              <a:p>
                <a:r>
                  <a:rPr lang="en-US" dirty="0"/>
                  <a:t>Effect Size w:</a:t>
                </a:r>
              </a:p>
              <a:p>
                <a:r>
                  <a:rPr lang="en-US" dirty="0"/>
                  <a:t>     (small) w=0.1</a:t>
                </a:r>
              </a:p>
              <a:p>
                <a:r>
                  <a:rPr lang="en-US" dirty="0"/>
                  <a:t>     (mod) w=0.3</a:t>
                </a:r>
              </a:p>
              <a:p>
                <a:r>
                  <a:rPr lang="en-US" dirty="0"/>
                  <a:t>     (large) w=0.5</a:t>
                </a:r>
              </a:p>
              <a:p>
                <a:r>
                  <a:rPr lang="en-US" dirty="0"/>
                  <a:t>Power: 0.80</a:t>
                </a:r>
              </a:p>
              <a:p>
                <a:r>
                  <a:rPr lang="en-US" dirty="0"/>
                  <a:t>Df = 1 ((r-1)*(c-1))</a:t>
                </a:r>
              </a:p>
              <a:p>
                <a:endParaRPr lang="en-US" dirty="0"/>
              </a:p>
              <a:p>
                <a:r>
                  <a:rPr lang="en-US" dirty="0"/>
                  <a:t>Click CALCULATE</a:t>
                </a:r>
              </a:p>
              <a:p>
                <a:endParaRPr lang="en-US" dirty="0"/>
              </a:p>
              <a:p>
                <a:r>
                  <a:rPr lang="en-US" dirty="0"/>
                  <a:t>Also Try X-Y Plot for Range </a:t>
                </a:r>
              </a:p>
            </p:txBody>
          </p:sp>
        </mc:Choice>
        <mc:Fallback xmlns="">
          <p:sp>
            <p:nvSpPr>
              <p:cNvPr id="4" name="TextBox 3">
                <a:extLst>
                  <a:ext uri="{FF2B5EF4-FFF2-40B4-BE49-F238E27FC236}">
                    <a16:creationId xmlns:a16="http://schemas.microsoft.com/office/drawing/2014/main" id="{B2B8E1E0-42A7-4004-BF22-CDE8858D5E72}"/>
                  </a:ext>
                </a:extLst>
              </p:cNvPr>
              <p:cNvSpPr txBox="1">
                <a:spLocks noRot="1" noChangeAspect="1" noMove="1" noResize="1" noEditPoints="1" noAdjustHandles="1" noChangeArrowheads="1" noChangeShapeType="1" noTextEdit="1"/>
              </p:cNvSpPr>
              <p:nvPr/>
            </p:nvSpPr>
            <p:spPr>
              <a:xfrm>
                <a:off x="75745" y="860613"/>
                <a:ext cx="3474279" cy="5355312"/>
              </a:xfrm>
              <a:prstGeom prst="rect">
                <a:avLst/>
              </a:prstGeom>
              <a:blipFill>
                <a:blip r:embed="rId2"/>
                <a:stretch>
                  <a:fillRect l="-1404" t="-569" r="-351" b="-79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5A404B1-4185-491C-95D2-9099CFD75AF2}"/>
              </a:ext>
            </a:extLst>
          </p:cNvPr>
          <p:cNvSpPr txBox="1"/>
          <p:nvPr/>
        </p:nvSpPr>
        <p:spPr>
          <a:xfrm>
            <a:off x="3064760" y="12040"/>
            <a:ext cx="3014480" cy="369332"/>
          </a:xfrm>
          <a:prstGeom prst="rect">
            <a:avLst/>
          </a:prstGeom>
          <a:solidFill>
            <a:schemeClr val="bg1">
              <a:lumMod val="95000"/>
            </a:schemeClr>
          </a:solidFill>
        </p:spPr>
        <p:txBody>
          <a:bodyPr wrap="none" rtlCol="0">
            <a:spAutoFit/>
          </a:bodyPr>
          <a:lstStyle/>
          <a:p>
            <a:r>
              <a:rPr lang="en-US" b="1" dirty="0"/>
              <a:t>G*Power: Chi-square Test</a:t>
            </a:r>
          </a:p>
        </p:txBody>
      </p:sp>
      <p:pic>
        <p:nvPicPr>
          <p:cNvPr id="2" name="Picture 1">
            <a:extLst>
              <a:ext uri="{FF2B5EF4-FFF2-40B4-BE49-F238E27FC236}">
                <a16:creationId xmlns:a16="http://schemas.microsoft.com/office/drawing/2014/main" id="{959C5196-F7B5-4591-8AE7-724AFEEC2AC4}"/>
              </a:ext>
            </a:extLst>
          </p:cNvPr>
          <p:cNvPicPr>
            <a:picLocks noChangeAspect="1"/>
          </p:cNvPicPr>
          <p:nvPr/>
        </p:nvPicPr>
        <p:blipFill>
          <a:blip r:embed="rId3"/>
          <a:stretch>
            <a:fillRect/>
          </a:stretch>
        </p:blipFill>
        <p:spPr>
          <a:xfrm>
            <a:off x="3764735" y="442332"/>
            <a:ext cx="5120640" cy="5836349"/>
          </a:xfrm>
          <a:prstGeom prst="rect">
            <a:avLst/>
          </a:prstGeom>
        </p:spPr>
      </p:pic>
    </p:spTree>
    <p:extLst>
      <p:ext uri="{BB962C8B-B14F-4D97-AF65-F5344CB8AC3E}">
        <p14:creationId xmlns:p14="http://schemas.microsoft.com/office/powerpoint/2010/main" val="103602738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1661443189"/>
              </p:ext>
            </p:extLst>
          </p:nvPr>
        </p:nvGraphicFramePr>
        <p:xfrm>
          <a:off x="167266" y="550915"/>
          <a:ext cx="8809467" cy="5364480"/>
        </p:xfrm>
        <a:graphic>
          <a:graphicData uri="http://schemas.openxmlformats.org/drawingml/2006/table">
            <a:tbl>
              <a:tblPr firstRow="1" bandRow="1">
                <a:tableStyleId>{5C22544A-7EE6-4342-B048-85BDC9FD1C3A}</a:tableStyleId>
              </a:tblPr>
              <a:tblGrid>
                <a:gridCol w="1586230">
                  <a:extLst>
                    <a:ext uri="{9D8B030D-6E8A-4147-A177-3AD203B41FA5}">
                      <a16:colId xmlns:a16="http://schemas.microsoft.com/office/drawing/2014/main" val="728704674"/>
                    </a:ext>
                  </a:extLst>
                </a:gridCol>
                <a:gridCol w="4141695">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998187">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1108669">
                <a:tc>
                  <a:txBody>
                    <a:bodyPr/>
                    <a:lstStyle/>
                    <a:p>
                      <a:r>
                        <a:rPr lang="en-US" sz="2000" dirty="0"/>
                        <a:t>Chi-square test</a:t>
                      </a:r>
                    </a:p>
                  </a:txBody>
                  <a:tcPr/>
                </a:tc>
                <a:tc>
                  <a:txBody>
                    <a:bodyPr/>
                    <a:lstStyle/>
                    <a:p>
                      <a:r>
                        <a:rPr lang="en-US" sz="2000" dirty="0"/>
                        <a:t>(small)</a:t>
                      </a:r>
                    </a:p>
                    <a:p>
                      <a:r>
                        <a:rPr lang="en-US" sz="2000" dirty="0"/>
                        <a:t>ω = 0.1 </a:t>
                      </a:r>
                      <a:r>
                        <a:rPr lang="en-US" sz="2000" i="1" dirty="0"/>
                        <a:t>(df=1, for 2x2 table)</a:t>
                      </a:r>
                    </a:p>
                    <a:p>
                      <a:r>
                        <a:rPr lang="en-US" sz="2000" dirty="0"/>
                        <a:t>ω = 0.1 </a:t>
                      </a:r>
                      <a:r>
                        <a:rPr lang="en-US" sz="2000" i="1" dirty="0"/>
                        <a:t>(df=2, for 2x3 table)</a:t>
                      </a:r>
                    </a:p>
                    <a:p>
                      <a:r>
                        <a:rPr lang="en-US" sz="2000" dirty="0"/>
                        <a:t>ω = 0.1 </a:t>
                      </a:r>
                      <a:r>
                        <a:rPr lang="en-US" sz="2000" i="1" dirty="0"/>
                        <a:t>(df=3, for 2x4 table)</a:t>
                      </a:r>
                    </a:p>
                    <a:p>
                      <a:endParaRPr lang="en-US" sz="2000" dirty="0"/>
                    </a:p>
                    <a:p>
                      <a:r>
                        <a:rPr lang="en-US" sz="2000" dirty="0"/>
                        <a:t>(moderate)</a:t>
                      </a:r>
                    </a:p>
                    <a:p>
                      <a:r>
                        <a:rPr lang="en-US" sz="2000" dirty="0"/>
                        <a:t>ω = 0.3 </a:t>
                      </a:r>
                      <a:r>
                        <a:rPr lang="en-US" sz="2000" i="1" dirty="0"/>
                        <a:t>(df=1, for 2x2 table)</a:t>
                      </a:r>
                    </a:p>
                    <a:p>
                      <a:r>
                        <a:rPr lang="en-US" sz="2000" dirty="0"/>
                        <a:t>ω = 0.3 </a:t>
                      </a:r>
                      <a:r>
                        <a:rPr lang="en-US" sz="2000" i="1" dirty="0"/>
                        <a:t>(df=2, for 2x3 table)</a:t>
                      </a:r>
                    </a:p>
                    <a:p>
                      <a:r>
                        <a:rPr lang="en-US" sz="2000" dirty="0"/>
                        <a:t>ω = 0.3 </a:t>
                      </a:r>
                      <a:r>
                        <a:rPr lang="en-US" sz="2000" i="1" dirty="0"/>
                        <a:t>(df=3, for 2x4 table)</a:t>
                      </a:r>
                    </a:p>
                    <a:p>
                      <a:endParaRPr lang="en-US" sz="2000" i="1" dirty="0"/>
                    </a:p>
                    <a:p>
                      <a:r>
                        <a:rPr lang="en-US" sz="2000" i="1" dirty="0"/>
                        <a:t>(large)</a:t>
                      </a:r>
                    </a:p>
                    <a:p>
                      <a:r>
                        <a:rPr lang="en-US" sz="2000" dirty="0"/>
                        <a:t>ω = 0.5 </a:t>
                      </a:r>
                      <a:r>
                        <a:rPr lang="en-US" sz="2000" i="1" dirty="0"/>
                        <a:t>(df=1, for 2x2 table)</a:t>
                      </a:r>
                    </a:p>
                    <a:p>
                      <a:r>
                        <a:rPr lang="en-US" sz="2000" dirty="0"/>
                        <a:t>ω = 0.5 </a:t>
                      </a:r>
                      <a:r>
                        <a:rPr lang="en-US" sz="2000" i="1" dirty="0"/>
                        <a:t>(df=2, for 2x3 table)</a:t>
                      </a:r>
                    </a:p>
                    <a:p>
                      <a:r>
                        <a:rPr lang="en-US" sz="2000" dirty="0"/>
                        <a:t>ω = 0.5 </a:t>
                      </a:r>
                      <a:r>
                        <a:rPr lang="en-US" sz="2000" i="1" dirty="0"/>
                        <a:t>(df=3, for 2x4 table)</a:t>
                      </a:r>
                    </a:p>
                  </a:txBody>
                  <a:tcPr/>
                </a:tc>
                <a:tc>
                  <a:txBody>
                    <a:bodyPr/>
                    <a:lstStyle/>
                    <a:p>
                      <a:endParaRPr lang="en-US" sz="2000" dirty="0"/>
                    </a:p>
                    <a:p>
                      <a:r>
                        <a:rPr lang="en-US" sz="2000" dirty="0"/>
                        <a:t>785</a:t>
                      </a:r>
                    </a:p>
                    <a:p>
                      <a:r>
                        <a:rPr lang="en-US" sz="2000" dirty="0"/>
                        <a:t>964</a:t>
                      </a:r>
                    </a:p>
                    <a:p>
                      <a:r>
                        <a:rPr lang="en-US" sz="2000" dirty="0"/>
                        <a:t>1091</a:t>
                      </a:r>
                    </a:p>
                    <a:p>
                      <a:endParaRPr lang="en-US" sz="2000" dirty="0"/>
                    </a:p>
                    <a:p>
                      <a:endParaRPr lang="en-US" sz="2000" dirty="0"/>
                    </a:p>
                    <a:p>
                      <a:r>
                        <a:rPr lang="en-US" sz="2000" dirty="0"/>
                        <a:t>88</a:t>
                      </a:r>
                    </a:p>
                    <a:p>
                      <a:r>
                        <a:rPr lang="en-US" sz="2000" dirty="0"/>
                        <a:t>108</a:t>
                      </a:r>
                    </a:p>
                    <a:p>
                      <a:r>
                        <a:rPr lang="en-US" sz="2000" dirty="0"/>
                        <a:t>122</a:t>
                      </a:r>
                    </a:p>
                    <a:p>
                      <a:endParaRPr lang="en-US" sz="2000" dirty="0"/>
                    </a:p>
                    <a:p>
                      <a:endParaRPr lang="en-US" sz="2000" dirty="0"/>
                    </a:p>
                    <a:p>
                      <a:r>
                        <a:rPr lang="en-US" sz="2000" dirty="0"/>
                        <a:t>32</a:t>
                      </a:r>
                    </a:p>
                    <a:p>
                      <a:r>
                        <a:rPr lang="en-US" sz="2000" dirty="0"/>
                        <a:t>39</a:t>
                      </a:r>
                    </a:p>
                    <a:p>
                      <a:r>
                        <a:rPr lang="en-US" sz="2000" dirty="0"/>
                        <a:t>44</a:t>
                      </a:r>
                    </a:p>
                  </a:txBody>
                  <a:tcPr/>
                </a:tc>
                <a:extLst>
                  <a:ext uri="{0D108BD9-81ED-4DB2-BD59-A6C34878D82A}">
                    <a16:rowId xmlns:a16="http://schemas.microsoft.com/office/drawing/2014/main" val="3453124085"/>
                  </a:ext>
                </a:extLst>
              </a:tr>
            </a:tbl>
          </a:graphicData>
        </a:graphic>
      </p:graphicFrame>
    </p:spTree>
    <p:extLst>
      <p:ext uri="{BB962C8B-B14F-4D97-AF65-F5344CB8AC3E}">
        <p14:creationId xmlns:p14="http://schemas.microsoft.com/office/powerpoint/2010/main" val="39322470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EF5BD04-8BA9-442D-A1ED-5F8BB1ABA2BD}"/>
              </a:ext>
            </a:extLst>
          </p:cNvPr>
          <p:cNvSpPr>
            <a:spLocks noGrp="1"/>
          </p:cNvSpPr>
          <p:nvPr>
            <p:ph type="title"/>
          </p:nvPr>
        </p:nvSpPr>
        <p:spPr>
          <a:xfrm>
            <a:off x="238125" y="581025"/>
            <a:ext cx="8683625" cy="1025525"/>
          </a:xfrm>
        </p:spPr>
        <p:txBody>
          <a:bodyPr/>
          <a:lstStyle/>
          <a:p>
            <a:r>
              <a:rPr lang="en-US" altLang="en-US"/>
              <a:t>Effect Size (for Correlation/Regression)</a:t>
            </a:r>
            <a:br>
              <a:rPr lang="en-US" altLang="en-US"/>
            </a:br>
            <a:r>
              <a:rPr lang="en-US" altLang="en-US" sz="2000"/>
              <a:t>[Cohen, J. “Statistical Power Analysis for the </a:t>
            </a:r>
            <a:br>
              <a:rPr lang="en-US" altLang="en-US" sz="2000"/>
            </a:br>
            <a:r>
              <a:rPr lang="en-US" altLang="en-US" sz="2000"/>
              <a:t>Behavioral Sciences (2</a:t>
            </a:r>
            <a:r>
              <a:rPr lang="en-US" altLang="en-US" sz="2000" baseline="30000"/>
              <a:t>nd</a:t>
            </a:r>
            <a:r>
              <a:rPr lang="en-US" altLang="en-US" sz="2000"/>
              <a:t> ed)” (1988)]</a:t>
            </a:r>
            <a:endParaRPr lang="en-US" altLang="en-US"/>
          </a:p>
        </p:txBody>
      </p:sp>
      <p:sp>
        <p:nvSpPr>
          <p:cNvPr id="45059" name="Content Placeholder 2">
            <a:extLst>
              <a:ext uri="{FF2B5EF4-FFF2-40B4-BE49-F238E27FC236}">
                <a16:creationId xmlns:a16="http://schemas.microsoft.com/office/drawing/2014/main" id="{E9D6B812-DD30-43BC-AA8B-E121788045A6}"/>
              </a:ext>
            </a:extLst>
          </p:cNvPr>
          <p:cNvSpPr>
            <a:spLocks noGrp="1"/>
          </p:cNvSpPr>
          <p:nvPr>
            <p:ph idx="1"/>
          </p:nvPr>
        </p:nvSpPr>
        <p:spPr>
          <a:xfrm>
            <a:off x="0" y="1785938"/>
            <a:ext cx="9144000" cy="5072062"/>
          </a:xfrm>
          <a:solidFill>
            <a:schemeClr val="bg1"/>
          </a:solidFill>
        </p:spPr>
        <p:txBody>
          <a:bodyPr/>
          <a:lstStyle/>
          <a:p>
            <a:r>
              <a:rPr lang="en-US" altLang="en-US" sz="2000"/>
              <a:t>Correlation (r and r</a:t>
            </a:r>
            <a:r>
              <a:rPr lang="en-US" altLang="en-US" sz="2000" baseline="30000"/>
              <a:t>2</a:t>
            </a:r>
            <a:r>
              <a:rPr lang="en-US" altLang="en-US" sz="2000"/>
              <a:t>) IS an Effect Size</a:t>
            </a:r>
          </a:p>
          <a:p>
            <a:endParaRPr lang="en-US" altLang="en-US" sz="2000"/>
          </a:p>
          <a:p>
            <a:pPr lvl="1"/>
            <a:r>
              <a:rPr lang="en-US" altLang="en-US" sz="2000"/>
              <a:t>“r”</a:t>
            </a:r>
          </a:p>
          <a:p>
            <a:pPr lvl="1"/>
            <a:endParaRPr lang="en-US" altLang="en-US" sz="2000"/>
          </a:p>
          <a:p>
            <a:pPr lvl="1"/>
            <a:endParaRPr lang="en-US" altLang="en-US" sz="2000"/>
          </a:p>
          <a:p>
            <a:pPr lvl="1"/>
            <a:r>
              <a:rPr lang="en-US" altLang="en-US" sz="2000"/>
              <a:t>r = 0.1 “small”		r2=0.01</a:t>
            </a:r>
          </a:p>
          <a:p>
            <a:pPr lvl="1"/>
            <a:r>
              <a:rPr lang="en-US" altLang="en-US" sz="2000"/>
              <a:t>r = 0.3 “medium”		r2=0.09</a:t>
            </a:r>
          </a:p>
          <a:p>
            <a:pPr lvl="1"/>
            <a:r>
              <a:rPr lang="en-US" altLang="en-US" sz="2000"/>
              <a:t>r = 0.5 “large”		r2=0.25</a:t>
            </a:r>
          </a:p>
          <a:p>
            <a:r>
              <a:rPr lang="en-US" altLang="en-US" sz="2000"/>
              <a:t>Use these numbers as guidelines for your study. </a:t>
            </a:r>
          </a:p>
        </p:txBody>
      </p:sp>
      <p:graphicFrame>
        <p:nvGraphicFramePr>
          <p:cNvPr id="45060" name="Object 2">
            <a:extLst>
              <a:ext uri="{FF2B5EF4-FFF2-40B4-BE49-F238E27FC236}">
                <a16:creationId xmlns:a16="http://schemas.microsoft.com/office/drawing/2014/main" id="{72E7F61C-D886-4431-9971-1B3218C9AA9D}"/>
              </a:ext>
            </a:extLst>
          </p:cNvPr>
          <p:cNvGraphicFramePr>
            <a:graphicFrameLocks noChangeAspect="1"/>
          </p:cNvGraphicFramePr>
          <p:nvPr/>
        </p:nvGraphicFramePr>
        <p:xfrm>
          <a:off x="2874963" y="2801938"/>
          <a:ext cx="5707062" cy="1636712"/>
        </p:xfrm>
        <a:graphic>
          <a:graphicData uri="http://schemas.openxmlformats.org/presentationml/2006/ole">
            <mc:AlternateContent xmlns:mc="http://schemas.openxmlformats.org/markup-compatibility/2006">
              <mc:Choice xmlns:v="urn:schemas-microsoft-com:vml" Requires="v">
                <p:oleObj name="Equation" r:id="rId3" imgW="1904174" imgH="545863" progId="Equation.3">
                  <p:embed/>
                </p:oleObj>
              </mc:Choice>
              <mc:Fallback>
                <p:oleObj name="Equation" r:id="rId3" imgW="1904174" imgH="545863" progId="Equation.3">
                  <p:embed/>
                  <p:pic>
                    <p:nvPicPr>
                      <p:cNvPr id="45060" name="Object 2">
                        <a:extLst>
                          <a:ext uri="{FF2B5EF4-FFF2-40B4-BE49-F238E27FC236}">
                            <a16:creationId xmlns:a16="http://schemas.microsoft.com/office/drawing/2014/main" id="{72E7F61C-D886-4431-9971-1B3218C9A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963" y="2801938"/>
                        <a:ext cx="5707062" cy="163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0249340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355312"/>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T-Tests</a:t>
                </a:r>
              </a:p>
              <a:p>
                <a:r>
                  <a:rPr lang="en-US" dirty="0"/>
                  <a:t>Test: </a:t>
                </a:r>
              </a:p>
              <a:p>
                <a:r>
                  <a:rPr lang="en-US" dirty="0"/>
                  <a:t>     Correlation: Pt Biserial</a:t>
                </a:r>
              </a:p>
              <a:p>
                <a:r>
                  <a:rPr lang="en-US" dirty="0"/>
                  <a:t>Type: </a:t>
                </a:r>
              </a:p>
              <a:p>
                <a:r>
                  <a:rPr lang="en-US" dirty="0"/>
                  <a:t>     A Priori compute sample size</a:t>
                </a:r>
              </a:p>
              <a:p>
                <a:endParaRPr lang="en-US" dirty="0"/>
              </a:p>
              <a:p>
                <a:r>
                  <a:rPr lang="en-US" dirty="0"/>
                  <a:t>Tails: Two</a:t>
                </a:r>
              </a:p>
              <a:p>
                <a:r>
                  <a:rPr lang="en-US" dirty="0"/>
                  <a:t>Effect Size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a:t>
                </a:r>
                <a:r>
                  <a:rPr lang="en-US" i="1" dirty="0"/>
                  <a:t>[same as r]</a:t>
                </a:r>
              </a:p>
              <a:p>
                <a:r>
                  <a:rPr lang="en-US" dirty="0"/>
                  <a:t>     (small)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ea typeface="Cambria Math" panose="02040503050406030204" pitchFamily="18" charset="0"/>
                      </a:rPr>
                      <m:t> </m:t>
                    </m:r>
                  </m:oMath>
                </a14:m>
                <a:r>
                  <a:rPr lang="en-US" dirty="0"/>
                  <a:t>= 0.1</a:t>
                </a:r>
              </a:p>
              <a:p>
                <a:r>
                  <a:rPr lang="en-US" dirty="0"/>
                  <a:t>     (mod)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ea typeface="Cambria Math" panose="02040503050406030204" pitchFamily="18" charset="0"/>
                      </a:rPr>
                      <m:t> </m:t>
                    </m:r>
                  </m:oMath>
                </a14:m>
                <a:r>
                  <a:rPr lang="en-US" dirty="0"/>
                  <a:t>= 0.3</a:t>
                </a:r>
              </a:p>
              <a:p>
                <a:r>
                  <a:rPr lang="en-US" dirty="0"/>
                  <a:t>     (large)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ea typeface="Cambria Math" panose="02040503050406030204" pitchFamily="18" charset="0"/>
                      </a:rPr>
                      <m:t> </m:t>
                    </m:r>
                  </m:oMath>
                </a14:m>
                <a:r>
                  <a:rPr lang="en-US" dirty="0"/>
                  <a:t>= 0.5</a:t>
                </a:r>
              </a:p>
              <a:p>
                <a:r>
                  <a:rPr lang="en-US" dirty="0"/>
                  <a:t>Power: 0.80</a:t>
                </a:r>
              </a:p>
              <a:p>
                <a:endParaRPr lang="en-US" dirty="0"/>
              </a:p>
              <a:p>
                <a:r>
                  <a:rPr lang="en-US" dirty="0"/>
                  <a:t>Click CALCULATE</a:t>
                </a:r>
              </a:p>
              <a:p>
                <a:endParaRPr lang="en-US" dirty="0"/>
              </a:p>
              <a:p>
                <a:r>
                  <a:rPr lang="en-US" dirty="0"/>
                  <a:t>Also Try X-Y Plot for Range </a:t>
                </a:r>
              </a:p>
            </p:txBody>
          </p:sp>
        </mc:Choice>
        <mc:Fallback xmlns="">
          <p:sp>
            <p:nvSpPr>
              <p:cNvPr id="4" name="TextBox 3">
                <a:extLst>
                  <a:ext uri="{FF2B5EF4-FFF2-40B4-BE49-F238E27FC236}">
                    <a16:creationId xmlns:a16="http://schemas.microsoft.com/office/drawing/2014/main" id="{B2B8E1E0-42A7-4004-BF22-CDE8858D5E72}"/>
                  </a:ext>
                </a:extLst>
              </p:cNvPr>
              <p:cNvSpPr txBox="1">
                <a:spLocks noRot="1" noChangeAspect="1" noMove="1" noResize="1" noEditPoints="1" noAdjustHandles="1" noChangeArrowheads="1" noChangeShapeType="1" noTextEdit="1"/>
              </p:cNvSpPr>
              <p:nvPr/>
            </p:nvSpPr>
            <p:spPr>
              <a:xfrm>
                <a:off x="75745" y="860613"/>
                <a:ext cx="3474279" cy="5355312"/>
              </a:xfrm>
              <a:prstGeom prst="rect">
                <a:avLst/>
              </a:prstGeom>
              <a:blipFill>
                <a:blip r:embed="rId2"/>
                <a:stretch>
                  <a:fillRect l="-1404" t="-569" r="-351" b="-79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157F6AD-E10D-4691-B6FB-E2C0C04655AA}"/>
              </a:ext>
            </a:extLst>
          </p:cNvPr>
          <p:cNvSpPr txBox="1"/>
          <p:nvPr/>
        </p:nvSpPr>
        <p:spPr>
          <a:xfrm>
            <a:off x="2733484" y="22572"/>
            <a:ext cx="3677032" cy="369332"/>
          </a:xfrm>
          <a:prstGeom prst="rect">
            <a:avLst/>
          </a:prstGeom>
          <a:solidFill>
            <a:schemeClr val="bg1">
              <a:lumMod val="95000"/>
            </a:schemeClr>
          </a:solidFill>
        </p:spPr>
        <p:txBody>
          <a:bodyPr wrap="none" rtlCol="0">
            <a:spAutoFit/>
          </a:bodyPr>
          <a:lstStyle/>
          <a:p>
            <a:r>
              <a:rPr lang="en-US" b="1" dirty="0"/>
              <a:t>G*Power: Pearson’s Correlation</a:t>
            </a:r>
          </a:p>
        </p:txBody>
      </p:sp>
      <p:pic>
        <p:nvPicPr>
          <p:cNvPr id="3" name="Picture 2">
            <a:extLst>
              <a:ext uri="{FF2B5EF4-FFF2-40B4-BE49-F238E27FC236}">
                <a16:creationId xmlns:a16="http://schemas.microsoft.com/office/drawing/2014/main" id="{2989A6F6-E85B-4B44-AC5C-830A3877DC59}"/>
              </a:ext>
            </a:extLst>
          </p:cNvPr>
          <p:cNvPicPr>
            <a:picLocks noChangeAspect="1"/>
          </p:cNvPicPr>
          <p:nvPr/>
        </p:nvPicPr>
        <p:blipFill>
          <a:blip r:embed="rId3"/>
          <a:stretch>
            <a:fillRect/>
          </a:stretch>
        </p:blipFill>
        <p:spPr>
          <a:xfrm>
            <a:off x="3712206" y="391904"/>
            <a:ext cx="5356049" cy="6104662"/>
          </a:xfrm>
          <a:prstGeom prst="rect">
            <a:avLst/>
          </a:prstGeom>
        </p:spPr>
      </p:pic>
    </p:spTree>
    <p:extLst>
      <p:ext uri="{BB962C8B-B14F-4D97-AF65-F5344CB8AC3E}">
        <p14:creationId xmlns:p14="http://schemas.microsoft.com/office/powerpoint/2010/main" val="99804287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2718627568"/>
              </p:ext>
            </p:extLst>
          </p:nvPr>
        </p:nvGraphicFramePr>
        <p:xfrm>
          <a:off x="167266" y="1376979"/>
          <a:ext cx="8809467" cy="2450469"/>
        </p:xfrm>
        <a:graphic>
          <a:graphicData uri="http://schemas.openxmlformats.org/drawingml/2006/table">
            <a:tbl>
              <a:tblPr firstRow="1" bandRow="1">
                <a:tableStyleId>{5C22544A-7EE6-4342-B048-85BDC9FD1C3A}</a:tableStyleId>
              </a:tblPr>
              <a:tblGrid>
                <a:gridCol w="2651238">
                  <a:extLst>
                    <a:ext uri="{9D8B030D-6E8A-4147-A177-3AD203B41FA5}">
                      <a16:colId xmlns:a16="http://schemas.microsoft.com/office/drawing/2014/main" val="728704674"/>
                    </a:ext>
                  </a:extLst>
                </a:gridCol>
                <a:gridCol w="3076687">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1444629">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436748">
                <a:tc>
                  <a:txBody>
                    <a:bodyPr/>
                    <a:lstStyle/>
                    <a:p>
                      <a:r>
                        <a:rPr lang="en-US" sz="2000" dirty="0"/>
                        <a:t>Pearson’s Correlation</a:t>
                      </a:r>
                    </a:p>
                  </a:txBody>
                  <a:tcPr/>
                </a:tc>
                <a:tc>
                  <a:txBody>
                    <a:bodyPr/>
                    <a:lstStyle/>
                    <a:p>
                      <a:r>
                        <a:rPr lang="en-US" sz="2000" dirty="0"/>
                        <a:t>r = 0.1 (</a:t>
                      </a:r>
                      <a:r>
                        <a:rPr lang="en-US" sz="2000" dirty="0" err="1"/>
                        <a:t>sm</a:t>
                      </a:r>
                      <a:r>
                        <a:rPr lang="en-US" sz="2000" dirty="0"/>
                        <a:t>) </a:t>
                      </a:r>
                      <a:r>
                        <a:rPr lang="en-US" sz="2000" i="1" dirty="0"/>
                        <a:t>(r2=0.01)</a:t>
                      </a:r>
                      <a:endParaRPr lang="en-US" sz="2000" dirty="0"/>
                    </a:p>
                    <a:p>
                      <a:r>
                        <a:rPr lang="en-US" sz="2000" dirty="0"/>
                        <a:t>r = 0.3</a:t>
                      </a:r>
                      <a:r>
                        <a:rPr lang="en-US" sz="2000" i="0" dirty="0"/>
                        <a:t> (mod) </a:t>
                      </a:r>
                      <a:r>
                        <a:rPr lang="en-US" sz="2000" i="1" dirty="0"/>
                        <a:t>(r2=0.09)</a:t>
                      </a:r>
                    </a:p>
                    <a:p>
                      <a:r>
                        <a:rPr lang="en-US" sz="2000" i="0" dirty="0"/>
                        <a:t>r = 0.5 (large) </a:t>
                      </a:r>
                      <a:r>
                        <a:rPr lang="en-US" sz="2000" i="1" dirty="0"/>
                        <a:t>(r2=0.25)</a:t>
                      </a:r>
                      <a:endParaRPr lang="en-US" sz="2000" i="0" dirty="0"/>
                    </a:p>
                  </a:txBody>
                  <a:tcPr/>
                </a:tc>
                <a:tc>
                  <a:txBody>
                    <a:bodyPr/>
                    <a:lstStyle/>
                    <a:p>
                      <a:r>
                        <a:rPr lang="en-US" sz="2000" dirty="0"/>
                        <a:t>779</a:t>
                      </a:r>
                    </a:p>
                    <a:p>
                      <a:r>
                        <a:rPr lang="en-US" sz="2000" dirty="0"/>
                        <a:t>82</a:t>
                      </a:r>
                    </a:p>
                    <a:p>
                      <a:r>
                        <a:rPr lang="en-US" sz="2000" dirty="0"/>
                        <a:t>26</a:t>
                      </a:r>
                    </a:p>
                  </a:txBody>
                  <a:tcPr/>
                </a:tc>
                <a:extLst>
                  <a:ext uri="{0D108BD9-81ED-4DB2-BD59-A6C34878D82A}">
                    <a16:rowId xmlns:a16="http://schemas.microsoft.com/office/drawing/2014/main" val="2123679660"/>
                  </a:ext>
                </a:extLst>
              </a:tr>
            </a:tbl>
          </a:graphicData>
        </a:graphic>
      </p:graphicFrame>
    </p:spTree>
    <p:extLst>
      <p:ext uri="{BB962C8B-B14F-4D97-AF65-F5344CB8AC3E}">
        <p14:creationId xmlns:p14="http://schemas.microsoft.com/office/powerpoint/2010/main" val="37990771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0158-F871-4C38-B550-495602B2AA58}"/>
              </a:ext>
            </a:extLst>
          </p:cNvPr>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D71B1C-D43F-4BBA-8B30-FE61A1E05953}"/>
                  </a:ext>
                </a:extLst>
              </p:cNvPr>
              <p:cNvSpPr txBox="1"/>
              <p:nvPr/>
            </p:nvSpPr>
            <p:spPr>
              <a:xfrm>
                <a:off x="2631917" y="1991360"/>
                <a:ext cx="38801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𝑌</m:t>
                      </m:r>
                      <m:r>
                        <a:rPr lang="en-US" sz="4000" b="0" i="1" smtClean="0">
                          <a:latin typeface="Cambria Math" panose="02040503050406030204" pitchFamily="18" charset="0"/>
                        </a:rPr>
                        <m:t>=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𝛽</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𝛽</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r>
                        <a:rPr lang="en-US" sz="4000" b="0" i="1" smtClean="0">
                          <a:latin typeface="Cambria Math" panose="02040503050406030204" pitchFamily="18" charset="0"/>
                        </a:rPr>
                        <m:t>𝑋</m:t>
                      </m:r>
                    </m:oMath>
                  </m:oMathPara>
                </a14:m>
                <a:endParaRPr lang="en-US" sz="4000" dirty="0"/>
              </a:p>
            </p:txBody>
          </p:sp>
        </mc:Choice>
        <mc:Fallback xmlns="">
          <p:sp>
            <p:nvSpPr>
              <p:cNvPr id="4" name="TextBox 3">
                <a:extLst>
                  <a:ext uri="{FF2B5EF4-FFF2-40B4-BE49-F238E27FC236}">
                    <a16:creationId xmlns:a16="http://schemas.microsoft.com/office/drawing/2014/main" id="{24D71B1C-D43F-4BBA-8B30-FE61A1E05953}"/>
                  </a:ext>
                </a:extLst>
              </p:cNvPr>
              <p:cNvSpPr txBox="1">
                <a:spLocks noRot="1" noChangeAspect="1" noMove="1" noResize="1" noEditPoints="1" noAdjustHandles="1" noChangeArrowheads="1" noChangeShapeType="1" noTextEdit="1"/>
              </p:cNvSpPr>
              <p:nvPr/>
            </p:nvSpPr>
            <p:spPr>
              <a:xfrm>
                <a:off x="2631917" y="1991360"/>
                <a:ext cx="3880165" cy="707886"/>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4A77CC3-AE99-4D48-82BD-A5897153300C}"/>
              </a:ext>
            </a:extLst>
          </p:cNvPr>
          <p:cNvSpPr txBox="1"/>
          <p:nvPr/>
        </p:nvSpPr>
        <p:spPr>
          <a:xfrm>
            <a:off x="2027039" y="3429000"/>
            <a:ext cx="5089920" cy="369332"/>
          </a:xfrm>
          <a:prstGeom prst="rect">
            <a:avLst/>
          </a:prstGeom>
          <a:noFill/>
        </p:spPr>
        <p:txBody>
          <a:bodyPr wrap="none" rtlCol="0">
            <a:spAutoFit/>
          </a:bodyPr>
          <a:lstStyle/>
          <a:p>
            <a:r>
              <a:rPr lang="en-US" dirty="0"/>
              <a:t>Slope for 1 predictor, 1 outcome = correlation (r)</a:t>
            </a:r>
          </a:p>
        </p:txBody>
      </p:sp>
      <p:cxnSp>
        <p:nvCxnSpPr>
          <p:cNvPr id="7" name="Straight Arrow Connector 6">
            <a:extLst>
              <a:ext uri="{FF2B5EF4-FFF2-40B4-BE49-F238E27FC236}">
                <a16:creationId xmlns:a16="http://schemas.microsoft.com/office/drawing/2014/main" id="{67868A13-B6D1-4A3F-BD8E-FFB9327D2B6D}"/>
              </a:ext>
            </a:extLst>
          </p:cNvPr>
          <p:cNvCxnSpPr>
            <a:cxnSpLocks/>
          </p:cNvCxnSpPr>
          <p:nvPr/>
        </p:nvCxnSpPr>
        <p:spPr>
          <a:xfrm flipH="1" flipV="1">
            <a:off x="5222240" y="2699247"/>
            <a:ext cx="1036320" cy="72975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70503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909310"/>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T-Tests</a:t>
            </a:r>
          </a:p>
          <a:p>
            <a:r>
              <a:rPr lang="en-US" dirty="0"/>
              <a:t>Test: </a:t>
            </a:r>
          </a:p>
          <a:p>
            <a:r>
              <a:rPr lang="en-US" dirty="0"/>
              <a:t>     Linear Bivariate Reg: </a:t>
            </a:r>
          </a:p>
          <a:p>
            <a:r>
              <a:rPr lang="en-US" dirty="0"/>
              <a:t>     One group, size of slope</a:t>
            </a:r>
          </a:p>
          <a:p>
            <a:r>
              <a:rPr lang="en-US" dirty="0"/>
              <a:t>Type: </a:t>
            </a:r>
          </a:p>
          <a:p>
            <a:r>
              <a:rPr lang="en-US" dirty="0"/>
              <a:t>     A Priori compute sample size</a:t>
            </a:r>
          </a:p>
          <a:p>
            <a:endParaRPr lang="en-US" dirty="0"/>
          </a:p>
          <a:p>
            <a:r>
              <a:rPr lang="en-US" dirty="0"/>
              <a:t>Tails: Two</a:t>
            </a:r>
          </a:p>
          <a:p>
            <a:r>
              <a:rPr lang="en-US" dirty="0"/>
              <a:t>Effect Size Slope H1 (r): </a:t>
            </a:r>
          </a:p>
          <a:p>
            <a:r>
              <a:rPr lang="en-US" dirty="0"/>
              <a:t>     (small) r=0.1</a:t>
            </a:r>
          </a:p>
          <a:p>
            <a:r>
              <a:rPr lang="en-US" dirty="0"/>
              <a:t>     (mod) r=0.3</a:t>
            </a:r>
          </a:p>
          <a:p>
            <a:r>
              <a:rPr lang="en-US" dirty="0"/>
              <a:t>     (large) r=0.5</a:t>
            </a:r>
          </a:p>
          <a:p>
            <a:r>
              <a:rPr lang="en-US" dirty="0"/>
              <a:t>Power: 0.80</a:t>
            </a:r>
          </a:p>
          <a:p>
            <a:r>
              <a:rPr lang="en-US" dirty="0"/>
              <a:t>Std dev for x and y = 1</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378460" cy="369332"/>
          </a:xfrm>
          <a:prstGeom prst="rect">
            <a:avLst/>
          </a:prstGeom>
          <a:solidFill>
            <a:schemeClr val="bg1">
              <a:lumMod val="95000"/>
            </a:schemeClr>
          </a:solidFill>
        </p:spPr>
        <p:txBody>
          <a:bodyPr wrap="none" rtlCol="0">
            <a:spAutoFit/>
          </a:bodyPr>
          <a:lstStyle/>
          <a:p>
            <a:r>
              <a:rPr lang="en-US" b="1" dirty="0"/>
              <a:t>G*Power: Simple Linear Regression – via T-test</a:t>
            </a:r>
          </a:p>
        </p:txBody>
      </p:sp>
      <p:pic>
        <p:nvPicPr>
          <p:cNvPr id="3" name="Picture 2">
            <a:extLst>
              <a:ext uri="{FF2B5EF4-FFF2-40B4-BE49-F238E27FC236}">
                <a16:creationId xmlns:a16="http://schemas.microsoft.com/office/drawing/2014/main" id="{1565C252-7611-4635-9574-DAA9CE99F967}"/>
              </a:ext>
            </a:extLst>
          </p:cNvPr>
          <p:cNvPicPr>
            <a:picLocks noChangeAspect="1"/>
          </p:cNvPicPr>
          <p:nvPr/>
        </p:nvPicPr>
        <p:blipFill>
          <a:blip r:embed="rId2"/>
          <a:stretch>
            <a:fillRect/>
          </a:stretch>
        </p:blipFill>
        <p:spPr>
          <a:xfrm>
            <a:off x="3735610" y="430306"/>
            <a:ext cx="5332646" cy="6062618"/>
          </a:xfrm>
          <a:prstGeom prst="rect">
            <a:avLst/>
          </a:prstGeom>
        </p:spPr>
      </p:pic>
    </p:spTree>
    <p:extLst>
      <p:ext uri="{BB962C8B-B14F-4D97-AF65-F5344CB8AC3E}">
        <p14:creationId xmlns:p14="http://schemas.microsoft.com/office/powerpoint/2010/main" val="8177743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632311"/>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F-Tests</a:t>
            </a:r>
          </a:p>
          <a:p>
            <a:r>
              <a:rPr lang="en-US" dirty="0"/>
              <a:t>Test: </a:t>
            </a:r>
          </a:p>
          <a:p>
            <a:r>
              <a:rPr lang="en-US" dirty="0"/>
              <a:t>     Linear multiple reg: </a:t>
            </a:r>
          </a:p>
          <a:p>
            <a:r>
              <a:rPr lang="en-US" dirty="0"/>
              <a:t>     Fixed model R2 deviation</a:t>
            </a:r>
          </a:p>
          <a:p>
            <a:r>
              <a:rPr lang="en-US" dirty="0"/>
              <a:t>Type: </a:t>
            </a:r>
          </a:p>
          <a:p>
            <a:r>
              <a:rPr lang="en-US" dirty="0"/>
              <a:t>     A Priori compute sample size</a:t>
            </a:r>
          </a:p>
          <a:p>
            <a:endParaRPr lang="en-US" dirty="0"/>
          </a:p>
          <a:p>
            <a:r>
              <a:rPr lang="en-US" dirty="0"/>
              <a:t>Effect Size f</a:t>
            </a:r>
            <a:r>
              <a:rPr lang="en-US" baseline="30000" dirty="0"/>
              <a:t>2</a:t>
            </a:r>
            <a:r>
              <a:rPr lang="en-US" dirty="0"/>
              <a:t>: </a:t>
            </a:r>
          </a:p>
          <a:p>
            <a:r>
              <a:rPr lang="en-US" dirty="0"/>
              <a:t>     (small) f</a:t>
            </a:r>
            <a:r>
              <a:rPr lang="en-US" baseline="30000" dirty="0"/>
              <a:t>2 </a:t>
            </a:r>
            <a:r>
              <a:rPr lang="en-US" dirty="0"/>
              <a:t>= 0.02</a:t>
            </a:r>
          </a:p>
          <a:p>
            <a:r>
              <a:rPr lang="en-US" dirty="0"/>
              <a:t>     (mod) f</a:t>
            </a:r>
            <a:r>
              <a:rPr lang="en-US" baseline="30000" dirty="0"/>
              <a:t>2 </a:t>
            </a:r>
            <a:r>
              <a:rPr lang="en-US" dirty="0"/>
              <a:t>= 0.15</a:t>
            </a:r>
          </a:p>
          <a:p>
            <a:r>
              <a:rPr lang="en-US" dirty="0"/>
              <a:t>     (large) f</a:t>
            </a:r>
            <a:r>
              <a:rPr lang="en-US" baseline="30000" dirty="0"/>
              <a:t>2 </a:t>
            </a:r>
            <a:r>
              <a:rPr lang="en-US" dirty="0"/>
              <a:t>= 0.35</a:t>
            </a:r>
          </a:p>
          <a:p>
            <a:r>
              <a:rPr lang="en-US" dirty="0"/>
              <a:t>Power: 0.80</a:t>
            </a:r>
          </a:p>
          <a:p>
            <a:r>
              <a:rPr lang="en-US" dirty="0"/>
              <a:t>Number predictors: 1</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378460" cy="369332"/>
          </a:xfrm>
          <a:prstGeom prst="rect">
            <a:avLst/>
          </a:prstGeom>
          <a:solidFill>
            <a:schemeClr val="bg1">
              <a:lumMod val="95000"/>
            </a:schemeClr>
          </a:solidFill>
        </p:spPr>
        <p:txBody>
          <a:bodyPr wrap="none" rtlCol="0">
            <a:spAutoFit/>
          </a:bodyPr>
          <a:lstStyle/>
          <a:p>
            <a:r>
              <a:rPr lang="en-US" b="1" dirty="0"/>
              <a:t>G*Power: Simple Linear Regression – via F-test</a:t>
            </a:r>
          </a:p>
        </p:txBody>
      </p:sp>
      <p:pic>
        <p:nvPicPr>
          <p:cNvPr id="2" name="Picture 1">
            <a:extLst>
              <a:ext uri="{FF2B5EF4-FFF2-40B4-BE49-F238E27FC236}">
                <a16:creationId xmlns:a16="http://schemas.microsoft.com/office/drawing/2014/main" id="{EB4158FF-8DC8-4FD8-B010-C102B09DC447}"/>
              </a:ext>
            </a:extLst>
          </p:cNvPr>
          <p:cNvPicPr>
            <a:picLocks noChangeAspect="1"/>
          </p:cNvPicPr>
          <p:nvPr/>
        </p:nvPicPr>
        <p:blipFill>
          <a:blip r:embed="rId2"/>
          <a:stretch>
            <a:fillRect/>
          </a:stretch>
        </p:blipFill>
        <p:spPr>
          <a:xfrm>
            <a:off x="3765539" y="479213"/>
            <a:ext cx="5282005" cy="6013711"/>
          </a:xfrm>
          <a:prstGeom prst="rect">
            <a:avLst/>
          </a:prstGeom>
        </p:spPr>
      </p:pic>
    </p:spTree>
    <p:extLst>
      <p:ext uri="{BB962C8B-B14F-4D97-AF65-F5344CB8AC3E}">
        <p14:creationId xmlns:p14="http://schemas.microsoft.com/office/powerpoint/2010/main" val="91871271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355312"/>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F-Tests</a:t>
            </a:r>
          </a:p>
          <a:p>
            <a:r>
              <a:rPr lang="en-US" dirty="0"/>
              <a:t>Test: </a:t>
            </a:r>
          </a:p>
          <a:p>
            <a:r>
              <a:rPr lang="en-US" dirty="0"/>
              <a:t>     Linear multiple reg: </a:t>
            </a:r>
          </a:p>
          <a:p>
            <a:r>
              <a:rPr lang="en-US" dirty="0"/>
              <a:t>     Fixed model R2 deviation</a:t>
            </a:r>
          </a:p>
          <a:p>
            <a:r>
              <a:rPr lang="en-US" dirty="0"/>
              <a:t>Type: </a:t>
            </a:r>
          </a:p>
          <a:p>
            <a:r>
              <a:rPr lang="en-US" dirty="0"/>
              <a:t>     A Priori compute sample size</a:t>
            </a:r>
          </a:p>
          <a:p>
            <a:endParaRPr lang="en-US" dirty="0"/>
          </a:p>
          <a:p>
            <a:r>
              <a:rPr lang="en-US" dirty="0"/>
              <a:t>Effect Size f</a:t>
            </a:r>
            <a:r>
              <a:rPr lang="en-US" baseline="30000" dirty="0"/>
              <a:t>2</a:t>
            </a:r>
            <a:r>
              <a:rPr lang="en-US" dirty="0"/>
              <a:t>: </a:t>
            </a:r>
          </a:p>
          <a:p>
            <a:r>
              <a:rPr lang="en-US" dirty="0"/>
              <a:t>     (small) f</a:t>
            </a:r>
            <a:r>
              <a:rPr lang="en-US" baseline="30000" dirty="0"/>
              <a:t>2 </a:t>
            </a:r>
            <a:r>
              <a:rPr lang="en-US" dirty="0"/>
              <a:t>= 0.02</a:t>
            </a:r>
          </a:p>
          <a:p>
            <a:r>
              <a:rPr lang="en-US" dirty="0"/>
              <a:t>     (mod) f</a:t>
            </a:r>
            <a:r>
              <a:rPr lang="en-US" baseline="30000" dirty="0"/>
              <a:t>2 </a:t>
            </a:r>
            <a:r>
              <a:rPr lang="en-US" dirty="0"/>
              <a:t>= 0.15</a:t>
            </a:r>
          </a:p>
          <a:p>
            <a:r>
              <a:rPr lang="en-US" dirty="0"/>
              <a:t>     (large) f</a:t>
            </a:r>
            <a:r>
              <a:rPr lang="en-US" baseline="30000" dirty="0"/>
              <a:t>2 </a:t>
            </a:r>
            <a:r>
              <a:rPr lang="en-US" dirty="0"/>
              <a:t>= 0.35</a:t>
            </a:r>
          </a:p>
          <a:p>
            <a:r>
              <a:rPr lang="en-US" dirty="0"/>
              <a:t>Power: 0.80</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378460" cy="369332"/>
          </a:xfrm>
          <a:prstGeom prst="rect">
            <a:avLst/>
          </a:prstGeom>
          <a:solidFill>
            <a:schemeClr val="bg1">
              <a:lumMod val="95000"/>
            </a:schemeClr>
          </a:solidFill>
        </p:spPr>
        <p:txBody>
          <a:bodyPr wrap="none" rtlCol="0">
            <a:spAutoFit/>
          </a:bodyPr>
          <a:lstStyle/>
          <a:p>
            <a:r>
              <a:rPr lang="en-US" b="1" dirty="0"/>
              <a:t>G*Power: Simple Linear Regression – via F-test</a:t>
            </a:r>
          </a:p>
        </p:txBody>
      </p:sp>
      <p:pic>
        <p:nvPicPr>
          <p:cNvPr id="6" name="Picture 5">
            <a:extLst>
              <a:ext uri="{FF2B5EF4-FFF2-40B4-BE49-F238E27FC236}">
                <a16:creationId xmlns:a16="http://schemas.microsoft.com/office/drawing/2014/main" id="{D1745478-ED00-4C24-A45F-16E1A3EF1082}"/>
              </a:ext>
            </a:extLst>
          </p:cNvPr>
          <p:cNvPicPr>
            <a:picLocks noChangeAspect="1"/>
          </p:cNvPicPr>
          <p:nvPr/>
        </p:nvPicPr>
        <p:blipFill>
          <a:blip r:embed="rId2"/>
          <a:stretch>
            <a:fillRect/>
          </a:stretch>
        </p:blipFill>
        <p:spPr>
          <a:xfrm>
            <a:off x="3948056" y="411561"/>
            <a:ext cx="5120199" cy="5804364"/>
          </a:xfrm>
          <a:prstGeom prst="rect">
            <a:avLst/>
          </a:prstGeom>
        </p:spPr>
      </p:pic>
    </p:spTree>
    <p:extLst>
      <p:ext uri="{BB962C8B-B14F-4D97-AF65-F5344CB8AC3E}">
        <p14:creationId xmlns:p14="http://schemas.microsoft.com/office/powerpoint/2010/main" val="13460221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7"/>
            <a:ext cx="9144000" cy="692579"/>
          </a:xfrm>
        </p:spPr>
        <p:txBody>
          <a:bodyPr>
            <a:normAutofit/>
          </a:bodyPr>
          <a:lstStyle/>
          <a:p>
            <a:r>
              <a:rPr lang="en-US" dirty="0"/>
              <a:t>Framework for assessing the evidence</a:t>
            </a:r>
          </a:p>
        </p:txBody>
      </p:sp>
      <p:sp>
        <p:nvSpPr>
          <p:cNvPr id="3" name="Content Placeholder 2"/>
          <p:cNvSpPr>
            <a:spLocks noGrp="1"/>
          </p:cNvSpPr>
          <p:nvPr>
            <p:ph sz="quarter" idx="10"/>
          </p:nvPr>
        </p:nvSpPr>
        <p:spPr>
          <a:xfrm>
            <a:off x="205563" y="937682"/>
            <a:ext cx="8825023" cy="4788541"/>
          </a:xfrm>
        </p:spPr>
        <p:txBody>
          <a:bodyPr>
            <a:normAutofit lnSpcReduction="10000"/>
          </a:bodyPr>
          <a:lstStyle/>
          <a:p>
            <a:r>
              <a:rPr lang="en-US" dirty="0"/>
              <a:t>Once you determine the level of confidence you want to achieve and the amount of risk you’re willing to live with…</a:t>
            </a:r>
          </a:p>
          <a:p>
            <a:endParaRPr lang="en-US" sz="1600" dirty="0"/>
          </a:p>
          <a:p>
            <a:r>
              <a:rPr lang="en-US" dirty="0"/>
              <a:t>How large an outcome do you expect/hope to see? To achieve clinical relevance? To change practice? [EFFECT SIZE]</a:t>
            </a:r>
          </a:p>
          <a:p>
            <a:pPr marL="457200" lvl="1" indent="0">
              <a:buNone/>
            </a:pPr>
            <a:endParaRPr lang="en-US" sz="1600" dirty="0"/>
          </a:p>
          <a:p>
            <a:r>
              <a:rPr lang="en-US" dirty="0"/>
              <a:t>How large a SAMPLE SIZE is needed (given all of the above) </a:t>
            </a:r>
          </a:p>
          <a:p>
            <a:pPr lvl="1"/>
            <a:r>
              <a:rPr lang="en-US" dirty="0"/>
              <a:t>Time</a:t>
            </a:r>
          </a:p>
          <a:p>
            <a:pPr lvl="1"/>
            <a:r>
              <a:rPr lang="en-US" dirty="0"/>
              <a:t>Money/resource constraints</a:t>
            </a:r>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4</a:t>
            </a:fld>
            <a:endParaRPr lang="en-US" dirty="0"/>
          </a:p>
        </p:txBody>
      </p:sp>
    </p:spTree>
    <p:extLst>
      <p:ext uri="{BB962C8B-B14F-4D97-AF65-F5344CB8AC3E}">
        <p14:creationId xmlns:p14="http://schemas.microsoft.com/office/powerpoint/2010/main" val="697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3730525317"/>
              </p:ext>
            </p:extLst>
          </p:nvPr>
        </p:nvGraphicFramePr>
        <p:xfrm>
          <a:off x="167266" y="548640"/>
          <a:ext cx="8809467" cy="2755269"/>
        </p:xfrm>
        <a:graphic>
          <a:graphicData uri="http://schemas.openxmlformats.org/drawingml/2006/table">
            <a:tbl>
              <a:tblPr firstRow="1" bandRow="1">
                <a:tableStyleId>{5C22544A-7EE6-4342-B048-85BDC9FD1C3A}</a:tableStyleId>
              </a:tblPr>
              <a:tblGrid>
                <a:gridCol w="2651238">
                  <a:extLst>
                    <a:ext uri="{9D8B030D-6E8A-4147-A177-3AD203B41FA5}">
                      <a16:colId xmlns:a16="http://schemas.microsoft.com/office/drawing/2014/main" val="728704674"/>
                    </a:ext>
                  </a:extLst>
                </a:gridCol>
                <a:gridCol w="3076687">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1444629">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1108669">
                <a:tc>
                  <a:txBody>
                    <a:bodyPr/>
                    <a:lstStyle/>
                    <a:p>
                      <a:r>
                        <a:rPr lang="en-US" sz="2000" dirty="0"/>
                        <a:t>Simple Linear Regression</a:t>
                      </a:r>
                    </a:p>
                    <a:p>
                      <a:r>
                        <a:rPr lang="en-US" sz="2000" dirty="0"/>
                        <a:t>(1 predictor)</a:t>
                      </a:r>
                    </a:p>
                  </a:txBody>
                  <a:tcPr/>
                </a:tc>
                <a:tc>
                  <a:txBody>
                    <a:bodyPr/>
                    <a:lstStyle/>
                    <a:p>
                      <a:r>
                        <a:rPr lang="en-US" sz="2000" dirty="0"/>
                        <a:t>f</a:t>
                      </a:r>
                      <a:r>
                        <a:rPr lang="en-US" sz="2000" baseline="30000" dirty="0"/>
                        <a:t>2</a:t>
                      </a:r>
                      <a:r>
                        <a:rPr lang="en-US" sz="2000" dirty="0"/>
                        <a:t> = 0.02 (</a:t>
                      </a:r>
                      <a:r>
                        <a:rPr lang="en-US" sz="2000" dirty="0" err="1"/>
                        <a:t>sm</a:t>
                      </a:r>
                      <a:r>
                        <a:rPr lang="en-US" sz="2000" dirty="0"/>
                        <a:t>)</a:t>
                      </a:r>
                    </a:p>
                    <a:p>
                      <a:r>
                        <a:rPr lang="en-US" sz="2000" dirty="0"/>
                        <a:t>f</a:t>
                      </a:r>
                      <a:r>
                        <a:rPr lang="en-US" sz="2000" baseline="30000" dirty="0"/>
                        <a:t>2</a:t>
                      </a:r>
                      <a:r>
                        <a:rPr lang="en-US" sz="2000" dirty="0"/>
                        <a:t> = 0.0989 </a:t>
                      </a:r>
                      <a:r>
                        <a:rPr lang="en-US" sz="1600" i="1" dirty="0"/>
                        <a:t>(r=0.3, r2=0.09)</a:t>
                      </a:r>
                      <a:endParaRPr lang="en-US" sz="2000" i="1" dirty="0"/>
                    </a:p>
                    <a:p>
                      <a:r>
                        <a:rPr lang="en-US" sz="2000" dirty="0"/>
                        <a:t>f</a:t>
                      </a:r>
                      <a:r>
                        <a:rPr lang="en-US" sz="2000" baseline="30000" dirty="0"/>
                        <a:t>2</a:t>
                      </a:r>
                      <a:r>
                        <a:rPr lang="en-US" sz="2000" dirty="0"/>
                        <a:t> = 0.15 (mod)</a:t>
                      </a:r>
                    </a:p>
                    <a:p>
                      <a:r>
                        <a:rPr lang="en-US" sz="2000" dirty="0"/>
                        <a:t>f</a:t>
                      </a:r>
                      <a:r>
                        <a:rPr lang="en-US" sz="2000" baseline="30000" dirty="0"/>
                        <a:t>2</a:t>
                      </a:r>
                      <a:r>
                        <a:rPr lang="en-US" sz="2000" dirty="0"/>
                        <a:t> = 0.35 (large)</a:t>
                      </a:r>
                    </a:p>
                  </a:txBody>
                  <a:tcPr/>
                </a:tc>
                <a:tc>
                  <a:txBody>
                    <a:bodyPr/>
                    <a:lstStyle/>
                    <a:p>
                      <a:r>
                        <a:rPr lang="en-US" sz="2000" dirty="0"/>
                        <a:t>395</a:t>
                      </a:r>
                    </a:p>
                    <a:p>
                      <a:r>
                        <a:rPr lang="en-US" sz="2000" dirty="0"/>
                        <a:t>82</a:t>
                      </a:r>
                    </a:p>
                    <a:p>
                      <a:r>
                        <a:rPr lang="en-US" sz="2000" dirty="0"/>
                        <a:t>55</a:t>
                      </a:r>
                    </a:p>
                    <a:p>
                      <a:r>
                        <a:rPr lang="en-US" sz="2000" dirty="0"/>
                        <a:t>25</a:t>
                      </a:r>
                    </a:p>
                  </a:txBody>
                  <a:tcPr/>
                </a:tc>
                <a:extLst>
                  <a:ext uri="{0D108BD9-81ED-4DB2-BD59-A6C34878D82A}">
                    <a16:rowId xmlns:a16="http://schemas.microsoft.com/office/drawing/2014/main" val="1877534913"/>
                  </a:ext>
                </a:extLst>
              </a:tr>
            </a:tbl>
          </a:graphicData>
        </a:graphic>
      </p:graphicFrame>
    </p:spTree>
    <p:extLst>
      <p:ext uri="{BB962C8B-B14F-4D97-AF65-F5344CB8AC3E}">
        <p14:creationId xmlns:p14="http://schemas.microsoft.com/office/powerpoint/2010/main" val="241927563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1B0E-947B-4311-9A78-824479728379}"/>
              </a:ext>
            </a:extLst>
          </p:cNvPr>
          <p:cNvSpPr>
            <a:spLocks noGrp="1"/>
          </p:cNvSpPr>
          <p:nvPr>
            <p:ph type="title"/>
          </p:nvPr>
        </p:nvSpPr>
        <p:spPr/>
        <p:txBody>
          <a:bodyPr/>
          <a:lstStyle/>
          <a:p>
            <a:r>
              <a:rPr lang="en-US" sz="2800" dirty="0">
                <a:hlinkClick r:id="rId2"/>
              </a:rPr>
              <a:t>https://www.psychometrica.de/effect_size.html</a:t>
            </a:r>
            <a:r>
              <a:rPr lang="en-US" sz="2800" dirty="0"/>
              <a:t> - see #14</a:t>
            </a:r>
            <a:br>
              <a:rPr lang="en-US" sz="2800" dirty="0"/>
            </a:br>
            <a:endParaRPr lang="en-US" sz="2800" dirty="0"/>
          </a:p>
        </p:txBody>
      </p:sp>
      <p:pic>
        <p:nvPicPr>
          <p:cNvPr id="3" name="Picture 2">
            <a:extLst>
              <a:ext uri="{FF2B5EF4-FFF2-40B4-BE49-F238E27FC236}">
                <a16:creationId xmlns:a16="http://schemas.microsoft.com/office/drawing/2014/main" id="{FE24EEA6-349E-4B47-8A96-B97AEA763D40}"/>
              </a:ext>
            </a:extLst>
          </p:cNvPr>
          <p:cNvPicPr>
            <a:picLocks noChangeAspect="1"/>
          </p:cNvPicPr>
          <p:nvPr/>
        </p:nvPicPr>
        <p:blipFill>
          <a:blip r:embed="rId3"/>
          <a:stretch>
            <a:fillRect/>
          </a:stretch>
        </p:blipFill>
        <p:spPr>
          <a:xfrm>
            <a:off x="882127" y="1627188"/>
            <a:ext cx="7379746" cy="522015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FE0D83-1783-4A8B-AD21-CE89411E3CBC}"/>
                  </a:ext>
                </a:extLst>
              </p:cNvPr>
              <p:cNvSpPr txBox="1"/>
              <p:nvPr/>
            </p:nvSpPr>
            <p:spPr>
              <a:xfrm>
                <a:off x="376518" y="4034118"/>
                <a:ext cx="1600375" cy="1200329"/>
              </a:xfrm>
              <a:prstGeom prst="rect">
                <a:avLst/>
              </a:prstGeom>
              <a:noFill/>
            </p:spPr>
            <p:txBody>
              <a:bodyPr wrap="none" rtlCol="0">
                <a:spAutoFit/>
              </a:bodyPr>
              <a:lstStyle/>
              <a:p>
                <a:r>
                  <a:rPr lang="en-US" dirty="0"/>
                  <a:t>r = 0.3</a:t>
                </a:r>
              </a:p>
              <a:p>
                <a:r>
                  <a:rPr lang="en-US" dirty="0"/>
                  <a:t>r</a:t>
                </a:r>
                <a:r>
                  <a:rPr lang="en-US" baseline="30000" dirty="0"/>
                  <a:t>2</a:t>
                </a:r>
                <a:r>
                  <a:rPr lang="en-US" dirty="0"/>
                  <a:t> = 0.09 =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𝜂</m:t>
                        </m:r>
                      </m:e>
                      <m:sup>
                        <m:r>
                          <a:rPr lang="en-US" b="0" i="1" smtClean="0">
                            <a:latin typeface="Cambria Math" panose="02040503050406030204" pitchFamily="18" charset="0"/>
                            <a:ea typeface="Cambria Math" panose="02040503050406030204" pitchFamily="18" charset="0"/>
                          </a:rPr>
                          <m:t>2</m:t>
                        </m:r>
                      </m:sup>
                    </m:sSup>
                  </m:oMath>
                </a14:m>
                <a:endParaRPr lang="en-US" dirty="0">
                  <a:ea typeface="Cambria Math" panose="02040503050406030204" pitchFamily="18" charset="0"/>
                </a:endParaRPr>
              </a:p>
              <a:p>
                <a:r>
                  <a:rPr lang="en-US" dirty="0"/>
                  <a:t>f = 0.3145</a:t>
                </a:r>
              </a:p>
              <a:p>
                <a:r>
                  <a:rPr lang="en-US" dirty="0"/>
                  <a:t>f</a:t>
                </a:r>
                <a:r>
                  <a:rPr lang="en-US" baseline="30000" dirty="0"/>
                  <a:t>2</a:t>
                </a:r>
                <a:r>
                  <a:rPr lang="en-US" dirty="0"/>
                  <a:t> = 0.0989</a:t>
                </a:r>
              </a:p>
            </p:txBody>
          </p:sp>
        </mc:Choice>
        <mc:Fallback xmlns="">
          <p:sp>
            <p:nvSpPr>
              <p:cNvPr id="4" name="TextBox 3">
                <a:extLst>
                  <a:ext uri="{FF2B5EF4-FFF2-40B4-BE49-F238E27FC236}">
                    <a16:creationId xmlns:a16="http://schemas.microsoft.com/office/drawing/2014/main" id="{E5FE0D83-1783-4A8B-AD21-CE89411E3CBC}"/>
                  </a:ext>
                </a:extLst>
              </p:cNvPr>
              <p:cNvSpPr txBox="1">
                <a:spLocks noRot="1" noChangeAspect="1" noMove="1" noResize="1" noEditPoints="1" noAdjustHandles="1" noChangeArrowheads="1" noChangeShapeType="1" noTextEdit="1"/>
              </p:cNvSpPr>
              <p:nvPr/>
            </p:nvSpPr>
            <p:spPr>
              <a:xfrm>
                <a:off x="376518" y="4034118"/>
                <a:ext cx="1600375" cy="1200329"/>
              </a:xfrm>
              <a:prstGeom prst="rect">
                <a:avLst/>
              </a:prstGeom>
              <a:blipFill>
                <a:blip r:embed="rId4"/>
                <a:stretch>
                  <a:fillRect l="-3435"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36772006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009E-B96B-43B3-AD03-ABF3088C5F30}"/>
              </a:ext>
            </a:extLst>
          </p:cNvPr>
          <p:cNvSpPr>
            <a:spLocks noGrp="1"/>
          </p:cNvSpPr>
          <p:nvPr>
            <p:ph type="title"/>
          </p:nvPr>
        </p:nvSpPr>
        <p:spPr/>
        <p:txBody>
          <a:bodyPr/>
          <a:lstStyle/>
          <a:p>
            <a:r>
              <a:rPr lang="en-US" dirty="0"/>
              <a:t>Sample Size recommendations</a:t>
            </a:r>
          </a:p>
        </p:txBody>
      </p:sp>
      <p:sp>
        <p:nvSpPr>
          <p:cNvPr id="3" name="Content Placeholder 2">
            <a:extLst>
              <a:ext uri="{FF2B5EF4-FFF2-40B4-BE49-F238E27FC236}">
                <a16:creationId xmlns:a16="http://schemas.microsoft.com/office/drawing/2014/main" id="{DC4AD13E-B524-4582-AEE6-61BBE97711E8}"/>
              </a:ext>
            </a:extLst>
          </p:cNvPr>
          <p:cNvSpPr>
            <a:spLocks noGrp="1"/>
          </p:cNvSpPr>
          <p:nvPr>
            <p:ph idx="1"/>
          </p:nvPr>
        </p:nvSpPr>
        <p:spPr>
          <a:xfrm>
            <a:off x="628650" y="1940814"/>
            <a:ext cx="7886700" cy="3922776"/>
          </a:xfrm>
        </p:spPr>
        <p:txBody>
          <a:bodyPr>
            <a:normAutofit fontScale="62500" lnSpcReduction="20000"/>
          </a:bodyPr>
          <a:lstStyle/>
          <a:p>
            <a:r>
              <a:rPr lang="en-US" dirty="0"/>
              <a:t>Number of model parameters (p) (usually number of predictors) &lt; n</a:t>
            </a:r>
          </a:p>
          <a:p>
            <a:pPr lvl="1"/>
            <a:r>
              <a:rPr lang="en-US" dirty="0"/>
              <a:t>Rules of thumb: typically assume moderate effect sizes at 5% level of significance (alpha = Type I error = 0.05) and 80% power (Type II error = 0.20)</a:t>
            </a:r>
          </a:p>
          <a:p>
            <a:pPr lvl="1"/>
            <a:r>
              <a:rPr lang="en-US" dirty="0"/>
              <a:t>N =&gt; p*10 – sample size is 10x larger than number of predictors/parameters in model</a:t>
            </a:r>
          </a:p>
          <a:p>
            <a:pPr lvl="1"/>
            <a:r>
              <a:rPr lang="en-US" dirty="0"/>
              <a:t>Green (1991) for overall model fit: N =&gt; 50 + 8p – for 5 predictors you need 90+ subjects</a:t>
            </a:r>
          </a:p>
          <a:p>
            <a:pPr lvl="1"/>
            <a:r>
              <a:rPr lang="en-US" dirty="0"/>
              <a:t>Green (1991) for testing individual predictors: N =&gt; 104 + p – so for 5 predictors you need 109+ subjects</a:t>
            </a:r>
          </a:p>
          <a:p>
            <a:pPr lvl="1"/>
            <a:r>
              <a:rPr lang="en-US" dirty="0"/>
              <a:t>Khamis and Kepler (2010): N =&gt; 20 + 5p – for 5 predictors you’d need 45 – consider this a minimum when power estimates are not feasible</a:t>
            </a:r>
          </a:p>
          <a:p>
            <a:endParaRPr lang="en-US" dirty="0"/>
          </a:p>
          <a:p>
            <a:r>
              <a:rPr lang="en-US" dirty="0"/>
              <a:t>Need larger sample size when DV skewed, more measurement errors, smaller effect sizes</a:t>
            </a:r>
          </a:p>
        </p:txBody>
      </p:sp>
    </p:spTree>
    <p:extLst>
      <p:ext uri="{BB962C8B-B14F-4D97-AF65-F5344CB8AC3E}">
        <p14:creationId xmlns:p14="http://schemas.microsoft.com/office/powerpoint/2010/main" val="172186275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1B28-7951-4B48-B5AF-63F17835E8CA}"/>
              </a:ext>
            </a:extLst>
          </p:cNvPr>
          <p:cNvSpPr>
            <a:spLocks noGrp="1"/>
          </p:cNvSpPr>
          <p:nvPr>
            <p:ph type="title"/>
          </p:nvPr>
        </p:nvSpPr>
        <p:spPr/>
        <p:txBody>
          <a:bodyPr/>
          <a:lstStyle/>
          <a:p>
            <a:r>
              <a:rPr lang="en-US" dirty="0"/>
              <a:t>Power, Sample Size, Effect Size – G*Power</a:t>
            </a:r>
          </a:p>
        </p:txBody>
      </p:sp>
      <p:sp>
        <p:nvSpPr>
          <p:cNvPr id="5" name="Content Placeholder 4">
            <a:extLst>
              <a:ext uri="{FF2B5EF4-FFF2-40B4-BE49-F238E27FC236}">
                <a16:creationId xmlns:a16="http://schemas.microsoft.com/office/drawing/2014/main" id="{CE20931E-933F-466C-9CB9-ADBEE5B23F93}"/>
              </a:ext>
            </a:extLst>
          </p:cNvPr>
          <p:cNvSpPr>
            <a:spLocks noGrp="1"/>
          </p:cNvSpPr>
          <p:nvPr>
            <p:ph idx="1"/>
          </p:nvPr>
        </p:nvSpPr>
        <p:spPr/>
        <p:txBody>
          <a:bodyPr/>
          <a:lstStyle/>
          <a:p>
            <a:r>
              <a:rPr lang="en-US" dirty="0"/>
              <a:t>Given effect sizes f</a:t>
            </a:r>
            <a:r>
              <a:rPr lang="en-US" baseline="30000" dirty="0"/>
              <a:t>2</a:t>
            </a:r>
            <a:r>
              <a:rPr lang="en-US" dirty="0"/>
              <a:t>=0.02 (small), 0.15 (moderate), 0.35 (large)</a:t>
            </a:r>
          </a:p>
          <a:p>
            <a:r>
              <a:rPr lang="en-US" dirty="0"/>
              <a:t>Green (1991):</a:t>
            </a:r>
          </a:p>
          <a:p>
            <a:pPr lvl="1"/>
            <a:r>
              <a:rPr lang="en-US" dirty="0"/>
              <a:t>N =&gt; (8/f</a:t>
            </a:r>
            <a:r>
              <a:rPr lang="en-US" baseline="30000" dirty="0"/>
              <a:t>2</a:t>
            </a:r>
            <a:r>
              <a:rPr lang="en-US" dirty="0"/>
              <a:t>) + (p-1)</a:t>
            </a:r>
          </a:p>
          <a:p>
            <a:pPr lvl="1"/>
            <a:r>
              <a:rPr lang="en-US" dirty="0"/>
              <a:t>For p=5, f</a:t>
            </a:r>
            <a:r>
              <a:rPr lang="en-US" baseline="30000" dirty="0"/>
              <a:t>2</a:t>
            </a:r>
            <a:r>
              <a:rPr lang="en-US" dirty="0"/>
              <a:t>=0.02, N =&gt; 404</a:t>
            </a:r>
          </a:p>
          <a:p>
            <a:pPr lvl="1"/>
            <a:r>
              <a:rPr lang="en-US" dirty="0"/>
              <a:t>For p=5, f</a:t>
            </a:r>
            <a:r>
              <a:rPr lang="en-US" baseline="30000" dirty="0"/>
              <a:t>2</a:t>
            </a:r>
            <a:r>
              <a:rPr lang="en-US" dirty="0"/>
              <a:t>=0.15, N =&gt; 57.3 ~ 58</a:t>
            </a:r>
          </a:p>
          <a:p>
            <a:pPr lvl="1"/>
            <a:r>
              <a:rPr lang="en-US" dirty="0"/>
              <a:t>For p=5, f</a:t>
            </a:r>
            <a:r>
              <a:rPr lang="en-US" baseline="30000" dirty="0"/>
              <a:t>2</a:t>
            </a:r>
            <a:r>
              <a:rPr lang="en-US" dirty="0"/>
              <a:t>=0.35, N =&gt; 26.9 ~ 27</a:t>
            </a:r>
          </a:p>
          <a:p>
            <a:pPr lvl="1"/>
            <a:endParaRPr lang="en-US" dirty="0"/>
          </a:p>
          <a:p>
            <a:r>
              <a:rPr lang="en-US" dirty="0"/>
              <a:t>Better yet – use software like G*Power</a:t>
            </a:r>
          </a:p>
        </p:txBody>
      </p:sp>
    </p:spTree>
    <p:extLst>
      <p:ext uri="{BB962C8B-B14F-4D97-AF65-F5344CB8AC3E}">
        <p14:creationId xmlns:p14="http://schemas.microsoft.com/office/powerpoint/2010/main" val="29524067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0158-F871-4C38-B550-495602B2AA58}"/>
              </a:ext>
            </a:extLst>
          </p:cNvPr>
          <p:cNvSpPr>
            <a:spLocks noGrp="1"/>
          </p:cNvSpPr>
          <p:nvPr>
            <p:ph type="title"/>
          </p:nvPr>
        </p:nvSpPr>
        <p:spPr/>
        <p:txBody>
          <a:bodyPr/>
          <a:lstStyle/>
          <a:p>
            <a:r>
              <a:rPr lang="en-US" dirty="0"/>
              <a:t>Linear Regression: Change in “r2”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D71B1C-D43F-4BBA-8B30-FE61A1E05953}"/>
                  </a:ext>
                </a:extLst>
              </p:cNvPr>
              <p:cNvSpPr txBox="1"/>
              <p:nvPr/>
            </p:nvSpPr>
            <p:spPr>
              <a:xfrm>
                <a:off x="338950" y="2011680"/>
                <a:ext cx="8596199"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𝑌</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2</m:t>
                        </m:r>
                      </m:sub>
                    </m:sSub>
                  </m:oMath>
                </a14:m>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2</m:t>
                        </m:r>
                      </m:sub>
                    </m:sSub>
                  </m:oMath>
                </a14:m>
                <a:r>
                  <a:rPr lang="en-US" sz="3200" dirty="0"/>
                  <a:t> +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3</m:t>
                        </m:r>
                      </m:sub>
                    </m:sSub>
                  </m:oMath>
                </a14:m>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3</m:t>
                        </m:r>
                      </m:sub>
                    </m:sSub>
                  </m:oMath>
                </a14:m>
                <a:r>
                  <a:rPr lang="en-US" sz="3200" dirty="0"/>
                  <a:t> +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4</m:t>
                        </m:r>
                      </m:sub>
                    </m:sSub>
                  </m:oMath>
                </a14:m>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4</m:t>
                        </m:r>
                      </m:sub>
                    </m:sSub>
                  </m:oMath>
                </a14:m>
                <a:r>
                  <a:rPr lang="en-US" sz="3200" dirty="0"/>
                  <a:t> +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5</m:t>
                        </m:r>
                      </m:sub>
                    </m:sSub>
                  </m:oMath>
                </a14:m>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5</m:t>
                        </m:r>
                      </m:sub>
                    </m:sSub>
                  </m:oMath>
                </a14:m>
                <a:endParaRPr lang="en-US" sz="3200" dirty="0"/>
              </a:p>
            </p:txBody>
          </p:sp>
        </mc:Choice>
        <mc:Fallback xmlns="">
          <p:sp>
            <p:nvSpPr>
              <p:cNvPr id="4" name="TextBox 3">
                <a:extLst>
                  <a:ext uri="{FF2B5EF4-FFF2-40B4-BE49-F238E27FC236}">
                    <a16:creationId xmlns:a16="http://schemas.microsoft.com/office/drawing/2014/main" id="{24D71B1C-D43F-4BBA-8B30-FE61A1E05953}"/>
                  </a:ext>
                </a:extLst>
              </p:cNvPr>
              <p:cNvSpPr txBox="1">
                <a:spLocks noRot="1" noChangeAspect="1" noMove="1" noResize="1" noEditPoints="1" noAdjustHandles="1" noChangeArrowheads="1" noChangeShapeType="1" noTextEdit="1"/>
              </p:cNvSpPr>
              <p:nvPr/>
            </p:nvSpPr>
            <p:spPr>
              <a:xfrm>
                <a:off x="338950" y="2011680"/>
                <a:ext cx="8596199" cy="584775"/>
              </a:xfrm>
              <a:prstGeom prst="rect">
                <a:avLst/>
              </a:prstGeom>
              <a:blipFill>
                <a:blip r:embed="rId2"/>
                <a:stretch>
                  <a:fillRect t="-13542" b="-3333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4FC7DC65-E377-48A7-915E-211D742151F8}"/>
              </a:ext>
            </a:extLst>
          </p:cNvPr>
          <p:cNvCxnSpPr/>
          <p:nvPr/>
        </p:nvCxnSpPr>
        <p:spPr>
          <a:xfrm>
            <a:off x="5913120" y="1627188"/>
            <a:ext cx="0" cy="160528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8" name="Left Brace 7">
            <a:extLst>
              <a:ext uri="{FF2B5EF4-FFF2-40B4-BE49-F238E27FC236}">
                <a16:creationId xmlns:a16="http://schemas.microsoft.com/office/drawing/2014/main" id="{FA6B5136-5C82-47B3-A2E2-977D7966F0C3}"/>
              </a:ext>
            </a:extLst>
          </p:cNvPr>
          <p:cNvSpPr/>
          <p:nvPr/>
        </p:nvSpPr>
        <p:spPr>
          <a:xfrm rot="16200000">
            <a:off x="3769871" y="1126305"/>
            <a:ext cx="405387" cy="3576313"/>
          </a:xfrm>
          <a:prstGeom prst="leftBrace">
            <a:avLst>
              <a:gd name="adj1" fmla="val 69350"/>
              <a:gd name="adj2" fmla="val 48524"/>
            </a:avLst>
          </a:prstGeom>
          <a:ln w="38100">
            <a:solidFill>
              <a:srgbClr val="66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43FF52FB-7678-4C44-BBFE-0A288633618B}"/>
              </a:ext>
            </a:extLst>
          </p:cNvPr>
          <p:cNvSpPr/>
          <p:nvPr/>
        </p:nvSpPr>
        <p:spPr>
          <a:xfrm rot="16200000">
            <a:off x="7320792" y="1761312"/>
            <a:ext cx="405387" cy="2306298"/>
          </a:xfrm>
          <a:prstGeom prst="leftBrace">
            <a:avLst>
              <a:gd name="adj1" fmla="val 69350"/>
              <a:gd name="adj2" fmla="val 48524"/>
            </a:avLst>
          </a:prstGeom>
          <a:ln w="38100">
            <a:solidFill>
              <a:srgbClr val="66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C187CC3-C40C-4944-B081-F768983D1454}"/>
              </a:ext>
            </a:extLst>
          </p:cNvPr>
          <p:cNvSpPr txBox="1"/>
          <p:nvPr/>
        </p:nvSpPr>
        <p:spPr>
          <a:xfrm>
            <a:off x="677312" y="3740846"/>
            <a:ext cx="7789376" cy="1477328"/>
          </a:xfrm>
          <a:prstGeom prst="rect">
            <a:avLst/>
          </a:prstGeom>
          <a:noFill/>
        </p:spPr>
        <p:txBody>
          <a:bodyPr wrap="none" rtlCol="0">
            <a:spAutoFit/>
          </a:bodyPr>
          <a:lstStyle/>
          <a:p>
            <a:r>
              <a:rPr lang="en-US" dirty="0"/>
              <a:t>Suppose we want a final model with 5 predictors:</a:t>
            </a:r>
          </a:p>
          <a:p>
            <a:r>
              <a:rPr lang="en-US" dirty="0"/>
              <a:t>Where we are “controlling for” 3 covariates</a:t>
            </a:r>
          </a:p>
          <a:p>
            <a:r>
              <a:rPr lang="en-US" dirty="0"/>
              <a:t>And testing the significance of 2 predictors AFTER controlling for the first 3</a:t>
            </a:r>
          </a:p>
          <a:p>
            <a:endParaRPr lang="en-US" dirty="0"/>
          </a:p>
          <a:p>
            <a:r>
              <a:rPr lang="en-US" dirty="0"/>
              <a:t>You are interested in the CHANGE in r2 for the 2 tested predictors</a:t>
            </a:r>
          </a:p>
        </p:txBody>
      </p:sp>
    </p:spTree>
    <p:extLst>
      <p:ext uri="{BB962C8B-B14F-4D97-AF65-F5344CB8AC3E}">
        <p14:creationId xmlns:p14="http://schemas.microsoft.com/office/powerpoint/2010/main" val="42151399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4801314"/>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F-Tests</a:t>
            </a:r>
          </a:p>
          <a:p>
            <a:r>
              <a:rPr lang="en-US" dirty="0"/>
              <a:t>Test: </a:t>
            </a:r>
          </a:p>
          <a:p>
            <a:r>
              <a:rPr lang="en-US" dirty="0"/>
              <a:t>     Linear multiple reg: </a:t>
            </a:r>
          </a:p>
          <a:p>
            <a:r>
              <a:rPr lang="en-US" dirty="0"/>
              <a:t>     Fixed model R2 increase</a:t>
            </a:r>
          </a:p>
          <a:p>
            <a:r>
              <a:rPr lang="en-US" dirty="0"/>
              <a:t>Type: </a:t>
            </a:r>
          </a:p>
          <a:p>
            <a:r>
              <a:rPr lang="en-US" dirty="0"/>
              <a:t>     A Priori compute sample size</a:t>
            </a:r>
          </a:p>
          <a:p>
            <a:endParaRPr lang="en-US" dirty="0"/>
          </a:p>
          <a:p>
            <a:r>
              <a:rPr lang="en-US" dirty="0"/>
              <a:t>Effect Size f</a:t>
            </a:r>
            <a:r>
              <a:rPr lang="en-US" baseline="30000" dirty="0"/>
              <a:t>2</a:t>
            </a:r>
            <a:r>
              <a:rPr lang="en-US" dirty="0"/>
              <a:t>: </a:t>
            </a:r>
          </a:p>
          <a:p>
            <a:r>
              <a:rPr lang="en-US" dirty="0"/>
              <a:t>     (small) f</a:t>
            </a:r>
            <a:r>
              <a:rPr lang="en-US" baseline="30000" dirty="0"/>
              <a:t>2 </a:t>
            </a:r>
            <a:r>
              <a:rPr lang="en-US" dirty="0"/>
              <a:t>= 0.02</a:t>
            </a:r>
          </a:p>
          <a:p>
            <a:r>
              <a:rPr lang="en-US" dirty="0"/>
              <a:t>     (mod) f</a:t>
            </a:r>
            <a:r>
              <a:rPr lang="en-US" baseline="30000" dirty="0"/>
              <a:t>2 </a:t>
            </a:r>
            <a:r>
              <a:rPr lang="en-US" dirty="0"/>
              <a:t>= 0.15</a:t>
            </a:r>
          </a:p>
          <a:p>
            <a:r>
              <a:rPr lang="en-US" dirty="0"/>
              <a:t>     (large) f</a:t>
            </a:r>
            <a:r>
              <a:rPr lang="en-US" baseline="30000" dirty="0"/>
              <a:t>2 </a:t>
            </a:r>
            <a:r>
              <a:rPr lang="en-US" dirty="0"/>
              <a:t>= 0.35</a:t>
            </a:r>
          </a:p>
          <a:p>
            <a:r>
              <a:rPr lang="en-US" dirty="0"/>
              <a:t>Power: 0.80</a:t>
            </a:r>
          </a:p>
          <a:p>
            <a:r>
              <a:rPr lang="en-US" dirty="0"/>
              <a:t>Tested predictors: 2</a:t>
            </a:r>
          </a:p>
          <a:p>
            <a:r>
              <a:rPr lang="en-US" dirty="0"/>
              <a:t>TOTAL predictors: 5</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929828" cy="369332"/>
          </a:xfrm>
          <a:prstGeom prst="rect">
            <a:avLst/>
          </a:prstGeom>
          <a:solidFill>
            <a:schemeClr val="bg1">
              <a:lumMod val="95000"/>
            </a:schemeClr>
          </a:solidFill>
        </p:spPr>
        <p:txBody>
          <a:bodyPr wrap="none" rtlCol="0">
            <a:spAutoFit/>
          </a:bodyPr>
          <a:lstStyle/>
          <a:p>
            <a:r>
              <a:rPr lang="en-US" b="1" dirty="0"/>
              <a:t>G*Power: Multiple Linear Regression – change in R2</a:t>
            </a:r>
          </a:p>
        </p:txBody>
      </p:sp>
      <p:pic>
        <p:nvPicPr>
          <p:cNvPr id="2" name="Picture 1">
            <a:extLst>
              <a:ext uri="{FF2B5EF4-FFF2-40B4-BE49-F238E27FC236}">
                <a16:creationId xmlns:a16="http://schemas.microsoft.com/office/drawing/2014/main" id="{2E370E0B-2180-4D03-B1B5-A3EC8E1270C1}"/>
              </a:ext>
            </a:extLst>
          </p:cNvPr>
          <p:cNvPicPr>
            <a:picLocks noChangeAspect="1"/>
          </p:cNvPicPr>
          <p:nvPr/>
        </p:nvPicPr>
        <p:blipFill>
          <a:blip r:embed="rId2"/>
          <a:stretch>
            <a:fillRect/>
          </a:stretch>
        </p:blipFill>
        <p:spPr>
          <a:xfrm>
            <a:off x="3850642" y="367997"/>
            <a:ext cx="5130798" cy="5847928"/>
          </a:xfrm>
          <a:prstGeom prst="rect">
            <a:avLst/>
          </a:prstGeom>
        </p:spPr>
      </p:pic>
    </p:spTree>
    <p:extLst>
      <p:ext uri="{BB962C8B-B14F-4D97-AF65-F5344CB8AC3E}">
        <p14:creationId xmlns:p14="http://schemas.microsoft.com/office/powerpoint/2010/main" val="103290348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4C75-A626-4B4F-A490-49EC728671B2}"/>
              </a:ext>
            </a:extLst>
          </p:cNvPr>
          <p:cNvSpPr>
            <a:spLocks noGrp="1"/>
          </p:cNvSpPr>
          <p:nvPr>
            <p:ph type="title"/>
          </p:nvPr>
        </p:nvSpPr>
        <p:spPr/>
        <p:txBody>
          <a:bodyPr/>
          <a:lstStyle/>
          <a:p>
            <a:r>
              <a:rPr lang="en-US" dirty="0"/>
              <a:t>Logistic Regression</a:t>
            </a:r>
          </a:p>
        </p:txBody>
      </p:sp>
      <p:pic>
        <p:nvPicPr>
          <p:cNvPr id="4" name="Picture 3">
            <a:extLst>
              <a:ext uri="{FF2B5EF4-FFF2-40B4-BE49-F238E27FC236}">
                <a16:creationId xmlns:a16="http://schemas.microsoft.com/office/drawing/2014/main" id="{61DC700A-A13A-494F-A82C-525698E67310}"/>
              </a:ext>
            </a:extLst>
          </p:cNvPr>
          <p:cNvPicPr>
            <a:picLocks noChangeAspect="1"/>
          </p:cNvPicPr>
          <p:nvPr/>
        </p:nvPicPr>
        <p:blipFill>
          <a:blip r:embed="rId2"/>
          <a:stretch>
            <a:fillRect/>
          </a:stretch>
        </p:blipFill>
        <p:spPr>
          <a:xfrm>
            <a:off x="811657" y="1487089"/>
            <a:ext cx="7520685" cy="5370911"/>
          </a:xfrm>
          <a:prstGeom prst="rect">
            <a:avLst/>
          </a:prstGeom>
        </p:spPr>
      </p:pic>
    </p:spTree>
    <p:extLst>
      <p:ext uri="{BB962C8B-B14F-4D97-AF65-F5344CB8AC3E}">
        <p14:creationId xmlns:p14="http://schemas.microsoft.com/office/powerpoint/2010/main" val="34704666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078313"/>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z Tests</a:t>
            </a:r>
          </a:p>
          <a:p>
            <a:r>
              <a:rPr lang="en-US" dirty="0"/>
              <a:t>Test: </a:t>
            </a:r>
          </a:p>
          <a:p>
            <a:r>
              <a:rPr lang="en-US" dirty="0"/>
              <a:t>     Logistic Regression</a:t>
            </a:r>
          </a:p>
          <a:p>
            <a:r>
              <a:rPr lang="en-US" dirty="0"/>
              <a:t>Type: </a:t>
            </a:r>
          </a:p>
          <a:p>
            <a:r>
              <a:rPr lang="en-US" dirty="0"/>
              <a:t>     A Priori compute sample size</a:t>
            </a:r>
          </a:p>
          <a:p>
            <a:endParaRPr lang="en-US" dirty="0"/>
          </a:p>
          <a:p>
            <a:r>
              <a:rPr lang="en-US" dirty="0"/>
              <a:t>Tails: Two</a:t>
            </a:r>
          </a:p>
          <a:p>
            <a:r>
              <a:rPr lang="en-US" dirty="0"/>
              <a:t>Odds Ratio: 2.5 (mod)</a:t>
            </a:r>
          </a:p>
          <a:p>
            <a:r>
              <a:rPr lang="en-US" dirty="0" err="1"/>
              <a:t>Pr</a:t>
            </a:r>
            <a:r>
              <a:rPr lang="en-US" dirty="0"/>
              <a:t>(Y=1|X=1)H0 = 0.2</a:t>
            </a:r>
          </a:p>
          <a:p>
            <a:r>
              <a:rPr lang="en-US" dirty="0"/>
              <a:t>Power: 0.80</a:t>
            </a:r>
          </a:p>
          <a:p>
            <a:r>
              <a:rPr lang="en-US" dirty="0"/>
              <a:t>[keep defaults]</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378460" cy="369332"/>
          </a:xfrm>
          <a:prstGeom prst="rect">
            <a:avLst/>
          </a:prstGeom>
          <a:solidFill>
            <a:schemeClr val="bg1">
              <a:lumMod val="95000"/>
            </a:schemeClr>
          </a:solidFill>
        </p:spPr>
        <p:txBody>
          <a:bodyPr wrap="none" rtlCol="0">
            <a:spAutoFit/>
          </a:bodyPr>
          <a:lstStyle/>
          <a:p>
            <a:r>
              <a:rPr lang="en-US" b="1" dirty="0"/>
              <a:t>G*Power: Simple Linear Regression – via F-test</a:t>
            </a:r>
          </a:p>
        </p:txBody>
      </p:sp>
      <p:pic>
        <p:nvPicPr>
          <p:cNvPr id="2" name="Picture 1">
            <a:extLst>
              <a:ext uri="{FF2B5EF4-FFF2-40B4-BE49-F238E27FC236}">
                <a16:creationId xmlns:a16="http://schemas.microsoft.com/office/drawing/2014/main" id="{9B4C30E6-4269-4EB8-B6EC-B6417A6B7879}"/>
              </a:ext>
            </a:extLst>
          </p:cNvPr>
          <p:cNvPicPr>
            <a:picLocks noChangeAspect="1"/>
          </p:cNvPicPr>
          <p:nvPr/>
        </p:nvPicPr>
        <p:blipFill>
          <a:blip r:embed="rId2"/>
          <a:stretch>
            <a:fillRect/>
          </a:stretch>
        </p:blipFill>
        <p:spPr>
          <a:xfrm>
            <a:off x="3637280" y="365076"/>
            <a:ext cx="5382255" cy="6127848"/>
          </a:xfrm>
          <a:prstGeom prst="rect">
            <a:avLst/>
          </a:prstGeom>
        </p:spPr>
      </p:pic>
    </p:spTree>
    <p:extLst>
      <p:ext uri="{BB962C8B-B14F-4D97-AF65-F5344CB8AC3E}">
        <p14:creationId xmlns:p14="http://schemas.microsoft.com/office/powerpoint/2010/main" val="243696804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3383052516"/>
              </p:ext>
            </p:extLst>
          </p:nvPr>
        </p:nvGraphicFramePr>
        <p:xfrm>
          <a:off x="167266" y="548640"/>
          <a:ext cx="8809467" cy="2755269"/>
        </p:xfrm>
        <a:graphic>
          <a:graphicData uri="http://schemas.openxmlformats.org/drawingml/2006/table">
            <a:tbl>
              <a:tblPr firstRow="1" bandRow="1">
                <a:tableStyleId>{5C22544A-7EE6-4342-B048-85BDC9FD1C3A}</a:tableStyleId>
              </a:tblPr>
              <a:tblGrid>
                <a:gridCol w="2651238">
                  <a:extLst>
                    <a:ext uri="{9D8B030D-6E8A-4147-A177-3AD203B41FA5}">
                      <a16:colId xmlns:a16="http://schemas.microsoft.com/office/drawing/2014/main" val="728704674"/>
                    </a:ext>
                  </a:extLst>
                </a:gridCol>
                <a:gridCol w="3076687">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1444629">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1108669">
                <a:tc>
                  <a:txBody>
                    <a:bodyPr/>
                    <a:lstStyle/>
                    <a:p>
                      <a:r>
                        <a:rPr lang="en-US" sz="2000" dirty="0"/>
                        <a:t>Logistic regression</a:t>
                      </a:r>
                    </a:p>
                  </a:txBody>
                  <a:tcPr/>
                </a:tc>
                <a:tc>
                  <a:txBody>
                    <a:bodyPr/>
                    <a:lstStyle/>
                    <a:p>
                      <a:r>
                        <a:rPr lang="en-US" sz="2000" dirty="0" err="1"/>
                        <a:t>Pr</a:t>
                      </a:r>
                      <a:r>
                        <a:rPr lang="en-US" sz="2000" dirty="0"/>
                        <a:t>(Y=1 | X=1) H0 = 0.2</a:t>
                      </a:r>
                    </a:p>
                    <a:p>
                      <a:r>
                        <a:rPr lang="en-US" sz="2000" dirty="0"/>
                        <a:t>OR = 1.4 (~ d=0.2, </a:t>
                      </a:r>
                      <a:r>
                        <a:rPr lang="en-US" sz="2000" dirty="0" err="1"/>
                        <a:t>sm</a:t>
                      </a:r>
                      <a:r>
                        <a:rPr lang="en-US" sz="2000" dirty="0"/>
                        <a:t>)</a:t>
                      </a:r>
                    </a:p>
                    <a:p>
                      <a:r>
                        <a:rPr lang="en-US" sz="2000" dirty="0"/>
                        <a:t>OR = 2.5 (~ d=0.5, mod)</a:t>
                      </a:r>
                    </a:p>
                    <a:p>
                      <a:r>
                        <a:rPr lang="en-US" sz="2000" dirty="0"/>
                        <a:t>OR = 4.3 (~ d=0.8, </a:t>
                      </a:r>
                      <a:r>
                        <a:rPr lang="en-US" sz="2000" dirty="0" err="1"/>
                        <a:t>lge</a:t>
                      </a:r>
                      <a:r>
                        <a:rPr lang="en-US" sz="2000" dirty="0"/>
                        <a:t>)</a:t>
                      </a:r>
                    </a:p>
                  </a:txBody>
                  <a:tcPr/>
                </a:tc>
                <a:tc>
                  <a:txBody>
                    <a:bodyPr/>
                    <a:lstStyle/>
                    <a:p>
                      <a:endParaRPr lang="en-US" sz="2000" dirty="0"/>
                    </a:p>
                    <a:p>
                      <a:r>
                        <a:rPr lang="en-US" sz="2000" dirty="0"/>
                        <a:t>442</a:t>
                      </a:r>
                    </a:p>
                    <a:p>
                      <a:r>
                        <a:rPr lang="en-US" sz="2000" dirty="0"/>
                        <a:t>70</a:t>
                      </a:r>
                    </a:p>
                    <a:p>
                      <a:r>
                        <a:rPr lang="en-US" sz="2000" dirty="0"/>
                        <a:t>36</a:t>
                      </a:r>
                    </a:p>
                  </a:txBody>
                  <a:tcPr/>
                </a:tc>
                <a:extLst>
                  <a:ext uri="{0D108BD9-81ED-4DB2-BD59-A6C34878D82A}">
                    <a16:rowId xmlns:a16="http://schemas.microsoft.com/office/drawing/2014/main" val="1877534913"/>
                  </a:ext>
                </a:extLst>
              </a:tr>
            </a:tbl>
          </a:graphicData>
        </a:graphic>
      </p:graphicFrame>
      <p:sp>
        <p:nvSpPr>
          <p:cNvPr id="2" name="TextBox 1">
            <a:extLst>
              <a:ext uri="{FF2B5EF4-FFF2-40B4-BE49-F238E27FC236}">
                <a16:creationId xmlns:a16="http://schemas.microsoft.com/office/drawing/2014/main" id="{21E28F48-4B23-4771-97B8-0994BD7C3513}"/>
              </a:ext>
            </a:extLst>
          </p:cNvPr>
          <p:cNvSpPr txBox="1"/>
          <p:nvPr/>
        </p:nvSpPr>
        <p:spPr>
          <a:xfrm>
            <a:off x="494852" y="3715586"/>
            <a:ext cx="8481881" cy="2031325"/>
          </a:xfrm>
          <a:prstGeom prst="rect">
            <a:avLst/>
          </a:prstGeom>
          <a:noFill/>
        </p:spPr>
        <p:txBody>
          <a:bodyPr wrap="square" rtlCol="0">
            <a:spAutoFit/>
          </a:bodyPr>
          <a:lstStyle/>
          <a:p>
            <a:r>
              <a:rPr lang="en-US" dirty="0"/>
              <a:t>Note: It is good to know the probability of (proportion of) your sample that will have your outcome of interest. The smaller this probability, the larger your sample needs to be. </a:t>
            </a:r>
          </a:p>
          <a:p>
            <a:endParaRPr lang="en-US" sz="1800" dirty="0"/>
          </a:p>
          <a:p>
            <a:r>
              <a:rPr lang="en-US" sz="1800" dirty="0" err="1"/>
              <a:t>Pr</a:t>
            </a:r>
            <a:r>
              <a:rPr lang="en-US" sz="1800" dirty="0"/>
              <a:t>(Y=1 | X=1) H0 = 0.2 = 20% of your sample has your outcome of interest. This can be/will often be a limiting factor. E.g. for the sample size of 36, only 7 people would have the outcome of interest…</a:t>
            </a:r>
            <a:endParaRPr lang="en-US" dirty="0"/>
          </a:p>
        </p:txBody>
      </p:sp>
    </p:spTree>
    <p:extLst>
      <p:ext uri="{BB962C8B-B14F-4D97-AF65-F5344CB8AC3E}">
        <p14:creationId xmlns:p14="http://schemas.microsoft.com/office/powerpoint/2010/main" val="249347521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AEC756C-17B5-47AA-B301-17BD3106A273}"/>
              </a:ext>
            </a:extLst>
          </p:cNvPr>
          <p:cNvSpPr>
            <a:spLocks noGrp="1" noChangeArrowheads="1"/>
          </p:cNvSpPr>
          <p:nvPr>
            <p:ph type="title"/>
          </p:nvPr>
        </p:nvSpPr>
        <p:spPr>
          <a:xfrm>
            <a:off x="230188" y="593725"/>
            <a:ext cx="8683625" cy="509588"/>
          </a:xfrm>
        </p:spPr>
        <p:txBody>
          <a:bodyPr/>
          <a:lstStyle/>
          <a:p>
            <a:pPr eaLnBrk="1" hangingPunct="1"/>
            <a:r>
              <a:rPr lang="en-US" altLang="en-US" u="sng"/>
              <a:t>Summary/Points to Remembers</a:t>
            </a:r>
          </a:p>
        </p:txBody>
      </p:sp>
      <p:sp>
        <p:nvSpPr>
          <p:cNvPr id="238595" name="Rectangle 3">
            <a:extLst>
              <a:ext uri="{FF2B5EF4-FFF2-40B4-BE49-F238E27FC236}">
                <a16:creationId xmlns:a16="http://schemas.microsoft.com/office/drawing/2014/main" id="{EDDA7D7E-929D-4242-B1C8-17DE46AD0FBF}"/>
              </a:ext>
            </a:extLst>
          </p:cNvPr>
          <p:cNvSpPr>
            <a:spLocks noGrp="1" noChangeArrowheads="1"/>
          </p:cNvSpPr>
          <p:nvPr>
            <p:ph type="body" idx="1"/>
          </p:nvPr>
        </p:nvSpPr>
        <p:spPr>
          <a:xfrm>
            <a:off x="230188" y="1168400"/>
            <a:ext cx="8683625" cy="5011738"/>
          </a:xfrm>
        </p:spPr>
        <p:txBody>
          <a:bodyPr/>
          <a:lstStyle/>
          <a:p>
            <a:pPr eaLnBrk="1" hangingPunct="1"/>
            <a:r>
              <a:rPr lang="en-US" altLang="en-US" u="sng"/>
              <a:t>Never accept the null</a:t>
            </a:r>
            <a:r>
              <a:rPr lang="en-US" altLang="en-US"/>
              <a:t> hypothesis. Always state, “We </a:t>
            </a:r>
            <a:r>
              <a:rPr lang="en-US" altLang="en-US" u="sng"/>
              <a:t>can not reject the null</a:t>
            </a:r>
            <a:r>
              <a:rPr lang="en-US" altLang="en-US"/>
              <a:t> hypothesis.”</a:t>
            </a:r>
          </a:p>
          <a:p>
            <a:pPr eaLnBrk="1" hangingPunct="1"/>
            <a:r>
              <a:rPr lang="en-US" altLang="en-US"/>
              <a:t>Always design your “experiment” to reject the null hypothesis </a:t>
            </a:r>
            <a:r>
              <a:rPr lang="en-US" altLang="en-US" u="sng"/>
              <a:t>in order to accept the alternative</a:t>
            </a:r>
            <a:r>
              <a:rPr lang="en-US" altLang="en-US"/>
              <a:t> (i.e. what you want to prove), given statistical significance is achieved.</a:t>
            </a:r>
          </a:p>
          <a:p>
            <a:pPr eaLnBrk="1" hangingPunct="1"/>
            <a:r>
              <a:rPr lang="en-US" altLang="en-US"/>
              <a:t>Identify the statistical test(s) appropriate for testing your hypothesis(es). </a:t>
            </a:r>
            <a:endParaRPr lang="en-US" altLang="en-US" i="1">
              <a:solidFill>
                <a:srgbClr val="6600CC"/>
              </a:solidFill>
            </a:endParaRPr>
          </a:p>
          <a:p>
            <a:pPr eaLnBrk="1" hangingPunct="1"/>
            <a:r>
              <a:rPr lang="en-US" altLang="en-US"/>
              <a:t>Use the most conservative (largest) sample size estimate </a:t>
            </a:r>
            <a:r>
              <a:rPr lang="en-US" altLang="en-US" u="sng"/>
              <a:t>given your “effect size” of interest</a:t>
            </a:r>
            <a:r>
              <a:rPr lang="en-US" altLang="en-US"/>
              <a:t> (i.e. clinically significant not statistically significant).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 calcmode="lin" valueType="num">
                                      <p:cBhvr additive="base">
                                        <p:cTn id="7" dur="500" fill="hold"/>
                                        <p:tgtEl>
                                          <p:spTgt spid="238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8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8595">
                                            <p:txEl>
                                              <p:pRg st="1" end="1"/>
                                            </p:txEl>
                                          </p:spTgt>
                                        </p:tgtEl>
                                        <p:attrNameLst>
                                          <p:attrName>style.visibility</p:attrName>
                                        </p:attrNameLst>
                                      </p:cBhvr>
                                      <p:to>
                                        <p:strVal val="visible"/>
                                      </p:to>
                                    </p:set>
                                    <p:anim calcmode="lin" valueType="num">
                                      <p:cBhvr additive="base">
                                        <p:cTn id="13" dur="500" fill="hold"/>
                                        <p:tgtEl>
                                          <p:spTgt spid="2385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8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8595">
                                            <p:txEl>
                                              <p:pRg st="2" end="2"/>
                                            </p:txEl>
                                          </p:spTgt>
                                        </p:tgtEl>
                                        <p:attrNameLst>
                                          <p:attrName>style.visibility</p:attrName>
                                        </p:attrNameLst>
                                      </p:cBhvr>
                                      <p:to>
                                        <p:strVal val="visible"/>
                                      </p:to>
                                    </p:set>
                                    <p:anim calcmode="lin" valueType="num">
                                      <p:cBhvr additive="base">
                                        <p:cTn id="19" dur="500" fill="hold"/>
                                        <p:tgtEl>
                                          <p:spTgt spid="2385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8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8595">
                                            <p:txEl>
                                              <p:pRg st="3" end="3"/>
                                            </p:txEl>
                                          </p:spTgt>
                                        </p:tgtEl>
                                        <p:attrNameLst>
                                          <p:attrName>style.visibility</p:attrName>
                                        </p:attrNameLst>
                                      </p:cBhvr>
                                      <p:to>
                                        <p:strVal val="visible"/>
                                      </p:to>
                                    </p:set>
                                    <p:anim calcmode="lin" valueType="num">
                                      <p:cBhvr additive="base">
                                        <p:cTn id="25" dur="500" fill="hold"/>
                                        <p:tgtEl>
                                          <p:spTgt spid="2385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85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02"/>
            <a:ext cx="9090838" cy="779982"/>
          </a:xfrm>
        </p:spPr>
        <p:txBody>
          <a:bodyPr>
            <a:normAutofit/>
          </a:bodyPr>
          <a:lstStyle/>
          <a:p>
            <a:r>
              <a:rPr lang="en-US" dirty="0"/>
              <a:t>4 integrated keys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007123224"/>
              </p:ext>
            </p:extLst>
          </p:nvPr>
        </p:nvGraphicFramePr>
        <p:xfrm>
          <a:off x="228600" y="687572"/>
          <a:ext cx="8686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pPr algn="l"/>
            <a:fld id="{13C2C435-FC9B-1749-8573-C8F6A9AC0EA5}" type="slidenum">
              <a:rPr lang="en-US" smtClean="0"/>
              <a:pPr algn="l"/>
              <a:t>5</a:t>
            </a:fld>
            <a:endParaRPr lang="en-US" dirty="0"/>
          </a:p>
        </p:txBody>
      </p:sp>
      <p:sp>
        <p:nvSpPr>
          <p:cNvPr id="6" name="TextBox 5"/>
          <p:cNvSpPr txBox="1"/>
          <p:nvPr/>
        </p:nvSpPr>
        <p:spPr>
          <a:xfrm>
            <a:off x="6966095" y="1308935"/>
            <a:ext cx="1949305" cy="1477328"/>
          </a:xfrm>
          <a:prstGeom prst="rect">
            <a:avLst/>
          </a:prstGeom>
          <a:noFill/>
        </p:spPr>
        <p:txBody>
          <a:bodyPr wrap="square" rtlCol="0">
            <a:spAutoFit/>
          </a:bodyPr>
          <a:lstStyle/>
          <a:p>
            <a:r>
              <a:rPr lang="en-US" b="1" dirty="0">
                <a:solidFill>
                  <a:schemeClr val="accent1"/>
                </a:solidFill>
              </a:rPr>
              <a:t>POWER set BEFORE – level of risk that you missed something</a:t>
            </a:r>
          </a:p>
        </p:txBody>
      </p:sp>
      <p:sp>
        <p:nvSpPr>
          <p:cNvPr id="7" name="TextBox 6"/>
          <p:cNvSpPr txBox="1"/>
          <p:nvPr/>
        </p:nvSpPr>
        <p:spPr>
          <a:xfrm>
            <a:off x="25481" y="3557918"/>
            <a:ext cx="2073268" cy="2585323"/>
          </a:xfrm>
          <a:prstGeom prst="rect">
            <a:avLst/>
          </a:prstGeom>
          <a:solidFill>
            <a:schemeClr val="bg1"/>
          </a:solidFill>
          <a:ln>
            <a:noFill/>
          </a:ln>
        </p:spPr>
        <p:txBody>
          <a:bodyPr wrap="square" rtlCol="0">
            <a:spAutoFit/>
          </a:bodyPr>
          <a:lstStyle/>
          <a:p>
            <a:r>
              <a:rPr lang="en-US" b="1" dirty="0">
                <a:solidFill>
                  <a:schemeClr val="accent6">
                    <a:lumMod val="50000"/>
                  </a:schemeClr>
                </a:solidFill>
              </a:rPr>
              <a:t>EFFECT SIZE - determined from data or estimated or stated from previous observations and clinical goals</a:t>
            </a:r>
          </a:p>
        </p:txBody>
      </p:sp>
      <p:sp>
        <p:nvSpPr>
          <p:cNvPr id="8" name="TextBox 7"/>
          <p:cNvSpPr txBox="1"/>
          <p:nvPr/>
        </p:nvSpPr>
        <p:spPr>
          <a:xfrm>
            <a:off x="7053814" y="3724255"/>
            <a:ext cx="2037024" cy="2031325"/>
          </a:xfrm>
          <a:prstGeom prst="rect">
            <a:avLst/>
          </a:prstGeom>
          <a:solidFill>
            <a:schemeClr val="bg1"/>
          </a:solidFill>
          <a:ln>
            <a:noFill/>
          </a:ln>
        </p:spPr>
        <p:txBody>
          <a:bodyPr wrap="square" rtlCol="0">
            <a:spAutoFit/>
          </a:bodyPr>
          <a:lstStyle/>
          <a:p>
            <a:r>
              <a:rPr lang="en-US" b="1" dirty="0">
                <a:solidFill>
                  <a:schemeClr val="accent5">
                    <a:lumMod val="50000"/>
                  </a:schemeClr>
                </a:solidFill>
              </a:rPr>
              <a:t>SAMPLE SIZE is usually the MAIN option you can adjust within budget and study time constraints.</a:t>
            </a:r>
          </a:p>
        </p:txBody>
      </p:sp>
      <p:cxnSp>
        <p:nvCxnSpPr>
          <p:cNvPr id="10" name="Straight Connector 9"/>
          <p:cNvCxnSpPr/>
          <p:nvPr/>
        </p:nvCxnSpPr>
        <p:spPr>
          <a:xfrm flipV="1">
            <a:off x="0" y="3432202"/>
            <a:ext cx="9144000" cy="14177"/>
          </a:xfrm>
          <a:prstGeom prst="line">
            <a:avLst/>
          </a:prstGeom>
          <a:ln w="76200">
            <a:solidFill>
              <a:srgbClr val="C00000"/>
            </a:solidFill>
            <a:prstDash val="sysDash"/>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49444" y="1250116"/>
            <a:ext cx="1949305" cy="1477328"/>
          </a:xfrm>
          <a:prstGeom prst="rect">
            <a:avLst/>
          </a:prstGeom>
          <a:noFill/>
        </p:spPr>
        <p:txBody>
          <a:bodyPr wrap="square" rtlCol="0">
            <a:spAutoFit/>
          </a:bodyPr>
          <a:lstStyle/>
          <a:p>
            <a:r>
              <a:rPr lang="en-US" b="1" dirty="0">
                <a:solidFill>
                  <a:schemeClr val="tx2"/>
                </a:solidFill>
              </a:rPr>
              <a:t>SIGNIFICANCE set BEFORE – confidence level desired for conclusions? </a:t>
            </a:r>
          </a:p>
        </p:txBody>
      </p:sp>
      <p:grpSp>
        <p:nvGrpSpPr>
          <p:cNvPr id="15" name="Group 14"/>
          <p:cNvGrpSpPr/>
          <p:nvPr/>
        </p:nvGrpSpPr>
        <p:grpSpPr>
          <a:xfrm>
            <a:off x="1405270" y="538715"/>
            <a:ext cx="6280298" cy="6103089"/>
            <a:chOff x="8439379" y="1685704"/>
            <a:chExt cx="2204448" cy="2204484"/>
          </a:xfrm>
        </p:grpSpPr>
        <p:cxnSp>
          <p:nvCxnSpPr>
            <p:cNvPr id="16" name="Straight Arrow Connector 15"/>
            <p:cNvCxnSpPr/>
            <p:nvPr/>
          </p:nvCxnSpPr>
          <p:spPr>
            <a:xfrm>
              <a:off x="8439379" y="2711443"/>
              <a:ext cx="2204448" cy="7089"/>
            </a:xfrm>
            <a:prstGeom prst="straightConnector1">
              <a:avLst/>
            </a:prstGeom>
            <a:ln w="762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8443060" y="2784401"/>
              <a:ext cx="2204484" cy="7089"/>
            </a:xfrm>
            <a:prstGeom prst="straightConnector1">
              <a:avLst/>
            </a:prstGeom>
            <a:ln w="762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7053814" y="201237"/>
            <a:ext cx="1667764" cy="461665"/>
          </a:xfrm>
          <a:prstGeom prst="rect">
            <a:avLst/>
          </a:prstGeom>
          <a:noFill/>
        </p:spPr>
        <p:txBody>
          <a:bodyPr wrap="none" rtlCol="0">
            <a:spAutoFit/>
          </a:bodyPr>
          <a:lstStyle/>
          <a:p>
            <a:r>
              <a:rPr lang="en-US" sz="2400" b="1" dirty="0">
                <a:solidFill>
                  <a:srgbClr val="C00000"/>
                </a:solidFill>
              </a:rPr>
              <a:t>TRADEOFFS</a:t>
            </a:r>
          </a:p>
        </p:txBody>
      </p:sp>
    </p:spTree>
    <p:extLst>
      <p:ext uri="{BB962C8B-B14F-4D97-AF65-F5344CB8AC3E}">
        <p14:creationId xmlns:p14="http://schemas.microsoft.com/office/powerpoint/2010/main" val="99409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animBg="1"/>
      <p:bldP spid="8" grpId="0" animBg="1"/>
      <p:bldP spid="11" grpId="0"/>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19269B5-50BE-41EB-8DC2-38CCCAB07E54}"/>
              </a:ext>
            </a:extLst>
          </p:cNvPr>
          <p:cNvSpPr>
            <a:spLocks noGrp="1" noChangeArrowheads="1"/>
          </p:cNvSpPr>
          <p:nvPr>
            <p:ph type="title"/>
          </p:nvPr>
        </p:nvSpPr>
        <p:spPr>
          <a:xfrm>
            <a:off x="230188" y="215900"/>
            <a:ext cx="8683625" cy="1033463"/>
          </a:xfrm>
        </p:spPr>
        <p:txBody>
          <a:bodyPr/>
          <a:lstStyle/>
          <a:p>
            <a:pPr eaLnBrk="1" hangingPunct="1"/>
            <a:r>
              <a:rPr lang="en-US" altLang="en-US" u="sng"/>
              <a:t>VIII. Statistical Resources and Contact Info</a:t>
            </a:r>
          </a:p>
        </p:txBody>
      </p:sp>
      <p:sp>
        <p:nvSpPr>
          <p:cNvPr id="96261" name="Rectangle 5">
            <a:extLst>
              <a:ext uri="{FF2B5EF4-FFF2-40B4-BE49-F238E27FC236}">
                <a16:creationId xmlns:a16="http://schemas.microsoft.com/office/drawing/2014/main" id="{75DB24BE-B51F-4143-ABA5-057F6C0045F7}"/>
              </a:ext>
            </a:extLst>
          </p:cNvPr>
          <p:cNvSpPr>
            <a:spLocks noGrp="1" noChangeArrowheads="1"/>
          </p:cNvSpPr>
          <p:nvPr>
            <p:ph type="body" sz="half" idx="1"/>
          </p:nvPr>
        </p:nvSpPr>
        <p:spPr>
          <a:xfrm>
            <a:off x="112713" y="971550"/>
            <a:ext cx="8867775" cy="5527675"/>
          </a:xfrm>
        </p:spPr>
        <p:txBody>
          <a:bodyPr/>
          <a:lstStyle/>
          <a:p>
            <a:pPr marL="381000" indent="-381000" eaLnBrk="1" hangingPunct="1">
              <a:buFontTx/>
              <a:buNone/>
            </a:pPr>
            <a:r>
              <a:rPr lang="en-US" altLang="en-US" sz="2000"/>
              <a:t>Contact </a:t>
            </a:r>
          </a:p>
          <a:p>
            <a:pPr marL="723900" lvl="1" indent="-381000" eaLnBrk="1" hangingPunct="1">
              <a:buFontTx/>
              <a:buNone/>
            </a:pPr>
            <a:r>
              <a:rPr lang="en-US" altLang="en-US" sz="2000">
                <a:solidFill>
                  <a:srgbClr val="6600CC"/>
                </a:solidFill>
              </a:rPr>
              <a:t>Dr. Melinda Higgins</a:t>
            </a:r>
          </a:p>
          <a:p>
            <a:pPr marL="723900" lvl="1" indent="-381000" eaLnBrk="1" hangingPunct="1">
              <a:buFontTx/>
              <a:buNone/>
            </a:pPr>
            <a:r>
              <a:rPr lang="en-US" altLang="en-US" sz="2000">
                <a:solidFill>
                  <a:srgbClr val="6600CC"/>
                </a:solidFill>
              </a:rPr>
              <a:t>Melinda.higgins@emory.edu</a:t>
            </a:r>
          </a:p>
          <a:p>
            <a:pPr marL="723900" lvl="1" indent="-381000" eaLnBrk="1" hangingPunct="1">
              <a:buFontTx/>
              <a:buNone/>
            </a:pPr>
            <a:r>
              <a:rPr lang="en-US" altLang="en-US" sz="2000">
                <a:solidFill>
                  <a:srgbClr val="6600CC"/>
                </a:solidFill>
              </a:rPr>
              <a:t>Office: 404-727-5180 / Mobile: 404-434-1785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26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6548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91"/>
            <a:ext cx="8229600" cy="1143000"/>
          </a:xfrm>
        </p:spPr>
        <p:txBody>
          <a:bodyPr/>
          <a:lstStyle/>
          <a:p>
            <a:r>
              <a:rPr lang="en-US" dirty="0"/>
              <a:t>What constitutes evidence?</a:t>
            </a:r>
          </a:p>
        </p:txBody>
      </p:sp>
      <p:sp>
        <p:nvSpPr>
          <p:cNvPr id="3" name="Content Placeholder 2"/>
          <p:cNvSpPr>
            <a:spLocks noGrp="1"/>
          </p:cNvSpPr>
          <p:nvPr>
            <p:ph sz="quarter" idx="10"/>
          </p:nvPr>
        </p:nvSpPr>
        <p:spPr>
          <a:xfrm>
            <a:off x="457200" y="987553"/>
            <a:ext cx="8229600" cy="5252314"/>
          </a:xfrm>
        </p:spPr>
        <p:txBody>
          <a:bodyPr>
            <a:normAutofit fontScale="92500"/>
          </a:bodyPr>
          <a:lstStyle/>
          <a:p>
            <a:r>
              <a:rPr lang="en-US" dirty="0"/>
              <a:t>Big Sample Sizes in the 1000’s</a:t>
            </a:r>
          </a:p>
          <a:p>
            <a:pPr lvl="1"/>
            <a:r>
              <a:rPr lang="en-US" dirty="0"/>
              <a:t>Everything is statistically significant…</a:t>
            </a:r>
          </a:p>
          <a:p>
            <a:pPr lvl="1"/>
            <a:r>
              <a:rPr lang="en-US" dirty="0"/>
              <a:t>Is it clinically significant/relevant? </a:t>
            </a:r>
          </a:p>
          <a:p>
            <a:pPr lvl="1"/>
            <a:r>
              <a:rPr lang="en-US" dirty="0"/>
              <a:t>It is actionable?</a:t>
            </a:r>
          </a:p>
          <a:p>
            <a:endParaRPr lang="en-US" sz="1600" dirty="0"/>
          </a:p>
          <a:p>
            <a:r>
              <a:rPr lang="en-US" dirty="0"/>
              <a:t>Small Sample Sizes</a:t>
            </a:r>
          </a:p>
          <a:p>
            <a:pPr lvl="1"/>
            <a:r>
              <a:rPr lang="en-US" dirty="0"/>
              <a:t>Nothing statistically significant</a:t>
            </a:r>
          </a:p>
          <a:p>
            <a:pPr lvl="1"/>
            <a:r>
              <a:rPr lang="en-US" dirty="0"/>
              <a:t>But were clinically significant changes seen?</a:t>
            </a:r>
          </a:p>
          <a:p>
            <a:endParaRPr lang="en-US" sz="1600" dirty="0"/>
          </a:p>
          <a:p>
            <a:r>
              <a:rPr lang="en-US" dirty="0">
                <a:solidFill>
                  <a:srgbClr val="3C1C0A"/>
                </a:solidFill>
              </a:rPr>
              <a:t>Was the difference due to the “intervention”/”treatment”? Or due to something else (that you measured or not)?</a:t>
            </a:r>
            <a:endParaRPr lang="en-US" dirty="0"/>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6</a:t>
            </a:fld>
            <a:endParaRPr lang="en-US" dirty="0"/>
          </a:p>
        </p:txBody>
      </p:sp>
    </p:spTree>
    <p:extLst>
      <p:ext uri="{BB962C8B-B14F-4D97-AF65-F5344CB8AC3E}">
        <p14:creationId xmlns:p14="http://schemas.microsoft.com/office/powerpoint/2010/main" val="311521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81247"/>
          </a:xfrm>
        </p:spPr>
        <p:txBody>
          <a:bodyPr>
            <a:normAutofit/>
          </a:bodyPr>
          <a:lstStyle/>
          <a:p>
            <a:r>
              <a:rPr lang="en-US" dirty="0"/>
              <a:t>Visualize effect size – ERROR BARS</a:t>
            </a:r>
          </a:p>
        </p:txBody>
      </p:sp>
      <p:sp>
        <p:nvSpPr>
          <p:cNvPr id="2" name="Slide Number Placeholder 1"/>
          <p:cNvSpPr>
            <a:spLocks noGrp="1"/>
          </p:cNvSpPr>
          <p:nvPr>
            <p:ph type="sldNum" sz="quarter" idx="4"/>
          </p:nvPr>
        </p:nvSpPr>
        <p:spPr/>
        <p:txBody>
          <a:bodyPr/>
          <a:lstStyle/>
          <a:p>
            <a:pPr algn="l"/>
            <a:fld id="{13C2C435-FC9B-1749-8573-C8F6A9AC0EA5}" type="slidenum">
              <a:rPr lang="en-US" smtClean="0"/>
              <a:pPr algn="l"/>
              <a:t>7</a:t>
            </a:fld>
            <a:endParaRPr lang="en-US" dirty="0"/>
          </a:p>
        </p:txBody>
      </p:sp>
      <p:sp>
        <p:nvSpPr>
          <p:cNvPr id="11" name="TextBox 10"/>
          <p:cNvSpPr txBox="1"/>
          <p:nvPr/>
        </p:nvSpPr>
        <p:spPr>
          <a:xfrm>
            <a:off x="1103522" y="673331"/>
            <a:ext cx="1332416" cy="584775"/>
          </a:xfrm>
          <a:prstGeom prst="rect">
            <a:avLst/>
          </a:prstGeom>
          <a:noFill/>
        </p:spPr>
        <p:txBody>
          <a:bodyPr wrap="none" rtlCol="0">
            <a:spAutoFit/>
          </a:bodyPr>
          <a:lstStyle/>
          <a:p>
            <a:r>
              <a:rPr lang="en-US" sz="3200" b="1" dirty="0">
                <a:solidFill>
                  <a:srgbClr val="0066CC"/>
                </a:solidFill>
              </a:rPr>
              <a:t>SMALL</a:t>
            </a:r>
          </a:p>
        </p:txBody>
      </p:sp>
      <p:sp>
        <p:nvSpPr>
          <p:cNvPr id="12" name="TextBox 11"/>
          <p:cNvSpPr txBox="1"/>
          <p:nvPr/>
        </p:nvSpPr>
        <p:spPr>
          <a:xfrm>
            <a:off x="3935807" y="670887"/>
            <a:ext cx="1737976" cy="584775"/>
          </a:xfrm>
          <a:prstGeom prst="rect">
            <a:avLst/>
          </a:prstGeom>
          <a:noFill/>
        </p:spPr>
        <p:txBody>
          <a:bodyPr wrap="none" rtlCol="0">
            <a:spAutoFit/>
          </a:bodyPr>
          <a:lstStyle/>
          <a:p>
            <a:r>
              <a:rPr lang="en-US" sz="3200" b="1" dirty="0">
                <a:solidFill>
                  <a:srgbClr val="0066CC"/>
                </a:solidFill>
              </a:rPr>
              <a:t>MEDIUM</a:t>
            </a:r>
          </a:p>
        </p:txBody>
      </p:sp>
      <p:sp>
        <p:nvSpPr>
          <p:cNvPr id="13" name="TextBox 12"/>
          <p:cNvSpPr txBox="1"/>
          <p:nvPr/>
        </p:nvSpPr>
        <p:spPr>
          <a:xfrm>
            <a:off x="6933323" y="673331"/>
            <a:ext cx="1295547" cy="584775"/>
          </a:xfrm>
          <a:prstGeom prst="rect">
            <a:avLst/>
          </a:prstGeom>
          <a:noFill/>
        </p:spPr>
        <p:txBody>
          <a:bodyPr wrap="none" rtlCol="0">
            <a:spAutoFit/>
          </a:bodyPr>
          <a:lstStyle/>
          <a:p>
            <a:r>
              <a:rPr lang="en-US" sz="3200" b="1" dirty="0">
                <a:solidFill>
                  <a:srgbClr val="0066CC"/>
                </a:solidFill>
              </a:rPr>
              <a:t>LARGE</a:t>
            </a:r>
          </a:p>
        </p:txBody>
      </p:sp>
      <p:pic>
        <p:nvPicPr>
          <p:cNvPr id="4" name="Picture 3"/>
          <p:cNvPicPr>
            <a:picLocks noChangeAspect="1"/>
          </p:cNvPicPr>
          <p:nvPr/>
        </p:nvPicPr>
        <p:blipFill>
          <a:blip r:embed="rId2"/>
          <a:stretch>
            <a:fillRect/>
          </a:stretch>
        </p:blipFill>
        <p:spPr>
          <a:xfrm>
            <a:off x="254000" y="1206608"/>
            <a:ext cx="2842352" cy="4701341"/>
          </a:xfrm>
          <a:prstGeom prst="rect">
            <a:avLst/>
          </a:prstGeom>
        </p:spPr>
      </p:pic>
      <p:pic>
        <p:nvPicPr>
          <p:cNvPr id="14" name="Picture 13"/>
          <p:cNvPicPr>
            <a:picLocks noChangeAspect="1"/>
          </p:cNvPicPr>
          <p:nvPr/>
        </p:nvPicPr>
        <p:blipFill>
          <a:blip r:embed="rId3"/>
          <a:stretch>
            <a:fillRect/>
          </a:stretch>
        </p:blipFill>
        <p:spPr>
          <a:xfrm>
            <a:off x="3075087" y="1206609"/>
            <a:ext cx="2939402" cy="4861864"/>
          </a:xfrm>
          <a:prstGeom prst="rect">
            <a:avLst/>
          </a:prstGeom>
        </p:spPr>
      </p:pic>
      <p:pic>
        <p:nvPicPr>
          <p:cNvPr id="15" name="Picture 14"/>
          <p:cNvPicPr>
            <a:picLocks noChangeAspect="1"/>
          </p:cNvPicPr>
          <p:nvPr/>
        </p:nvPicPr>
        <p:blipFill>
          <a:blip r:embed="rId4"/>
          <a:stretch>
            <a:fillRect/>
          </a:stretch>
        </p:blipFill>
        <p:spPr>
          <a:xfrm>
            <a:off x="5993224" y="1206610"/>
            <a:ext cx="2842352" cy="4701340"/>
          </a:xfrm>
          <a:prstGeom prst="rect">
            <a:avLst/>
          </a:prstGeom>
        </p:spPr>
      </p:pic>
    </p:spTree>
    <p:extLst>
      <p:ext uri="{BB962C8B-B14F-4D97-AF65-F5344CB8AC3E}">
        <p14:creationId xmlns:p14="http://schemas.microsoft.com/office/powerpoint/2010/main" val="134036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7E784DB-DD37-4DA7-902F-7DD098FC2D8B}"/>
              </a:ext>
            </a:extLst>
          </p:cNvPr>
          <p:cNvSpPr>
            <a:spLocks noGrp="1"/>
          </p:cNvSpPr>
          <p:nvPr>
            <p:ph type="title"/>
          </p:nvPr>
        </p:nvSpPr>
        <p:spPr>
          <a:xfrm>
            <a:off x="230188" y="509588"/>
            <a:ext cx="8683625" cy="620712"/>
          </a:xfrm>
        </p:spPr>
        <p:txBody>
          <a:bodyPr/>
          <a:lstStyle/>
          <a:p>
            <a:r>
              <a:rPr lang="en-US" altLang="en-US"/>
              <a:t>Hypothesis Testing</a:t>
            </a:r>
          </a:p>
        </p:txBody>
      </p:sp>
      <p:sp>
        <p:nvSpPr>
          <p:cNvPr id="3" name="Content Placeholder 2">
            <a:extLst>
              <a:ext uri="{FF2B5EF4-FFF2-40B4-BE49-F238E27FC236}">
                <a16:creationId xmlns:a16="http://schemas.microsoft.com/office/drawing/2014/main" id="{AC911526-1438-4732-9C64-BF5E012CA0C3}"/>
              </a:ext>
            </a:extLst>
          </p:cNvPr>
          <p:cNvSpPr>
            <a:spLocks noGrp="1"/>
          </p:cNvSpPr>
          <p:nvPr>
            <p:ph idx="1"/>
          </p:nvPr>
        </p:nvSpPr>
        <p:spPr>
          <a:xfrm>
            <a:off x="230188" y="1119188"/>
            <a:ext cx="8683625" cy="5184775"/>
          </a:xfrm>
        </p:spPr>
        <p:txBody>
          <a:bodyPr/>
          <a:lstStyle/>
          <a:p>
            <a:r>
              <a:rPr lang="en-US" altLang="en-US"/>
              <a:t>USA Legal System: “We ASSUME that a person is INNOCENT until PROVEN GUILTY.”</a:t>
            </a:r>
          </a:p>
          <a:p>
            <a:r>
              <a:rPr lang="en-US" altLang="en-US"/>
              <a:t>Null Hypothesis (“Status Quo”)</a:t>
            </a:r>
          </a:p>
          <a:p>
            <a:pPr lvl="1"/>
            <a:r>
              <a:rPr lang="en-US" altLang="en-US"/>
              <a:t>H</a:t>
            </a:r>
            <a:r>
              <a:rPr lang="en-US" altLang="en-US" baseline="-25000"/>
              <a:t>0</a:t>
            </a:r>
            <a:r>
              <a:rPr lang="en-US" altLang="en-US"/>
              <a:t>: Person = Innocent</a:t>
            </a:r>
          </a:p>
          <a:p>
            <a:r>
              <a:rPr lang="en-US" altLang="en-US"/>
              <a:t>Alternative Hypothesis (“What We’d Like to PROVE”)</a:t>
            </a:r>
          </a:p>
          <a:p>
            <a:pPr lvl="1"/>
            <a:r>
              <a:rPr lang="en-US" altLang="en-US"/>
              <a:t>H</a:t>
            </a:r>
            <a:r>
              <a:rPr lang="en-US" altLang="en-US" baseline="-25000"/>
              <a:t>a</a:t>
            </a:r>
            <a:r>
              <a:rPr lang="en-US" altLang="en-US"/>
              <a:t>: Person = Guilty </a:t>
            </a:r>
          </a:p>
          <a:p>
            <a:r>
              <a:rPr lang="en-US" altLang="en-US"/>
              <a:t>“Burden of Proof” is on Prosecution [There has to be ENOUGH EVIDENCE to REJECT Innocence and CONCLUDE GUILT.]</a:t>
            </a:r>
          </a:p>
          <a:p>
            <a:r>
              <a:rPr lang="en-US" altLang="en-US"/>
              <a:t>Underlying Structure – we’d rather let a guilty person go free than send an innocent person to jail… more later…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B5C9221-90FC-4363-9A75-A61F148A7874}"/>
              </a:ext>
            </a:extLst>
          </p:cNvPr>
          <p:cNvSpPr>
            <a:spLocks noGrp="1"/>
          </p:cNvSpPr>
          <p:nvPr>
            <p:ph type="title"/>
          </p:nvPr>
        </p:nvSpPr>
        <p:spPr>
          <a:xfrm>
            <a:off x="230188" y="522288"/>
            <a:ext cx="8683625" cy="549275"/>
          </a:xfrm>
        </p:spPr>
        <p:txBody>
          <a:bodyPr/>
          <a:lstStyle/>
          <a:p>
            <a:r>
              <a:rPr lang="en-US" altLang="en-US"/>
              <a:t>From a Stats Point of View</a:t>
            </a:r>
          </a:p>
        </p:txBody>
      </p:sp>
      <p:sp>
        <p:nvSpPr>
          <p:cNvPr id="3" name="Content Placeholder 2">
            <a:extLst>
              <a:ext uri="{FF2B5EF4-FFF2-40B4-BE49-F238E27FC236}">
                <a16:creationId xmlns:a16="http://schemas.microsoft.com/office/drawing/2014/main" id="{0B9B4721-D402-4030-A1C5-F8C684D1B6C4}"/>
              </a:ext>
            </a:extLst>
          </p:cNvPr>
          <p:cNvSpPr>
            <a:spLocks noGrp="1"/>
          </p:cNvSpPr>
          <p:nvPr>
            <p:ph idx="1"/>
          </p:nvPr>
        </p:nvSpPr>
        <p:spPr>
          <a:xfrm>
            <a:off x="230188" y="1022350"/>
            <a:ext cx="8683625" cy="5341938"/>
          </a:xfrm>
        </p:spPr>
        <p:txBody>
          <a:bodyPr/>
          <a:lstStyle/>
          <a:p>
            <a:r>
              <a:rPr lang="en-US" altLang="en-US" sz="2200"/>
              <a:t>Null Hypothesis [H</a:t>
            </a:r>
            <a:r>
              <a:rPr lang="en-US" altLang="en-US" sz="2200" baseline="-25000"/>
              <a:t>0</a:t>
            </a:r>
            <a:r>
              <a:rPr lang="en-US" altLang="en-US" sz="2200"/>
              <a:t>]: The Hypothesis to be “Tested” – really this is what we want to reject in favor of the Alternative Hypothesis</a:t>
            </a:r>
          </a:p>
          <a:p>
            <a:r>
              <a:rPr lang="en-US" altLang="en-US" sz="2200"/>
              <a:t>Alternative Hypothesis [H</a:t>
            </a:r>
            <a:r>
              <a:rPr lang="en-US" altLang="en-US" sz="2200" baseline="-25000"/>
              <a:t>a</a:t>
            </a:r>
            <a:r>
              <a:rPr lang="en-US" altLang="en-US" sz="2200"/>
              <a:t>]: The stated alternative to the null – really what we would like to “accept” and “conclude”</a:t>
            </a:r>
          </a:p>
          <a:p>
            <a:r>
              <a:rPr lang="en-US" altLang="en-US" sz="2200"/>
              <a:t>Hypothesis Test: The test performed to make the decision to either “Accept H</a:t>
            </a:r>
            <a:r>
              <a:rPr lang="en-US" altLang="en-US" sz="2200" baseline="-25000"/>
              <a:t>a</a:t>
            </a:r>
            <a:r>
              <a:rPr lang="en-US" altLang="en-US" sz="2200"/>
              <a:t>” or “Not Reject H</a:t>
            </a:r>
            <a:r>
              <a:rPr lang="en-US" altLang="en-US" sz="2200" baseline="-25000"/>
              <a:t>0</a:t>
            </a:r>
            <a:r>
              <a:rPr lang="en-US" altLang="en-US" sz="2200"/>
              <a:t>”</a:t>
            </a:r>
          </a:p>
          <a:p>
            <a:endParaRPr lang="en-US" altLang="en-US" sz="2200"/>
          </a:p>
          <a:p>
            <a:r>
              <a:rPr lang="en-US" altLang="en-US" sz="2200" u="sng"/>
              <a:t>** NEVER ACCEPT THE NULL HYPOTHESIS **</a:t>
            </a:r>
            <a:r>
              <a:rPr lang="en-US" altLang="en-US" sz="2200"/>
              <a:t> Always State that “there was not enough evidence to reject the null hypothesis – this does NOT mean the Null Hypothesis is True. [Just because the prosecution could not prove their case does not mean the defendant is innocent.]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5_Tower">
  <a:themeElements>
    <a:clrScheme name="5_Tower 10">
      <a:dk1>
        <a:srgbClr val="002B45"/>
      </a:dk1>
      <a:lt1>
        <a:srgbClr val="FFFFFF"/>
      </a:lt1>
      <a:dk2>
        <a:srgbClr val="002B45"/>
      </a:dk2>
      <a:lt2>
        <a:srgbClr val="002B45"/>
      </a:lt2>
      <a:accent1>
        <a:srgbClr val="B79650"/>
      </a:accent1>
      <a:accent2>
        <a:srgbClr val="FDB913"/>
      </a:accent2>
      <a:accent3>
        <a:srgbClr val="FFFFFF"/>
      </a:accent3>
      <a:accent4>
        <a:srgbClr val="00233A"/>
      </a:accent4>
      <a:accent5>
        <a:srgbClr val="D8C9B3"/>
      </a:accent5>
      <a:accent6>
        <a:srgbClr val="E5A710"/>
      </a:accent6>
      <a:hlink>
        <a:srgbClr val="00568A"/>
      </a:hlink>
      <a:folHlink>
        <a:srgbClr val="B79650"/>
      </a:folHlink>
    </a:clrScheme>
    <a:fontScheme name="5_Tow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Tow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Tow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_Tow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Tow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Tow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Tow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_Tow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_Tower 8">
        <a:dk1>
          <a:srgbClr val="002B55"/>
        </a:dk1>
        <a:lt1>
          <a:srgbClr val="FFFFFF"/>
        </a:lt1>
        <a:dk2>
          <a:srgbClr val="002B55"/>
        </a:dk2>
        <a:lt2>
          <a:srgbClr val="002B55"/>
        </a:lt2>
        <a:accent1>
          <a:srgbClr val="B79650"/>
        </a:accent1>
        <a:accent2>
          <a:srgbClr val="FDB913"/>
        </a:accent2>
        <a:accent3>
          <a:srgbClr val="FFFFFF"/>
        </a:accent3>
        <a:accent4>
          <a:srgbClr val="002347"/>
        </a:accent4>
        <a:accent5>
          <a:srgbClr val="D8C9B3"/>
        </a:accent5>
        <a:accent6>
          <a:srgbClr val="E5A710"/>
        </a:accent6>
        <a:hlink>
          <a:srgbClr val="002B55"/>
        </a:hlink>
        <a:folHlink>
          <a:srgbClr val="B79650"/>
        </a:folHlink>
      </a:clrScheme>
      <a:clrMap bg1="lt1" tx1="dk1" bg2="lt2" tx2="dk2" accent1="accent1" accent2="accent2" accent3="accent3" accent4="accent4" accent5="accent5" accent6="accent6" hlink="hlink" folHlink="folHlink"/>
    </a:extraClrScheme>
    <a:extraClrScheme>
      <a:clrScheme name="5_Tower 9">
        <a:dk1>
          <a:srgbClr val="002B55"/>
        </a:dk1>
        <a:lt1>
          <a:srgbClr val="FFFFFF"/>
        </a:lt1>
        <a:dk2>
          <a:srgbClr val="002B55"/>
        </a:dk2>
        <a:lt2>
          <a:srgbClr val="002B55"/>
        </a:lt2>
        <a:accent1>
          <a:srgbClr val="B79650"/>
        </a:accent1>
        <a:accent2>
          <a:srgbClr val="E0AD12"/>
        </a:accent2>
        <a:accent3>
          <a:srgbClr val="FFFFFF"/>
        </a:accent3>
        <a:accent4>
          <a:srgbClr val="002347"/>
        </a:accent4>
        <a:accent5>
          <a:srgbClr val="D8C9B3"/>
        </a:accent5>
        <a:accent6>
          <a:srgbClr val="CB9C0F"/>
        </a:accent6>
        <a:hlink>
          <a:srgbClr val="002B55"/>
        </a:hlink>
        <a:folHlink>
          <a:srgbClr val="B79650"/>
        </a:folHlink>
      </a:clrScheme>
      <a:clrMap bg1="lt1" tx1="dk1" bg2="lt2" tx2="dk2" accent1="accent1" accent2="accent2" accent3="accent3" accent4="accent4" accent5="accent5" accent6="accent6" hlink="hlink" folHlink="folHlink"/>
    </a:extraClrScheme>
    <a:extraClrScheme>
      <a:clrScheme name="5_Tower 10">
        <a:dk1>
          <a:srgbClr val="002B45"/>
        </a:dk1>
        <a:lt1>
          <a:srgbClr val="FFFFFF"/>
        </a:lt1>
        <a:dk2>
          <a:srgbClr val="002B45"/>
        </a:dk2>
        <a:lt2>
          <a:srgbClr val="002B45"/>
        </a:lt2>
        <a:accent1>
          <a:srgbClr val="B79650"/>
        </a:accent1>
        <a:accent2>
          <a:srgbClr val="FDB913"/>
        </a:accent2>
        <a:accent3>
          <a:srgbClr val="FFFFFF"/>
        </a:accent3>
        <a:accent4>
          <a:srgbClr val="00233A"/>
        </a:accent4>
        <a:accent5>
          <a:srgbClr val="D8C9B3"/>
        </a:accent5>
        <a:accent6>
          <a:srgbClr val="E5A710"/>
        </a:accent6>
        <a:hlink>
          <a:srgbClr val="00568A"/>
        </a:hlink>
        <a:folHlink>
          <a:srgbClr val="B796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3095</TotalTime>
  <Words>4023</Words>
  <Application>Microsoft Office PowerPoint</Application>
  <PresentationFormat>On-screen Show (4:3)</PresentationFormat>
  <Paragraphs>626</Paragraphs>
  <Slides>51</Slides>
  <Notes>23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6" baseType="lpstr">
      <vt:lpstr>Arial</vt:lpstr>
      <vt:lpstr>Cambria Math</vt:lpstr>
      <vt:lpstr>Century Gothic</vt:lpstr>
      <vt:lpstr>5_Tower</vt:lpstr>
      <vt:lpstr>Equation</vt:lpstr>
      <vt:lpstr>A Practical Approach to Power, Effect Size and Sample Size &amp; Introduction to PASS (Power Analysis and  Sample Size software)</vt:lpstr>
      <vt:lpstr>Data analysis</vt:lpstr>
      <vt:lpstr>Framework for assessing the evidence</vt:lpstr>
      <vt:lpstr>Framework for assessing the evidence</vt:lpstr>
      <vt:lpstr>4 integrated keys</vt:lpstr>
      <vt:lpstr>What constitutes evidence?</vt:lpstr>
      <vt:lpstr>Visualize effect size – ERROR BARS</vt:lpstr>
      <vt:lpstr>Hypothesis Testing</vt:lpstr>
      <vt:lpstr>From a Stats Point of View</vt:lpstr>
      <vt:lpstr>POWER – Some initial terms and definitions</vt:lpstr>
      <vt:lpstr>Types of “Error”</vt:lpstr>
      <vt:lpstr>Power – The logic</vt:lpstr>
      <vt:lpstr>Power – The pictures</vt:lpstr>
      <vt:lpstr>What if μ0=100, μa=105 (σx=20 &amp; N=16) ? Closer together – will power increase or decrease?</vt:lpstr>
      <vt:lpstr>What if μ0=100, μa=115 (σx=20 &amp; N=16) ?</vt:lpstr>
      <vt:lpstr>What if μ0=100, μa=105 (σx=10, N=16) ? What if μ0=100, μa=110 (σx=10, N=16) ? What if μ0=100, μa=115 (σx=10, N=16) ?</vt:lpstr>
      <vt:lpstr>Summary so far</vt:lpstr>
      <vt:lpstr>PASS Power Analysis Software</vt:lpstr>
      <vt:lpstr>G*Power Software - FREE</vt:lpstr>
      <vt:lpstr>G*Power Software - FREE</vt:lpstr>
      <vt:lpstr>Other Power Software</vt:lpstr>
      <vt:lpstr>Hands-on exercises</vt:lpstr>
      <vt:lpstr>Effect Size (for t-test) [Cohen, J. “Statistical Power Analysis for the  Behavioral Sciences (2nd ed)” (1988)]</vt:lpstr>
      <vt:lpstr>PowerPoint Presentation</vt:lpstr>
      <vt:lpstr>PowerPoint Presentation</vt:lpstr>
      <vt:lpstr>PowerPoint Presentation</vt:lpstr>
      <vt:lpstr>PowerPoint Presentation</vt:lpstr>
      <vt:lpstr>PowerPoint Presentation</vt:lpstr>
      <vt:lpstr>Effect Size for Chi-Square</vt:lpstr>
      <vt:lpstr>PowerPoint Presentation</vt:lpstr>
      <vt:lpstr>PowerPoint Presentation</vt:lpstr>
      <vt:lpstr>PowerPoint Presentation</vt:lpstr>
      <vt:lpstr>Effect Size (for Correlation/Regression) [Cohen, J. “Statistical Power Analysis for the  Behavioral Sciences (2nd ed)” (1988)]</vt:lpstr>
      <vt:lpstr>PowerPoint Presentation</vt:lpstr>
      <vt:lpstr>PowerPoint Presentation</vt:lpstr>
      <vt:lpstr>(Simple) Linear Regression</vt:lpstr>
      <vt:lpstr>PowerPoint Presentation</vt:lpstr>
      <vt:lpstr>PowerPoint Presentation</vt:lpstr>
      <vt:lpstr>PowerPoint Presentation</vt:lpstr>
      <vt:lpstr>PowerPoint Presentation</vt:lpstr>
      <vt:lpstr>https://www.psychometrica.de/effect_size.html - see #14 </vt:lpstr>
      <vt:lpstr>Sample Size recommendations</vt:lpstr>
      <vt:lpstr>Power, Sample Size, Effect Size – G*Power</vt:lpstr>
      <vt:lpstr>Linear Regression: Change in “r2”</vt:lpstr>
      <vt:lpstr>PowerPoint Presentation</vt:lpstr>
      <vt:lpstr>Logistic Regression</vt:lpstr>
      <vt:lpstr>PowerPoint Presentation</vt:lpstr>
      <vt:lpstr>PowerPoint Presentation</vt:lpstr>
      <vt:lpstr>Summary/Points to Remembers</vt:lpstr>
      <vt:lpstr>VIII. Statistical Resources and Contact Info</vt:lpstr>
      <vt:lpstr>PowerPoint Presentation</vt:lpstr>
    </vt:vector>
  </TitlesOfParts>
  <Company>Emory University School of Nursing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Review</dc:title>
  <dc:creator>Melinda Kay Higgins</dc:creator>
  <cp:lastModifiedBy>Higgins, Melinda K</cp:lastModifiedBy>
  <cp:revision>377</cp:revision>
  <dcterms:created xsi:type="dcterms:W3CDTF">2007-09-26T21:55:26Z</dcterms:created>
  <dcterms:modified xsi:type="dcterms:W3CDTF">2023-04-12T14:26:28Z</dcterms:modified>
</cp:coreProperties>
</file>