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8" r:id="rId8"/>
    <p:sldId id="269" r:id="rId9"/>
    <p:sldId id="263" r:id="rId10"/>
    <p:sldId id="260" r:id="rId11"/>
    <p:sldId id="264" r:id="rId12"/>
    <p:sldId id="267" r:id="rId13"/>
    <p:sldId id="265"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1" autoAdjust="0"/>
    <p:restoredTop sz="94660"/>
  </p:normalViewPr>
  <p:slideViewPr>
    <p:cSldViewPr snapToGrid="0">
      <p:cViewPr varScale="1">
        <p:scale>
          <a:sx n="53" d="100"/>
          <a:sy n="53" d="100"/>
        </p:scale>
        <p:origin x="6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7870D-CE32-4AE9-BB53-4B9D07761B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25A73D-183E-488B-8FA4-E5D1BB15F0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F9020C-633C-47AD-A279-200C3E0651F6}"/>
              </a:ext>
            </a:extLst>
          </p:cNvPr>
          <p:cNvSpPr>
            <a:spLocks noGrp="1"/>
          </p:cNvSpPr>
          <p:nvPr>
            <p:ph type="dt" sz="half" idx="10"/>
          </p:nvPr>
        </p:nvSpPr>
        <p:spPr/>
        <p:txBody>
          <a:bodyPr/>
          <a:lstStyle/>
          <a:p>
            <a:fld id="{42ADED01-9216-4BF7-B198-00F201993AA3}" type="datetimeFigureOut">
              <a:rPr lang="en-US" smtClean="0"/>
              <a:t>5/11/2020</a:t>
            </a:fld>
            <a:endParaRPr lang="en-US"/>
          </a:p>
        </p:txBody>
      </p:sp>
      <p:sp>
        <p:nvSpPr>
          <p:cNvPr id="5" name="Footer Placeholder 4">
            <a:extLst>
              <a:ext uri="{FF2B5EF4-FFF2-40B4-BE49-F238E27FC236}">
                <a16:creationId xmlns:a16="http://schemas.microsoft.com/office/drawing/2014/main" id="{890AF0E9-9498-4310-9F96-238BEE12A9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645125-C9BC-419F-840F-4474ABCDF95C}"/>
              </a:ext>
            </a:extLst>
          </p:cNvPr>
          <p:cNvSpPr>
            <a:spLocks noGrp="1"/>
          </p:cNvSpPr>
          <p:nvPr>
            <p:ph type="sldNum" sz="quarter" idx="12"/>
          </p:nvPr>
        </p:nvSpPr>
        <p:spPr/>
        <p:txBody>
          <a:bodyPr/>
          <a:lstStyle/>
          <a:p>
            <a:fld id="{16FF6863-7B8E-4F31-8CE4-E5B8681B3004}" type="slidenum">
              <a:rPr lang="en-US" smtClean="0"/>
              <a:t>‹#›</a:t>
            </a:fld>
            <a:endParaRPr lang="en-US"/>
          </a:p>
        </p:txBody>
      </p:sp>
    </p:spTree>
    <p:extLst>
      <p:ext uri="{BB962C8B-B14F-4D97-AF65-F5344CB8AC3E}">
        <p14:creationId xmlns:p14="http://schemas.microsoft.com/office/powerpoint/2010/main" val="599223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E6176-819F-4B75-81A8-15B6846A9D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BA353D-8DE2-42A8-B100-5BD0E6866BF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255310-1974-4C06-9F57-AC6256BDD480}"/>
              </a:ext>
            </a:extLst>
          </p:cNvPr>
          <p:cNvSpPr>
            <a:spLocks noGrp="1"/>
          </p:cNvSpPr>
          <p:nvPr>
            <p:ph type="dt" sz="half" idx="10"/>
          </p:nvPr>
        </p:nvSpPr>
        <p:spPr/>
        <p:txBody>
          <a:bodyPr/>
          <a:lstStyle/>
          <a:p>
            <a:fld id="{42ADED01-9216-4BF7-B198-00F201993AA3}" type="datetimeFigureOut">
              <a:rPr lang="en-US" smtClean="0"/>
              <a:t>5/11/2020</a:t>
            </a:fld>
            <a:endParaRPr lang="en-US"/>
          </a:p>
        </p:txBody>
      </p:sp>
      <p:sp>
        <p:nvSpPr>
          <p:cNvPr id="5" name="Footer Placeholder 4">
            <a:extLst>
              <a:ext uri="{FF2B5EF4-FFF2-40B4-BE49-F238E27FC236}">
                <a16:creationId xmlns:a16="http://schemas.microsoft.com/office/drawing/2014/main" id="{1CFF7A2E-BD2E-44D8-890E-636B9916EA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85A6F3-8BB0-4EF8-8EAA-8040D8266DF1}"/>
              </a:ext>
            </a:extLst>
          </p:cNvPr>
          <p:cNvSpPr>
            <a:spLocks noGrp="1"/>
          </p:cNvSpPr>
          <p:nvPr>
            <p:ph type="sldNum" sz="quarter" idx="12"/>
          </p:nvPr>
        </p:nvSpPr>
        <p:spPr/>
        <p:txBody>
          <a:bodyPr/>
          <a:lstStyle/>
          <a:p>
            <a:fld id="{16FF6863-7B8E-4F31-8CE4-E5B8681B3004}" type="slidenum">
              <a:rPr lang="en-US" smtClean="0"/>
              <a:t>‹#›</a:t>
            </a:fld>
            <a:endParaRPr lang="en-US"/>
          </a:p>
        </p:txBody>
      </p:sp>
    </p:spTree>
    <p:extLst>
      <p:ext uri="{BB962C8B-B14F-4D97-AF65-F5344CB8AC3E}">
        <p14:creationId xmlns:p14="http://schemas.microsoft.com/office/powerpoint/2010/main" val="1460178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AC58D2-7D6C-4DBA-BA82-1BDAEA97EF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1C82E3-1571-4EA9-83EF-97CBDFA2559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6171A9-7663-4CCF-8EB2-D2B1298497F6}"/>
              </a:ext>
            </a:extLst>
          </p:cNvPr>
          <p:cNvSpPr>
            <a:spLocks noGrp="1"/>
          </p:cNvSpPr>
          <p:nvPr>
            <p:ph type="dt" sz="half" idx="10"/>
          </p:nvPr>
        </p:nvSpPr>
        <p:spPr/>
        <p:txBody>
          <a:bodyPr/>
          <a:lstStyle/>
          <a:p>
            <a:fld id="{42ADED01-9216-4BF7-B198-00F201993AA3}" type="datetimeFigureOut">
              <a:rPr lang="en-US" smtClean="0"/>
              <a:t>5/11/2020</a:t>
            </a:fld>
            <a:endParaRPr lang="en-US"/>
          </a:p>
        </p:txBody>
      </p:sp>
      <p:sp>
        <p:nvSpPr>
          <p:cNvPr id="5" name="Footer Placeholder 4">
            <a:extLst>
              <a:ext uri="{FF2B5EF4-FFF2-40B4-BE49-F238E27FC236}">
                <a16:creationId xmlns:a16="http://schemas.microsoft.com/office/drawing/2014/main" id="{AF252FAB-B7F2-42FE-8778-6AF33D71DD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C3404-93DE-4F69-8C49-E1A646D2C44B}"/>
              </a:ext>
            </a:extLst>
          </p:cNvPr>
          <p:cNvSpPr>
            <a:spLocks noGrp="1"/>
          </p:cNvSpPr>
          <p:nvPr>
            <p:ph type="sldNum" sz="quarter" idx="12"/>
          </p:nvPr>
        </p:nvSpPr>
        <p:spPr/>
        <p:txBody>
          <a:bodyPr/>
          <a:lstStyle/>
          <a:p>
            <a:fld id="{16FF6863-7B8E-4F31-8CE4-E5B8681B3004}" type="slidenum">
              <a:rPr lang="en-US" smtClean="0"/>
              <a:t>‹#›</a:t>
            </a:fld>
            <a:endParaRPr lang="en-US"/>
          </a:p>
        </p:txBody>
      </p:sp>
    </p:spTree>
    <p:extLst>
      <p:ext uri="{BB962C8B-B14F-4D97-AF65-F5344CB8AC3E}">
        <p14:creationId xmlns:p14="http://schemas.microsoft.com/office/powerpoint/2010/main" val="3513154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34A9B-5D5C-44AD-BFBF-C30671DC33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2BE397-F4DC-4F31-B1F9-55434DEAE27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6DC88E-902B-451D-BFE5-BCD8BE5CC3C8}"/>
              </a:ext>
            </a:extLst>
          </p:cNvPr>
          <p:cNvSpPr>
            <a:spLocks noGrp="1"/>
          </p:cNvSpPr>
          <p:nvPr>
            <p:ph type="dt" sz="half" idx="10"/>
          </p:nvPr>
        </p:nvSpPr>
        <p:spPr/>
        <p:txBody>
          <a:bodyPr/>
          <a:lstStyle/>
          <a:p>
            <a:fld id="{42ADED01-9216-4BF7-B198-00F201993AA3}" type="datetimeFigureOut">
              <a:rPr lang="en-US" smtClean="0"/>
              <a:t>5/11/2020</a:t>
            </a:fld>
            <a:endParaRPr lang="en-US"/>
          </a:p>
        </p:txBody>
      </p:sp>
      <p:sp>
        <p:nvSpPr>
          <p:cNvPr id="5" name="Footer Placeholder 4">
            <a:extLst>
              <a:ext uri="{FF2B5EF4-FFF2-40B4-BE49-F238E27FC236}">
                <a16:creationId xmlns:a16="http://schemas.microsoft.com/office/drawing/2014/main" id="{6BA5CFE5-F347-4C39-8489-8D654E585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4F2CAF-E3C3-44C7-9E48-8A8F33B96E29}"/>
              </a:ext>
            </a:extLst>
          </p:cNvPr>
          <p:cNvSpPr>
            <a:spLocks noGrp="1"/>
          </p:cNvSpPr>
          <p:nvPr>
            <p:ph type="sldNum" sz="quarter" idx="12"/>
          </p:nvPr>
        </p:nvSpPr>
        <p:spPr/>
        <p:txBody>
          <a:bodyPr/>
          <a:lstStyle/>
          <a:p>
            <a:fld id="{16FF6863-7B8E-4F31-8CE4-E5B8681B3004}" type="slidenum">
              <a:rPr lang="en-US" smtClean="0"/>
              <a:t>‹#›</a:t>
            </a:fld>
            <a:endParaRPr lang="en-US"/>
          </a:p>
        </p:txBody>
      </p:sp>
    </p:spTree>
    <p:extLst>
      <p:ext uri="{BB962C8B-B14F-4D97-AF65-F5344CB8AC3E}">
        <p14:creationId xmlns:p14="http://schemas.microsoft.com/office/powerpoint/2010/main" val="73340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E9B11-C17E-44BD-AAF1-ABFC1D1177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FDD73F-55A6-43EC-8E53-54A585B2E3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95B00D4-D6E1-4E12-8F75-DB1E0A1BB151}"/>
              </a:ext>
            </a:extLst>
          </p:cNvPr>
          <p:cNvSpPr>
            <a:spLocks noGrp="1"/>
          </p:cNvSpPr>
          <p:nvPr>
            <p:ph type="dt" sz="half" idx="10"/>
          </p:nvPr>
        </p:nvSpPr>
        <p:spPr/>
        <p:txBody>
          <a:bodyPr/>
          <a:lstStyle/>
          <a:p>
            <a:fld id="{42ADED01-9216-4BF7-B198-00F201993AA3}" type="datetimeFigureOut">
              <a:rPr lang="en-US" smtClean="0"/>
              <a:t>5/11/2020</a:t>
            </a:fld>
            <a:endParaRPr lang="en-US"/>
          </a:p>
        </p:txBody>
      </p:sp>
      <p:sp>
        <p:nvSpPr>
          <p:cNvPr id="5" name="Footer Placeholder 4">
            <a:extLst>
              <a:ext uri="{FF2B5EF4-FFF2-40B4-BE49-F238E27FC236}">
                <a16:creationId xmlns:a16="http://schemas.microsoft.com/office/drawing/2014/main" id="{A8F84364-6D7E-404C-99C6-FFED0F0FC4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0E6E4C-7B8F-49C8-BAF4-45F2BD70BB97}"/>
              </a:ext>
            </a:extLst>
          </p:cNvPr>
          <p:cNvSpPr>
            <a:spLocks noGrp="1"/>
          </p:cNvSpPr>
          <p:nvPr>
            <p:ph type="sldNum" sz="quarter" idx="12"/>
          </p:nvPr>
        </p:nvSpPr>
        <p:spPr/>
        <p:txBody>
          <a:bodyPr/>
          <a:lstStyle/>
          <a:p>
            <a:fld id="{16FF6863-7B8E-4F31-8CE4-E5B8681B3004}" type="slidenum">
              <a:rPr lang="en-US" smtClean="0"/>
              <a:t>‹#›</a:t>
            </a:fld>
            <a:endParaRPr lang="en-US"/>
          </a:p>
        </p:txBody>
      </p:sp>
    </p:spTree>
    <p:extLst>
      <p:ext uri="{BB962C8B-B14F-4D97-AF65-F5344CB8AC3E}">
        <p14:creationId xmlns:p14="http://schemas.microsoft.com/office/powerpoint/2010/main" val="3134787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9E70D-BC74-4731-92B8-F3F14A4895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3EBB20-EA37-4095-A8BD-2996C5EB4C9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16B287-F9A9-4569-B542-CAAF6DA171A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8F8BE8-34B3-403E-90E9-2A75E52D7579}"/>
              </a:ext>
            </a:extLst>
          </p:cNvPr>
          <p:cNvSpPr>
            <a:spLocks noGrp="1"/>
          </p:cNvSpPr>
          <p:nvPr>
            <p:ph type="dt" sz="half" idx="10"/>
          </p:nvPr>
        </p:nvSpPr>
        <p:spPr/>
        <p:txBody>
          <a:bodyPr/>
          <a:lstStyle/>
          <a:p>
            <a:fld id="{42ADED01-9216-4BF7-B198-00F201993AA3}" type="datetimeFigureOut">
              <a:rPr lang="en-US" smtClean="0"/>
              <a:t>5/11/2020</a:t>
            </a:fld>
            <a:endParaRPr lang="en-US"/>
          </a:p>
        </p:txBody>
      </p:sp>
      <p:sp>
        <p:nvSpPr>
          <p:cNvPr id="6" name="Footer Placeholder 5">
            <a:extLst>
              <a:ext uri="{FF2B5EF4-FFF2-40B4-BE49-F238E27FC236}">
                <a16:creationId xmlns:a16="http://schemas.microsoft.com/office/drawing/2014/main" id="{4F64798C-2657-4D30-9882-32F2A12C26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4C6CDB-1E59-46A5-9044-38DCF3CDF728}"/>
              </a:ext>
            </a:extLst>
          </p:cNvPr>
          <p:cNvSpPr>
            <a:spLocks noGrp="1"/>
          </p:cNvSpPr>
          <p:nvPr>
            <p:ph type="sldNum" sz="quarter" idx="12"/>
          </p:nvPr>
        </p:nvSpPr>
        <p:spPr/>
        <p:txBody>
          <a:bodyPr/>
          <a:lstStyle/>
          <a:p>
            <a:fld id="{16FF6863-7B8E-4F31-8CE4-E5B8681B3004}" type="slidenum">
              <a:rPr lang="en-US" smtClean="0"/>
              <a:t>‹#›</a:t>
            </a:fld>
            <a:endParaRPr lang="en-US"/>
          </a:p>
        </p:txBody>
      </p:sp>
    </p:spTree>
    <p:extLst>
      <p:ext uri="{BB962C8B-B14F-4D97-AF65-F5344CB8AC3E}">
        <p14:creationId xmlns:p14="http://schemas.microsoft.com/office/powerpoint/2010/main" val="2842391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5F9A1-46E0-41D7-82C3-E1AC17D52D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08C947-0C01-4964-910B-20553E84AB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3CC503E-F629-47BC-B439-10255CE5054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380C97-05A4-460A-8C37-F54163D7BF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D4F7EC7-ADEC-4DC8-A59F-8963146B55A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940642-0E3A-4460-A2F8-3304A9F1F782}"/>
              </a:ext>
            </a:extLst>
          </p:cNvPr>
          <p:cNvSpPr>
            <a:spLocks noGrp="1"/>
          </p:cNvSpPr>
          <p:nvPr>
            <p:ph type="dt" sz="half" idx="10"/>
          </p:nvPr>
        </p:nvSpPr>
        <p:spPr/>
        <p:txBody>
          <a:bodyPr/>
          <a:lstStyle/>
          <a:p>
            <a:fld id="{42ADED01-9216-4BF7-B198-00F201993AA3}" type="datetimeFigureOut">
              <a:rPr lang="en-US" smtClean="0"/>
              <a:t>5/11/2020</a:t>
            </a:fld>
            <a:endParaRPr lang="en-US"/>
          </a:p>
        </p:txBody>
      </p:sp>
      <p:sp>
        <p:nvSpPr>
          <p:cNvPr id="8" name="Footer Placeholder 7">
            <a:extLst>
              <a:ext uri="{FF2B5EF4-FFF2-40B4-BE49-F238E27FC236}">
                <a16:creationId xmlns:a16="http://schemas.microsoft.com/office/drawing/2014/main" id="{31812A55-7C55-4174-923A-5A1C4B7DED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0230C6-3F97-4D4F-B7BE-63572F84F328}"/>
              </a:ext>
            </a:extLst>
          </p:cNvPr>
          <p:cNvSpPr>
            <a:spLocks noGrp="1"/>
          </p:cNvSpPr>
          <p:nvPr>
            <p:ph type="sldNum" sz="quarter" idx="12"/>
          </p:nvPr>
        </p:nvSpPr>
        <p:spPr/>
        <p:txBody>
          <a:bodyPr/>
          <a:lstStyle/>
          <a:p>
            <a:fld id="{16FF6863-7B8E-4F31-8CE4-E5B8681B3004}" type="slidenum">
              <a:rPr lang="en-US" smtClean="0"/>
              <a:t>‹#›</a:t>
            </a:fld>
            <a:endParaRPr lang="en-US"/>
          </a:p>
        </p:txBody>
      </p:sp>
    </p:spTree>
    <p:extLst>
      <p:ext uri="{BB962C8B-B14F-4D97-AF65-F5344CB8AC3E}">
        <p14:creationId xmlns:p14="http://schemas.microsoft.com/office/powerpoint/2010/main" val="541886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8E20A-A7F5-430E-8A5E-6DB08BFA16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ED6CCD-41F3-4DE6-87A6-C32E9638F64D}"/>
              </a:ext>
            </a:extLst>
          </p:cNvPr>
          <p:cNvSpPr>
            <a:spLocks noGrp="1"/>
          </p:cNvSpPr>
          <p:nvPr>
            <p:ph type="dt" sz="half" idx="10"/>
          </p:nvPr>
        </p:nvSpPr>
        <p:spPr/>
        <p:txBody>
          <a:bodyPr/>
          <a:lstStyle/>
          <a:p>
            <a:fld id="{42ADED01-9216-4BF7-B198-00F201993AA3}" type="datetimeFigureOut">
              <a:rPr lang="en-US" smtClean="0"/>
              <a:t>5/11/2020</a:t>
            </a:fld>
            <a:endParaRPr lang="en-US"/>
          </a:p>
        </p:txBody>
      </p:sp>
      <p:sp>
        <p:nvSpPr>
          <p:cNvPr id="4" name="Footer Placeholder 3">
            <a:extLst>
              <a:ext uri="{FF2B5EF4-FFF2-40B4-BE49-F238E27FC236}">
                <a16:creationId xmlns:a16="http://schemas.microsoft.com/office/drawing/2014/main" id="{7755B7FE-43F8-4134-AAAA-F8D7464831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2CB0A4-2854-470C-9D61-0C3BCB036AC8}"/>
              </a:ext>
            </a:extLst>
          </p:cNvPr>
          <p:cNvSpPr>
            <a:spLocks noGrp="1"/>
          </p:cNvSpPr>
          <p:nvPr>
            <p:ph type="sldNum" sz="quarter" idx="12"/>
          </p:nvPr>
        </p:nvSpPr>
        <p:spPr/>
        <p:txBody>
          <a:bodyPr/>
          <a:lstStyle/>
          <a:p>
            <a:fld id="{16FF6863-7B8E-4F31-8CE4-E5B8681B3004}" type="slidenum">
              <a:rPr lang="en-US" smtClean="0"/>
              <a:t>‹#›</a:t>
            </a:fld>
            <a:endParaRPr lang="en-US"/>
          </a:p>
        </p:txBody>
      </p:sp>
    </p:spTree>
    <p:extLst>
      <p:ext uri="{BB962C8B-B14F-4D97-AF65-F5344CB8AC3E}">
        <p14:creationId xmlns:p14="http://schemas.microsoft.com/office/powerpoint/2010/main" val="199661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A6BB79-D013-4474-A80A-BE3C3E136ACA}"/>
              </a:ext>
            </a:extLst>
          </p:cNvPr>
          <p:cNvSpPr>
            <a:spLocks noGrp="1"/>
          </p:cNvSpPr>
          <p:nvPr>
            <p:ph type="dt" sz="half" idx="10"/>
          </p:nvPr>
        </p:nvSpPr>
        <p:spPr/>
        <p:txBody>
          <a:bodyPr/>
          <a:lstStyle/>
          <a:p>
            <a:fld id="{42ADED01-9216-4BF7-B198-00F201993AA3}" type="datetimeFigureOut">
              <a:rPr lang="en-US" smtClean="0"/>
              <a:t>5/11/2020</a:t>
            </a:fld>
            <a:endParaRPr lang="en-US"/>
          </a:p>
        </p:txBody>
      </p:sp>
      <p:sp>
        <p:nvSpPr>
          <p:cNvPr id="3" name="Footer Placeholder 2">
            <a:extLst>
              <a:ext uri="{FF2B5EF4-FFF2-40B4-BE49-F238E27FC236}">
                <a16:creationId xmlns:a16="http://schemas.microsoft.com/office/drawing/2014/main" id="{FC028A22-8173-4A20-865E-696B0CFB48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4BA2CF-4EB0-49E1-A261-BF287A9669AC}"/>
              </a:ext>
            </a:extLst>
          </p:cNvPr>
          <p:cNvSpPr>
            <a:spLocks noGrp="1"/>
          </p:cNvSpPr>
          <p:nvPr>
            <p:ph type="sldNum" sz="quarter" idx="12"/>
          </p:nvPr>
        </p:nvSpPr>
        <p:spPr/>
        <p:txBody>
          <a:bodyPr/>
          <a:lstStyle/>
          <a:p>
            <a:fld id="{16FF6863-7B8E-4F31-8CE4-E5B8681B3004}" type="slidenum">
              <a:rPr lang="en-US" smtClean="0"/>
              <a:t>‹#›</a:t>
            </a:fld>
            <a:endParaRPr lang="en-US"/>
          </a:p>
        </p:txBody>
      </p:sp>
    </p:spTree>
    <p:extLst>
      <p:ext uri="{BB962C8B-B14F-4D97-AF65-F5344CB8AC3E}">
        <p14:creationId xmlns:p14="http://schemas.microsoft.com/office/powerpoint/2010/main" val="136454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70036-CB3A-4445-8650-C386DC4F23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8E7299-2DBA-4655-8C57-74DB4CADD4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E7020A-8B62-4792-996C-68CBBE7D4B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C0F2E61-40B6-4089-8F4B-185B5E51F3A0}"/>
              </a:ext>
            </a:extLst>
          </p:cNvPr>
          <p:cNvSpPr>
            <a:spLocks noGrp="1"/>
          </p:cNvSpPr>
          <p:nvPr>
            <p:ph type="dt" sz="half" idx="10"/>
          </p:nvPr>
        </p:nvSpPr>
        <p:spPr/>
        <p:txBody>
          <a:bodyPr/>
          <a:lstStyle/>
          <a:p>
            <a:fld id="{42ADED01-9216-4BF7-B198-00F201993AA3}" type="datetimeFigureOut">
              <a:rPr lang="en-US" smtClean="0"/>
              <a:t>5/11/2020</a:t>
            </a:fld>
            <a:endParaRPr lang="en-US"/>
          </a:p>
        </p:txBody>
      </p:sp>
      <p:sp>
        <p:nvSpPr>
          <p:cNvPr id="6" name="Footer Placeholder 5">
            <a:extLst>
              <a:ext uri="{FF2B5EF4-FFF2-40B4-BE49-F238E27FC236}">
                <a16:creationId xmlns:a16="http://schemas.microsoft.com/office/drawing/2014/main" id="{9CADF216-5A29-4E8A-B387-407FD28795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C2E423-E01B-4CE8-AE3D-227B5646780A}"/>
              </a:ext>
            </a:extLst>
          </p:cNvPr>
          <p:cNvSpPr>
            <a:spLocks noGrp="1"/>
          </p:cNvSpPr>
          <p:nvPr>
            <p:ph type="sldNum" sz="quarter" idx="12"/>
          </p:nvPr>
        </p:nvSpPr>
        <p:spPr/>
        <p:txBody>
          <a:bodyPr/>
          <a:lstStyle/>
          <a:p>
            <a:fld id="{16FF6863-7B8E-4F31-8CE4-E5B8681B3004}" type="slidenum">
              <a:rPr lang="en-US" smtClean="0"/>
              <a:t>‹#›</a:t>
            </a:fld>
            <a:endParaRPr lang="en-US"/>
          </a:p>
        </p:txBody>
      </p:sp>
    </p:spTree>
    <p:extLst>
      <p:ext uri="{BB962C8B-B14F-4D97-AF65-F5344CB8AC3E}">
        <p14:creationId xmlns:p14="http://schemas.microsoft.com/office/powerpoint/2010/main" val="981453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A208A-531B-4EB2-92B5-725432CE74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8FDF1F-1D2C-4CA8-A98E-D74D3E3B4D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D9CEC6-4C15-41B6-B294-999F26C44E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D6501CE-A11A-4AC8-9E12-28A0F216846B}"/>
              </a:ext>
            </a:extLst>
          </p:cNvPr>
          <p:cNvSpPr>
            <a:spLocks noGrp="1"/>
          </p:cNvSpPr>
          <p:nvPr>
            <p:ph type="dt" sz="half" idx="10"/>
          </p:nvPr>
        </p:nvSpPr>
        <p:spPr/>
        <p:txBody>
          <a:bodyPr/>
          <a:lstStyle/>
          <a:p>
            <a:fld id="{42ADED01-9216-4BF7-B198-00F201993AA3}" type="datetimeFigureOut">
              <a:rPr lang="en-US" smtClean="0"/>
              <a:t>5/11/2020</a:t>
            </a:fld>
            <a:endParaRPr lang="en-US"/>
          </a:p>
        </p:txBody>
      </p:sp>
      <p:sp>
        <p:nvSpPr>
          <p:cNvPr id="6" name="Footer Placeholder 5">
            <a:extLst>
              <a:ext uri="{FF2B5EF4-FFF2-40B4-BE49-F238E27FC236}">
                <a16:creationId xmlns:a16="http://schemas.microsoft.com/office/drawing/2014/main" id="{1DFB5068-4188-482B-ACCC-01DCF8288F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9AEA7A-6BBC-4931-AF46-6633EB337E94}"/>
              </a:ext>
            </a:extLst>
          </p:cNvPr>
          <p:cNvSpPr>
            <a:spLocks noGrp="1"/>
          </p:cNvSpPr>
          <p:nvPr>
            <p:ph type="sldNum" sz="quarter" idx="12"/>
          </p:nvPr>
        </p:nvSpPr>
        <p:spPr/>
        <p:txBody>
          <a:bodyPr/>
          <a:lstStyle/>
          <a:p>
            <a:fld id="{16FF6863-7B8E-4F31-8CE4-E5B8681B3004}" type="slidenum">
              <a:rPr lang="en-US" smtClean="0"/>
              <a:t>‹#›</a:t>
            </a:fld>
            <a:endParaRPr lang="en-US"/>
          </a:p>
        </p:txBody>
      </p:sp>
    </p:spTree>
    <p:extLst>
      <p:ext uri="{BB962C8B-B14F-4D97-AF65-F5344CB8AC3E}">
        <p14:creationId xmlns:p14="http://schemas.microsoft.com/office/powerpoint/2010/main" val="3165508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80554C-15DC-43EE-B844-E79DEA4AC0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6ABB93-3D84-41B3-9C98-1C54229180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3BD0C3-FB2A-4B17-AF14-9D23A2C536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ADED01-9216-4BF7-B198-00F201993AA3}" type="datetimeFigureOut">
              <a:rPr lang="en-US" smtClean="0"/>
              <a:t>5/11/2020</a:t>
            </a:fld>
            <a:endParaRPr lang="en-US"/>
          </a:p>
        </p:txBody>
      </p:sp>
      <p:sp>
        <p:nvSpPr>
          <p:cNvPr id="5" name="Footer Placeholder 4">
            <a:extLst>
              <a:ext uri="{FF2B5EF4-FFF2-40B4-BE49-F238E27FC236}">
                <a16:creationId xmlns:a16="http://schemas.microsoft.com/office/drawing/2014/main" id="{CB811C1D-96C5-4FBE-AF16-5877E7048B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D6CC73-0C31-4D42-8C1B-5685CE0EE5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F6863-7B8E-4F31-8CE4-E5B8681B3004}" type="slidenum">
              <a:rPr lang="en-US" smtClean="0"/>
              <a:t>‹#›</a:t>
            </a:fld>
            <a:endParaRPr lang="en-US"/>
          </a:p>
        </p:txBody>
      </p:sp>
    </p:spTree>
    <p:extLst>
      <p:ext uri="{BB962C8B-B14F-4D97-AF65-F5344CB8AC3E}">
        <p14:creationId xmlns:p14="http://schemas.microsoft.com/office/powerpoint/2010/main" val="2185943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careerplanner.com/Career-Articles/Generations.cf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37224-B10C-4702-B4FA-BFD96938245D}"/>
              </a:ext>
            </a:extLst>
          </p:cNvPr>
          <p:cNvSpPr>
            <a:spLocks noGrp="1"/>
          </p:cNvSpPr>
          <p:nvPr>
            <p:ph type="ctrTitle"/>
          </p:nvPr>
        </p:nvSpPr>
        <p:spPr/>
        <p:txBody>
          <a:bodyPr/>
          <a:lstStyle/>
          <a:p>
            <a:r>
              <a:rPr lang="en-US" b="1" dirty="0"/>
              <a:t>Levels of Measurement</a:t>
            </a:r>
            <a:br>
              <a:rPr lang="en-US" b="1" dirty="0"/>
            </a:br>
            <a:r>
              <a:rPr lang="en-US" b="1" dirty="0"/>
              <a:t>Clarified</a:t>
            </a:r>
          </a:p>
        </p:txBody>
      </p:sp>
      <p:sp>
        <p:nvSpPr>
          <p:cNvPr id="3" name="Subtitle 2">
            <a:extLst>
              <a:ext uri="{FF2B5EF4-FFF2-40B4-BE49-F238E27FC236}">
                <a16:creationId xmlns:a16="http://schemas.microsoft.com/office/drawing/2014/main" id="{75F2159B-1DA9-454E-AC4C-C52881E449FE}"/>
              </a:ext>
            </a:extLst>
          </p:cNvPr>
          <p:cNvSpPr>
            <a:spLocks noGrp="1"/>
          </p:cNvSpPr>
          <p:nvPr>
            <p:ph type="subTitle" idx="1"/>
          </p:nvPr>
        </p:nvSpPr>
        <p:spPr/>
        <p:txBody>
          <a:bodyPr/>
          <a:lstStyle/>
          <a:p>
            <a:r>
              <a:rPr lang="en-US" dirty="0"/>
              <a:t>Melinda Higgins, PhD</a:t>
            </a:r>
          </a:p>
          <a:p>
            <a:r>
              <a:rPr lang="en-US" dirty="0"/>
              <a:t>Dated 11 May 2020</a:t>
            </a:r>
          </a:p>
        </p:txBody>
      </p:sp>
    </p:spTree>
    <p:extLst>
      <p:ext uri="{BB962C8B-B14F-4D97-AF65-F5344CB8AC3E}">
        <p14:creationId xmlns:p14="http://schemas.microsoft.com/office/powerpoint/2010/main" val="1213966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BA043-1961-481A-AA1D-4DB9D959B58C}"/>
              </a:ext>
            </a:extLst>
          </p:cNvPr>
          <p:cNvSpPr>
            <a:spLocks noGrp="1"/>
          </p:cNvSpPr>
          <p:nvPr>
            <p:ph type="title"/>
          </p:nvPr>
        </p:nvSpPr>
        <p:spPr/>
        <p:txBody>
          <a:bodyPr>
            <a:normAutofit/>
          </a:bodyPr>
          <a:lstStyle/>
          <a:p>
            <a:r>
              <a:rPr lang="en-US" sz="6000" b="1" dirty="0"/>
              <a:t>Points of confusion</a:t>
            </a:r>
          </a:p>
        </p:txBody>
      </p:sp>
      <p:sp>
        <p:nvSpPr>
          <p:cNvPr id="3" name="Content Placeholder 2">
            <a:extLst>
              <a:ext uri="{FF2B5EF4-FFF2-40B4-BE49-F238E27FC236}">
                <a16:creationId xmlns:a16="http://schemas.microsoft.com/office/drawing/2014/main" id="{578858EB-7371-4DC9-A4CE-5A65E862543D}"/>
              </a:ext>
            </a:extLst>
          </p:cNvPr>
          <p:cNvSpPr>
            <a:spLocks noGrp="1"/>
          </p:cNvSpPr>
          <p:nvPr>
            <p:ph idx="1"/>
          </p:nvPr>
        </p:nvSpPr>
        <p:spPr>
          <a:xfrm>
            <a:off x="838200" y="1825625"/>
            <a:ext cx="10515600" cy="4847318"/>
          </a:xfrm>
        </p:spPr>
        <p:txBody>
          <a:bodyPr>
            <a:normAutofit/>
          </a:bodyPr>
          <a:lstStyle/>
          <a:p>
            <a:r>
              <a:rPr lang="en-US" dirty="0"/>
              <a:t>Interval versus Ratio – the key to distinguishing these 2 levels of measurement is mainly on how precise the measurement is and whether the variable has a “true” zero (more on this in a bit). </a:t>
            </a:r>
          </a:p>
          <a:p>
            <a:r>
              <a:rPr lang="en-US" dirty="0"/>
              <a:t>Typically, interval variables are whole discrete numbers (integers) that cannot be (or are traditionally not) reported with fractions. For example, number of children – 3 children (not 2.75 children).</a:t>
            </a:r>
          </a:p>
          <a:p>
            <a:r>
              <a:rPr lang="en-US" dirty="0"/>
              <a:t>Ratio variables often are (or can be) measured to a fractional part of the scale used to make the measurement. For example, height in inches: subject 5 is 65.2 inches tall.</a:t>
            </a:r>
          </a:p>
        </p:txBody>
      </p:sp>
    </p:spTree>
    <p:extLst>
      <p:ext uri="{BB962C8B-B14F-4D97-AF65-F5344CB8AC3E}">
        <p14:creationId xmlns:p14="http://schemas.microsoft.com/office/powerpoint/2010/main" val="390015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D3F50-17BA-4228-A2C7-F04399F72F3F}"/>
              </a:ext>
            </a:extLst>
          </p:cNvPr>
          <p:cNvSpPr>
            <a:spLocks noGrp="1"/>
          </p:cNvSpPr>
          <p:nvPr>
            <p:ph type="title"/>
          </p:nvPr>
        </p:nvSpPr>
        <p:spPr/>
        <p:txBody>
          <a:bodyPr>
            <a:normAutofit/>
          </a:bodyPr>
          <a:lstStyle/>
          <a:p>
            <a:r>
              <a:rPr lang="en-US" sz="6000" b="1" dirty="0"/>
              <a:t>Tricky Question? Age</a:t>
            </a:r>
          </a:p>
        </p:txBody>
      </p:sp>
      <p:sp>
        <p:nvSpPr>
          <p:cNvPr id="3" name="Content Placeholder 2">
            <a:extLst>
              <a:ext uri="{FF2B5EF4-FFF2-40B4-BE49-F238E27FC236}">
                <a16:creationId xmlns:a16="http://schemas.microsoft.com/office/drawing/2014/main" id="{255AAA3D-1DFF-4BAC-AD87-5CC040AA8F67}"/>
              </a:ext>
            </a:extLst>
          </p:cNvPr>
          <p:cNvSpPr>
            <a:spLocks noGrp="1"/>
          </p:cNvSpPr>
          <p:nvPr>
            <p:ph idx="1"/>
          </p:nvPr>
        </p:nvSpPr>
        <p:spPr>
          <a:xfrm>
            <a:off x="838200" y="1825624"/>
            <a:ext cx="11125200" cy="4879975"/>
          </a:xfrm>
        </p:spPr>
        <p:txBody>
          <a:bodyPr>
            <a:normAutofit/>
          </a:bodyPr>
          <a:lstStyle/>
          <a:p>
            <a:r>
              <a:rPr lang="en-US" sz="3600" dirty="0"/>
              <a:t>“How old are you?”</a:t>
            </a:r>
          </a:p>
          <a:p>
            <a:r>
              <a:rPr lang="en-US" sz="3600" dirty="0"/>
              <a:t>This depends on how the data is captured and measured.</a:t>
            </a:r>
          </a:p>
          <a:p>
            <a:r>
              <a:rPr lang="en-US" sz="3600" dirty="0"/>
              <a:t>Ratio: Age to the fractional year:  55.12 years old</a:t>
            </a:r>
          </a:p>
          <a:p>
            <a:r>
              <a:rPr lang="en-US" sz="3600" dirty="0"/>
              <a:t>Interval: Age level (often provided as a choice within 5 or 10 year intervals to help keep data anonymous): &gt;55 to 60 years old</a:t>
            </a:r>
          </a:p>
          <a:p>
            <a:r>
              <a:rPr lang="en-US" sz="3600" dirty="0"/>
              <a:t>Ordinal: Age generation: “Generation X” [born 1965-1979]</a:t>
            </a:r>
            <a:endParaRPr lang="en-US" sz="3200" dirty="0"/>
          </a:p>
        </p:txBody>
      </p:sp>
      <p:sp>
        <p:nvSpPr>
          <p:cNvPr id="4" name="TextBox 3">
            <a:extLst>
              <a:ext uri="{FF2B5EF4-FFF2-40B4-BE49-F238E27FC236}">
                <a16:creationId xmlns:a16="http://schemas.microsoft.com/office/drawing/2014/main" id="{1C114A14-25E0-43D9-8262-854326A9AFE5}"/>
              </a:ext>
            </a:extLst>
          </p:cNvPr>
          <p:cNvSpPr txBox="1"/>
          <p:nvPr/>
        </p:nvSpPr>
        <p:spPr>
          <a:xfrm>
            <a:off x="2216385" y="6278180"/>
            <a:ext cx="8368829" cy="461665"/>
          </a:xfrm>
          <a:prstGeom prst="rect">
            <a:avLst/>
          </a:prstGeom>
          <a:noFill/>
        </p:spPr>
        <p:txBody>
          <a:bodyPr wrap="none" rtlCol="0">
            <a:spAutoFit/>
          </a:bodyPr>
          <a:lstStyle/>
          <a:p>
            <a:r>
              <a:rPr lang="en-US" sz="2400" dirty="0">
                <a:hlinkClick r:id="rId2"/>
              </a:rPr>
              <a:t>https://www.careerplanner.com/Career-Articles/Generations.cfm</a:t>
            </a:r>
            <a:endParaRPr lang="en-US" sz="2400" dirty="0"/>
          </a:p>
        </p:txBody>
      </p:sp>
    </p:spTree>
    <p:extLst>
      <p:ext uri="{BB962C8B-B14F-4D97-AF65-F5344CB8AC3E}">
        <p14:creationId xmlns:p14="http://schemas.microsoft.com/office/powerpoint/2010/main" val="1634892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D3F50-17BA-4228-A2C7-F04399F72F3F}"/>
              </a:ext>
            </a:extLst>
          </p:cNvPr>
          <p:cNvSpPr>
            <a:spLocks noGrp="1"/>
          </p:cNvSpPr>
          <p:nvPr>
            <p:ph type="title"/>
          </p:nvPr>
        </p:nvSpPr>
        <p:spPr/>
        <p:txBody>
          <a:bodyPr>
            <a:normAutofit/>
          </a:bodyPr>
          <a:lstStyle/>
          <a:p>
            <a:r>
              <a:rPr lang="en-US" sz="6000" b="1" dirty="0"/>
              <a:t>Tricky Question? Time</a:t>
            </a:r>
          </a:p>
        </p:txBody>
      </p:sp>
      <p:graphicFrame>
        <p:nvGraphicFramePr>
          <p:cNvPr id="7" name="Content Placeholder 6">
            <a:extLst>
              <a:ext uri="{FF2B5EF4-FFF2-40B4-BE49-F238E27FC236}">
                <a16:creationId xmlns:a16="http://schemas.microsoft.com/office/drawing/2014/main" id="{698D20A3-DC23-4805-A446-BC16B775D876}"/>
              </a:ext>
            </a:extLst>
          </p:cNvPr>
          <p:cNvGraphicFramePr>
            <a:graphicFrameLocks noGrp="1"/>
          </p:cNvGraphicFramePr>
          <p:nvPr>
            <p:ph idx="1"/>
            <p:extLst>
              <p:ext uri="{D42A27DB-BD31-4B8C-83A1-F6EECF244321}">
                <p14:modId xmlns:p14="http://schemas.microsoft.com/office/powerpoint/2010/main" val="2572323192"/>
              </p:ext>
            </p:extLst>
          </p:nvPr>
        </p:nvGraphicFramePr>
        <p:xfrm>
          <a:off x="838200" y="1580298"/>
          <a:ext cx="10515600" cy="2194560"/>
        </p:xfrm>
        <a:graphic>
          <a:graphicData uri="http://schemas.openxmlformats.org/drawingml/2006/table">
            <a:tbl>
              <a:tblPr firstRow="1" bandRow="1">
                <a:tableStyleId>{5C22544A-7EE6-4342-B048-85BDC9FD1C3A}</a:tableStyleId>
              </a:tblPr>
              <a:tblGrid>
                <a:gridCol w="2306444">
                  <a:extLst>
                    <a:ext uri="{9D8B030D-6E8A-4147-A177-3AD203B41FA5}">
                      <a16:colId xmlns:a16="http://schemas.microsoft.com/office/drawing/2014/main" val="1984917924"/>
                    </a:ext>
                  </a:extLst>
                </a:gridCol>
                <a:gridCol w="2040673">
                  <a:extLst>
                    <a:ext uri="{9D8B030D-6E8A-4147-A177-3AD203B41FA5}">
                      <a16:colId xmlns:a16="http://schemas.microsoft.com/office/drawing/2014/main" val="3504466943"/>
                    </a:ext>
                  </a:extLst>
                </a:gridCol>
                <a:gridCol w="1962243">
                  <a:extLst>
                    <a:ext uri="{9D8B030D-6E8A-4147-A177-3AD203B41FA5}">
                      <a16:colId xmlns:a16="http://schemas.microsoft.com/office/drawing/2014/main" val="3942184251"/>
                    </a:ext>
                  </a:extLst>
                </a:gridCol>
                <a:gridCol w="2103120">
                  <a:extLst>
                    <a:ext uri="{9D8B030D-6E8A-4147-A177-3AD203B41FA5}">
                      <a16:colId xmlns:a16="http://schemas.microsoft.com/office/drawing/2014/main" val="398327986"/>
                    </a:ext>
                  </a:extLst>
                </a:gridCol>
                <a:gridCol w="2103120">
                  <a:extLst>
                    <a:ext uri="{9D8B030D-6E8A-4147-A177-3AD203B41FA5}">
                      <a16:colId xmlns:a16="http://schemas.microsoft.com/office/drawing/2014/main" val="2559473333"/>
                    </a:ext>
                  </a:extLst>
                </a:gridCol>
              </a:tblGrid>
              <a:tr h="370840">
                <a:tc>
                  <a:txBody>
                    <a:bodyPr/>
                    <a:lstStyle/>
                    <a:p>
                      <a:endParaRPr lang="en-US" sz="2400" b="1" dirty="0"/>
                    </a:p>
                  </a:txBody>
                  <a:tcPr/>
                </a:tc>
                <a:tc>
                  <a:txBody>
                    <a:bodyPr/>
                    <a:lstStyle/>
                    <a:p>
                      <a:r>
                        <a:rPr lang="en-US" sz="2400" b="1" dirty="0"/>
                        <a:t>Baseline Date</a:t>
                      </a:r>
                    </a:p>
                  </a:txBody>
                  <a:tcPr/>
                </a:tc>
                <a:tc>
                  <a:txBody>
                    <a:bodyPr/>
                    <a:lstStyle/>
                    <a:p>
                      <a:r>
                        <a:rPr lang="en-US" sz="2400" b="1" dirty="0"/>
                        <a:t>Follow-up 1 Date</a:t>
                      </a:r>
                    </a:p>
                  </a:txBody>
                  <a:tcPr/>
                </a:tc>
                <a:tc>
                  <a:txBody>
                    <a:bodyPr/>
                    <a:lstStyle/>
                    <a:p>
                      <a:r>
                        <a:rPr lang="en-US" sz="2400" b="1" dirty="0"/>
                        <a:t>Follow-up 2 Date</a:t>
                      </a:r>
                    </a:p>
                  </a:txBody>
                  <a:tcPr/>
                </a:tc>
                <a:tc>
                  <a:txBody>
                    <a:bodyPr/>
                    <a:lstStyle/>
                    <a:p>
                      <a:r>
                        <a:rPr lang="en-US" sz="2400" b="1" dirty="0"/>
                        <a:t>Follow-up 3 Date</a:t>
                      </a:r>
                    </a:p>
                  </a:txBody>
                  <a:tcPr/>
                </a:tc>
                <a:extLst>
                  <a:ext uri="{0D108BD9-81ED-4DB2-BD59-A6C34878D82A}">
                    <a16:rowId xmlns:a16="http://schemas.microsoft.com/office/drawing/2014/main" val="1146118186"/>
                  </a:ext>
                </a:extLst>
              </a:tr>
              <a:tr h="370840">
                <a:tc>
                  <a:txBody>
                    <a:bodyPr/>
                    <a:lstStyle/>
                    <a:p>
                      <a:r>
                        <a:rPr lang="en-US" sz="2400" b="1" dirty="0"/>
                        <a:t>Actual Date</a:t>
                      </a:r>
                    </a:p>
                  </a:txBody>
                  <a:tcPr/>
                </a:tc>
                <a:tc>
                  <a:txBody>
                    <a:bodyPr/>
                    <a:lstStyle/>
                    <a:p>
                      <a:r>
                        <a:rPr lang="en-US" sz="2400" b="1" dirty="0"/>
                        <a:t>03/01/2019</a:t>
                      </a:r>
                    </a:p>
                  </a:txBody>
                  <a:tcPr/>
                </a:tc>
                <a:tc>
                  <a:txBody>
                    <a:bodyPr/>
                    <a:lstStyle/>
                    <a:p>
                      <a:r>
                        <a:rPr lang="en-US" sz="2400" b="1" dirty="0"/>
                        <a:t>05/05/2019</a:t>
                      </a:r>
                    </a:p>
                  </a:txBody>
                  <a:tcPr/>
                </a:tc>
                <a:tc>
                  <a:txBody>
                    <a:bodyPr/>
                    <a:lstStyle/>
                    <a:p>
                      <a:r>
                        <a:rPr lang="en-US" sz="2400" b="1" dirty="0"/>
                        <a:t>09/01/2019</a:t>
                      </a:r>
                    </a:p>
                  </a:txBody>
                  <a:tcPr/>
                </a:tc>
                <a:tc>
                  <a:txBody>
                    <a:bodyPr/>
                    <a:lstStyle/>
                    <a:p>
                      <a:r>
                        <a:rPr lang="en-US" sz="2400" b="1" dirty="0"/>
                        <a:t>12/31/2019</a:t>
                      </a:r>
                    </a:p>
                  </a:txBody>
                  <a:tcPr/>
                </a:tc>
                <a:extLst>
                  <a:ext uri="{0D108BD9-81ED-4DB2-BD59-A6C34878D82A}">
                    <a16:rowId xmlns:a16="http://schemas.microsoft.com/office/drawing/2014/main" val="2608632863"/>
                  </a:ext>
                </a:extLst>
              </a:tr>
              <a:tr h="370840">
                <a:tc>
                  <a:txBody>
                    <a:bodyPr/>
                    <a:lstStyle/>
                    <a:p>
                      <a:r>
                        <a:rPr lang="en-US" sz="2400" b="1" dirty="0"/>
                        <a:t>Study time point</a:t>
                      </a:r>
                    </a:p>
                  </a:txBody>
                  <a:tcPr/>
                </a:tc>
                <a:tc>
                  <a:txBody>
                    <a:bodyPr/>
                    <a:lstStyle/>
                    <a:p>
                      <a:r>
                        <a:rPr lang="en-US" sz="2400" b="1" dirty="0"/>
                        <a:t>1</a:t>
                      </a:r>
                    </a:p>
                  </a:txBody>
                  <a:tcPr/>
                </a:tc>
                <a:tc>
                  <a:txBody>
                    <a:bodyPr/>
                    <a:lstStyle/>
                    <a:p>
                      <a:r>
                        <a:rPr lang="en-US" sz="2400" b="1" dirty="0"/>
                        <a:t>2</a:t>
                      </a:r>
                    </a:p>
                  </a:txBody>
                  <a:tcPr/>
                </a:tc>
                <a:tc>
                  <a:txBody>
                    <a:bodyPr/>
                    <a:lstStyle/>
                    <a:p>
                      <a:r>
                        <a:rPr lang="en-US" sz="2400" b="1" dirty="0"/>
                        <a:t>3</a:t>
                      </a:r>
                    </a:p>
                  </a:txBody>
                  <a:tcPr/>
                </a:tc>
                <a:tc>
                  <a:txBody>
                    <a:bodyPr/>
                    <a:lstStyle/>
                    <a:p>
                      <a:r>
                        <a:rPr lang="en-US" sz="2400" b="1" dirty="0"/>
                        <a:t>4</a:t>
                      </a:r>
                    </a:p>
                  </a:txBody>
                  <a:tcPr/>
                </a:tc>
                <a:extLst>
                  <a:ext uri="{0D108BD9-81ED-4DB2-BD59-A6C34878D82A}">
                    <a16:rowId xmlns:a16="http://schemas.microsoft.com/office/drawing/2014/main" val="3807480475"/>
                  </a:ext>
                </a:extLst>
              </a:tr>
              <a:tr h="370840">
                <a:tc>
                  <a:txBody>
                    <a:bodyPr/>
                    <a:lstStyle/>
                    <a:p>
                      <a:r>
                        <a:rPr lang="en-US" sz="2400" b="1" dirty="0"/>
                        <a:t>Days elapsed</a:t>
                      </a:r>
                    </a:p>
                  </a:txBody>
                  <a:tcPr/>
                </a:tc>
                <a:tc>
                  <a:txBody>
                    <a:bodyPr/>
                    <a:lstStyle/>
                    <a:p>
                      <a:r>
                        <a:rPr lang="en-US" sz="2400" b="1" dirty="0"/>
                        <a:t>0</a:t>
                      </a:r>
                    </a:p>
                  </a:txBody>
                  <a:tcPr/>
                </a:tc>
                <a:tc>
                  <a:txBody>
                    <a:bodyPr/>
                    <a:lstStyle/>
                    <a:p>
                      <a:r>
                        <a:rPr lang="en-US" sz="2400" b="1" dirty="0"/>
                        <a:t>65</a:t>
                      </a:r>
                    </a:p>
                  </a:txBody>
                  <a:tcPr/>
                </a:tc>
                <a:tc>
                  <a:txBody>
                    <a:bodyPr/>
                    <a:lstStyle/>
                    <a:p>
                      <a:r>
                        <a:rPr lang="en-US" sz="2400" b="1" dirty="0"/>
                        <a:t>184</a:t>
                      </a:r>
                    </a:p>
                  </a:txBody>
                  <a:tcPr/>
                </a:tc>
                <a:tc>
                  <a:txBody>
                    <a:bodyPr/>
                    <a:lstStyle/>
                    <a:p>
                      <a:r>
                        <a:rPr lang="en-US" sz="2400" b="1" dirty="0"/>
                        <a:t>305</a:t>
                      </a:r>
                    </a:p>
                  </a:txBody>
                  <a:tcPr/>
                </a:tc>
                <a:extLst>
                  <a:ext uri="{0D108BD9-81ED-4DB2-BD59-A6C34878D82A}">
                    <a16:rowId xmlns:a16="http://schemas.microsoft.com/office/drawing/2014/main" val="3481900681"/>
                  </a:ext>
                </a:extLst>
              </a:tr>
            </a:tbl>
          </a:graphicData>
        </a:graphic>
      </p:graphicFrame>
      <p:sp>
        <p:nvSpPr>
          <p:cNvPr id="8" name="TextBox 7">
            <a:extLst>
              <a:ext uri="{FF2B5EF4-FFF2-40B4-BE49-F238E27FC236}">
                <a16:creationId xmlns:a16="http://schemas.microsoft.com/office/drawing/2014/main" id="{E16B44C5-4D5D-4F59-8445-4080D852CFA9}"/>
              </a:ext>
            </a:extLst>
          </p:cNvPr>
          <p:cNvSpPr txBox="1"/>
          <p:nvPr/>
        </p:nvSpPr>
        <p:spPr>
          <a:xfrm>
            <a:off x="838200" y="3958683"/>
            <a:ext cx="10424532"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t>Study time point - is technically ordinal since the number of days between each sequential time point is a different number of days</a:t>
            </a:r>
          </a:p>
          <a:p>
            <a:pPr marL="342900" indent="-342900">
              <a:buFont typeface="Arial" panose="020B0604020202020204" pitchFamily="34" charset="0"/>
              <a:buChar char="•"/>
            </a:pPr>
            <a:r>
              <a:rPr lang="en-US" sz="2400" dirty="0"/>
              <a:t>Days elapsed – could be treated as interval whole days, but can also be treated as a continuous ratio variable, since we could compute fractional days if we had exact times to go with each date listed</a:t>
            </a:r>
          </a:p>
        </p:txBody>
      </p:sp>
    </p:spTree>
    <p:extLst>
      <p:ext uri="{BB962C8B-B14F-4D97-AF65-F5344CB8AC3E}">
        <p14:creationId xmlns:p14="http://schemas.microsoft.com/office/powerpoint/2010/main" val="568125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D3F50-17BA-4228-A2C7-F04399F72F3F}"/>
              </a:ext>
            </a:extLst>
          </p:cNvPr>
          <p:cNvSpPr>
            <a:spLocks noGrp="1"/>
          </p:cNvSpPr>
          <p:nvPr>
            <p:ph type="title"/>
          </p:nvPr>
        </p:nvSpPr>
        <p:spPr/>
        <p:txBody>
          <a:bodyPr>
            <a:normAutofit/>
          </a:bodyPr>
          <a:lstStyle/>
          <a:p>
            <a:r>
              <a:rPr lang="en-US" sz="6000" b="1" dirty="0"/>
              <a:t>Very Tricky? Temperature</a:t>
            </a:r>
          </a:p>
        </p:txBody>
      </p:sp>
      <p:sp>
        <p:nvSpPr>
          <p:cNvPr id="3" name="Content Placeholder 2">
            <a:extLst>
              <a:ext uri="{FF2B5EF4-FFF2-40B4-BE49-F238E27FC236}">
                <a16:creationId xmlns:a16="http://schemas.microsoft.com/office/drawing/2014/main" id="{255AAA3D-1DFF-4BAC-AD87-5CC040AA8F67}"/>
              </a:ext>
            </a:extLst>
          </p:cNvPr>
          <p:cNvSpPr>
            <a:spLocks noGrp="1"/>
          </p:cNvSpPr>
          <p:nvPr>
            <p:ph idx="1"/>
          </p:nvPr>
        </p:nvSpPr>
        <p:spPr>
          <a:xfrm>
            <a:off x="838200" y="1825624"/>
            <a:ext cx="11125200" cy="4879975"/>
          </a:xfrm>
        </p:spPr>
        <p:txBody>
          <a:bodyPr>
            <a:normAutofit lnSpcReduction="10000"/>
          </a:bodyPr>
          <a:lstStyle/>
          <a:p>
            <a:r>
              <a:rPr lang="en-US" sz="3600" dirty="0"/>
              <a:t>Temperature is tricky since degrees Fahrenheit and Celsius do not have a “true” zero (where no temperature exists) – so technically these temperature scales are not ratio variables.</a:t>
            </a:r>
          </a:p>
          <a:p>
            <a:r>
              <a:rPr lang="en-US" sz="3600" dirty="0"/>
              <a:t>Temperature in Kelvin is ratio since 0 Kelvin is the complete absence of temperature. This really only matters to physicists.</a:t>
            </a:r>
          </a:p>
          <a:p>
            <a:r>
              <a:rPr lang="en-US" sz="3600" dirty="0"/>
              <a:t>For all intensive purposes, everyone analyzes temperature as a continuous (not as an interval) variables (like ratio variables).</a:t>
            </a:r>
            <a:endParaRPr lang="en-US" sz="3200" dirty="0"/>
          </a:p>
        </p:txBody>
      </p:sp>
    </p:spTree>
    <p:extLst>
      <p:ext uri="{BB962C8B-B14F-4D97-AF65-F5344CB8AC3E}">
        <p14:creationId xmlns:p14="http://schemas.microsoft.com/office/powerpoint/2010/main" val="2633489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866AC-7C0B-4D75-92AD-2D98EBA2C4F3}"/>
              </a:ext>
            </a:extLst>
          </p:cNvPr>
          <p:cNvSpPr>
            <a:spLocks noGrp="1"/>
          </p:cNvSpPr>
          <p:nvPr>
            <p:ph type="title"/>
          </p:nvPr>
        </p:nvSpPr>
        <p:spPr/>
        <p:txBody>
          <a:bodyPr>
            <a:normAutofit/>
          </a:bodyPr>
          <a:lstStyle/>
          <a:p>
            <a:r>
              <a:rPr lang="en-US" sz="6000" b="1" dirty="0"/>
              <a:t>Why does (any of) this matter?</a:t>
            </a:r>
          </a:p>
        </p:txBody>
      </p:sp>
      <p:graphicFrame>
        <p:nvGraphicFramePr>
          <p:cNvPr id="4" name="Content Placeholder 3">
            <a:extLst>
              <a:ext uri="{FF2B5EF4-FFF2-40B4-BE49-F238E27FC236}">
                <a16:creationId xmlns:a16="http://schemas.microsoft.com/office/drawing/2014/main" id="{4DE98E95-6061-4A4F-8813-691797443737}"/>
              </a:ext>
            </a:extLst>
          </p:cNvPr>
          <p:cNvGraphicFramePr>
            <a:graphicFrameLocks noGrp="1"/>
          </p:cNvGraphicFramePr>
          <p:nvPr>
            <p:ph idx="1"/>
            <p:extLst>
              <p:ext uri="{D42A27DB-BD31-4B8C-83A1-F6EECF244321}">
                <p14:modId xmlns:p14="http://schemas.microsoft.com/office/powerpoint/2010/main" val="3988016616"/>
              </p:ext>
            </p:extLst>
          </p:nvPr>
        </p:nvGraphicFramePr>
        <p:xfrm>
          <a:off x="838200" y="1825625"/>
          <a:ext cx="10515600" cy="3810000"/>
        </p:xfrm>
        <a:graphic>
          <a:graphicData uri="http://schemas.openxmlformats.org/drawingml/2006/table">
            <a:tbl>
              <a:tblPr firstRow="1" bandRow="1">
                <a:tableStyleId>{5C22544A-7EE6-4342-B048-85BDC9FD1C3A}</a:tableStyleId>
              </a:tblPr>
              <a:tblGrid>
                <a:gridCol w="4213302">
                  <a:extLst>
                    <a:ext uri="{9D8B030D-6E8A-4147-A177-3AD203B41FA5}">
                      <a16:colId xmlns:a16="http://schemas.microsoft.com/office/drawing/2014/main" val="2907632155"/>
                    </a:ext>
                  </a:extLst>
                </a:gridCol>
                <a:gridCol w="1706137">
                  <a:extLst>
                    <a:ext uri="{9D8B030D-6E8A-4147-A177-3AD203B41FA5}">
                      <a16:colId xmlns:a16="http://schemas.microsoft.com/office/drawing/2014/main" val="1154532567"/>
                    </a:ext>
                  </a:extLst>
                </a:gridCol>
                <a:gridCol w="1661532">
                  <a:extLst>
                    <a:ext uri="{9D8B030D-6E8A-4147-A177-3AD203B41FA5}">
                      <a16:colId xmlns:a16="http://schemas.microsoft.com/office/drawing/2014/main" val="4179129457"/>
                    </a:ext>
                  </a:extLst>
                </a:gridCol>
                <a:gridCol w="1706136">
                  <a:extLst>
                    <a:ext uri="{9D8B030D-6E8A-4147-A177-3AD203B41FA5}">
                      <a16:colId xmlns:a16="http://schemas.microsoft.com/office/drawing/2014/main" val="2970673963"/>
                    </a:ext>
                  </a:extLst>
                </a:gridCol>
                <a:gridCol w="1228493">
                  <a:extLst>
                    <a:ext uri="{9D8B030D-6E8A-4147-A177-3AD203B41FA5}">
                      <a16:colId xmlns:a16="http://schemas.microsoft.com/office/drawing/2014/main" val="1051643578"/>
                    </a:ext>
                  </a:extLst>
                </a:gridCol>
              </a:tblGrid>
              <a:tr h="370840">
                <a:tc>
                  <a:txBody>
                    <a:bodyPr/>
                    <a:lstStyle/>
                    <a:p>
                      <a:r>
                        <a:rPr lang="en-US" sz="3200" dirty="0"/>
                        <a:t>Statistics that are appropriate</a:t>
                      </a:r>
                    </a:p>
                  </a:txBody>
                  <a:tcPr/>
                </a:tc>
                <a:tc>
                  <a:txBody>
                    <a:bodyPr/>
                    <a:lstStyle/>
                    <a:p>
                      <a:r>
                        <a:rPr lang="en-US" sz="3200" dirty="0"/>
                        <a:t>Nominal</a:t>
                      </a:r>
                    </a:p>
                  </a:txBody>
                  <a:tcPr/>
                </a:tc>
                <a:tc>
                  <a:txBody>
                    <a:bodyPr/>
                    <a:lstStyle/>
                    <a:p>
                      <a:r>
                        <a:rPr lang="en-US" sz="3200" dirty="0"/>
                        <a:t>Ordinal</a:t>
                      </a:r>
                    </a:p>
                  </a:txBody>
                  <a:tcPr/>
                </a:tc>
                <a:tc>
                  <a:txBody>
                    <a:bodyPr/>
                    <a:lstStyle/>
                    <a:p>
                      <a:r>
                        <a:rPr lang="en-US" sz="3200" dirty="0"/>
                        <a:t>Interval</a:t>
                      </a:r>
                    </a:p>
                  </a:txBody>
                  <a:tcPr/>
                </a:tc>
                <a:tc>
                  <a:txBody>
                    <a:bodyPr/>
                    <a:lstStyle/>
                    <a:p>
                      <a:r>
                        <a:rPr lang="en-US" sz="3200" dirty="0"/>
                        <a:t>Ratio</a:t>
                      </a:r>
                    </a:p>
                  </a:txBody>
                  <a:tcPr/>
                </a:tc>
                <a:extLst>
                  <a:ext uri="{0D108BD9-81ED-4DB2-BD59-A6C34878D82A}">
                    <a16:rowId xmlns:a16="http://schemas.microsoft.com/office/drawing/2014/main" val="3821139820"/>
                  </a:ext>
                </a:extLst>
              </a:tr>
              <a:tr h="370840">
                <a:tc>
                  <a:txBody>
                    <a:bodyPr/>
                    <a:lstStyle/>
                    <a:p>
                      <a:r>
                        <a:rPr lang="en-US" sz="2400" dirty="0"/>
                        <a:t>Mode, Counts, Frequencies, Percentages</a:t>
                      </a:r>
                    </a:p>
                  </a:txBody>
                  <a:tcPr/>
                </a:tc>
                <a:tc>
                  <a:txBody>
                    <a:bodyPr/>
                    <a:lstStyle/>
                    <a:p>
                      <a:r>
                        <a:rPr lang="en-US" sz="5400" dirty="0">
                          <a:sym typeface="Wingdings" panose="05000000000000000000" pitchFamily="2" charset="2"/>
                        </a:rPr>
                        <a:t></a:t>
                      </a:r>
                      <a:endParaRPr lang="en-US" sz="5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400" dirty="0">
                          <a:sym typeface="Wingdings" panose="05000000000000000000" pitchFamily="2" charset="2"/>
                        </a:rPr>
                        <a:t></a:t>
                      </a:r>
                      <a:endParaRPr lang="en-US" sz="5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400" dirty="0">
                          <a:sym typeface="Wingdings" panose="05000000000000000000" pitchFamily="2" charset="2"/>
                        </a:rPr>
                        <a:t></a:t>
                      </a:r>
                      <a:endParaRPr lang="en-US" sz="5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400" dirty="0">
                          <a:sym typeface="Wingdings" panose="05000000000000000000" pitchFamily="2" charset="2"/>
                        </a:rPr>
                        <a:t></a:t>
                      </a:r>
                      <a:endParaRPr lang="en-US" sz="5400" dirty="0"/>
                    </a:p>
                  </a:txBody>
                  <a:tcPr/>
                </a:tc>
                <a:extLst>
                  <a:ext uri="{0D108BD9-81ED-4DB2-BD59-A6C34878D82A}">
                    <a16:rowId xmlns:a16="http://schemas.microsoft.com/office/drawing/2014/main" val="2706130458"/>
                  </a:ext>
                </a:extLst>
              </a:tr>
              <a:tr h="370840">
                <a:tc>
                  <a:txBody>
                    <a:bodyPr/>
                    <a:lstStyle/>
                    <a:p>
                      <a:r>
                        <a:rPr lang="en-US" sz="2400" dirty="0"/>
                        <a:t>Median, Minimum, Maximum, Range, Percentiles</a:t>
                      </a:r>
                    </a:p>
                  </a:txBody>
                  <a:tcPr/>
                </a:tc>
                <a:tc>
                  <a:txBody>
                    <a:bodyPr/>
                    <a:lstStyle/>
                    <a:p>
                      <a:r>
                        <a:rPr lang="en-US" sz="5400" dirty="0">
                          <a:sym typeface="Wingdings" panose="05000000000000000000" pitchFamily="2" charset="2"/>
                        </a:rPr>
                        <a:t></a:t>
                      </a:r>
                      <a:endParaRPr lang="en-US" sz="5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400" dirty="0">
                          <a:sym typeface="Wingdings" panose="05000000000000000000" pitchFamily="2" charset="2"/>
                        </a:rPr>
                        <a:t></a:t>
                      </a:r>
                      <a:endParaRPr lang="en-US" sz="5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400" dirty="0">
                          <a:sym typeface="Wingdings" panose="05000000000000000000" pitchFamily="2" charset="2"/>
                        </a:rPr>
                        <a:t></a:t>
                      </a:r>
                      <a:endParaRPr lang="en-US" sz="5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400" dirty="0">
                          <a:sym typeface="Wingdings" panose="05000000000000000000" pitchFamily="2" charset="2"/>
                        </a:rPr>
                        <a:t></a:t>
                      </a:r>
                      <a:endParaRPr lang="en-US" sz="5400" dirty="0"/>
                    </a:p>
                  </a:txBody>
                  <a:tcPr/>
                </a:tc>
                <a:extLst>
                  <a:ext uri="{0D108BD9-81ED-4DB2-BD59-A6C34878D82A}">
                    <a16:rowId xmlns:a16="http://schemas.microsoft.com/office/drawing/2014/main" val="1512920472"/>
                  </a:ext>
                </a:extLst>
              </a:tr>
              <a:tr h="370840">
                <a:tc>
                  <a:txBody>
                    <a:bodyPr/>
                    <a:lstStyle/>
                    <a:p>
                      <a:r>
                        <a:rPr lang="en-US" sz="2400" dirty="0"/>
                        <a:t>Mean, Variance, Standard Deviation</a:t>
                      </a:r>
                    </a:p>
                  </a:txBody>
                  <a:tcPr/>
                </a:tc>
                <a:tc>
                  <a:txBody>
                    <a:bodyPr/>
                    <a:lstStyle/>
                    <a:p>
                      <a:r>
                        <a:rPr lang="en-US" sz="5400" dirty="0">
                          <a:sym typeface="Wingdings" panose="05000000000000000000" pitchFamily="2" charset="2"/>
                        </a:rPr>
                        <a:t></a:t>
                      </a:r>
                      <a:endParaRPr lang="en-US" sz="5400" dirty="0"/>
                    </a:p>
                  </a:txBody>
                  <a:tcPr/>
                </a:tc>
                <a:tc>
                  <a:txBody>
                    <a:bodyPr/>
                    <a:lstStyle/>
                    <a:p>
                      <a:r>
                        <a:rPr lang="en-US" sz="5400" dirty="0">
                          <a:sym typeface="Wingdings" panose="05000000000000000000" pitchFamily="2" charset="2"/>
                        </a:rPr>
                        <a:t></a:t>
                      </a:r>
                      <a:endParaRPr lang="en-US" sz="5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400" dirty="0">
                          <a:sym typeface="Wingdings" panose="05000000000000000000" pitchFamily="2" charset="2"/>
                        </a:rPr>
                        <a:t></a:t>
                      </a:r>
                      <a:endParaRPr lang="en-US" sz="5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5400" dirty="0">
                          <a:sym typeface="Wingdings" panose="05000000000000000000" pitchFamily="2" charset="2"/>
                        </a:rPr>
                        <a:t></a:t>
                      </a:r>
                      <a:endParaRPr lang="en-US" sz="5400" dirty="0"/>
                    </a:p>
                  </a:txBody>
                  <a:tcPr/>
                </a:tc>
                <a:extLst>
                  <a:ext uri="{0D108BD9-81ED-4DB2-BD59-A6C34878D82A}">
                    <a16:rowId xmlns:a16="http://schemas.microsoft.com/office/drawing/2014/main" val="2965950234"/>
                  </a:ext>
                </a:extLst>
              </a:tr>
            </a:tbl>
          </a:graphicData>
        </a:graphic>
      </p:graphicFrame>
      <p:sp>
        <p:nvSpPr>
          <p:cNvPr id="3" name="Rectangle 2">
            <a:extLst>
              <a:ext uri="{FF2B5EF4-FFF2-40B4-BE49-F238E27FC236}">
                <a16:creationId xmlns:a16="http://schemas.microsoft.com/office/drawing/2014/main" id="{3DB9DF41-81C6-4DC9-85CC-BFAE5ADC5551}"/>
              </a:ext>
            </a:extLst>
          </p:cNvPr>
          <p:cNvSpPr/>
          <p:nvPr/>
        </p:nvSpPr>
        <p:spPr>
          <a:xfrm>
            <a:off x="4892511" y="2705493"/>
            <a:ext cx="1084083" cy="105580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781C072-0E64-4E74-AA80-9569E7EAE43F}"/>
              </a:ext>
            </a:extLst>
          </p:cNvPr>
          <p:cNvSpPr/>
          <p:nvPr/>
        </p:nvSpPr>
        <p:spPr>
          <a:xfrm>
            <a:off x="4892510" y="3896231"/>
            <a:ext cx="1084083" cy="173939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6D15A7E-1BA4-4A55-90C4-76442383BCA6}"/>
              </a:ext>
            </a:extLst>
          </p:cNvPr>
          <p:cNvSpPr/>
          <p:nvPr/>
        </p:nvSpPr>
        <p:spPr>
          <a:xfrm>
            <a:off x="6638041" y="4579822"/>
            <a:ext cx="1084083" cy="105580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9904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40F2C-BA16-4B4A-80AC-3E34F0B2F950}"/>
              </a:ext>
            </a:extLst>
          </p:cNvPr>
          <p:cNvSpPr>
            <a:spLocks noGrp="1"/>
          </p:cNvSpPr>
          <p:nvPr>
            <p:ph type="title"/>
          </p:nvPr>
        </p:nvSpPr>
        <p:spPr/>
        <p:txBody>
          <a:bodyPr>
            <a:normAutofit/>
          </a:bodyPr>
          <a:lstStyle/>
          <a:p>
            <a:r>
              <a:rPr lang="en-US" sz="6000" b="1" dirty="0"/>
              <a:t>Often Abused – </a:t>
            </a:r>
            <a:r>
              <a:rPr lang="en-US" sz="6000" b="1" dirty="0" err="1"/>
              <a:t>LiKert</a:t>
            </a:r>
            <a:r>
              <a:rPr lang="en-US" sz="6000" b="1" dirty="0"/>
              <a:t> Scales</a:t>
            </a:r>
          </a:p>
        </p:txBody>
      </p:sp>
      <p:sp>
        <p:nvSpPr>
          <p:cNvPr id="3" name="Content Placeholder 2">
            <a:extLst>
              <a:ext uri="{FF2B5EF4-FFF2-40B4-BE49-F238E27FC236}">
                <a16:creationId xmlns:a16="http://schemas.microsoft.com/office/drawing/2014/main" id="{FF163C3A-1EEC-4144-89CF-AB4E453A1066}"/>
              </a:ext>
            </a:extLst>
          </p:cNvPr>
          <p:cNvSpPr>
            <a:spLocks noGrp="1"/>
          </p:cNvSpPr>
          <p:nvPr>
            <p:ph idx="1"/>
          </p:nvPr>
        </p:nvSpPr>
        <p:spPr>
          <a:xfrm>
            <a:off x="838200" y="1825624"/>
            <a:ext cx="10515600" cy="4879975"/>
          </a:xfrm>
        </p:spPr>
        <p:txBody>
          <a:bodyPr>
            <a:normAutofit/>
          </a:bodyPr>
          <a:lstStyle/>
          <a:p>
            <a:r>
              <a:rPr lang="en-US" dirty="0"/>
              <a:t>You will often see </a:t>
            </a:r>
            <a:r>
              <a:rPr lang="en-US" dirty="0" err="1"/>
              <a:t>LiKert</a:t>
            </a:r>
            <a:r>
              <a:rPr lang="en-US" dirty="0"/>
              <a:t> scale questions used in surveys</a:t>
            </a:r>
          </a:p>
          <a:p>
            <a:r>
              <a:rPr lang="en-US" dirty="0"/>
              <a:t>For example:</a:t>
            </a:r>
          </a:p>
          <a:p>
            <a:pPr lvl="1"/>
            <a:r>
              <a:rPr lang="en-US" dirty="0"/>
              <a:t>1 = Strongly Disagree</a:t>
            </a:r>
          </a:p>
          <a:p>
            <a:pPr lvl="1"/>
            <a:r>
              <a:rPr lang="en-US" dirty="0"/>
              <a:t>2 = Disagree</a:t>
            </a:r>
          </a:p>
          <a:p>
            <a:pPr lvl="1"/>
            <a:r>
              <a:rPr lang="en-US" dirty="0"/>
              <a:t>3 = Neutral</a:t>
            </a:r>
          </a:p>
          <a:p>
            <a:pPr lvl="1"/>
            <a:r>
              <a:rPr lang="en-US" dirty="0"/>
              <a:t>4 = Agree</a:t>
            </a:r>
          </a:p>
          <a:p>
            <a:pPr lvl="1"/>
            <a:r>
              <a:rPr lang="en-US" dirty="0"/>
              <a:t>5 = Strongly Agree</a:t>
            </a:r>
          </a:p>
          <a:p>
            <a:r>
              <a:rPr lang="en-US" dirty="0"/>
              <a:t>You will see people report means and standard deviations for these data, but they are Ordinal data only</a:t>
            </a:r>
          </a:p>
          <a:p>
            <a:r>
              <a:rPr lang="en-US" dirty="0"/>
              <a:t>Is the “change” from a 1 to 2 the same as from 3 to 4? Probably not</a:t>
            </a:r>
          </a:p>
          <a:p>
            <a:r>
              <a:rPr lang="en-US" dirty="0"/>
              <a:t>You should report Medians and Percentiles for these type data</a:t>
            </a:r>
          </a:p>
        </p:txBody>
      </p:sp>
    </p:spTree>
    <p:extLst>
      <p:ext uri="{BB962C8B-B14F-4D97-AF65-F5344CB8AC3E}">
        <p14:creationId xmlns:p14="http://schemas.microsoft.com/office/powerpoint/2010/main" val="18435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D3F7F-059B-44D7-A691-2903B8270CFF}"/>
              </a:ext>
            </a:extLst>
          </p:cNvPr>
          <p:cNvSpPr>
            <a:spLocks noGrp="1"/>
          </p:cNvSpPr>
          <p:nvPr>
            <p:ph type="title"/>
          </p:nvPr>
        </p:nvSpPr>
        <p:spPr/>
        <p:txBody>
          <a:bodyPr>
            <a:normAutofit/>
          </a:bodyPr>
          <a:lstStyle/>
          <a:p>
            <a:r>
              <a:rPr lang="en-US" sz="6000" b="1" dirty="0"/>
              <a:t>Levels of Measurement</a:t>
            </a:r>
          </a:p>
        </p:txBody>
      </p:sp>
      <p:sp>
        <p:nvSpPr>
          <p:cNvPr id="4" name="Rectangle: Rounded Corners 3">
            <a:extLst>
              <a:ext uri="{FF2B5EF4-FFF2-40B4-BE49-F238E27FC236}">
                <a16:creationId xmlns:a16="http://schemas.microsoft.com/office/drawing/2014/main" id="{95C1E7B1-7052-4CF4-B2AA-7EB10AA92620}"/>
              </a:ext>
            </a:extLst>
          </p:cNvPr>
          <p:cNvSpPr/>
          <p:nvPr/>
        </p:nvSpPr>
        <p:spPr>
          <a:xfrm>
            <a:off x="838200" y="1584360"/>
            <a:ext cx="3242930" cy="956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RATIO</a:t>
            </a:r>
          </a:p>
        </p:txBody>
      </p:sp>
      <p:sp>
        <p:nvSpPr>
          <p:cNvPr id="5" name="Rectangle: Rounded Corners 4">
            <a:extLst>
              <a:ext uri="{FF2B5EF4-FFF2-40B4-BE49-F238E27FC236}">
                <a16:creationId xmlns:a16="http://schemas.microsoft.com/office/drawing/2014/main" id="{17F368B0-B0AC-45CF-BA7E-B12459079350}"/>
              </a:ext>
            </a:extLst>
          </p:cNvPr>
          <p:cNvSpPr/>
          <p:nvPr/>
        </p:nvSpPr>
        <p:spPr>
          <a:xfrm>
            <a:off x="838200" y="2842547"/>
            <a:ext cx="3242930" cy="956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INTERVAL</a:t>
            </a:r>
          </a:p>
        </p:txBody>
      </p:sp>
      <p:sp>
        <p:nvSpPr>
          <p:cNvPr id="6" name="Rectangle: Rounded Corners 5">
            <a:extLst>
              <a:ext uri="{FF2B5EF4-FFF2-40B4-BE49-F238E27FC236}">
                <a16:creationId xmlns:a16="http://schemas.microsoft.com/office/drawing/2014/main" id="{8742EEDD-227A-45D1-9570-0B71D9200650}"/>
              </a:ext>
            </a:extLst>
          </p:cNvPr>
          <p:cNvSpPr/>
          <p:nvPr/>
        </p:nvSpPr>
        <p:spPr>
          <a:xfrm>
            <a:off x="838200" y="4100734"/>
            <a:ext cx="3242930" cy="956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ORDINAL</a:t>
            </a:r>
          </a:p>
        </p:txBody>
      </p:sp>
      <p:sp>
        <p:nvSpPr>
          <p:cNvPr id="7" name="Rectangle: Rounded Corners 6">
            <a:extLst>
              <a:ext uri="{FF2B5EF4-FFF2-40B4-BE49-F238E27FC236}">
                <a16:creationId xmlns:a16="http://schemas.microsoft.com/office/drawing/2014/main" id="{981E962E-4F04-4E78-B68A-096B21ECC5EB}"/>
              </a:ext>
            </a:extLst>
          </p:cNvPr>
          <p:cNvSpPr/>
          <p:nvPr/>
        </p:nvSpPr>
        <p:spPr>
          <a:xfrm>
            <a:off x="838200" y="5358921"/>
            <a:ext cx="3242930" cy="956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t>NOMINAL</a:t>
            </a:r>
          </a:p>
        </p:txBody>
      </p:sp>
      <p:grpSp>
        <p:nvGrpSpPr>
          <p:cNvPr id="10" name="Group 9">
            <a:extLst>
              <a:ext uri="{FF2B5EF4-FFF2-40B4-BE49-F238E27FC236}">
                <a16:creationId xmlns:a16="http://schemas.microsoft.com/office/drawing/2014/main" id="{8BAB29B1-B2BD-4AA3-A39C-E4C156FF5BEF}"/>
              </a:ext>
            </a:extLst>
          </p:cNvPr>
          <p:cNvGrpSpPr/>
          <p:nvPr/>
        </p:nvGrpSpPr>
        <p:grpSpPr>
          <a:xfrm>
            <a:off x="4365171" y="1584360"/>
            <a:ext cx="1839686" cy="4731380"/>
            <a:chOff x="5029200" y="1584360"/>
            <a:chExt cx="1839686" cy="4731380"/>
          </a:xfrm>
        </p:grpSpPr>
        <p:sp>
          <p:nvSpPr>
            <p:cNvPr id="8" name="Arrow: Down 7">
              <a:extLst>
                <a:ext uri="{FF2B5EF4-FFF2-40B4-BE49-F238E27FC236}">
                  <a16:creationId xmlns:a16="http://schemas.microsoft.com/office/drawing/2014/main" id="{EDB0722B-12AB-4E7E-9CED-ADBF8706CC7B}"/>
                </a:ext>
              </a:extLst>
            </p:cNvPr>
            <p:cNvSpPr/>
            <p:nvPr/>
          </p:nvSpPr>
          <p:spPr>
            <a:xfrm>
              <a:off x="5029200" y="1584360"/>
              <a:ext cx="1839686" cy="4731380"/>
            </a:xfrm>
            <a:prstGeom prst="down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88DE90D-4D80-43A5-AFEF-19F8976EC5D4}"/>
                </a:ext>
              </a:extLst>
            </p:cNvPr>
            <p:cNvSpPr txBox="1"/>
            <p:nvPr/>
          </p:nvSpPr>
          <p:spPr>
            <a:xfrm>
              <a:off x="5425823" y="2348347"/>
              <a:ext cx="1046440" cy="2572692"/>
            </a:xfrm>
            <a:prstGeom prst="rect">
              <a:avLst/>
            </a:prstGeom>
            <a:noFill/>
          </p:spPr>
          <p:txBody>
            <a:bodyPr vert="vert270" wrap="none" rtlCol="0">
              <a:spAutoFit/>
            </a:bodyPr>
            <a:lstStyle/>
            <a:p>
              <a:r>
                <a:rPr lang="en-US" sz="2800" b="1" dirty="0">
                  <a:solidFill>
                    <a:schemeClr val="bg1"/>
                  </a:solidFill>
                </a:rPr>
                <a:t>Lower Precision</a:t>
              </a:r>
            </a:p>
            <a:p>
              <a:r>
                <a:rPr lang="en-US" sz="2800" b="1" dirty="0">
                  <a:solidFill>
                    <a:schemeClr val="bg1"/>
                  </a:solidFill>
                </a:rPr>
                <a:t>Less Information</a:t>
              </a:r>
            </a:p>
          </p:txBody>
        </p:sp>
      </p:grpSp>
      <p:sp>
        <p:nvSpPr>
          <p:cNvPr id="11" name="Rectangle: Rounded Corners 10">
            <a:extLst>
              <a:ext uri="{FF2B5EF4-FFF2-40B4-BE49-F238E27FC236}">
                <a16:creationId xmlns:a16="http://schemas.microsoft.com/office/drawing/2014/main" id="{D4349343-9D47-47D4-B7CB-D27ECDB7F919}"/>
              </a:ext>
            </a:extLst>
          </p:cNvPr>
          <p:cNvSpPr/>
          <p:nvPr/>
        </p:nvSpPr>
        <p:spPr>
          <a:xfrm>
            <a:off x="6687717" y="1584360"/>
            <a:ext cx="5155940" cy="956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t>RATIO – exact measurement on a scale that has a true zero; e.g. height in cm, weight in pounds, drug dose in mg</a:t>
            </a:r>
          </a:p>
        </p:txBody>
      </p:sp>
      <p:sp>
        <p:nvSpPr>
          <p:cNvPr id="12" name="Rectangle: Rounded Corners 11">
            <a:extLst>
              <a:ext uri="{FF2B5EF4-FFF2-40B4-BE49-F238E27FC236}">
                <a16:creationId xmlns:a16="http://schemas.microsoft.com/office/drawing/2014/main" id="{6C511A26-2DD5-4573-B19E-171CFAAADD29}"/>
              </a:ext>
            </a:extLst>
          </p:cNvPr>
          <p:cNvSpPr/>
          <p:nvPr/>
        </p:nvSpPr>
        <p:spPr>
          <a:xfrm>
            <a:off x="6687717" y="2842547"/>
            <a:ext cx="5155940" cy="956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t>INTERVAL – discrete units on a scale, usually whole numbers; e.g. number of children, age decade (20-30, 30-40, 40-50, </a:t>
            </a:r>
            <a:r>
              <a:rPr lang="en-US" b="1" dirty="0" err="1"/>
              <a:t>etc</a:t>
            </a:r>
            <a:r>
              <a:rPr lang="en-US" b="1" dirty="0"/>
              <a:t>).</a:t>
            </a:r>
          </a:p>
        </p:txBody>
      </p:sp>
      <p:sp>
        <p:nvSpPr>
          <p:cNvPr id="13" name="Rectangle: Rounded Corners 12">
            <a:extLst>
              <a:ext uri="{FF2B5EF4-FFF2-40B4-BE49-F238E27FC236}">
                <a16:creationId xmlns:a16="http://schemas.microsoft.com/office/drawing/2014/main" id="{62B4E185-3D79-47C6-9FDE-CEF9CC2969C7}"/>
              </a:ext>
            </a:extLst>
          </p:cNvPr>
          <p:cNvSpPr/>
          <p:nvPr/>
        </p:nvSpPr>
        <p:spPr>
          <a:xfrm>
            <a:off x="6687717" y="4100734"/>
            <a:ext cx="5155940" cy="956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t>ORDINAL – ordered categories or levels, but no underlying reference scale; e.g. early vs late; low vs moderate vs high</a:t>
            </a:r>
          </a:p>
        </p:txBody>
      </p:sp>
      <p:sp>
        <p:nvSpPr>
          <p:cNvPr id="14" name="Rectangle: Rounded Corners 13">
            <a:extLst>
              <a:ext uri="{FF2B5EF4-FFF2-40B4-BE49-F238E27FC236}">
                <a16:creationId xmlns:a16="http://schemas.microsoft.com/office/drawing/2014/main" id="{FFF61D80-07A7-47B7-8DC3-3FCA03DEF064}"/>
              </a:ext>
            </a:extLst>
          </p:cNvPr>
          <p:cNvSpPr/>
          <p:nvPr/>
        </p:nvSpPr>
        <p:spPr>
          <a:xfrm>
            <a:off x="6687717" y="5358921"/>
            <a:ext cx="5155940" cy="9568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t>NOMINAL – Categories, no order specified or implied; e.g. marital status, gender, hospital unit, blood type</a:t>
            </a:r>
          </a:p>
        </p:txBody>
      </p:sp>
    </p:spTree>
    <p:extLst>
      <p:ext uri="{BB962C8B-B14F-4D97-AF65-F5344CB8AC3E}">
        <p14:creationId xmlns:p14="http://schemas.microsoft.com/office/powerpoint/2010/main" val="1475552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1" grpId="0" animBg="1"/>
      <p:bldP spid="12" grpId="0" animBg="1"/>
      <p:bldP spid="13"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BA043-1961-481A-AA1D-4DB9D959B58C}"/>
              </a:ext>
            </a:extLst>
          </p:cNvPr>
          <p:cNvSpPr>
            <a:spLocks noGrp="1"/>
          </p:cNvSpPr>
          <p:nvPr>
            <p:ph type="title"/>
          </p:nvPr>
        </p:nvSpPr>
        <p:spPr/>
        <p:txBody>
          <a:bodyPr>
            <a:normAutofit/>
          </a:bodyPr>
          <a:lstStyle/>
          <a:p>
            <a:r>
              <a:rPr lang="en-US" sz="6000" b="1" dirty="0"/>
              <a:t>Points of confusion</a:t>
            </a:r>
          </a:p>
        </p:txBody>
      </p:sp>
      <p:sp>
        <p:nvSpPr>
          <p:cNvPr id="3" name="Content Placeholder 2">
            <a:extLst>
              <a:ext uri="{FF2B5EF4-FFF2-40B4-BE49-F238E27FC236}">
                <a16:creationId xmlns:a16="http://schemas.microsoft.com/office/drawing/2014/main" id="{578858EB-7371-4DC9-A4CE-5A65E862543D}"/>
              </a:ext>
            </a:extLst>
          </p:cNvPr>
          <p:cNvSpPr>
            <a:spLocks noGrp="1"/>
          </p:cNvSpPr>
          <p:nvPr>
            <p:ph idx="1"/>
          </p:nvPr>
        </p:nvSpPr>
        <p:spPr>
          <a:xfrm>
            <a:off x="838200" y="1825625"/>
            <a:ext cx="10515600" cy="4847318"/>
          </a:xfrm>
        </p:spPr>
        <p:txBody>
          <a:bodyPr>
            <a:normAutofit/>
          </a:bodyPr>
          <a:lstStyle/>
          <a:p>
            <a:r>
              <a:rPr lang="en-US" dirty="0"/>
              <a:t>Nominal versus Ordinal – if you specify an order to the categories, then you can analyze the data as ordinal</a:t>
            </a:r>
          </a:p>
          <a:p>
            <a:r>
              <a:rPr lang="en-US" dirty="0"/>
              <a:t>For example, consider creating categories of Urban, Suburban or Rural to addresses by </a:t>
            </a:r>
            <a:r>
              <a:rPr lang="en-US" dirty="0" err="1"/>
              <a:t>Zipcode</a:t>
            </a:r>
            <a:r>
              <a:rPr lang="en-US" dirty="0"/>
              <a:t>.</a:t>
            </a:r>
          </a:p>
          <a:p>
            <a:r>
              <a:rPr lang="en-US" dirty="0"/>
              <a:t>If you want to consider these location categories as proxies for access to healthcare resources where rural has the least &lt; with suburban having more and &lt; urban having the most access, then you can consider location category as Ordinal.</a:t>
            </a:r>
          </a:p>
          <a:p>
            <a:r>
              <a:rPr lang="en-US" sz="4000" b="1" dirty="0"/>
              <a:t>Depends on how the variable will be operationalized/conceptualized.</a:t>
            </a:r>
          </a:p>
        </p:txBody>
      </p:sp>
    </p:spTree>
    <p:extLst>
      <p:ext uri="{BB962C8B-B14F-4D97-AF65-F5344CB8AC3E}">
        <p14:creationId xmlns:p14="http://schemas.microsoft.com/office/powerpoint/2010/main" val="1446295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BA043-1961-481A-AA1D-4DB9D959B58C}"/>
              </a:ext>
            </a:extLst>
          </p:cNvPr>
          <p:cNvSpPr>
            <a:spLocks noGrp="1"/>
          </p:cNvSpPr>
          <p:nvPr>
            <p:ph type="title"/>
          </p:nvPr>
        </p:nvSpPr>
        <p:spPr/>
        <p:txBody>
          <a:bodyPr>
            <a:normAutofit/>
          </a:bodyPr>
          <a:lstStyle/>
          <a:p>
            <a:r>
              <a:rPr lang="en-US" sz="6000" b="1" dirty="0"/>
              <a:t>Points of confusion</a:t>
            </a:r>
          </a:p>
        </p:txBody>
      </p:sp>
      <p:sp>
        <p:nvSpPr>
          <p:cNvPr id="3" name="Content Placeholder 2">
            <a:extLst>
              <a:ext uri="{FF2B5EF4-FFF2-40B4-BE49-F238E27FC236}">
                <a16:creationId xmlns:a16="http://schemas.microsoft.com/office/drawing/2014/main" id="{578858EB-7371-4DC9-A4CE-5A65E862543D}"/>
              </a:ext>
            </a:extLst>
          </p:cNvPr>
          <p:cNvSpPr>
            <a:spLocks noGrp="1"/>
          </p:cNvSpPr>
          <p:nvPr>
            <p:ph idx="1"/>
          </p:nvPr>
        </p:nvSpPr>
        <p:spPr>
          <a:xfrm>
            <a:off x="838200" y="1825625"/>
            <a:ext cx="10515600" cy="4847318"/>
          </a:xfrm>
        </p:spPr>
        <p:txBody>
          <a:bodyPr>
            <a:normAutofit/>
          </a:bodyPr>
          <a:lstStyle/>
          <a:p>
            <a:r>
              <a:rPr lang="en-US" dirty="0"/>
              <a:t>Ordinal versus Interval – the crux of this distinction is whether the ranking of the categories or levels are evenly spaced (as defined on a reference scale). If evenly spaced, the variable is interval, if no reference can be provided or the category levels are not evenly spaced or you can’t tell, then the variable is ordinal.</a:t>
            </a:r>
          </a:p>
          <a:p>
            <a:r>
              <a:rPr lang="en-US" dirty="0"/>
              <a:t>Example – number of blocks walked. If we assume or have defined that </a:t>
            </a:r>
            <a:r>
              <a:rPr lang="en-US" u="sng" dirty="0"/>
              <a:t>each “block” is 50 feet long </a:t>
            </a:r>
            <a:r>
              <a:rPr lang="en-US" dirty="0"/>
              <a:t>and </a:t>
            </a:r>
            <a:r>
              <a:rPr lang="en-US" u="sng" dirty="0"/>
              <a:t>all blocks are the same</a:t>
            </a:r>
            <a:r>
              <a:rPr lang="en-US" dirty="0"/>
              <a:t>, then number of blocks walked is an interval variable. If the blocks vary in distance or we don’t know if they vary, then number of blocks walked is an ordinal variable.</a:t>
            </a:r>
          </a:p>
        </p:txBody>
      </p:sp>
    </p:spTree>
    <p:extLst>
      <p:ext uri="{BB962C8B-B14F-4D97-AF65-F5344CB8AC3E}">
        <p14:creationId xmlns:p14="http://schemas.microsoft.com/office/powerpoint/2010/main" val="3924704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D3F50-17BA-4228-A2C7-F04399F72F3F}"/>
              </a:ext>
            </a:extLst>
          </p:cNvPr>
          <p:cNvSpPr>
            <a:spLocks noGrp="1"/>
          </p:cNvSpPr>
          <p:nvPr>
            <p:ph type="title"/>
          </p:nvPr>
        </p:nvSpPr>
        <p:spPr/>
        <p:txBody>
          <a:bodyPr>
            <a:normAutofit/>
          </a:bodyPr>
          <a:lstStyle/>
          <a:p>
            <a:r>
              <a:rPr lang="en-US" sz="6000" b="1" dirty="0"/>
              <a:t>Tricky Question? Pain Rating</a:t>
            </a:r>
          </a:p>
        </p:txBody>
      </p:sp>
      <p:sp>
        <p:nvSpPr>
          <p:cNvPr id="3" name="Content Placeholder 2">
            <a:extLst>
              <a:ext uri="{FF2B5EF4-FFF2-40B4-BE49-F238E27FC236}">
                <a16:creationId xmlns:a16="http://schemas.microsoft.com/office/drawing/2014/main" id="{255AAA3D-1DFF-4BAC-AD87-5CC040AA8F67}"/>
              </a:ext>
            </a:extLst>
          </p:cNvPr>
          <p:cNvSpPr>
            <a:spLocks noGrp="1"/>
          </p:cNvSpPr>
          <p:nvPr>
            <p:ph idx="1"/>
          </p:nvPr>
        </p:nvSpPr>
        <p:spPr/>
        <p:txBody>
          <a:bodyPr>
            <a:normAutofit/>
          </a:bodyPr>
          <a:lstStyle/>
          <a:p>
            <a:r>
              <a:rPr lang="en-US" sz="3600" dirty="0"/>
              <a:t>“Rate your pain today from 0-10”</a:t>
            </a:r>
          </a:p>
          <a:p>
            <a:r>
              <a:rPr lang="en-US" sz="3600" dirty="0"/>
              <a:t>What kind of variable is this?</a:t>
            </a:r>
          </a:p>
          <a:p>
            <a:pPr lvl="1"/>
            <a:r>
              <a:rPr lang="en-US" sz="3200" dirty="0"/>
              <a:t>Categorical?</a:t>
            </a:r>
          </a:p>
          <a:p>
            <a:pPr lvl="1"/>
            <a:r>
              <a:rPr lang="en-US" sz="3200" dirty="0"/>
              <a:t>Ordinal?</a:t>
            </a:r>
          </a:p>
          <a:p>
            <a:pPr lvl="1"/>
            <a:r>
              <a:rPr lang="en-US" sz="3200" dirty="0"/>
              <a:t>Interval?</a:t>
            </a:r>
          </a:p>
          <a:p>
            <a:pPr lvl="1"/>
            <a:r>
              <a:rPr lang="en-US" sz="3200" dirty="0"/>
              <a:t>Ratio?</a:t>
            </a:r>
          </a:p>
        </p:txBody>
      </p:sp>
    </p:spTree>
    <p:extLst>
      <p:ext uri="{BB962C8B-B14F-4D97-AF65-F5344CB8AC3E}">
        <p14:creationId xmlns:p14="http://schemas.microsoft.com/office/powerpoint/2010/main" val="416495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D3F50-17BA-4228-A2C7-F04399F72F3F}"/>
              </a:ext>
            </a:extLst>
          </p:cNvPr>
          <p:cNvSpPr>
            <a:spLocks noGrp="1"/>
          </p:cNvSpPr>
          <p:nvPr>
            <p:ph type="title"/>
          </p:nvPr>
        </p:nvSpPr>
        <p:spPr/>
        <p:txBody>
          <a:bodyPr>
            <a:normAutofit/>
          </a:bodyPr>
          <a:lstStyle/>
          <a:p>
            <a:r>
              <a:rPr lang="en-US" sz="6000" b="1" dirty="0"/>
              <a:t>Tricky Question? Pain Rating</a:t>
            </a:r>
          </a:p>
        </p:txBody>
      </p:sp>
      <p:sp>
        <p:nvSpPr>
          <p:cNvPr id="3" name="Content Placeholder 2">
            <a:extLst>
              <a:ext uri="{FF2B5EF4-FFF2-40B4-BE49-F238E27FC236}">
                <a16:creationId xmlns:a16="http://schemas.microsoft.com/office/drawing/2014/main" id="{255AAA3D-1DFF-4BAC-AD87-5CC040AA8F67}"/>
              </a:ext>
            </a:extLst>
          </p:cNvPr>
          <p:cNvSpPr>
            <a:spLocks noGrp="1"/>
          </p:cNvSpPr>
          <p:nvPr>
            <p:ph idx="1"/>
          </p:nvPr>
        </p:nvSpPr>
        <p:spPr>
          <a:xfrm>
            <a:off x="838200" y="1825624"/>
            <a:ext cx="10515600" cy="4869089"/>
          </a:xfrm>
        </p:spPr>
        <p:txBody>
          <a:bodyPr>
            <a:normAutofit/>
          </a:bodyPr>
          <a:lstStyle/>
          <a:p>
            <a:r>
              <a:rPr lang="en-US" sz="3600" dirty="0"/>
              <a:t>“Rate your pain today from 0-10, none to worse ever”</a:t>
            </a:r>
          </a:p>
          <a:p>
            <a:r>
              <a:rPr lang="en-US" sz="3600" dirty="0"/>
              <a:t>What kind of variable is this?</a:t>
            </a:r>
          </a:p>
          <a:p>
            <a:pPr lvl="1"/>
            <a:r>
              <a:rPr lang="en-US" sz="3200" dirty="0"/>
              <a:t>Categorical? – no there is a definite order</a:t>
            </a:r>
          </a:p>
          <a:p>
            <a:pPr lvl="1"/>
            <a:r>
              <a:rPr lang="en-US" sz="3200" dirty="0"/>
              <a:t>Ordinal? </a:t>
            </a:r>
          </a:p>
          <a:p>
            <a:pPr lvl="1"/>
            <a:r>
              <a:rPr lang="en-US" sz="3200" dirty="0"/>
              <a:t>Interval? </a:t>
            </a:r>
          </a:p>
          <a:p>
            <a:pPr lvl="1"/>
            <a:r>
              <a:rPr lang="en-US" sz="3200" dirty="0"/>
              <a:t>Ratio? </a:t>
            </a:r>
          </a:p>
        </p:txBody>
      </p:sp>
    </p:spTree>
    <p:extLst>
      <p:ext uri="{BB962C8B-B14F-4D97-AF65-F5344CB8AC3E}">
        <p14:creationId xmlns:p14="http://schemas.microsoft.com/office/powerpoint/2010/main" val="3067610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D3F50-17BA-4228-A2C7-F04399F72F3F}"/>
              </a:ext>
            </a:extLst>
          </p:cNvPr>
          <p:cNvSpPr>
            <a:spLocks noGrp="1"/>
          </p:cNvSpPr>
          <p:nvPr>
            <p:ph type="title"/>
          </p:nvPr>
        </p:nvSpPr>
        <p:spPr/>
        <p:txBody>
          <a:bodyPr>
            <a:normAutofit/>
          </a:bodyPr>
          <a:lstStyle/>
          <a:p>
            <a:r>
              <a:rPr lang="en-US" sz="6000" b="1" dirty="0"/>
              <a:t>Tricky Question? Pain Rating</a:t>
            </a:r>
          </a:p>
        </p:txBody>
      </p:sp>
      <p:sp>
        <p:nvSpPr>
          <p:cNvPr id="3" name="Content Placeholder 2">
            <a:extLst>
              <a:ext uri="{FF2B5EF4-FFF2-40B4-BE49-F238E27FC236}">
                <a16:creationId xmlns:a16="http://schemas.microsoft.com/office/drawing/2014/main" id="{255AAA3D-1DFF-4BAC-AD87-5CC040AA8F67}"/>
              </a:ext>
            </a:extLst>
          </p:cNvPr>
          <p:cNvSpPr>
            <a:spLocks noGrp="1"/>
          </p:cNvSpPr>
          <p:nvPr>
            <p:ph idx="1"/>
          </p:nvPr>
        </p:nvSpPr>
        <p:spPr>
          <a:xfrm>
            <a:off x="838200" y="1825624"/>
            <a:ext cx="10515600" cy="4869089"/>
          </a:xfrm>
        </p:spPr>
        <p:txBody>
          <a:bodyPr>
            <a:normAutofit/>
          </a:bodyPr>
          <a:lstStyle/>
          <a:p>
            <a:r>
              <a:rPr lang="en-US" sz="3600" dirty="0"/>
              <a:t>“Rate your pain today from 0-10, none to worse ever”</a:t>
            </a:r>
          </a:p>
          <a:p>
            <a:r>
              <a:rPr lang="en-US" sz="3600" dirty="0"/>
              <a:t>What kind of variable is this?</a:t>
            </a:r>
          </a:p>
          <a:p>
            <a:pPr lvl="1"/>
            <a:r>
              <a:rPr lang="en-US" sz="3200" dirty="0"/>
              <a:t>Categorical? – no there is a definite order</a:t>
            </a:r>
          </a:p>
          <a:p>
            <a:pPr lvl="1"/>
            <a:r>
              <a:rPr lang="en-US" sz="3200" dirty="0"/>
              <a:t>Ordinal? </a:t>
            </a:r>
          </a:p>
          <a:p>
            <a:pPr lvl="1"/>
            <a:r>
              <a:rPr lang="en-US" sz="3200" dirty="0"/>
              <a:t>Interval? </a:t>
            </a:r>
          </a:p>
          <a:p>
            <a:pPr lvl="1"/>
            <a:r>
              <a:rPr lang="en-US" sz="3200" dirty="0"/>
              <a:t>Ratio? – even though there is a “true” zero, but probably not since whole numbers most likely reported, doubtful someone says my pain is 3.2 today.</a:t>
            </a:r>
          </a:p>
        </p:txBody>
      </p:sp>
    </p:spTree>
    <p:extLst>
      <p:ext uri="{BB962C8B-B14F-4D97-AF65-F5344CB8AC3E}">
        <p14:creationId xmlns:p14="http://schemas.microsoft.com/office/powerpoint/2010/main" val="2674671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D3F50-17BA-4228-A2C7-F04399F72F3F}"/>
              </a:ext>
            </a:extLst>
          </p:cNvPr>
          <p:cNvSpPr>
            <a:spLocks noGrp="1"/>
          </p:cNvSpPr>
          <p:nvPr>
            <p:ph type="title"/>
          </p:nvPr>
        </p:nvSpPr>
        <p:spPr/>
        <p:txBody>
          <a:bodyPr>
            <a:normAutofit/>
          </a:bodyPr>
          <a:lstStyle/>
          <a:p>
            <a:r>
              <a:rPr lang="en-US" sz="6000" b="1" dirty="0"/>
              <a:t>Tricky Question? Pain Rating</a:t>
            </a:r>
          </a:p>
        </p:txBody>
      </p:sp>
      <p:sp>
        <p:nvSpPr>
          <p:cNvPr id="3" name="Content Placeholder 2">
            <a:extLst>
              <a:ext uri="{FF2B5EF4-FFF2-40B4-BE49-F238E27FC236}">
                <a16:creationId xmlns:a16="http://schemas.microsoft.com/office/drawing/2014/main" id="{255AAA3D-1DFF-4BAC-AD87-5CC040AA8F67}"/>
              </a:ext>
            </a:extLst>
          </p:cNvPr>
          <p:cNvSpPr>
            <a:spLocks noGrp="1"/>
          </p:cNvSpPr>
          <p:nvPr>
            <p:ph idx="1"/>
          </p:nvPr>
        </p:nvSpPr>
        <p:spPr>
          <a:xfrm>
            <a:off x="838200" y="1825624"/>
            <a:ext cx="10515600" cy="4869089"/>
          </a:xfrm>
        </p:spPr>
        <p:txBody>
          <a:bodyPr>
            <a:normAutofit fontScale="92500" lnSpcReduction="10000"/>
          </a:bodyPr>
          <a:lstStyle/>
          <a:p>
            <a:r>
              <a:rPr lang="en-US" sz="3600" dirty="0"/>
              <a:t>“Rate your pain today from 0-10, none to worse ever”</a:t>
            </a:r>
          </a:p>
          <a:p>
            <a:r>
              <a:rPr lang="en-US" sz="3600" dirty="0"/>
              <a:t>What kind of variable is this?</a:t>
            </a:r>
          </a:p>
          <a:p>
            <a:pPr lvl="1"/>
            <a:r>
              <a:rPr lang="en-US" sz="3200" dirty="0"/>
              <a:t>Categorical? – no there is a definite order</a:t>
            </a:r>
          </a:p>
          <a:p>
            <a:pPr lvl="1"/>
            <a:r>
              <a:rPr lang="en-US" sz="3200" dirty="0"/>
              <a:t>Ordinal? –</a:t>
            </a:r>
          </a:p>
          <a:p>
            <a:pPr lvl="1"/>
            <a:r>
              <a:rPr lang="en-US" sz="3200" dirty="0"/>
              <a:t>Interval? – the implied scale is interval since we have even whole numbers 0, 1, 2, …, 9, 10. But does the pain increase by the same amount if someone changes from a 1 to 2 versus a change from 9 to 10?</a:t>
            </a:r>
          </a:p>
          <a:p>
            <a:pPr lvl="1"/>
            <a:r>
              <a:rPr lang="en-US" sz="3200" dirty="0"/>
              <a:t>Ratio? – even though there is a “true” zero, but probably not since whole numbers most likely reported, doubtful someone says my pain is 3.2 today.</a:t>
            </a:r>
          </a:p>
        </p:txBody>
      </p:sp>
    </p:spTree>
    <p:extLst>
      <p:ext uri="{BB962C8B-B14F-4D97-AF65-F5344CB8AC3E}">
        <p14:creationId xmlns:p14="http://schemas.microsoft.com/office/powerpoint/2010/main" val="3402344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D3F50-17BA-4228-A2C7-F04399F72F3F}"/>
              </a:ext>
            </a:extLst>
          </p:cNvPr>
          <p:cNvSpPr>
            <a:spLocks noGrp="1"/>
          </p:cNvSpPr>
          <p:nvPr>
            <p:ph type="title"/>
          </p:nvPr>
        </p:nvSpPr>
        <p:spPr/>
        <p:txBody>
          <a:bodyPr>
            <a:normAutofit/>
          </a:bodyPr>
          <a:lstStyle/>
          <a:p>
            <a:r>
              <a:rPr lang="en-US" sz="6000" b="1" dirty="0"/>
              <a:t>Tricky Question? Pain Rating</a:t>
            </a:r>
          </a:p>
        </p:txBody>
      </p:sp>
      <p:sp>
        <p:nvSpPr>
          <p:cNvPr id="3" name="Content Placeholder 2">
            <a:extLst>
              <a:ext uri="{FF2B5EF4-FFF2-40B4-BE49-F238E27FC236}">
                <a16:creationId xmlns:a16="http://schemas.microsoft.com/office/drawing/2014/main" id="{255AAA3D-1DFF-4BAC-AD87-5CC040AA8F67}"/>
              </a:ext>
            </a:extLst>
          </p:cNvPr>
          <p:cNvSpPr>
            <a:spLocks noGrp="1"/>
          </p:cNvSpPr>
          <p:nvPr>
            <p:ph idx="1"/>
          </p:nvPr>
        </p:nvSpPr>
        <p:spPr>
          <a:xfrm>
            <a:off x="838200" y="1825624"/>
            <a:ext cx="10515600" cy="4869089"/>
          </a:xfrm>
        </p:spPr>
        <p:txBody>
          <a:bodyPr>
            <a:normAutofit fontScale="92500" lnSpcReduction="10000"/>
          </a:bodyPr>
          <a:lstStyle/>
          <a:p>
            <a:r>
              <a:rPr lang="en-US" sz="3600" dirty="0"/>
              <a:t>“Rate your pain today from 0-10, none to worse ever”</a:t>
            </a:r>
          </a:p>
          <a:p>
            <a:r>
              <a:rPr lang="en-US" sz="3600" dirty="0"/>
              <a:t>What kind of variable is this?</a:t>
            </a:r>
          </a:p>
          <a:p>
            <a:pPr lvl="1"/>
            <a:r>
              <a:rPr lang="en-US" sz="3200" dirty="0"/>
              <a:t>Categorical? – no there is a definite order</a:t>
            </a:r>
          </a:p>
          <a:p>
            <a:pPr lvl="1"/>
            <a:r>
              <a:rPr lang="en-US" sz="3200" b="1" dirty="0">
                <a:highlight>
                  <a:srgbClr val="FFFF00"/>
                </a:highlight>
              </a:rPr>
              <a:t>Ordinal? – yes, there is an order</a:t>
            </a:r>
          </a:p>
          <a:p>
            <a:pPr lvl="1"/>
            <a:r>
              <a:rPr lang="en-US" sz="3200" dirty="0"/>
              <a:t>Interval? – the implied scale is interval since we have even whole numbers 0, 1, 2, …, 9, 10. But does the pain increase by the same amount if someone changes from a 1 to 2 versus a change from 9 to 10? Is everyone’s “scale” the same? no</a:t>
            </a:r>
          </a:p>
          <a:p>
            <a:pPr lvl="1"/>
            <a:r>
              <a:rPr lang="en-US" sz="3200" dirty="0"/>
              <a:t>Ratio? – even though there is a “true” zero, but probably not since whole numbers most likely reported, doubtful someone says my pain is 3.2 today.</a:t>
            </a:r>
          </a:p>
        </p:txBody>
      </p:sp>
    </p:spTree>
    <p:extLst>
      <p:ext uri="{BB962C8B-B14F-4D97-AF65-F5344CB8AC3E}">
        <p14:creationId xmlns:p14="http://schemas.microsoft.com/office/powerpoint/2010/main" val="4012851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142</TotalTime>
  <Words>1264</Words>
  <Application>Microsoft Office PowerPoint</Application>
  <PresentationFormat>Widescreen</PresentationFormat>
  <Paragraphs>126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Levels of Measurement Clarified</vt:lpstr>
      <vt:lpstr>Levels of Measurement</vt:lpstr>
      <vt:lpstr>Points of confusion</vt:lpstr>
      <vt:lpstr>Points of confusion</vt:lpstr>
      <vt:lpstr>Tricky Question? Pain Rating</vt:lpstr>
      <vt:lpstr>Tricky Question? Pain Rating</vt:lpstr>
      <vt:lpstr>Tricky Question? Pain Rating</vt:lpstr>
      <vt:lpstr>Tricky Question? Pain Rating</vt:lpstr>
      <vt:lpstr>Tricky Question? Pain Rating</vt:lpstr>
      <vt:lpstr>Points of confusion</vt:lpstr>
      <vt:lpstr>Tricky Question? Age</vt:lpstr>
      <vt:lpstr>Tricky Question? Time</vt:lpstr>
      <vt:lpstr>Very Tricky? Temperature</vt:lpstr>
      <vt:lpstr>Why does (any of) this matter?</vt:lpstr>
      <vt:lpstr>Often Abused – LiKert Scales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Levels of Measurement Clarified</dc:title>
  <dc:creator>Higgins, Melinda K</dc:creator>
  <cp:lastModifiedBy>Higgins, Melinda K</cp:lastModifiedBy>
  <cp:revision>12</cp:revision>
  <dcterms:created xsi:type="dcterms:W3CDTF">2020-05-08T17:01:51Z</dcterms:created>
  <dcterms:modified xsi:type="dcterms:W3CDTF">2020-05-11T13:25:25Z</dcterms:modified>
</cp:coreProperties>
</file>