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2" r:id="rId3"/>
    <p:sldId id="280" r:id="rId4"/>
    <p:sldId id="281" r:id="rId5"/>
    <p:sldId id="282" r:id="rId6"/>
    <p:sldId id="285" r:id="rId7"/>
    <p:sldId id="259" r:id="rId8"/>
    <p:sldId id="260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C4F0"/>
    <a:srgbClr val="ACD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8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6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4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75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0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95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8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14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9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5FE210A-C56E-40C9-BE7E-A3E95F44B1B3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D7221AB-CDF1-4A78-8077-4B310D606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4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C8F1-037D-47D9-81F7-169080E8E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Foundation of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BCF76-E432-4A31-938E-C03E373D9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453861" cy="1463622"/>
          </a:xfrm>
        </p:spPr>
        <p:txBody>
          <a:bodyPr>
            <a:normAutofit/>
          </a:bodyPr>
          <a:lstStyle/>
          <a:p>
            <a:r>
              <a:rPr lang="en-US" dirty="0"/>
              <a:t>Or how to understand the underpinnings of most/nearly all stat models</a:t>
            </a:r>
          </a:p>
          <a:p>
            <a:endParaRPr lang="en-US" dirty="0"/>
          </a:p>
          <a:p>
            <a:r>
              <a:rPr lang="en-US" dirty="0"/>
              <a:t>Melinda Higgins, </a:t>
            </a:r>
            <a:r>
              <a:rPr lang="en-US" dirty="0" err="1"/>
              <a:t>phd</a:t>
            </a:r>
            <a:r>
              <a:rPr lang="en-US" dirty="0"/>
              <a:t>, research professor</a:t>
            </a:r>
          </a:p>
        </p:txBody>
      </p:sp>
    </p:spTree>
    <p:extLst>
      <p:ext uri="{BB962C8B-B14F-4D97-AF65-F5344CB8AC3E}">
        <p14:creationId xmlns:p14="http://schemas.microsoft.com/office/powerpoint/2010/main" val="3113554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171-2294-45D9-A02D-D1D99A2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910" y="493286"/>
            <a:ext cx="8761413" cy="706964"/>
          </a:xfrm>
        </p:spPr>
        <p:txBody>
          <a:bodyPr/>
          <a:lstStyle/>
          <a:p>
            <a:r>
              <a:rPr lang="en-US" dirty="0"/>
              <a:t>Model of Y - Outcome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95CC-A691-4FE1-9540-8B82F04FD8D1}"/>
              </a:ext>
            </a:extLst>
          </p:cNvPr>
          <p:cNvGraphicFramePr>
            <a:graphicFrameLocks noGrp="1"/>
          </p:cNvGraphicFramePr>
          <p:nvPr/>
        </p:nvGraphicFramePr>
        <p:xfrm>
          <a:off x="2406835" y="1349981"/>
          <a:ext cx="7378329" cy="530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047">
                  <a:extLst>
                    <a:ext uri="{9D8B030D-6E8A-4147-A177-3AD203B41FA5}">
                      <a16:colId xmlns:a16="http://schemas.microsoft.com/office/drawing/2014/main" val="2239235249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243955289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272438087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374481513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233110938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389713782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163780298"/>
                    </a:ext>
                  </a:extLst>
                </a:gridCol>
              </a:tblGrid>
              <a:tr h="7583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6710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125055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Cov1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40211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Cov2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310918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7216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9913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25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6DD1518-D0B4-4470-8802-7EE4610D214A}"/>
              </a:ext>
            </a:extLst>
          </p:cNvPr>
          <p:cNvSpPr/>
          <p:nvPr/>
        </p:nvSpPr>
        <p:spPr>
          <a:xfrm>
            <a:off x="4518734" y="1349981"/>
            <a:ext cx="6027938" cy="54059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8678BF1-165C-44A3-B33F-F36E28E556AF}"/>
              </a:ext>
            </a:extLst>
          </p:cNvPr>
          <p:cNvSpPr/>
          <p:nvPr/>
        </p:nvSpPr>
        <p:spPr>
          <a:xfrm>
            <a:off x="4580878" y="2849732"/>
            <a:ext cx="381739" cy="1518082"/>
          </a:xfrm>
          <a:prstGeom prst="rightBrace">
            <a:avLst>
              <a:gd name="adj1" fmla="val 40891"/>
              <a:gd name="adj2" fmla="val 50585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9309B95-3039-4850-B132-A1958860D246}"/>
              </a:ext>
            </a:extLst>
          </p:cNvPr>
          <p:cNvSpPr/>
          <p:nvPr/>
        </p:nvSpPr>
        <p:spPr>
          <a:xfrm>
            <a:off x="4580878" y="4429955"/>
            <a:ext cx="381739" cy="2228294"/>
          </a:xfrm>
          <a:prstGeom prst="rightBrace">
            <a:avLst>
              <a:gd name="adj1" fmla="val 40891"/>
              <a:gd name="adj2" fmla="val 50585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BBB23-E426-4A79-B20F-4C9D5EC787A1}"/>
              </a:ext>
            </a:extLst>
          </p:cNvPr>
          <p:cNvSpPr txBox="1"/>
          <p:nvPr/>
        </p:nvSpPr>
        <p:spPr>
          <a:xfrm>
            <a:off x="5139633" y="2860295"/>
            <a:ext cx="6661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Covariates, typically adjusted for (e.g. demographics, risk factors) – assumed to be </a:t>
            </a:r>
            <a:r>
              <a:rPr lang="en-US" sz="2400" b="1" u="sng" dirty="0"/>
              <a:t>independent of all other variables </a:t>
            </a:r>
            <a:r>
              <a:rPr lang="en-US" sz="2400" dirty="0"/>
              <a:t>and </a:t>
            </a:r>
            <a:r>
              <a:rPr lang="en-US" sz="2400" b="1" u="sng" dirty="0"/>
              <a:t>measured without error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E9853-0948-4109-B732-EC24E7FEAEED}"/>
              </a:ext>
            </a:extLst>
          </p:cNvPr>
          <p:cNvSpPr txBox="1"/>
          <p:nvPr/>
        </p:nvSpPr>
        <p:spPr>
          <a:xfrm>
            <a:off x="5139632" y="4808101"/>
            <a:ext cx="64956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“Independent” predictors, group assignment, theoretically important – </a:t>
            </a:r>
            <a:r>
              <a:rPr lang="en-US" sz="2400" b="1" u="sng" dirty="0"/>
              <a:t>assumed to be independent </a:t>
            </a:r>
            <a:r>
              <a:rPr lang="en-US" sz="2400" dirty="0"/>
              <a:t>and </a:t>
            </a:r>
            <a:r>
              <a:rPr lang="en-US" sz="2400" b="1" u="sng" dirty="0"/>
              <a:t>measured without error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A44484A-0D46-4A6C-903D-92A850F99BE3}"/>
              </a:ext>
            </a:extLst>
          </p:cNvPr>
          <p:cNvSpPr/>
          <p:nvPr/>
        </p:nvSpPr>
        <p:spPr>
          <a:xfrm>
            <a:off x="4580878" y="2119286"/>
            <a:ext cx="381739" cy="632788"/>
          </a:xfrm>
          <a:prstGeom prst="rightBrace">
            <a:avLst>
              <a:gd name="adj1" fmla="val 40891"/>
              <a:gd name="adj2" fmla="val 50585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D61A56-96A7-43C5-9B13-1D0DEE42AA13}"/>
              </a:ext>
            </a:extLst>
          </p:cNvPr>
          <p:cNvSpPr txBox="1"/>
          <p:nvPr/>
        </p:nvSpPr>
        <p:spPr>
          <a:xfrm>
            <a:off x="5024761" y="2204847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“Outcome”</a:t>
            </a:r>
          </a:p>
        </p:txBody>
      </p:sp>
    </p:spTree>
    <p:extLst>
      <p:ext uri="{BB962C8B-B14F-4D97-AF65-F5344CB8AC3E}">
        <p14:creationId xmlns:p14="http://schemas.microsoft.com/office/powerpoint/2010/main" val="2204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171-2294-45D9-A02D-D1D99A2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38" y="543623"/>
            <a:ext cx="8761413" cy="706964"/>
          </a:xfrm>
        </p:spPr>
        <p:txBody>
          <a:bodyPr/>
          <a:lstStyle/>
          <a:p>
            <a:r>
              <a:rPr lang="en-US" dirty="0"/>
              <a:t>Rest of Correlation - confounding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95CC-A691-4FE1-9540-8B82F04FD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34096"/>
              </p:ext>
            </p:extLst>
          </p:nvPr>
        </p:nvGraphicFramePr>
        <p:xfrm>
          <a:off x="2406835" y="1349981"/>
          <a:ext cx="7378329" cy="530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047">
                  <a:extLst>
                    <a:ext uri="{9D8B030D-6E8A-4147-A177-3AD203B41FA5}">
                      <a16:colId xmlns:a16="http://schemas.microsoft.com/office/drawing/2014/main" val="2239235249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243955289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272438087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374481513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233110938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389713782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163780298"/>
                    </a:ext>
                  </a:extLst>
                </a:gridCol>
              </a:tblGrid>
              <a:tr h="7583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6710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125055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Cov1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0211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Cov2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10918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7216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9913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25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5EC37CD-A77A-4243-B6A9-4C679037E53C}"/>
              </a:ext>
            </a:extLst>
          </p:cNvPr>
          <p:cNvSpPr/>
          <p:nvPr/>
        </p:nvSpPr>
        <p:spPr>
          <a:xfrm>
            <a:off x="3471169" y="2112885"/>
            <a:ext cx="7075503" cy="7457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FC3951-1520-43D1-9B28-121E719B2625}"/>
              </a:ext>
            </a:extLst>
          </p:cNvPr>
          <p:cNvSpPr/>
          <p:nvPr/>
        </p:nvSpPr>
        <p:spPr>
          <a:xfrm>
            <a:off x="3471169" y="2858610"/>
            <a:ext cx="1056444" cy="3799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967FE-E81F-4ECD-B45D-6A121BD9BF43}"/>
              </a:ext>
            </a:extLst>
          </p:cNvPr>
          <p:cNvSpPr txBox="1"/>
          <p:nvPr/>
        </p:nvSpPr>
        <p:spPr>
          <a:xfrm>
            <a:off x="134073" y="2858610"/>
            <a:ext cx="23591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Covariates and “independent” variables assumed to be independent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72DDA-1C14-4385-ADBB-C1E43A0B2877}"/>
              </a:ext>
            </a:extLst>
          </p:cNvPr>
          <p:cNvSpPr txBox="1"/>
          <p:nvPr/>
        </p:nvSpPr>
        <p:spPr>
          <a:xfrm>
            <a:off x="9866049" y="2858610"/>
            <a:ext cx="235003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Correlations assumed to be 0 or at least “small enough”</a:t>
            </a:r>
          </a:p>
          <a:p>
            <a:endParaRPr lang="en-US" sz="2200" dirty="0"/>
          </a:p>
          <a:p>
            <a:r>
              <a:rPr lang="en-US" sz="2200" dirty="0"/>
              <a:t>If not, then you have multicollinearity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62FA55-1DF2-4B70-926D-B087699DAE6C}"/>
              </a:ext>
            </a:extLst>
          </p:cNvPr>
          <p:cNvSpPr/>
          <p:nvPr/>
        </p:nvSpPr>
        <p:spPr>
          <a:xfrm>
            <a:off x="2325950" y="2796466"/>
            <a:ext cx="1231614" cy="39611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27904A-8FB6-4362-9138-CC8279907659}"/>
              </a:ext>
            </a:extLst>
          </p:cNvPr>
          <p:cNvSpPr/>
          <p:nvPr/>
        </p:nvSpPr>
        <p:spPr>
          <a:xfrm>
            <a:off x="4478783" y="2777841"/>
            <a:ext cx="5387266" cy="396117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5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3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3DF-E4E3-4494-AD9E-7AE2B33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continuous variables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A9C066-646C-4B61-AAE3-445D0EB3B947}"/>
              </a:ext>
            </a:extLst>
          </p:cNvPr>
          <p:cNvCxnSpPr/>
          <p:nvPr/>
        </p:nvCxnSpPr>
        <p:spPr>
          <a:xfrm flipV="1">
            <a:off x="2574524" y="2246050"/>
            <a:ext cx="0" cy="365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9A2D1-3BEE-411A-A493-BE70E950AEB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40684" y="2337490"/>
            <a:ext cx="0" cy="7132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086F25-3B4F-45E3-A947-0EAFCA0D935A}"/>
              </a:ext>
            </a:extLst>
          </p:cNvPr>
          <p:cNvSpPr/>
          <p:nvPr/>
        </p:nvSpPr>
        <p:spPr>
          <a:xfrm>
            <a:off x="3037645" y="532290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86972-0BA0-4F6A-A965-ACC94E64702D}"/>
              </a:ext>
            </a:extLst>
          </p:cNvPr>
          <p:cNvSpPr/>
          <p:nvPr/>
        </p:nvSpPr>
        <p:spPr>
          <a:xfrm>
            <a:off x="3309159" y="4948565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FF7C0-68F6-48B4-81A2-2A3176555D03}"/>
              </a:ext>
            </a:extLst>
          </p:cNvPr>
          <p:cNvSpPr/>
          <p:nvPr/>
        </p:nvSpPr>
        <p:spPr>
          <a:xfrm>
            <a:off x="3565866" y="518752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C48F33-0EEF-4AA9-8633-A19B4F31EFC9}"/>
              </a:ext>
            </a:extLst>
          </p:cNvPr>
          <p:cNvSpPr/>
          <p:nvPr/>
        </p:nvSpPr>
        <p:spPr>
          <a:xfrm>
            <a:off x="3686453" y="462527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C089A-1E44-436F-B69F-B8EEB074D43E}"/>
              </a:ext>
            </a:extLst>
          </p:cNvPr>
          <p:cNvSpPr/>
          <p:nvPr/>
        </p:nvSpPr>
        <p:spPr>
          <a:xfrm>
            <a:off x="4215414" y="4713306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D3A5FB-0865-4E04-9F45-C43DCC9E5D5E}"/>
              </a:ext>
            </a:extLst>
          </p:cNvPr>
          <p:cNvSpPr/>
          <p:nvPr/>
        </p:nvSpPr>
        <p:spPr>
          <a:xfrm>
            <a:off x="3940946" y="4003819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401AB3-C9E9-4695-9966-27CD0C465149}"/>
              </a:ext>
            </a:extLst>
          </p:cNvPr>
          <p:cNvSpPr/>
          <p:nvPr/>
        </p:nvSpPr>
        <p:spPr>
          <a:xfrm>
            <a:off x="4251666" y="422726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BCBB8-B3DB-4A65-9F8B-7DD61DD8961B}"/>
              </a:ext>
            </a:extLst>
          </p:cNvPr>
          <p:cNvSpPr/>
          <p:nvPr/>
        </p:nvSpPr>
        <p:spPr>
          <a:xfrm>
            <a:off x="4672614" y="450987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034FA-1FFB-4E1B-9270-15DD1C1D0611}"/>
              </a:ext>
            </a:extLst>
          </p:cNvPr>
          <p:cNvSpPr/>
          <p:nvPr/>
        </p:nvSpPr>
        <p:spPr>
          <a:xfrm>
            <a:off x="4672614" y="4095565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F973DF-43B1-4BA0-A8F9-E1EE5AEBD49F}"/>
              </a:ext>
            </a:extLst>
          </p:cNvPr>
          <p:cNvSpPr/>
          <p:nvPr/>
        </p:nvSpPr>
        <p:spPr>
          <a:xfrm>
            <a:off x="5166808" y="353331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0EE1E-1937-493E-9553-D505495F5814}"/>
              </a:ext>
            </a:extLst>
          </p:cNvPr>
          <p:cNvSpPr/>
          <p:nvPr/>
        </p:nvSpPr>
        <p:spPr>
          <a:xfrm>
            <a:off x="5492317" y="383812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E592F-A2AE-4BB1-8EFF-AC3417B1953A}"/>
              </a:ext>
            </a:extLst>
          </p:cNvPr>
          <p:cNvSpPr/>
          <p:nvPr/>
        </p:nvSpPr>
        <p:spPr>
          <a:xfrm>
            <a:off x="5166808" y="396980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F253C5F-EC9C-45E6-8DA5-49A7FACD0515}"/>
              </a:ext>
            </a:extLst>
          </p:cNvPr>
          <p:cNvSpPr/>
          <p:nvPr/>
        </p:nvSpPr>
        <p:spPr>
          <a:xfrm>
            <a:off x="5695026" y="319919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BB51A0-67B0-42F4-98AB-05CA207BE34F}"/>
              </a:ext>
            </a:extLst>
          </p:cNvPr>
          <p:cNvSpPr/>
          <p:nvPr/>
        </p:nvSpPr>
        <p:spPr>
          <a:xfrm>
            <a:off x="6138911" y="398016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128F8-E96F-401F-AF69-120315840E10}"/>
              </a:ext>
            </a:extLst>
          </p:cNvPr>
          <p:cNvSpPr/>
          <p:nvPr/>
        </p:nvSpPr>
        <p:spPr>
          <a:xfrm>
            <a:off x="6791418" y="350204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7AA85C-5C31-4B19-ABCC-49B57CBA4461}"/>
              </a:ext>
            </a:extLst>
          </p:cNvPr>
          <p:cNvSpPr/>
          <p:nvPr/>
        </p:nvSpPr>
        <p:spPr>
          <a:xfrm>
            <a:off x="6254317" y="346506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90D937-6421-41B3-8636-2C6580AC2CB5}"/>
              </a:ext>
            </a:extLst>
          </p:cNvPr>
          <p:cNvSpPr/>
          <p:nvPr/>
        </p:nvSpPr>
        <p:spPr>
          <a:xfrm>
            <a:off x="7960311" y="346653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2459A5-AC10-48FD-AFC1-C30865573821}"/>
              </a:ext>
            </a:extLst>
          </p:cNvPr>
          <p:cNvSpPr/>
          <p:nvPr/>
        </p:nvSpPr>
        <p:spPr>
          <a:xfrm>
            <a:off x="7153922" y="2959008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6C8EC-707C-4D29-B2A0-8987D14ADE44}"/>
              </a:ext>
            </a:extLst>
          </p:cNvPr>
          <p:cNvSpPr/>
          <p:nvPr/>
        </p:nvSpPr>
        <p:spPr>
          <a:xfrm>
            <a:off x="7572653" y="313482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ABA5A-B9CC-464A-BB86-23AFF87CED8B}"/>
              </a:ext>
            </a:extLst>
          </p:cNvPr>
          <p:cNvSpPr/>
          <p:nvPr/>
        </p:nvSpPr>
        <p:spPr>
          <a:xfrm>
            <a:off x="8417511" y="2632776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DAD232-2A1A-495F-8273-D2B337726ECE}"/>
              </a:ext>
            </a:extLst>
          </p:cNvPr>
          <p:cNvCxnSpPr/>
          <p:nvPr/>
        </p:nvCxnSpPr>
        <p:spPr>
          <a:xfrm flipV="1">
            <a:off x="2183363" y="2118049"/>
            <a:ext cx="6941976" cy="35549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D0572B5-BF44-44DD-B144-247AD8DD00E6}"/>
              </a:ext>
            </a:extLst>
          </p:cNvPr>
          <p:cNvSpPr txBox="1"/>
          <p:nvPr/>
        </p:nvSpPr>
        <p:spPr>
          <a:xfrm>
            <a:off x="8075718" y="4604683"/>
            <a:ext cx="4116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Correlation</a:t>
            </a:r>
          </a:p>
          <a:p>
            <a:r>
              <a:rPr lang="en-US" sz="2400" dirty="0"/>
              <a:t>[Linear Regression]</a:t>
            </a:r>
          </a:p>
        </p:txBody>
      </p:sp>
    </p:spTree>
    <p:extLst>
      <p:ext uri="{BB962C8B-B14F-4D97-AF65-F5344CB8AC3E}">
        <p14:creationId xmlns:p14="http://schemas.microsoft.com/office/powerpoint/2010/main" val="21536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3DF-E4E3-4494-AD9E-7AE2B33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Y: Continuous Outcome</a:t>
            </a:r>
            <a:br>
              <a:rPr lang="en-US" dirty="0"/>
            </a:br>
            <a:r>
              <a:rPr lang="en-US" dirty="0"/>
              <a:t>X: Categorical – 2 groups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A9C066-646C-4B61-AAE3-445D0EB3B947}"/>
              </a:ext>
            </a:extLst>
          </p:cNvPr>
          <p:cNvCxnSpPr/>
          <p:nvPr/>
        </p:nvCxnSpPr>
        <p:spPr>
          <a:xfrm flipV="1">
            <a:off x="2574524" y="2246050"/>
            <a:ext cx="0" cy="365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9A2D1-3BEE-411A-A493-BE70E950AEB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40684" y="2337490"/>
            <a:ext cx="0" cy="7132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086F25-3B4F-45E3-A947-0EAFCA0D935A}"/>
              </a:ext>
            </a:extLst>
          </p:cNvPr>
          <p:cNvSpPr/>
          <p:nvPr/>
        </p:nvSpPr>
        <p:spPr>
          <a:xfrm>
            <a:off x="3037645" y="532290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86972-0BA0-4F6A-A965-ACC94E64702D}"/>
              </a:ext>
            </a:extLst>
          </p:cNvPr>
          <p:cNvSpPr/>
          <p:nvPr/>
        </p:nvSpPr>
        <p:spPr>
          <a:xfrm>
            <a:off x="3309159" y="4948565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FF7C0-68F6-48B4-81A2-2A3176555D03}"/>
              </a:ext>
            </a:extLst>
          </p:cNvPr>
          <p:cNvSpPr/>
          <p:nvPr/>
        </p:nvSpPr>
        <p:spPr>
          <a:xfrm>
            <a:off x="3565866" y="518752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C48F33-0EEF-4AA9-8633-A19B4F31EFC9}"/>
              </a:ext>
            </a:extLst>
          </p:cNvPr>
          <p:cNvSpPr/>
          <p:nvPr/>
        </p:nvSpPr>
        <p:spPr>
          <a:xfrm>
            <a:off x="3686453" y="462527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C089A-1E44-436F-B69F-B8EEB074D43E}"/>
              </a:ext>
            </a:extLst>
          </p:cNvPr>
          <p:cNvSpPr/>
          <p:nvPr/>
        </p:nvSpPr>
        <p:spPr>
          <a:xfrm>
            <a:off x="4215414" y="4713306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D3A5FB-0865-4E04-9F45-C43DCC9E5D5E}"/>
              </a:ext>
            </a:extLst>
          </p:cNvPr>
          <p:cNvSpPr/>
          <p:nvPr/>
        </p:nvSpPr>
        <p:spPr>
          <a:xfrm>
            <a:off x="3940946" y="4003819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401AB3-C9E9-4695-9966-27CD0C465149}"/>
              </a:ext>
            </a:extLst>
          </p:cNvPr>
          <p:cNvSpPr/>
          <p:nvPr/>
        </p:nvSpPr>
        <p:spPr>
          <a:xfrm>
            <a:off x="4251666" y="422726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BCBB8-B3DB-4A65-9F8B-7DD61DD8961B}"/>
              </a:ext>
            </a:extLst>
          </p:cNvPr>
          <p:cNvSpPr/>
          <p:nvPr/>
        </p:nvSpPr>
        <p:spPr>
          <a:xfrm>
            <a:off x="4672614" y="4509873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034FA-1FFB-4E1B-9270-15DD1C1D0611}"/>
              </a:ext>
            </a:extLst>
          </p:cNvPr>
          <p:cNvSpPr/>
          <p:nvPr/>
        </p:nvSpPr>
        <p:spPr>
          <a:xfrm>
            <a:off x="4672614" y="4095565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F973DF-43B1-4BA0-A8F9-E1EE5AEBD49F}"/>
              </a:ext>
            </a:extLst>
          </p:cNvPr>
          <p:cNvSpPr/>
          <p:nvPr/>
        </p:nvSpPr>
        <p:spPr>
          <a:xfrm>
            <a:off x="5166808" y="353331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0EE1E-1937-493E-9553-D505495F5814}"/>
              </a:ext>
            </a:extLst>
          </p:cNvPr>
          <p:cNvSpPr/>
          <p:nvPr/>
        </p:nvSpPr>
        <p:spPr>
          <a:xfrm>
            <a:off x="5492317" y="383812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E592F-A2AE-4BB1-8EFF-AC3417B1953A}"/>
              </a:ext>
            </a:extLst>
          </p:cNvPr>
          <p:cNvSpPr/>
          <p:nvPr/>
        </p:nvSpPr>
        <p:spPr>
          <a:xfrm>
            <a:off x="5166808" y="396980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BB51A0-67B0-42F4-98AB-05CA207BE34F}"/>
              </a:ext>
            </a:extLst>
          </p:cNvPr>
          <p:cNvSpPr/>
          <p:nvPr/>
        </p:nvSpPr>
        <p:spPr>
          <a:xfrm>
            <a:off x="6138911" y="3980164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128F8-E96F-401F-AF69-120315840E10}"/>
              </a:ext>
            </a:extLst>
          </p:cNvPr>
          <p:cNvSpPr/>
          <p:nvPr/>
        </p:nvSpPr>
        <p:spPr>
          <a:xfrm>
            <a:off x="6791418" y="350204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90D937-6421-41B3-8636-2C6580AC2CB5}"/>
              </a:ext>
            </a:extLst>
          </p:cNvPr>
          <p:cNvSpPr/>
          <p:nvPr/>
        </p:nvSpPr>
        <p:spPr>
          <a:xfrm>
            <a:off x="7960311" y="346653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2459A5-AC10-48FD-AFC1-C30865573821}"/>
              </a:ext>
            </a:extLst>
          </p:cNvPr>
          <p:cNvSpPr/>
          <p:nvPr/>
        </p:nvSpPr>
        <p:spPr>
          <a:xfrm>
            <a:off x="7153922" y="2959008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6C8EC-707C-4D29-B2A0-8987D14ADE44}"/>
              </a:ext>
            </a:extLst>
          </p:cNvPr>
          <p:cNvSpPr/>
          <p:nvPr/>
        </p:nvSpPr>
        <p:spPr>
          <a:xfrm>
            <a:off x="7572653" y="3134824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ABA5A-B9CC-464A-BB86-23AFF87CED8B}"/>
              </a:ext>
            </a:extLst>
          </p:cNvPr>
          <p:cNvSpPr/>
          <p:nvPr/>
        </p:nvSpPr>
        <p:spPr>
          <a:xfrm>
            <a:off x="8417511" y="2632776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B3417F-C515-452A-B0A8-96B360360273}"/>
              </a:ext>
            </a:extLst>
          </p:cNvPr>
          <p:cNvCxnSpPr/>
          <p:nvPr/>
        </p:nvCxnSpPr>
        <p:spPr>
          <a:xfrm>
            <a:off x="4056352" y="2441359"/>
            <a:ext cx="0" cy="3931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9C6668-801B-4688-9E5F-CD3C82FE93D2}"/>
              </a:ext>
            </a:extLst>
          </p:cNvPr>
          <p:cNvCxnSpPr/>
          <p:nvPr/>
        </p:nvCxnSpPr>
        <p:spPr>
          <a:xfrm>
            <a:off x="6906824" y="2441359"/>
            <a:ext cx="0" cy="393192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00DD48-C8EC-4DA1-8724-A2E68084103C}"/>
              </a:ext>
            </a:extLst>
          </p:cNvPr>
          <p:cNvGrpSpPr/>
          <p:nvPr/>
        </p:nvGrpSpPr>
        <p:grpSpPr>
          <a:xfrm>
            <a:off x="3808025" y="2998998"/>
            <a:ext cx="505446" cy="2816641"/>
            <a:chOff x="895739" y="2959008"/>
            <a:chExt cx="505446" cy="28166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FAA6-A9DB-4218-AD4D-1AF3AE99B072}"/>
                </a:ext>
              </a:extLst>
            </p:cNvPr>
            <p:cNvSpPr/>
            <p:nvPr/>
          </p:nvSpPr>
          <p:spPr>
            <a:xfrm>
              <a:off x="895739" y="3648718"/>
              <a:ext cx="505446" cy="1415248"/>
            </a:xfrm>
            <a:prstGeom prst="rect">
              <a:avLst/>
            </a:prstGeom>
            <a:solidFill>
              <a:srgbClr val="ACD433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5A0050-F221-454F-B5B8-2CA68CB19708}"/>
                </a:ext>
              </a:extLst>
            </p:cNvPr>
            <p:cNvCxnSpPr>
              <a:cxnSpLocks/>
            </p:cNvCxnSpPr>
            <p:nvPr/>
          </p:nvCxnSpPr>
          <p:spPr>
            <a:xfrm>
              <a:off x="1138559" y="2959008"/>
              <a:ext cx="8142" cy="2816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317BA9-D28D-4550-AD6F-AF209BE691D9}"/>
                </a:ext>
              </a:extLst>
            </p:cNvPr>
            <p:cNvCxnSpPr>
              <a:stCxn id="33" idx="1"/>
              <a:endCxn id="33" idx="3"/>
            </p:cNvCxnSpPr>
            <p:nvPr/>
          </p:nvCxnSpPr>
          <p:spPr>
            <a:xfrm>
              <a:off x="895739" y="4356342"/>
              <a:ext cx="5054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6B4FB4-143C-497E-8CBD-D8A2B9B3B815}"/>
              </a:ext>
            </a:extLst>
          </p:cNvPr>
          <p:cNvGrpSpPr/>
          <p:nvPr/>
        </p:nvGrpSpPr>
        <p:grpSpPr>
          <a:xfrm>
            <a:off x="6665530" y="2090758"/>
            <a:ext cx="505446" cy="2816641"/>
            <a:chOff x="10145486" y="2426112"/>
            <a:chExt cx="505446" cy="28166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DCAAAA-5B8B-403F-9FB1-AF46574D9D5F}"/>
                </a:ext>
              </a:extLst>
            </p:cNvPr>
            <p:cNvSpPr/>
            <p:nvPr/>
          </p:nvSpPr>
          <p:spPr>
            <a:xfrm>
              <a:off x="10145486" y="3115822"/>
              <a:ext cx="505446" cy="141524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1DBB1D-62C2-4565-AED0-F8E15CE35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306" y="2426112"/>
              <a:ext cx="8142" cy="28166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4DCE3F-C17E-483D-81B1-2EF19B4FECA9}"/>
                </a:ext>
              </a:extLst>
            </p:cNvPr>
            <p:cNvCxnSpPr>
              <a:stCxn id="40" idx="1"/>
              <a:endCxn id="40" idx="3"/>
            </p:cNvCxnSpPr>
            <p:nvPr/>
          </p:nvCxnSpPr>
          <p:spPr>
            <a:xfrm>
              <a:off x="10145486" y="3823446"/>
              <a:ext cx="50544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6B2EC9-957B-4C94-86A8-24C6BBCFA8C2}"/>
              </a:ext>
            </a:extLst>
          </p:cNvPr>
          <p:cNvSpPr txBox="1"/>
          <p:nvPr/>
        </p:nvSpPr>
        <p:spPr>
          <a:xfrm>
            <a:off x="3710173" y="5798124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5271D-1324-4198-940A-523E6B1BB378}"/>
              </a:ext>
            </a:extLst>
          </p:cNvPr>
          <p:cNvSpPr txBox="1"/>
          <p:nvPr/>
        </p:nvSpPr>
        <p:spPr>
          <a:xfrm>
            <a:off x="6624605" y="5789058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F69BF7-D6B6-483D-96CE-440829A68971}"/>
              </a:ext>
            </a:extLst>
          </p:cNvPr>
          <p:cNvSpPr txBox="1"/>
          <p:nvPr/>
        </p:nvSpPr>
        <p:spPr>
          <a:xfrm>
            <a:off x="7688059" y="4604683"/>
            <a:ext cx="4495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T-test</a:t>
            </a:r>
          </a:p>
          <a:p>
            <a:r>
              <a:rPr lang="en-US" sz="2400" dirty="0"/>
              <a:t>Correlation (r) [point biserial]</a:t>
            </a:r>
          </a:p>
          <a:p>
            <a:r>
              <a:rPr lang="en-US" sz="2400" dirty="0"/>
              <a:t>[Linear Regression]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35934B-B387-4CA7-BDF8-99C51D78E63F}"/>
              </a:ext>
            </a:extLst>
          </p:cNvPr>
          <p:cNvCxnSpPr>
            <a:cxnSpLocks/>
          </p:cNvCxnSpPr>
          <p:nvPr/>
        </p:nvCxnSpPr>
        <p:spPr>
          <a:xfrm flipV="1">
            <a:off x="2080727" y="2780468"/>
            <a:ext cx="7025951" cy="22834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655CC7C-03B0-4402-BE78-E943B47FDC6C}"/>
              </a:ext>
            </a:extLst>
          </p:cNvPr>
          <p:cNvSpPr/>
          <p:nvPr/>
        </p:nvSpPr>
        <p:spPr>
          <a:xfrm>
            <a:off x="6254317" y="3465062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898E99E-140E-4EC6-A5EA-945C1651484A}"/>
              </a:ext>
            </a:extLst>
          </p:cNvPr>
          <p:cNvSpPr/>
          <p:nvPr/>
        </p:nvSpPr>
        <p:spPr>
          <a:xfrm>
            <a:off x="5695026" y="319919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2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7.40741E-7 L 0.0694 -7.40741E-7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5156 -4.81481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11111E-6 L 0.04883 -1.11111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05104 4.44444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08633 1.48148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44444E-6 L -0.1375 4.44444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21302 0.001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02487 -1.85185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16914 -0.00208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51" y="-11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05834 0.0013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6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0.1332 -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0" y="-93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04545 -4.81481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7.40741E-7 L -0.05495 7.40741E-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11111E-6 L -0.06458 1.1111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59259E-6 L 0.04883 2.59259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9415 -0.000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-4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11914 3.7037E-7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45" grpId="0"/>
      <p:bldP spid="46" grpId="0"/>
      <p:bldP spid="47" grpId="0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3DF-E4E3-4494-AD9E-7AE2B33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Y: Continuous Outcome</a:t>
            </a:r>
            <a:br>
              <a:rPr lang="en-US" dirty="0"/>
            </a:br>
            <a:r>
              <a:rPr lang="en-US" dirty="0"/>
              <a:t>X: Categorical – 3+ groups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A9C066-646C-4B61-AAE3-445D0EB3B947}"/>
              </a:ext>
            </a:extLst>
          </p:cNvPr>
          <p:cNvCxnSpPr/>
          <p:nvPr/>
        </p:nvCxnSpPr>
        <p:spPr>
          <a:xfrm flipV="1">
            <a:off x="885683" y="2226732"/>
            <a:ext cx="0" cy="365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9A2D1-3BEE-411A-A493-BE70E950AEBF}"/>
              </a:ext>
            </a:extLst>
          </p:cNvPr>
          <p:cNvCxnSpPr>
            <a:cxnSpLocks/>
          </p:cNvCxnSpPr>
          <p:nvPr/>
        </p:nvCxnSpPr>
        <p:spPr>
          <a:xfrm rot="5400000" flipV="1">
            <a:off x="5613507" y="1175172"/>
            <a:ext cx="0" cy="9418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086F25-3B4F-45E3-A947-0EAFCA0D935A}"/>
              </a:ext>
            </a:extLst>
          </p:cNvPr>
          <p:cNvSpPr/>
          <p:nvPr/>
        </p:nvSpPr>
        <p:spPr>
          <a:xfrm>
            <a:off x="1348804" y="5303589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86972-0BA0-4F6A-A965-ACC94E64702D}"/>
              </a:ext>
            </a:extLst>
          </p:cNvPr>
          <p:cNvSpPr/>
          <p:nvPr/>
        </p:nvSpPr>
        <p:spPr>
          <a:xfrm>
            <a:off x="1620318" y="492924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FF7C0-68F6-48B4-81A2-2A3176555D03}"/>
              </a:ext>
            </a:extLst>
          </p:cNvPr>
          <p:cNvSpPr/>
          <p:nvPr/>
        </p:nvSpPr>
        <p:spPr>
          <a:xfrm>
            <a:off x="1877025" y="516820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C48F33-0EEF-4AA9-8633-A19B4F31EFC9}"/>
              </a:ext>
            </a:extLst>
          </p:cNvPr>
          <p:cNvSpPr/>
          <p:nvPr/>
        </p:nvSpPr>
        <p:spPr>
          <a:xfrm>
            <a:off x="1997612" y="4605956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C089A-1E44-436F-B69F-B8EEB074D43E}"/>
              </a:ext>
            </a:extLst>
          </p:cNvPr>
          <p:cNvSpPr/>
          <p:nvPr/>
        </p:nvSpPr>
        <p:spPr>
          <a:xfrm>
            <a:off x="2526573" y="4693988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D3A5FB-0865-4E04-9F45-C43DCC9E5D5E}"/>
              </a:ext>
            </a:extLst>
          </p:cNvPr>
          <p:cNvSpPr/>
          <p:nvPr/>
        </p:nvSpPr>
        <p:spPr>
          <a:xfrm>
            <a:off x="2252105" y="3984501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401AB3-C9E9-4695-9966-27CD0C465149}"/>
              </a:ext>
            </a:extLst>
          </p:cNvPr>
          <p:cNvSpPr/>
          <p:nvPr/>
        </p:nvSpPr>
        <p:spPr>
          <a:xfrm>
            <a:off x="2562825" y="4207945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EBCBB8-B3DB-4A65-9F8B-7DD61DD8961B}"/>
              </a:ext>
            </a:extLst>
          </p:cNvPr>
          <p:cNvSpPr/>
          <p:nvPr/>
        </p:nvSpPr>
        <p:spPr>
          <a:xfrm>
            <a:off x="2983773" y="4490555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034FA-1FFB-4E1B-9270-15DD1C1D0611}"/>
              </a:ext>
            </a:extLst>
          </p:cNvPr>
          <p:cNvSpPr/>
          <p:nvPr/>
        </p:nvSpPr>
        <p:spPr>
          <a:xfrm>
            <a:off x="2983773" y="4076247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F973DF-43B1-4BA0-A8F9-E1EE5AEBD49F}"/>
              </a:ext>
            </a:extLst>
          </p:cNvPr>
          <p:cNvSpPr/>
          <p:nvPr/>
        </p:nvSpPr>
        <p:spPr>
          <a:xfrm>
            <a:off x="3477967" y="3513999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0EE1E-1937-493E-9553-D505495F5814}"/>
              </a:ext>
            </a:extLst>
          </p:cNvPr>
          <p:cNvSpPr/>
          <p:nvPr/>
        </p:nvSpPr>
        <p:spPr>
          <a:xfrm>
            <a:off x="3803476" y="381880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E592F-A2AE-4BB1-8EFF-AC3417B1953A}"/>
              </a:ext>
            </a:extLst>
          </p:cNvPr>
          <p:cNvSpPr/>
          <p:nvPr/>
        </p:nvSpPr>
        <p:spPr>
          <a:xfrm>
            <a:off x="3477967" y="395048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0BB51A0-67B0-42F4-98AB-05CA207BE34F}"/>
              </a:ext>
            </a:extLst>
          </p:cNvPr>
          <p:cNvSpPr/>
          <p:nvPr/>
        </p:nvSpPr>
        <p:spPr>
          <a:xfrm>
            <a:off x="4450070" y="3960846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128F8-E96F-401F-AF69-120315840E10}"/>
              </a:ext>
            </a:extLst>
          </p:cNvPr>
          <p:cNvSpPr/>
          <p:nvPr/>
        </p:nvSpPr>
        <p:spPr>
          <a:xfrm>
            <a:off x="5102577" y="348272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7AA85C-5C31-4B19-ABCC-49B57CBA4461}"/>
              </a:ext>
            </a:extLst>
          </p:cNvPr>
          <p:cNvSpPr/>
          <p:nvPr/>
        </p:nvSpPr>
        <p:spPr>
          <a:xfrm>
            <a:off x="4565476" y="3445744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90D937-6421-41B3-8636-2C6580AC2CB5}"/>
              </a:ext>
            </a:extLst>
          </p:cNvPr>
          <p:cNvSpPr/>
          <p:nvPr/>
        </p:nvSpPr>
        <p:spPr>
          <a:xfrm>
            <a:off x="6271470" y="3447219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2459A5-AC10-48FD-AFC1-C30865573821}"/>
              </a:ext>
            </a:extLst>
          </p:cNvPr>
          <p:cNvSpPr/>
          <p:nvPr/>
        </p:nvSpPr>
        <p:spPr>
          <a:xfrm>
            <a:off x="5465081" y="2939690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66C8EC-707C-4D29-B2A0-8987D14ADE44}"/>
              </a:ext>
            </a:extLst>
          </p:cNvPr>
          <p:cNvSpPr/>
          <p:nvPr/>
        </p:nvSpPr>
        <p:spPr>
          <a:xfrm>
            <a:off x="5883812" y="3115506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EABA5A-B9CC-464A-BB86-23AFF87CED8B}"/>
              </a:ext>
            </a:extLst>
          </p:cNvPr>
          <p:cNvSpPr/>
          <p:nvPr/>
        </p:nvSpPr>
        <p:spPr>
          <a:xfrm>
            <a:off x="6728670" y="2613458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B3417F-C515-452A-B0A8-96B360360273}"/>
              </a:ext>
            </a:extLst>
          </p:cNvPr>
          <p:cNvCxnSpPr/>
          <p:nvPr/>
        </p:nvCxnSpPr>
        <p:spPr>
          <a:xfrm>
            <a:off x="2367511" y="2422041"/>
            <a:ext cx="0" cy="393192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9C6668-801B-4688-9E5F-CD3C82FE93D2}"/>
              </a:ext>
            </a:extLst>
          </p:cNvPr>
          <p:cNvCxnSpPr/>
          <p:nvPr/>
        </p:nvCxnSpPr>
        <p:spPr>
          <a:xfrm>
            <a:off x="5217983" y="2422041"/>
            <a:ext cx="0" cy="393192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8E157DB-DCF4-4655-8F7B-521CCA7F9F72}"/>
              </a:ext>
            </a:extLst>
          </p:cNvPr>
          <p:cNvSpPr/>
          <p:nvPr/>
        </p:nvSpPr>
        <p:spPr>
          <a:xfrm>
            <a:off x="4006185" y="3179879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00DD48-C8EC-4DA1-8724-A2E68084103C}"/>
              </a:ext>
            </a:extLst>
          </p:cNvPr>
          <p:cNvGrpSpPr/>
          <p:nvPr/>
        </p:nvGrpSpPr>
        <p:grpSpPr>
          <a:xfrm>
            <a:off x="2119184" y="2979680"/>
            <a:ext cx="505446" cy="2816641"/>
            <a:chOff x="895739" y="2959008"/>
            <a:chExt cx="505446" cy="28166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FAA6-A9DB-4218-AD4D-1AF3AE99B072}"/>
                </a:ext>
              </a:extLst>
            </p:cNvPr>
            <p:cNvSpPr/>
            <p:nvPr/>
          </p:nvSpPr>
          <p:spPr>
            <a:xfrm>
              <a:off x="895739" y="3648718"/>
              <a:ext cx="505446" cy="1415248"/>
            </a:xfrm>
            <a:prstGeom prst="rect">
              <a:avLst/>
            </a:prstGeom>
            <a:solidFill>
              <a:srgbClr val="ACD433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5A0050-F221-454F-B5B8-2CA68CB19708}"/>
                </a:ext>
              </a:extLst>
            </p:cNvPr>
            <p:cNvCxnSpPr>
              <a:cxnSpLocks/>
            </p:cNvCxnSpPr>
            <p:nvPr/>
          </p:nvCxnSpPr>
          <p:spPr>
            <a:xfrm>
              <a:off x="1138559" y="2959008"/>
              <a:ext cx="8142" cy="2816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317BA9-D28D-4550-AD6F-AF209BE691D9}"/>
                </a:ext>
              </a:extLst>
            </p:cNvPr>
            <p:cNvCxnSpPr>
              <a:stCxn id="33" idx="1"/>
              <a:endCxn id="33" idx="3"/>
            </p:cNvCxnSpPr>
            <p:nvPr/>
          </p:nvCxnSpPr>
          <p:spPr>
            <a:xfrm>
              <a:off x="895739" y="4356342"/>
              <a:ext cx="5054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6B4FB4-143C-497E-8CBD-D8A2B9B3B815}"/>
              </a:ext>
            </a:extLst>
          </p:cNvPr>
          <p:cNvGrpSpPr/>
          <p:nvPr/>
        </p:nvGrpSpPr>
        <p:grpSpPr>
          <a:xfrm>
            <a:off x="4976689" y="2071440"/>
            <a:ext cx="505446" cy="2816641"/>
            <a:chOff x="10145486" y="2426112"/>
            <a:chExt cx="505446" cy="281664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4DCAAAA-5B8B-403F-9FB1-AF46574D9D5F}"/>
                </a:ext>
              </a:extLst>
            </p:cNvPr>
            <p:cNvSpPr/>
            <p:nvPr/>
          </p:nvSpPr>
          <p:spPr>
            <a:xfrm>
              <a:off x="10145486" y="3115822"/>
              <a:ext cx="505446" cy="141524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91DBB1D-62C2-4565-AED0-F8E15CE35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306" y="2426112"/>
              <a:ext cx="8142" cy="28166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B4DCE3F-C17E-483D-81B1-2EF19B4FECA9}"/>
                </a:ext>
              </a:extLst>
            </p:cNvPr>
            <p:cNvCxnSpPr>
              <a:stCxn id="40" idx="1"/>
              <a:endCxn id="40" idx="3"/>
            </p:cNvCxnSpPr>
            <p:nvPr/>
          </p:nvCxnSpPr>
          <p:spPr>
            <a:xfrm>
              <a:off x="10145486" y="3823446"/>
              <a:ext cx="50544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6B2EC9-957B-4C94-86A8-24C6BBCFA8C2}"/>
              </a:ext>
            </a:extLst>
          </p:cNvPr>
          <p:cNvSpPr txBox="1"/>
          <p:nvPr/>
        </p:nvSpPr>
        <p:spPr>
          <a:xfrm>
            <a:off x="2021332" y="5778806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E5271D-1324-4198-940A-523E6B1BB378}"/>
              </a:ext>
            </a:extLst>
          </p:cNvPr>
          <p:cNvSpPr txBox="1"/>
          <p:nvPr/>
        </p:nvSpPr>
        <p:spPr>
          <a:xfrm>
            <a:off x="4935764" y="5769740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CF69BF7-D6B6-483D-96CE-440829A68971}"/>
              </a:ext>
            </a:extLst>
          </p:cNvPr>
          <p:cNvSpPr txBox="1"/>
          <p:nvPr/>
        </p:nvSpPr>
        <p:spPr>
          <a:xfrm>
            <a:off x="9646841" y="4741018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ANOVA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0055ECF-0BA9-4684-8314-507715902C52}"/>
              </a:ext>
            </a:extLst>
          </p:cNvPr>
          <p:cNvSpPr/>
          <p:nvPr/>
        </p:nvSpPr>
        <p:spPr>
          <a:xfrm>
            <a:off x="7119410" y="4991835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79D166D-69AF-4CA2-A078-35EA90A7A492}"/>
              </a:ext>
            </a:extLst>
          </p:cNvPr>
          <p:cNvSpPr/>
          <p:nvPr/>
        </p:nvSpPr>
        <p:spPr>
          <a:xfrm>
            <a:off x="7390924" y="4617493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2A2CF4-E410-484A-9347-F33050A40E18}"/>
              </a:ext>
            </a:extLst>
          </p:cNvPr>
          <p:cNvSpPr/>
          <p:nvPr/>
        </p:nvSpPr>
        <p:spPr>
          <a:xfrm>
            <a:off x="7647631" y="4856450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7D62D6-B96F-47C5-99A5-1B32731FA26D}"/>
              </a:ext>
            </a:extLst>
          </p:cNvPr>
          <p:cNvSpPr/>
          <p:nvPr/>
        </p:nvSpPr>
        <p:spPr>
          <a:xfrm>
            <a:off x="7768218" y="4294202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1873A78-8DA1-4A8B-8D57-1192650DB658}"/>
              </a:ext>
            </a:extLst>
          </p:cNvPr>
          <p:cNvSpPr/>
          <p:nvPr/>
        </p:nvSpPr>
        <p:spPr>
          <a:xfrm>
            <a:off x="8297179" y="4382234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65A6C9A-CD52-4FEC-BB18-22BFC6B4951E}"/>
              </a:ext>
            </a:extLst>
          </p:cNvPr>
          <p:cNvSpPr/>
          <p:nvPr/>
        </p:nvSpPr>
        <p:spPr>
          <a:xfrm>
            <a:off x="8022711" y="3672747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9309D6B-CA8A-4917-8F79-0789FD91CE7A}"/>
              </a:ext>
            </a:extLst>
          </p:cNvPr>
          <p:cNvSpPr/>
          <p:nvPr/>
        </p:nvSpPr>
        <p:spPr>
          <a:xfrm>
            <a:off x="8333431" y="3896191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51B64D-822A-4687-B9F3-BA1E8B2D5147}"/>
              </a:ext>
            </a:extLst>
          </p:cNvPr>
          <p:cNvCxnSpPr/>
          <p:nvPr/>
        </p:nvCxnSpPr>
        <p:spPr>
          <a:xfrm>
            <a:off x="8138117" y="2110287"/>
            <a:ext cx="0" cy="393192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97E5175-369C-470D-904D-25F3DD42F170}"/>
              </a:ext>
            </a:extLst>
          </p:cNvPr>
          <p:cNvGrpSpPr/>
          <p:nvPr/>
        </p:nvGrpSpPr>
        <p:grpSpPr>
          <a:xfrm>
            <a:off x="7889790" y="2667926"/>
            <a:ext cx="505446" cy="2816641"/>
            <a:chOff x="895739" y="2959008"/>
            <a:chExt cx="505446" cy="2816641"/>
          </a:xfrm>
          <a:solidFill>
            <a:srgbClr val="7AC4F0">
              <a:alpha val="20000"/>
            </a:srgb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2937516-4E61-4B05-BE03-C83C0AF7EBDC}"/>
                </a:ext>
              </a:extLst>
            </p:cNvPr>
            <p:cNvSpPr/>
            <p:nvPr/>
          </p:nvSpPr>
          <p:spPr>
            <a:xfrm>
              <a:off x="895739" y="3648718"/>
              <a:ext cx="505446" cy="1415248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4218731-E549-4645-ACFB-1352FE0D8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38559" y="2959008"/>
              <a:ext cx="8142" cy="2816641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548CDAC-98A6-432C-9901-92DBFD2AB64F}"/>
                </a:ext>
              </a:extLst>
            </p:cNvPr>
            <p:cNvCxnSpPr>
              <a:stCxn id="69" idx="1"/>
              <a:endCxn id="69" idx="3"/>
            </p:cNvCxnSpPr>
            <p:nvPr/>
          </p:nvCxnSpPr>
          <p:spPr>
            <a:xfrm>
              <a:off x="895739" y="4356342"/>
              <a:ext cx="505446" cy="0"/>
            </a:xfrm>
            <a:prstGeom prst="line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B1F08EB2-F7F6-4C35-A4D8-208B5F43C995}"/>
              </a:ext>
            </a:extLst>
          </p:cNvPr>
          <p:cNvSpPr/>
          <p:nvPr/>
        </p:nvSpPr>
        <p:spPr>
          <a:xfrm>
            <a:off x="8694096" y="4076247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1CC4BE-8C31-4352-BA07-8312C035E39C}"/>
              </a:ext>
            </a:extLst>
          </p:cNvPr>
          <p:cNvSpPr/>
          <p:nvPr/>
        </p:nvSpPr>
        <p:spPr>
          <a:xfrm>
            <a:off x="9513799" y="3818804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8ED056A-E518-4B3D-9E63-A512DA0E7945}"/>
              </a:ext>
            </a:extLst>
          </p:cNvPr>
          <p:cNvSpPr/>
          <p:nvPr/>
        </p:nvSpPr>
        <p:spPr>
          <a:xfrm>
            <a:off x="9188290" y="3950484"/>
            <a:ext cx="115406" cy="11540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FCCBCB4-1ED8-43C8-9DF2-2AB9B54586E2}"/>
              </a:ext>
            </a:extLst>
          </p:cNvPr>
          <p:cNvSpPr txBox="1"/>
          <p:nvPr/>
        </p:nvSpPr>
        <p:spPr>
          <a:xfrm>
            <a:off x="7753698" y="5780794"/>
            <a:ext cx="724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0.06941 -2.96296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0.05157 2.96296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3.33333E-6 L 0.04883 -3.33333E-6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05104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7.40741E-7 L -0.08632 7.40741E-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375 2.22222E-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21302 0.0011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51" y="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02487 -4.07407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17513 -4.44444E-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3.7037E-7 L 0.05833 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6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33333E-6 L 0.13321 -0.004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2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4544 2.96296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9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05495 -1.48148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7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06458 3.7037E-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85185E-6 L -0.11914 -1.85185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64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08177 -0.0009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-4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2565 0.0016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11111E-6 L 0.0694 -1.11111E-6 " pathEditMode="relative" rAng="0" ptsTypes="AA">
                                      <p:cBhvr>
                                        <p:cTn id="6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64" y="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4.81481E-6 L 0.05156 4.8148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8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2.96296E-6 L 0.04883 -2.96296E-6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87" y="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-0.02487 -2.22222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0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2.22222E-6 L -0.05104 2.22222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0.08632 7.40741E-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-0.1375 2.22222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45" grpId="0"/>
      <p:bldP spid="46" grpId="0"/>
      <p:bldP spid="47" grpId="0"/>
      <p:bldP spid="60" grpId="0" animBg="1"/>
      <p:bldP spid="61" grpId="0" animBg="1"/>
      <p:bldP spid="62" grpId="0" animBg="1"/>
      <p:bldP spid="64" grpId="0" animBg="1"/>
      <p:bldP spid="75" grpId="0" animBg="1"/>
      <p:bldP spid="76" grpId="0" animBg="1"/>
      <p:bldP spid="77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3DF-E4E3-4494-AD9E-7AE2B33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Y: Categorical – 2 groups</a:t>
            </a:r>
            <a:br>
              <a:rPr lang="en-US" dirty="0"/>
            </a:br>
            <a:r>
              <a:rPr lang="en-US" dirty="0"/>
              <a:t>X: Continuous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A9C066-646C-4B61-AAE3-445D0EB3B947}"/>
              </a:ext>
            </a:extLst>
          </p:cNvPr>
          <p:cNvCxnSpPr/>
          <p:nvPr/>
        </p:nvCxnSpPr>
        <p:spPr>
          <a:xfrm flipV="1">
            <a:off x="2574524" y="2246050"/>
            <a:ext cx="0" cy="365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9A2D1-3BEE-411A-A493-BE70E950AEB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40684" y="2337490"/>
            <a:ext cx="0" cy="7132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086F25-3B4F-45E3-A947-0EAFCA0D935A}"/>
              </a:ext>
            </a:extLst>
          </p:cNvPr>
          <p:cNvSpPr/>
          <p:nvPr/>
        </p:nvSpPr>
        <p:spPr>
          <a:xfrm rot="5400000">
            <a:off x="3152543" y="342900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86972-0BA0-4F6A-A965-ACC94E64702D}"/>
              </a:ext>
            </a:extLst>
          </p:cNvPr>
          <p:cNvSpPr/>
          <p:nvPr/>
        </p:nvSpPr>
        <p:spPr>
          <a:xfrm rot="5400000">
            <a:off x="3476082" y="318879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FF7C0-68F6-48B4-81A2-2A3176555D03}"/>
              </a:ext>
            </a:extLst>
          </p:cNvPr>
          <p:cNvSpPr/>
          <p:nvPr/>
        </p:nvSpPr>
        <p:spPr>
          <a:xfrm rot="5400000">
            <a:off x="3259405" y="312251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C48F33-0EEF-4AA9-8633-A19B4F31EFC9}"/>
              </a:ext>
            </a:extLst>
          </p:cNvPr>
          <p:cNvSpPr/>
          <p:nvPr/>
        </p:nvSpPr>
        <p:spPr>
          <a:xfrm rot="5400000">
            <a:off x="3793980" y="2972250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C089A-1E44-436F-B69F-B8EEB074D43E}"/>
              </a:ext>
            </a:extLst>
          </p:cNvPr>
          <p:cNvSpPr/>
          <p:nvPr/>
        </p:nvSpPr>
        <p:spPr>
          <a:xfrm rot="5400000">
            <a:off x="3705948" y="3501211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D3A5FB-0865-4E04-9F45-C43DCC9E5D5E}"/>
              </a:ext>
            </a:extLst>
          </p:cNvPr>
          <p:cNvSpPr/>
          <p:nvPr/>
        </p:nvSpPr>
        <p:spPr>
          <a:xfrm rot="5400000">
            <a:off x="4415435" y="322674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401AB3-C9E9-4695-9966-27CD0C465149}"/>
              </a:ext>
            </a:extLst>
          </p:cNvPr>
          <p:cNvSpPr/>
          <p:nvPr/>
        </p:nvSpPr>
        <p:spPr>
          <a:xfrm rot="5400000">
            <a:off x="4191991" y="353746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034FA-1FFB-4E1B-9270-15DD1C1D0611}"/>
              </a:ext>
            </a:extLst>
          </p:cNvPr>
          <p:cNvSpPr/>
          <p:nvPr/>
        </p:nvSpPr>
        <p:spPr>
          <a:xfrm rot="5400000">
            <a:off x="4303357" y="341897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0EE1E-1937-493E-9553-D505495F5814}"/>
              </a:ext>
            </a:extLst>
          </p:cNvPr>
          <p:cNvSpPr/>
          <p:nvPr/>
        </p:nvSpPr>
        <p:spPr>
          <a:xfrm rot="5400000">
            <a:off x="4619825" y="3156348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E592F-A2AE-4BB1-8EFF-AC3417B1953A}"/>
              </a:ext>
            </a:extLst>
          </p:cNvPr>
          <p:cNvSpPr/>
          <p:nvPr/>
        </p:nvSpPr>
        <p:spPr>
          <a:xfrm rot="5400000">
            <a:off x="4562125" y="341897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128F8-E96F-401F-AF69-120315840E10}"/>
              </a:ext>
            </a:extLst>
          </p:cNvPr>
          <p:cNvSpPr/>
          <p:nvPr/>
        </p:nvSpPr>
        <p:spPr>
          <a:xfrm rot="5400000">
            <a:off x="4870762" y="333664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B00DD48-C8EC-4DA1-8724-A2E68084103C}"/>
              </a:ext>
            </a:extLst>
          </p:cNvPr>
          <p:cNvGrpSpPr/>
          <p:nvPr/>
        </p:nvGrpSpPr>
        <p:grpSpPr>
          <a:xfrm rot="5400000">
            <a:off x="3874616" y="1938222"/>
            <a:ext cx="505446" cy="2816641"/>
            <a:chOff x="895739" y="2959008"/>
            <a:chExt cx="505446" cy="28166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FAA6-A9DB-4218-AD4D-1AF3AE99B072}"/>
                </a:ext>
              </a:extLst>
            </p:cNvPr>
            <p:cNvSpPr/>
            <p:nvPr/>
          </p:nvSpPr>
          <p:spPr>
            <a:xfrm>
              <a:off x="895739" y="3648718"/>
              <a:ext cx="505446" cy="1415248"/>
            </a:xfrm>
            <a:prstGeom prst="rect">
              <a:avLst/>
            </a:prstGeom>
            <a:solidFill>
              <a:srgbClr val="ACD433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5A0050-F221-454F-B5B8-2CA68CB19708}"/>
                </a:ext>
              </a:extLst>
            </p:cNvPr>
            <p:cNvCxnSpPr>
              <a:cxnSpLocks/>
            </p:cNvCxnSpPr>
            <p:nvPr/>
          </p:nvCxnSpPr>
          <p:spPr>
            <a:xfrm>
              <a:off x="1138559" y="2959008"/>
              <a:ext cx="8142" cy="281664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317BA9-D28D-4550-AD6F-AF209BE691D9}"/>
                </a:ext>
              </a:extLst>
            </p:cNvPr>
            <p:cNvCxnSpPr>
              <a:stCxn id="33" idx="1"/>
              <a:endCxn id="33" idx="3"/>
            </p:cNvCxnSpPr>
            <p:nvPr/>
          </p:nvCxnSpPr>
          <p:spPr>
            <a:xfrm>
              <a:off x="895739" y="4356342"/>
              <a:ext cx="5054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6B2EC9-957B-4C94-86A8-24C6BBCFA8C2}"/>
              </a:ext>
            </a:extLst>
          </p:cNvPr>
          <p:cNvSpPr txBox="1"/>
          <p:nvPr/>
        </p:nvSpPr>
        <p:spPr>
          <a:xfrm>
            <a:off x="539676" y="2887831"/>
            <a:ext cx="13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E8CF63-6A50-433E-BC2F-72AFC26670B0}"/>
              </a:ext>
            </a:extLst>
          </p:cNvPr>
          <p:cNvSpPr txBox="1"/>
          <p:nvPr/>
        </p:nvSpPr>
        <p:spPr>
          <a:xfrm>
            <a:off x="620849" y="4866664"/>
            <a:ext cx="127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NO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F388B21-FA89-4172-9532-254F5519151A}"/>
              </a:ext>
            </a:extLst>
          </p:cNvPr>
          <p:cNvGrpSpPr/>
          <p:nvPr/>
        </p:nvGrpSpPr>
        <p:grpSpPr>
          <a:xfrm rot="5400000">
            <a:off x="7726796" y="3929912"/>
            <a:ext cx="505446" cy="2816641"/>
            <a:chOff x="10145486" y="2426112"/>
            <a:chExt cx="505446" cy="281664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0E1977-D490-4D37-A3EC-2C9D9A8AF16F}"/>
                </a:ext>
              </a:extLst>
            </p:cNvPr>
            <p:cNvSpPr/>
            <p:nvPr/>
          </p:nvSpPr>
          <p:spPr>
            <a:xfrm>
              <a:off x="10145486" y="3115822"/>
              <a:ext cx="505446" cy="141524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D62E02-265E-4C1F-8243-FA2F1259A5A0}"/>
                </a:ext>
              </a:extLst>
            </p:cNvPr>
            <p:cNvCxnSpPr>
              <a:cxnSpLocks/>
            </p:cNvCxnSpPr>
            <p:nvPr/>
          </p:nvCxnSpPr>
          <p:spPr>
            <a:xfrm>
              <a:off x="10388306" y="2426112"/>
              <a:ext cx="8142" cy="2816641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84E134-BE29-4837-86AA-B40ECA76C8B5}"/>
                </a:ext>
              </a:extLst>
            </p:cNvPr>
            <p:cNvCxnSpPr>
              <a:stCxn id="51" idx="1"/>
              <a:endCxn id="51" idx="3"/>
            </p:cNvCxnSpPr>
            <p:nvPr/>
          </p:nvCxnSpPr>
          <p:spPr>
            <a:xfrm>
              <a:off x="10145486" y="3823446"/>
              <a:ext cx="50544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16F87E7F-6C2D-4EE5-846C-4333FC9449A3}"/>
              </a:ext>
            </a:extLst>
          </p:cNvPr>
          <p:cNvSpPr/>
          <p:nvPr/>
        </p:nvSpPr>
        <p:spPr>
          <a:xfrm rot="5400000">
            <a:off x="6869198" y="5155630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81539C-CC92-4BF6-885C-A4DD6D302606}"/>
              </a:ext>
            </a:extLst>
          </p:cNvPr>
          <p:cNvSpPr/>
          <p:nvPr/>
        </p:nvSpPr>
        <p:spPr>
          <a:xfrm rot="5400000">
            <a:off x="7829877" y="5256980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12FDF9-69AB-4018-9AFF-C8576C80A7BE}"/>
              </a:ext>
            </a:extLst>
          </p:cNvPr>
          <p:cNvSpPr/>
          <p:nvPr/>
        </p:nvSpPr>
        <p:spPr>
          <a:xfrm rot="5400000">
            <a:off x="7383030" y="522136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03597F-54C6-4CB0-BBF8-4AA5E6A344E4}"/>
              </a:ext>
            </a:extLst>
          </p:cNvPr>
          <p:cNvSpPr/>
          <p:nvPr/>
        </p:nvSpPr>
        <p:spPr>
          <a:xfrm rot="5400000">
            <a:off x="7896657" y="540057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2BB903-6BC4-4ABA-9DC1-6A7F353A1E71}"/>
              </a:ext>
            </a:extLst>
          </p:cNvPr>
          <p:cNvSpPr/>
          <p:nvPr/>
        </p:nvSpPr>
        <p:spPr>
          <a:xfrm rot="5400000">
            <a:off x="8404186" y="550858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75C314-5B0F-4B94-82A4-8282C0546275}"/>
              </a:ext>
            </a:extLst>
          </p:cNvPr>
          <p:cNvSpPr/>
          <p:nvPr/>
        </p:nvSpPr>
        <p:spPr>
          <a:xfrm rot="5400000">
            <a:off x="8228370" y="5283506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A8A020-5522-45C5-BC8E-12B602A7A840}"/>
              </a:ext>
            </a:extLst>
          </p:cNvPr>
          <p:cNvSpPr/>
          <p:nvPr/>
        </p:nvSpPr>
        <p:spPr>
          <a:xfrm rot="5400000">
            <a:off x="8730418" y="5288610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7D0ACAD-556E-447C-A2B7-14E725ECD18A}"/>
              </a:ext>
            </a:extLst>
          </p:cNvPr>
          <p:cNvSpPr/>
          <p:nvPr/>
        </p:nvSpPr>
        <p:spPr>
          <a:xfrm rot="5400000">
            <a:off x="7898132" y="5103512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CEF86D0-A91C-496A-9318-F6ABD607BDF8}"/>
              </a:ext>
            </a:extLst>
          </p:cNvPr>
          <p:cNvSpPr/>
          <p:nvPr/>
        </p:nvSpPr>
        <p:spPr>
          <a:xfrm rot="5400000">
            <a:off x="8163997" y="5132045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798F75-FE47-4C81-AF8C-DE095205AE9D}"/>
              </a:ext>
            </a:extLst>
          </p:cNvPr>
          <p:cNvGrpSpPr/>
          <p:nvPr/>
        </p:nvGrpSpPr>
        <p:grpSpPr>
          <a:xfrm>
            <a:off x="2662432" y="3150182"/>
            <a:ext cx="6955037" cy="2404798"/>
            <a:chOff x="6559420" y="2985796"/>
            <a:chExt cx="4806756" cy="272652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AC99D9-530A-481E-ACE4-F8FB23B1E6C4}"/>
                </a:ext>
              </a:extLst>
            </p:cNvPr>
            <p:cNvSpPr/>
            <p:nvPr/>
          </p:nvSpPr>
          <p:spPr>
            <a:xfrm>
              <a:off x="6559420" y="2985796"/>
              <a:ext cx="2403378" cy="1368489"/>
            </a:xfrm>
            <a:custGeom>
              <a:avLst/>
              <a:gdLst>
                <a:gd name="connsiteX0" fmla="*/ 0 w 2403378"/>
                <a:gd name="connsiteY0" fmla="*/ 0 h 1368489"/>
                <a:gd name="connsiteX1" fmla="*/ 1408923 w 2403378"/>
                <a:gd name="connsiteY1" fmla="*/ 233265 h 1368489"/>
                <a:gd name="connsiteX2" fmla="*/ 2286000 w 2403378"/>
                <a:gd name="connsiteY2" fmla="*/ 1212980 h 1368489"/>
                <a:gd name="connsiteX3" fmla="*/ 2369976 w 2403378"/>
                <a:gd name="connsiteY3" fmla="*/ 1352939 h 13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378" h="1368489">
                  <a:moveTo>
                    <a:pt x="0" y="0"/>
                  </a:moveTo>
                  <a:cubicBezTo>
                    <a:pt x="513961" y="15551"/>
                    <a:pt x="1027923" y="31102"/>
                    <a:pt x="1408923" y="233265"/>
                  </a:cubicBezTo>
                  <a:cubicBezTo>
                    <a:pt x="1789923" y="435428"/>
                    <a:pt x="2125824" y="1026368"/>
                    <a:pt x="2286000" y="1212980"/>
                  </a:cubicBezTo>
                  <a:cubicBezTo>
                    <a:pt x="2446176" y="1399592"/>
                    <a:pt x="2408076" y="1376265"/>
                    <a:pt x="2369976" y="135293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03A1E81-493B-4175-860C-B754197F01F2}"/>
                </a:ext>
              </a:extLst>
            </p:cNvPr>
            <p:cNvSpPr/>
            <p:nvPr/>
          </p:nvSpPr>
          <p:spPr>
            <a:xfrm flipH="1" flipV="1">
              <a:off x="8962798" y="4343833"/>
              <a:ext cx="2403378" cy="1368489"/>
            </a:xfrm>
            <a:custGeom>
              <a:avLst/>
              <a:gdLst>
                <a:gd name="connsiteX0" fmla="*/ 0 w 2403378"/>
                <a:gd name="connsiteY0" fmla="*/ 0 h 1368489"/>
                <a:gd name="connsiteX1" fmla="*/ 1408923 w 2403378"/>
                <a:gd name="connsiteY1" fmla="*/ 233265 h 1368489"/>
                <a:gd name="connsiteX2" fmla="*/ 2286000 w 2403378"/>
                <a:gd name="connsiteY2" fmla="*/ 1212980 h 1368489"/>
                <a:gd name="connsiteX3" fmla="*/ 2369976 w 2403378"/>
                <a:gd name="connsiteY3" fmla="*/ 1352939 h 13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378" h="1368489">
                  <a:moveTo>
                    <a:pt x="0" y="0"/>
                  </a:moveTo>
                  <a:cubicBezTo>
                    <a:pt x="513961" y="15551"/>
                    <a:pt x="1027923" y="31102"/>
                    <a:pt x="1408923" y="233265"/>
                  </a:cubicBezTo>
                  <a:cubicBezTo>
                    <a:pt x="1789923" y="435428"/>
                    <a:pt x="2125824" y="1026368"/>
                    <a:pt x="2286000" y="1212980"/>
                  </a:cubicBezTo>
                  <a:cubicBezTo>
                    <a:pt x="2446176" y="1399592"/>
                    <a:pt x="2408076" y="1376265"/>
                    <a:pt x="2369976" y="135293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DB1070E-F5F2-4B56-A0C2-195372C250DD}"/>
              </a:ext>
            </a:extLst>
          </p:cNvPr>
          <p:cNvSpPr txBox="1"/>
          <p:nvPr/>
        </p:nvSpPr>
        <p:spPr>
          <a:xfrm>
            <a:off x="8008358" y="2849991"/>
            <a:ext cx="41836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Logistic Regression (binary)</a:t>
            </a:r>
          </a:p>
          <a:p>
            <a:endParaRPr lang="en-US" sz="2400" dirty="0"/>
          </a:p>
          <a:p>
            <a:r>
              <a:rPr lang="en-US" sz="2400" dirty="0"/>
              <a:t>[if more than 2 – ordinal or nominal regression]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709C0F-F2BC-4847-95DD-B803E718AA89}"/>
              </a:ext>
            </a:extLst>
          </p:cNvPr>
          <p:cNvSpPr txBox="1"/>
          <p:nvPr/>
        </p:nvSpPr>
        <p:spPr>
          <a:xfrm>
            <a:off x="221043" y="2028249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P(Y=YES)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E0BBD-1F51-4936-820F-269053D149A0}"/>
              </a:ext>
            </a:extLst>
          </p:cNvPr>
          <p:cNvSpPr txBox="1"/>
          <p:nvPr/>
        </p:nvSpPr>
        <p:spPr>
          <a:xfrm>
            <a:off x="1998760" y="2742838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CB2D5-16EE-4004-A43F-6D989F0EF2A6}"/>
              </a:ext>
            </a:extLst>
          </p:cNvPr>
          <p:cNvSpPr txBox="1"/>
          <p:nvPr/>
        </p:nvSpPr>
        <p:spPr>
          <a:xfrm>
            <a:off x="2038302" y="5490998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0-</a:t>
            </a:r>
          </a:p>
        </p:txBody>
      </p:sp>
    </p:spTree>
    <p:extLst>
      <p:ext uri="{BB962C8B-B14F-4D97-AF65-F5344CB8AC3E}">
        <p14:creationId xmlns:p14="http://schemas.microsoft.com/office/powerpoint/2010/main" val="15244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66" grpId="0"/>
      <p:bldP spid="67" grpId="0"/>
      <p:bldP spid="68" grpId="0"/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5D3DF-E4E3-4494-AD9E-7AE2B338D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Y: Categorical – 2 groups</a:t>
            </a:r>
            <a:br>
              <a:rPr lang="en-US" dirty="0"/>
            </a:br>
            <a:r>
              <a:rPr lang="en-US" dirty="0"/>
              <a:t>X: Categorical – 2 (or more) groups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1A9C066-646C-4B61-AAE3-445D0EB3B947}"/>
              </a:ext>
            </a:extLst>
          </p:cNvPr>
          <p:cNvCxnSpPr/>
          <p:nvPr/>
        </p:nvCxnSpPr>
        <p:spPr>
          <a:xfrm flipV="1">
            <a:off x="2574524" y="2246050"/>
            <a:ext cx="0" cy="36576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B9A2D1-3BEE-411A-A493-BE70E950AEBF}"/>
              </a:ext>
            </a:extLst>
          </p:cNvPr>
          <p:cNvCxnSpPr>
            <a:cxnSpLocks/>
          </p:cNvCxnSpPr>
          <p:nvPr/>
        </p:nvCxnSpPr>
        <p:spPr>
          <a:xfrm rot="5400000" flipV="1">
            <a:off x="6140684" y="2337490"/>
            <a:ext cx="0" cy="71323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4086F25-3B4F-45E3-A947-0EAFCA0D935A}"/>
              </a:ext>
            </a:extLst>
          </p:cNvPr>
          <p:cNvSpPr/>
          <p:nvPr/>
        </p:nvSpPr>
        <p:spPr>
          <a:xfrm rot="5400000">
            <a:off x="3889666" y="5388439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86972-0BA0-4F6A-A965-ACC94E64702D}"/>
              </a:ext>
            </a:extLst>
          </p:cNvPr>
          <p:cNvSpPr/>
          <p:nvPr/>
        </p:nvSpPr>
        <p:spPr>
          <a:xfrm rot="5400000">
            <a:off x="3476082" y="318879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BFF7C0-68F6-48B4-81A2-2A3176555D03}"/>
              </a:ext>
            </a:extLst>
          </p:cNvPr>
          <p:cNvSpPr/>
          <p:nvPr/>
        </p:nvSpPr>
        <p:spPr>
          <a:xfrm rot="5400000">
            <a:off x="3259405" y="312251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C48F33-0EEF-4AA9-8633-A19B4F31EFC9}"/>
              </a:ext>
            </a:extLst>
          </p:cNvPr>
          <p:cNvSpPr/>
          <p:nvPr/>
        </p:nvSpPr>
        <p:spPr>
          <a:xfrm rot="5400000">
            <a:off x="4073902" y="5090309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0C089A-1E44-436F-B69F-B8EEB074D43E}"/>
              </a:ext>
            </a:extLst>
          </p:cNvPr>
          <p:cNvSpPr/>
          <p:nvPr/>
        </p:nvSpPr>
        <p:spPr>
          <a:xfrm rot="5400000">
            <a:off x="3705948" y="3501211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D3A5FB-0865-4E04-9F45-C43DCC9E5D5E}"/>
              </a:ext>
            </a:extLst>
          </p:cNvPr>
          <p:cNvSpPr/>
          <p:nvPr/>
        </p:nvSpPr>
        <p:spPr>
          <a:xfrm rot="5400000">
            <a:off x="4415435" y="322674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401AB3-C9E9-4695-9966-27CD0C465149}"/>
              </a:ext>
            </a:extLst>
          </p:cNvPr>
          <p:cNvSpPr/>
          <p:nvPr/>
        </p:nvSpPr>
        <p:spPr>
          <a:xfrm rot="5400000">
            <a:off x="4191991" y="3537463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B9034FA-1FFB-4E1B-9270-15DD1C1D0611}"/>
              </a:ext>
            </a:extLst>
          </p:cNvPr>
          <p:cNvSpPr/>
          <p:nvPr/>
        </p:nvSpPr>
        <p:spPr>
          <a:xfrm rot="5400000">
            <a:off x="4303357" y="3418974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6E0EE1E-1937-493E-9553-D505495F5814}"/>
              </a:ext>
            </a:extLst>
          </p:cNvPr>
          <p:cNvSpPr/>
          <p:nvPr/>
        </p:nvSpPr>
        <p:spPr>
          <a:xfrm rot="5400000">
            <a:off x="4619825" y="3156348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FE592F-A2AE-4BB1-8EFF-AC3417B1953A}"/>
              </a:ext>
            </a:extLst>
          </p:cNvPr>
          <p:cNvSpPr/>
          <p:nvPr/>
        </p:nvSpPr>
        <p:spPr>
          <a:xfrm rot="5400000">
            <a:off x="4310198" y="5378410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9128F8-E96F-401F-AF69-120315840E10}"/>
              </a:ext>
            </a:extLst>
          </p:cNvPr>
          <p:cNvSpPr/>
          <p:nvPr/>
        </p:nvSpPr>
        <p:spPr>
          <a:xfrm rot="5400000">
            <a:off x="4870762" y="3336642"/>
            <a:ext cx="115406" cy="115401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97D8FB-3521-43BD-9055-027CB33D5241}"/>
              </a:ext>
            </a:extLst>
          </p:cNvPr>
          <p:cNvGrpSpPr/>
          <p:nvPr/>
        </p:nvGrpSpPr>
        <p:grpSpPr>
          <a:xfrm>
            <a:off x="3430702" y="3093820"/>
            <a:ext cx="1415248" cy="505446"/>
            <a:chOff x="3430702" y="3093820"/>
            <a:chExt cx="1415248" cy="50544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FAA6-A9DB-4218-AD4D-1AF3AE99B072}"/>
                </a:ext>
              </a:extLst>
            </p:cNvPr>
            <p:cNvSpPr/>
            <p:nvPr/>
          </p:nvSpPr>
          <p:spPr>
            <a:xfrm rot="5400000">
              <a:off x="3885603" y="2638919"/>
              <a:ext cx="505446" cy="1415248"/>
            </a:xfrm>
            <a:prstGeom prst="rect">
              <a:avLst/>
            </a:prstGeom>
            <a:solidFill>
              <a:srgbClr val="ACD433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85A0050-F221-454F-B5B8-2CA68CB1970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35232" y="2654910"/>
              <a:ext cx="8142" cy="13716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D317BA9-D28D-4550-AD6F-AF209BE691D9}"/>
                </a:ext>
              </a:extLst>
            </p:cNvPr>
            <p:cNvCxnSpPr>
              <a:stCxn id="33" idx="1"/>
              <a:endCxn id="33" idx="3"/>
            </p:cNvCxnSpPr>
            <p:nvPr/>
          </p:nvCxnSpPr>
          <p:spPr>
            <a:xfrm rot="5400000">
              <a:off x="3885603" y="3346543"/>
              <a:ext cx="5054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16B2EC9-957B-4C94-86A8-24C6BBCFA8C2}"/>
              </a:ext>
            </a:extLst>
          </p:cNvPr>
          <p:cNvSpPr txBox="1"/>
          <p:nvPr/>
        </p:nvSpPr>
        <p:spPr>
          <a:xfrm>
            <a:off x="3763651" y="5806376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A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E8CF63-6A50-433E-BC2F-72AFC26670B0}"/>
              </a:ext>
            </a:extLst>
          </p:cNvPr>
          <p:cNvSpPr txBox="1"/>
          <p:nvPr/>
        </p:nvSpPr>
        <p:spPr>
          <a:xfrm>
            <a:off x="7714584" y="5797799"/>
            <a:ext cx="587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B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ABCDE9-D804-4D39-B77D-7E9EE76476F2}"/>
              </a:ext>
            </a:extLst>
          </p:cNvPr>
          <p:cNvGrpSpPr/>
          <p:nvPr/>
        </p:nvGrpSpPr>
        <p:grpSpPr>
          <a:xfrm>
            <a:off x="7282882" y="5085510"/>
            <a:ext cx="1415248" cy="505446"/>
            <a:chOff x="7282882" y="5085510"/>
            <a:chExt cx="1415248" cy="50544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10E1977-D490-4D37-A3EC-2C9D9A8AF16F}"/>
                </a:ext>
              </a:extLst>
            </p:cNvPr>
            <p:cNvSpPr/>
            <p:nvPr/>
          </p:nvSpPr>
          <p:spPr>
            <a:xfrm rot="5400000">
              <a:off x="7737783" y="4630609"/>
              <a:ext cx="505446" cy="141524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8D62E02-265E-4C1F-8243-FA2F1259A5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98167" y="4646600"/>
              <a:ext cx="8142" cy="13716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84E134-BE29-4837-86AA-B40ECA76C8B5}"/>
                </a:ext>
              </a:extLst>
            </p:cNvPr>
            <p:cNvCxnSpPr>
              <a:stCxn id="51" idx="1"/>
              <a:endCxn id="51" idx="3"/>
            </p:cNvCxnSpPr>
            <p:nvPr/>
          </p:nvCxnSpPr>
          <p:spPr>
            <a:xfrm rot="5400000">
              <a:off x="7737783" y="5338233"/>
              <a:ext cx="50544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16F87E7F-6C2D-4EE5-846C-4333FC9449A3}"/>
              </a:ext>
            </a:extLst>
          </p:cNvPr>
          <p:cNvSpPr/>
          <p:nvPr/>
        </p:nvSpPr>
        <p:spPr>
          <a:xfrm rot="5400000">
            <a:off x="7746277" y="3261519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81539C-CC92-4BF6-885C-A4DD6D302606}"/>
              </a:ext>
            </a:extLst>
          </p:cNvPr>
          <p:cNvSpPr/>
          <p:nvPr/>
        </p:nvSpPr>
        <p:spPr>
          <a:xfrm rot="5400000">
            <a:off x="7829877" y="5256980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12FDF9-69AB-4018-9AFF-C8576C80A7BE}"/>
              </a:ext>
            </a:extLst>
          </p:cNvPr>
          <p:cNvSpPr/>
          <p:nvPr/>
        </p:nvSpPr>
        <p:spPr>
          <a:xfrm rot="5400000">
            <a:off x="7383030" y="522136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903597F-54C6-4CB0-BBF8-4AA5E6A344E4}"/>
              </a:ext>
            </a:extLst>
          </p:cNvPr>
          <p:cNvSpPr/>
          <p:nvPr/>
        </p:nvSpPr>
        <p:spPr>
          <a:xfrm rot="5400000">
            <a:off x="7896657" y="540057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52BB903-6BC4-4ABA-9DC1-6A7F353A1E71}"/>
              </a:ext>
            </a:extLst>
          </p:cNvPr>
          <p:cNvSpPr/>
          <p:nvPr/>
        </p:nvSpPr>
        <p:spPr>
          <a:xfrm rot="5400000">
            <a:off x="8404186" y="5508587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775C314-5B0F-4B94-82A4-8282C0546275}"/>
              </a:ext>
            </a:extLst>
          </p:cNvPr>
          <p:cNvSpPr/>
          <p:nvPr/>
        </p:nvSpPr>
        <p:spPr>
          <a:xfrm rot="5400000">
            <a:off x="8051085" y="3389395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A8A020-5522-45C5-BC8E-12B602A7A840}"/>
              </a:ext>
            </a:extLst>
          </p:cNvPr>
          <p:cNvSpPr/>
          <p:nvPr/>
        </p:nvSpPr>
        <p:spPr>
          <a:xfrm rot="5400000">
            <a:off x="8730418" y="5288610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7D0ACAD-556E-447C-A2B7-14E725ECD18A}"/>
              </a:ext>
            </a:extLst>
          </p:cNvPr>
          <p:cNvSpPr/>
          <p:nvPr/>
        </p:nvSpPr>
        <p:spPr>
          <a:xfrm rot="5400000">
            <a:off x="7898132" y="5103512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CEF86D0-A91C-496A-9318-F6ABD607BDF8}"/>
              </a:ext>
            </a:extLst>
          </p:cNvPr>
          <p:cNvSpPr/>
          <p:nvPr/>
        </p:nvSpPr>
        <p:spPr>
          <a:xfrm rot="5400000">
            <a:off x="8163997" y="5132045"/>
            <a:ext cx="115406" cy="11540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6798F75-FE47-4C81-AF8C-DE095205AE9D}"/>
              </a:ext>
            </a:extLst>
          </p:cNvPr>
          <p:cNvGrpSpPr/>
          <p:nvPr/>
        </p:nvGrpSpPr>
        <p:grpSpPr>
          <a:xfrm>
            <a:off x="2662432" y="3150182"/>
            <a:ext cx="6955037" cy="2404798"/>
            <a:chOff x="6559420" y="2985796"/>
            <a:chExt cx="4806756" cy="272652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4AC99D9-530A-481E-ACE4-F8FB23B1E6C4}"/>
                </a:ext>
              </a:extLst>
            </p:cNvPr>
            <p:cNvSpPr/>
            <p:nvPr/>
          </p:nvSpPr>
          <p:spPr>
            <a:xfrm>
              <a:off x="6559420" y="2985796"/>
              <a:ext cx="2403378" cy="1368489"/>
            </a:xfrm>
            <a:custGeom>
              <a:avLst/>
              <a:gdLst>
                <a:gd name="connsiteX0" fmla="*/ 0 w 2403378"/>
                <a:gd name="connsiteY0" fmla="*/ 0 h 1368489"/>
                <a:gd name="connsiteX1" fmla="*/ 1408923 w 2403378"/>
                <a:gd name="connsiteY1" fmla="*/ 233265 h 1368489"/>
                <a:gd name="connsiteX2" fmla="*/ 2286000 w 2403378"/>
                <a:gd name="connsiteY2" fmla="*/ 1212980 h 1368489"/>
                <a:gd name="connsiteX3" fmla="*/ 2369976 w 2403378"/>
                <a:gd name="connsiteY3" fmla="*/ 1352939 h 13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378" h="1368489">
                  <a:moveTo>
                    <a:pt x="0" y="0"/>
                  </a:moveTo>
                  <a:cubicBezTo>
                    <a:pt x="513961" y="15551"/>
                    <a:pt x="1027923" y="31102"/>
                    <a:pt x="1408923" y="233265"/>
                  </a:cubicBezTo>
                  <a:cubicBezTo>
                    <a:pt x="1789923" y="435428"/>
                    <a:pt x="2125824" y="1026368"/>
                    <a:pt x="2286000" y="1212980"/>
                  </a:cubicBezTo>
                  <a:cubicBezTo>
                    <a:pt x="2446176" y="1399592"/>
                    <a:pt x="2408076" y="1376265"/>
                    <a:pt x="2369976" y="135293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03A1E81-493B-4175-860C-B754197F01F2}"/>
                </a:ext>
              </a:extLst>
            </p:cNvPr>
            <p:cNvSpPr/>
            <p:nvPr/>
          </p:nvSpPr>
          <p:spPr>
            <a:xfrm flipH="1" flipV="1">
              <a:off x="8962798" y="4343833"/>
              <a:ext cx="2403378" cy="1368489"/>
            </a:xfrm>
            <a:custGeom>
              <a:avLst/>
              <a:gdLst>
                <a:gd name="connsiteX0" fmla="*/ 0 w 2403378"/>
                <a:gd name="connsiteY0" fmla="*/ 0 h 1368489"/>
                <a:gd name="connsiteX1" fmla="*/ 1408923 w 2403378"/>
                <a:gd name="connsiteY1" fmla="*/ 233265 h 1368489"/>
                <a:gd name="connsiteX2" fmla="*/ 2286000 w 2403378"/>
                <a:gd name="connsiteY2" fmla="*/ 1212980 h 1368489"/>
                <a:gd name="connsiteX3" fmla="*/ 2369976 w 2403378"/>
                <a:gd name="connsiteY3" fmla="*/ 1352939 h 136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3378" h="1368489">
                  <a:moveTo>
                    <a:pt x="0" y="0"/>
                  </a:moveTo>
                  <a:cubicBezTo>
                    <a:pt x="513961" y="15551"/>
                    <a:pt x="1027923" y="31102"/>
                    <a:pt x="1408923" y="233265"/>
                  </a:cubicBezTo>
                  <a:cubicBezTo>
                    <a:pt x="1789923" y="435428"/>
                    <a:pt x="2125824" y="1026368"/>
                    <a:pt x="2286000" y="1212980"/>
                  </a:cubicBezTo>
                  <a:cubicBezTo>
                    <a:pt x="2446176" y="1399592"/>
                    <a:pt x="2408076" y="1376265"/>
                    <a:pt x="2369976" y="1352939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DB1070E-F5F2-4B56-A0C2-195372C250DD}"/>
              </a:ext>
            </a:extLst>
          </p:cNvPr>
          <p:cNvSpPr txBox="1"/>
          <p:nvPr/>
        </p:nvSpPr>
        <p:spPr>
          <a:xfrm>
            <a:off x="8688038" y="2661351"/>
            <a:ext cx="3503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Chi-square</a:t>
            </a:r>
          </a:p>
          <a:p>
            <a:r>
              <a:rPr lang="en-US" sz="2400" dirty="0"/>
              <a:t>~Correlation (r) [Phi </a:t>
            </a:r>
            <a:r>
              <a:rPr lang="az-Cyrl-AZ" sz="2400" dirty="0"/>
              <a:t>Ф</a:t>
            </a:r>
            <a:r>
              <a:rPr lang="en-US" sz="2400" dirty="0"/>
              <a:t>]</a:t>
            </a:r>
          </a:p>
          <a:p>
            <a:r>
              <a:rPr lang="en-US" sz="2400" dirty="0"/>
              <a:t>Logistic Regression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709C0F-F2BC-4847-95DD-B803E718AA89}"/>
              </a:ext>
            </a:extLst>
          </p:cNvPr>
          <p:cNvSpPr txBox="1"/>
          <p:nvPr/>
        </p:nvSpPr>
        <p:spPr>
          <a:xfrm>
            <a:off x="221043" y="2028249"/>
            <a:ext cx="233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P(Y=YES)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5E0BBD-1F51-4936-820F-269053D149A0}"/>
              </a:ext>
            </a:extLst>
          </p:cNvPr>
          <p:cNvSpPr txBox="1"/>
          <p:nvPr/>
        </p:nvSpPr>
        <p:spPr>
          <a:xfrm>
            <a:off x="1998760" y="2742838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1-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33CB2D5-16EE-4004-A43F-6D989F0EF2A6}"/>
              </a:ext>
            </a:extLst>
          </p:cNvPr>
          <p:cNvSpPr txBox="1"/>
          <p:nvPr/>
        </p:nvSpPr>
        <p:spPr>
          <a:xfrm>
            <a:off x="2038302" y="5490998"/>
            <a:ext cx="6864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0-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52605C-11A1-40A8-B155-15D39F1012D1}"/>
              </a:ext>
            </a:extLst>
          </p:cNvPr>
          <p:cNvGrpSpPr/>
          <p:nvPr/>
        </p:nvGrpSpPr>
        <p:grpSpPr>
          <a:xfrm>
            <a:off x="3881049" y="5064455"/>
            <a:ext cx="544432" cy="505446"/>
            <a:chOff x="3430702" y="3093820"/>
            <a:chExt cx="1415248" cy="50544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99788D-9D1B-41CF-AAA3-33A547D121CA}"/>
                </a:ext>
              </a:extLst>
            </p:cNvPr>
            <p:cNvSpPr/>
            <p:nvPr/>
          </p:nvSpPr>
          <p:spPr>
            <a:xfrm rot="5400000">
              <a:off x="3885603" y="2638919"/>
              <a:ext cx="505446" cy="1415248"/>
            </a:xfrm>
            <a:prstGeom prst="rect">
              <a:avLst/>
            </a:prstGeom>
            <a:solidFill>
              <a:srgbClr val="ACD433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7D05786-49C2-4315-8896-C3A25FF431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135232" y="2654910"/>
              <a:ext cx="8142" cy="137160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CF9C4B-01A7-4B02-AE58-21B281FFA9CC}"/>
                </a:ext>
              </a:extLst>
            </p:cNvPr>
            <p:cNvCxnSpPr>
              <a:stCxn id="46" idx="1"/>
              <a:endCxn id="46" idx="3"/>
            </p:cNvCxnSpPr>
            <p:nvPr/>
          </p:nvCxnSpPr>
          <p:spPr>
            <a:xfrm rot="5400000">
              <a:off x="3885603" y="3346543"/>
              <a:ext cx="5054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84434C2-18AC-49AB-9077-A88DD3292E56}"/>
              </a:ext>
            </a:extLst>
          </p:cNvPr>
          <p:cNvSpPr txBox="1"/>
          <p:nvPr/>
        </p:nvSpPr>
        <p:spPr>
          <a:xfrm>
            <a:off x="539676" y="2887831"/>
            <a:ext cx="13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B050"/>
                </a:solidFill>
              </a:rPr>
              <a:t>YES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E20119-842C-4E9D-81DE-6B47E9D9D4E8}"/>
              </a:ext>
            </a:extLst>
          </p:cNvPr>
          <p:cNvSpPr txBox="1"/>
          <p:nvPr/>
        </p:nvSpPr>
        <p:spPr>
          <a:xfrm>
            <a:off x="620849" y="4866664"/>
            <a:ext cx="12795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3">
                    <a:lumMod val="75000"/>
                  </a:schemeClr>
                </a:solidFill>
              </a:rPr>
              <a:t>NO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CB19C11-06D8-47A4-98EB-CCADEC64CE3A}"/>
              </a:ext>
            </a:extLst>
          </p:cNvPr>
          <p:cNvGrpSpPr/>
          <p:nvPr/>
        </p:nvGrpSpPr>
        <p:grpSpPr>
          <a:xfrm>
            <a:off x="7660433" y="3093820"/>
            <a:ext cx="587543" cy="505446"/>
            <a:chOff x="7282882" y="5085510"/>
            <a:chExt cx="1415248" cy="50544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8DF8FDE-7D84-4D34-A0C5-92A6437094F7}"/>
                </a:ext>
              </a:extLst>
            </p:cNvPr>
            <p:cNvSpPr/>
            <p:nvPr/>
          </p:nvSpPr>
          <p:spPr>
            <a:xfrm rot="5400000">
              <a:off x="7737783" y="4630609"/>
              <a:ext cx="505446" cy="1415248"/>
            </a:xfrm>
            <a:prstGeom prst="rect">
              <a:avLst/>
            </a:prstGeom>
            <a:solidFill>
              <a:schemeClr val="accent3">
                <a:lumMod val="40000"/>
                <a:lumOff val="60000"/>
                <a:alpha val="2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FFD8F15-EE61-45EF-9D70-20D7852546D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98167" y="4646600"/>
              <a:ext cx="8142" cy="137160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EDC0E54-7D2C-4257-A6A4-6387B2ABF20F}"/>
                </a:ext>
              </a:extLst>
            </p:cNvPr>
            <p:cNvCxnSpPr>
              <a:stCxn id="71" idx="1"/>
              <a:endCxn id="71" idx="3"/>
            </p:cNvCxnSpPr>
            <p:nvPr/>
          </p:nvCxnSpPr>
          <p:spPr>
            <a:xfrm rot="5400000">
              <a:off x="7737783" y="5338233"/>
              <a:ext cx="505446" cy="0"/>
            </a:xfrm>
            <a:prstGeom prst="lin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F50FE3A-BCA7-4A97-9371-6606A1B379DE}"/>
              </a:ext>
            </a:extLst>
          </p:cNvPr>
          <p:cNvCxnSpPr/>
          <p:nvPr/>
        </p:nvCxnSpPr>
        <p:spPr>
          <a:xfrm flipV="1">
            <a:off x="6133006" y="2246050"/>
            <a:ext cx="0" cy="438912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33537CF-7DE4-467D-A779-4FD7B740734F}"/>
              </a:ext>
            </a:extLst>
          </p:cNvPr>
          <p:cNvCxnSpPr>
            <a:cxnSpLocks/>
          </p:cNvCxnSpPr>
          <p:nvPr/>
        </p:nvCxnSpPr>
        <p:spPr>
          <a:xfrm rot="5400000" flipV="1">
            <a:off x="5182630" y="-217626"/>
            <a:ext cx="0" cy="88696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69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66" grpId="0"/>
      <p:bldP spid="67" grpId="0"/>
      <p:bldP spid="68" grpId="0"/>
      <p:bldP spid="69" grpId="0"/>
      <p:bldP spid="53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240A-FFBA-4C6C-929F-C0CA5C8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theme -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4901-BCE4-4C61-B362-23C494D4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08194"/>
            <a:ext cx="9613659" cy="454980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Association between X </a:t>
            </a:r>
            <a:r>
              <a:rPr lang="en-US" dirty="0">
                <a:sym typeface="Wingdings" panose="05000000000000000000" pitchFamily="2" charset="2"/>
              </a:rPr>
              <a:t>  Y   other X’s</a:t>
            </a:r>
          </a:p>
          <a:p>
            <a:r>
              <a:rPr lang="en-US" dirty="0">
                <a:sym typeface="Wingdings" panose="05000000000000000000" pitchFamily="2" charset="2"/>
              </a:rPr>
              <a:t>2 (or more) continuous variables (ratio/interval)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Normally distributed = Pearson’s 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Non-normal, ordinal, limited intervals = Spearman’s rho, Kendall’s tau</a:t>
            </a:r>
          </a:p>
          <a:p>
            <a:r>
              <a:rPr lang="en-US" dirty="0">
                <a:sym typeface="Wingdings" panose="05000000000000000000" pitchFamily="2" charset="2"/>
              </a:rPr>
              <a:t>1 discrete, 1 continuous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2 groups, t-test (or non-parametric Mann Whitney test)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2 time points paired t-test (non-parametric Wilcoxon Rank Sum test)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&gt; 2 groups, ANOVA (or non-parametric Kruskal-Wallis test)</a:t>
            </a:r>
          </a:p>
          <a:p>
            <a:r>
              <a:rPr lang="en-US" dirty="0">
                <a:sym typeface="Wingdings" panose="05000000000000000000" pitchFamily="2" charset="2"/>
              </a:rPr>
              <a:t>2 discrete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Chi-square (crosstabs)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(special case – small sample sizes), Fisher’s Exact test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paired = </a:t>
            </a:r>
            <a:r>
              <a:rPr lang="en-US" dirty="0" err="1">
                <a:sym typeface="Wingdings" panose="05000000000000000000" pitchFamily="2" charset="2"/>
              </a:rPr>
              <a:t>McNemar’s</a:t>
            </a:r>
            <a:r>
              <a:rPr lang="en-US" dirty="0">
                <a:sym typeface="Wingdings" panose="05000000000000000000" pitchFamily="2" charset="2"/>
              </a:rPr>
              <a:t> test (and variants)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3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240A-FFBA-4C6C-929F-C0CA5C85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horses of a different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4901-BCE4-4C61-B362-23C494D4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2683"/>
            <a:ext cx="10515600" cy="458531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Continuous outcome: Y output continuous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Linear regression (r2): Y normal distribution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Poisson, Negative Binomial regression: Y count variable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Survival, Cox Proportional Hazards Regression: Y time to event</a:t>
            </a:r>
          </a:p>
          <a:p>
            <a:r>
              <a:rPr lang="en-US" dirty="0">
                <a:sym typeface="Wingdings" panose="05000000000000000000" pitchFamily="2" charset="2"/>
              </a:rPr>
              <a:t>Discrete outcome: Y output discrete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Logistic regression (</a:t>
            </a:r>
            <a:r>
              <a:rPr lang="el-GR" dirty="0">
                <a:sym typeface="Wingdings" panose="05000000000000000000" pitchFamily="2" charset="2"/>
              </a:rPr>
              <a:t>χ</a:t>
            </a:r>
            <a:r>
              <a:rPr lang="en-US" dirty="0">
                <a:sym typeface="Wingdings" panose="05000000000000000000" pitchFamily="2" charset="2"/>
              </a:rPr>
              <a:t>2): Y discrete (2 groups); X’s continuous, ordinal or discrete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 “flavors”: </a:t>
            </a:r>
            <a:r>
              <a:rPr lang="en-US" dirty="0" err="1">
                <a:sym typeface="Wingdings" panose="05000000000000000000" pitchFamily="2" charset="2"/>
              </a:rPr>
              <a:t>probit</a:t>
            </a:r>
            <a:r>
              <a:rPr lang="en-US" dirty="0">
                <a:sym typeface="Wingdings" panose="05000000000000000000" pitchFamily="2" charset="2"/>
              </a:rPr>
              <a:t>, ordinal, nominal regression</a:t>
            </a:r>
          </a:p>
          <a:p>
            <a:r>
              <a:rPr lang="en-US" dirty="0">
                <a:sym typeface="Wingdings" panose="05000000000000000000" pitchFamily="2" charset="2"/>
              </a:rPr>
              <a:t>Multiple Y’s – compare groups, time points, multiple outcomes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Repeated Measures ANOVA (non-parametric Friedman’s ANOVA)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Multivariate ANOVA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75894-1B00-44F1-B528-7DFEE2C32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567" y="1369871"/>
            <a:ext cx="2983949" cy="205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8171-2294-45D9-A02D-D1D99A2B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16" y="518729"/>
            <a:ext cx="10039789" cy="706964"/>
          </a:xfrm>
        </p:spPr>
        <p:txBody>
          <a:bodyPr/>
          <a:lstStyle/>
          <a:p>
            <a:r>
              <a:rPr lang="en-US" dirty="0"/>
              <a:t>Correlation – Y, Covariates, X’s (predictors)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8895CC-A691-4FE1-9540-8B82F04FD8D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06835" y="1349981"/>
          <a:ext cx="7378329" cy="5308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047">
                  <a:extLst>
                    <a:ext uri="{9D8B030D-6E8A-4147-A177-3AD203B41FA5}">
                      <a16:colId xmlns:a16="http://schemas.microsoft.com/office/drawing/2014/main" val="2239235249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243955289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272438087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374481513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233110938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2389713782"/>
                    </a:ext>
                  </a:extLst>
                </a:gridCol>
                <a:gridCol w="1054047">
                  <a:extLst>
                    <a:ext uri="{9D8B030D-6E8A-4147-A177-3AD203B41FA5}">
                      <a16:colId xmlns:a16="http://schemas.microsoft.com/office/drawing/2014/main" val="1163780298"/>
                    </a:ext>
                  </a:extLst>
                </a:gridCol>
              </a:tblGrid>
              <a:tr h="7583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786710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125055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Cov1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40211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Cov2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310918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7216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199132"/>
                  </a:ext>
                </a:extLst>
              </a:tr>
              <a:tr h="758324"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8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831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709</TotalTime>
  <Words>550</Words>
  <Application>Microsoft Office PowerPoint</Application>
  <PresentationFormat>Widescreen</PresentationFormat>
  <Paragraphs>146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The Foundation of Correlation</vt:lpstr>
      <vt:lpstr>2 continuous variables</vt:lpstr>
      <vt:lpstr>Y: Continuous Outcome X: Categorical – 2 groups</vt:lpstr>
      <vt:lpstr>Y: Continuous Outcome X: Categorical – 3+ groups</vt:lpstr>
      <vt:lpstr>Y: Categorical – 2 groups X: Continuous</vt:lpstr>
      <vt:lpstr>Y: Categorical – 2 groups X: Categorical – 2 (or more) groups</vt:lpstr>
      <vt:lpstr>Central theme - Association</vt:lpstr>
      <vt:lpstr>Models – horses of a different color</vt:lpstr>
      <vt:lpstr>Correlation – Y, Covariates, X’s (predictors)</vt:lpstr>
      <vt:lpstr>Model of Y - Outcome</vt:lpstr>
      <vt:lpstr>Rest of Correlation - confounding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Digesting Research</dc:title>
  <dc:creator>Higgins, Melinda K</dc:creator>
  <cp:lastModifiedBy>Higgins, Melinda K</cp:lastModifiedBy>
  <cp:revision>45</cp:revision>
  <dcterms:created xsi:type="dcterms:W3CDTF">2020-01-30T18:30:24Z</dcterms:created>
  <dcterms:modified xsi:type="dcterms:W3CDTF">2020-08-31T16:47:00Z</dcterms:modified>
</cp:coreProperties>
</file>