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3"/>
  </p:notesMasterIdLst>
  <p:sldIdLst>
    <p:sldId id="1008" r:id="rId3"/>
    <p:sldId id="1009" r:id="rId4"/>
    <p:sldId id="1014" r:id="rId5"/>
    <p:sldId id="1034" r:id="rId6"/>
    <p:sldId id="1042" r:id="rId7"/>
    <p:sldId id="1035" r:id="rId8"/>
    <p:sldId id="1036" r:id="rId9"/>
    <p:sldId id="1039" r:id="rId10"/>
    <p:sldId id="1043" r:id="rId11"/>
    <p:sldId id="1044" r:id="rId12"/>
    <p:sldId id="1045" r:id="rId13"/>
    <p:sldId id="1046" r:id="rId14"/>
    <p:sldId id="1037" r:id="rId15"/>
    <p:sldId id="1041" r:id="rId16"/>
    <p:sldId id="1047" r:id="rId17"/>
    <p:sldId id="1025" r:id="rId18"/>
    <p:sldId id="1038" r:id="rId19"/>
    <p:sldId id="1011" r:id="rId20"/>
    <p:sldId id="1040" r:id="rId21"/>
    <p:sldId id="101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3953A-EFD7-BE13-8C50-E99E6E80E773}" v="4" dt="2025-06-19T13:20:09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7"/>
    <p:restoredTop sz="60156"/>
  </p:normalViewPr>
  <p:slideViewPr>
    <p:cSldViewPr snapToGrid="0">
      <p:cViewPr varScale="1">
        <p:scale>
          <a:sx n="58" d="100"/>
          <a:sy n="58" d="100"/>
        </p:scale>
        <p:origin x="202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ecca Gary" userId="89a502117cfa5041" providerId="LiveId" clId="{B06ED29D-D76D-4C97-81C9-E03BF28FF024}"/>
    <pc:docChg chg="custSel modSld">
      <pc:chgData name="rebecca Gary" userId="89a502117cfa5041" providerId="LiveId" clId="{B06ED29D-D76D-4C97-81C9-E03BF28FF024}" dt="2025-06-19T13:51:52.009" v="2" actId="6549"/>
      <pc:docMkLst>
        <pc:docMk/>
      </pc:docMkLst>
      <pc:sldChg chg="modSp mod">
        <pc:chgData name="rebecca Gary" userId="89a502117cfa5041" providerId="LiveId" clId="{B06ED29D-D76D-4C97-81C9-E03BF28FF024}" dt="2025-06-19T13:51:11.715" v="1" actId="6549"/>
        <pc:sldMkLst>
          <pc:docMk/>
          <pc:sldMk cId="2251255247" sldId="1008"/>
        </pc:sldMkLst>
        <pc:spChg chg="mod">
          <ac:chgData name="rebecca Gary" userId="89a502117cfa5041" providerId="LiveId" clId="{B06ED29D-D76D-4C97-81C9-E03BF28FF024}" dt="2025-06-19T13:51:11.715" v="1" actId="6549"/>
          <ac:spMkLst>
            <pc:docMk/>
            <pc:sldMk cId="2251255247" sldId="1008"/>
            <ac:spMk id="2" creationId="{00000000-0000-0000-0000-000000000000}"/>
          </ac:spMkLst>
        </pc:spChg>
      </pc:sldChg>
      <pc:sldChg chg="delSp mod">
        <pc:chgData name="rebecca Gary" userId="89a502117cfa5041" providerId="LiveId" clId="{B06ED29D-D76D-4C97-81C9-E03BF28FF024}" dt="2025-06-19T13:50:52.259" v="0" actId="478"/>
        <pc:sldMkLst>
          <pc:docMk/>
          <pc:sldMk cId="3901206693" sldId="1009"/>
        </pc:sldMkLst>
        <pc:picChg chg="del">
          <ac:chgData name="rebecca Gary" userId="89a502117cfa5041" providerId="LiveId" clId="{B06ED29D-D76D-4C97-81C9-E03BF28FF024}" dt="2025-06-19T13:50:52.259" v="0" actId="478"/>
          <ac:picMkLst>
            <pc:docMk/>
            <pc:sldMk cId="3901206693" sldId="1009"/>
            <ac:picMk id="14" creationId="{E1AEF9D4-0D3F-42A2-92E8-5F11B66ABB2F}"/>
          </ac:picMkLst>
        </pc:picChg>
      </pc:sldChg>
      <pc:sldChg chg="modSp mod">
        <pc:chgData name="rebecca Gary" userId="89a502117cfa5041" providerId="LiveId" clId="{B06ED29D-D76D-4C97-81C9-E03BF28FF024}" dt="2025-06-19T13:51:52.009" v="2" actId="6549"/>
        <pc:sldMkLst>
          <pc:docMk/>
          <pc:sldMk cId="2877959345" sldId="1011"/>
        </pc:sldMkLst>
        <pc:spChg chg="mod">
          <ac:chgData name="rebecca Gary" userId="89a502117cfa5041" providerId="LiveId" clId="{B06ED29D-D76D-4C97-81C9-E03BF28FF024}" dt="2025-06-19T13:51:52.009" v="2" actId="6549"/>
          <ac:spMkLst>
            <pc:docMk/>
            <pc:sldMk cId="2877959345" sldId="1011"/>
            <ac:spMk id="9" creationId="{145449CE-0381-494B-856A-447E3386C0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06C0D-6CE0-49E5-A325-FD28CD1DA6D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9E7D-281F-4CCB-BAE1-7EDB4FC6D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9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introduction-to-generalized-estimating-equations-bc7dee57047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Xz0x-8-cgaQ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12118049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7149401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-introduction-to-generalized-estimating-equations-bc7dee57047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9940892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GEE: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https://towardsdatascience.com/an-introduction-to-generalized-estimating-equations-bc7dee570478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Bootstrapping: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https://www.youtube.com/watch?v=Xz0x-8-cgaQ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693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66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stats.oarc.ucla.edu</a:t>
            </a:r>
            <a:r>
              <a:rPr lang="en-US" dirty="0"/>
              <a:t>/other/</a:t>
            </a:r>
            <a:r>
              <a:rPr lang="en-US" dirty="0" err="1"/>
              <a:t>dae</a:t>
            </a:r>
            <a:r>
              <a:rPr lang="en-US" dirty="0"/>
              <a:t>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088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/an-introduction-to-generalized-estimating-equations-bc7dee570478 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=diXAmukwY2w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691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i="0" u="none" dirty="0">
                <a:solidFill>
                  <a:srgbClr val="236FA1"/>
                </a:solidFill>
                <a:effectLst/>
                <a:latin typeface="var(--fbyHH-fontFamily)"/>
                <a:hlinkClick r:id="rId3"/>
              </a:rPr>
              <a:t>Diez Roux AV. A glossary for multilevel analysis. J Epidemiol Community Health. 2002 Aug;56(8):588-94. doi: 10.1136/jech.56.8.588. PMID: 12118049; PMCID: PMC1732212. https://pubmed.ncbi.nlm.nih.gov/12118049/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616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McNeish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 D, Stapleton LM, Silverman RD. On the unnecessary ubiquity of hierarchical linear modeling. Psychol Methods. 2017 Mar;22(1):114-140. </a:t>
            </a:r>
            <a:r>
              <a:rPr lang="en-US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doi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10.1037/met0000078. </a:t>
            </a:r>
            <a:r>
              <a:rPr lang="en-US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Epub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 2016 May 5. PMID: 27149401. 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Lato Extended"/>
                <a:hlinkClick r:id="rId3"/>
              </a:rPr>
              <a:t>https://pubmed.ncbi.nlm.nih.gov/27149401/Links to an external 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953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NHANESA: https://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nhanesA</a:t>
            </a:r>
            <a:r>
              <a:rPr lang="en-US" dirty="0"/>
              <a:t>/</a:t>
            </a:r>
            <a:r>
              <a:rPr lang="en-US" dirty="0" err="1"/>
              <a:t>index.html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71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56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874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=Q81RR3yKn30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=NGf0voTMlcs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=1dKRdX9bfIo</a:t>
            </a:r>
          </a:p>
          <a:p>
            <a:endParaRPr lang="en-US" dirty="0"/>
          </a:p>
          <a:p>
            <a:r>
              <a:rPr lang="en-US" dirty="0"/>
              <a:t>CRAN task views: https://</a:t>
            </a:r>
            <a:r>
              <a:rPr lang="en-US" dirty="0" err="1"/>
              <a:t>cran.r-project.org</a:t>
            </a:r>
            <a:r>
              <a:rPr lang="en-US" dirty="0"/>
              <a:t>/web/views/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877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23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549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59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www.stata.com</a:t>
            </a:r>
            <a:r>
              <a:rPr lang="en-US" dirty="0"/>
              <a:t>/features/survival-analysis/</a:t>
            </a:r>
          </a:p>
          <a:p>
            <a:endParaRPr lang="en-US" dirty="0"/>
          </a:p>
          <a:p>
            <a:r>
              <a:rPr lang="en-US" b="0" i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Dignam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JJ, Zhang Q,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Kocherginsky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M. The use and interpretation of competing risks regression models. Clin Cancer Res. 2012 Apr 15;18(8):2301-8.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doi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: 10.1158/1078-0432.CCR-11-2097.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Epub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 2012 Jan 26. PMID: 22282466; PMCID: PMC3328633. https://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www.ncbi.nlm.nih.gov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/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pmc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/articles/PMC3328633/</a:t>
            </a:r>
          </a:p>
          <a:p>
            <a:endParaRPr lang="en-US" b="0" i="0" dirty="0">
              <a:solidFill>
                <a:srgbClr val="212121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 Cox regression, you focus on the survival function, which indicates the probability of surviving beyond a given time. In competing-risks regression, you instead focus on the cumulative incidence function, which indicates the probability of the event of interest happening before a given time. 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GEE: </a:t>
            </a:r>
            <a:r>
              <a:rPr lang="en-US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https://towardsdatascience.com/an-introduction-to-generalized-estimating-equations-bc7dee570478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6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766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22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112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Morrow EL, Duff MC, Mayberry LS. Mediators, Moderators, and Covariates: Matching Analysis Approach for Improved Precision in Cognitive-Communication Rehabilitation Research. J Speech Lang Hear Res. 2022 Nov 17;65(11):4159-4171. </a:t>
            </a:r>
            <a:r>
              <a:rPr lang="en-US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doi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10.1044/2022_JSLHR-21-00551. </a:t>
            </a:r>
            <a:r>
              <a:rPr lang="en-US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Epub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 2022 Oct 28. PMID: 36306506; PMCID: PMC9940892. 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Lato Extended"/>
                <a:hlinkClick r:id="rId3"/>
              </a:rPr>
              <a:t>https://www.ncbi.nlm.nih.gov/pmc/articles/PMC9940892/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05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8F259-AC4D-40E9-B82D-1BBC22E586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9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2FFB-3A2A-CA98-A4BD-2B3E4B439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855BF-4C1C-5331-1B7D-433AE7680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19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3457-FD86-4E9C-A721-0F40F817B27E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78C2-3113-4C75-8DBB-2F0BF14E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E287-C2F7-4510-889A-2D3019E20B70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78C2-3113-4C75-8DBB-2F0BF14E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7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A705-E3A3-4A12-BBA4-DCDD394576F3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78C2-3113-4C75-8DBB-2F0BF14E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1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6D6B-4E17-4F9A-B85F-55A819A0588E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78C2-3113-4C75-8DBB-2F0BF14E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C950-F0B9-4DBC-9E97-946659B2F5E4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78C2-3113-4C75-8DBB-2F0BF14E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66A4-B5A4-47D1-8754-CD0D3E3B4393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78C2-3113-4C75-8DBB-2F0BF14E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44B6-A3D0-4712-891C-21F49796624B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78C2-3113-4C75-8DBB-2F0BF14E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FB38-D467-41B9-AC9D-6DC116886EF9}" type="datetime1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78C2-3113-4C75-8DBB-2F0BF14E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2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7C8-422D-4DFF-8D9D-A18B627C3FD2}" type="datetime1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78C2-3113-4C75-8DBB-2F0BF14E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1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B217-8473-482F-94A5-1D27B7844792}" type="datetime1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78C2-3113-4C75-8DBB-2F0BF14E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70BE-0A36-4939-BF62-5F0AE97F0543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78C2-3113-4C75-8DBB-2F0BF14E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0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6343-957F-407F-B1CC-0FDAEB00A862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78C2-3113-4C75-8DBB-2F0BF14E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0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macro.org/index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238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2" y="271185"/>
            <a:ext cx="2835757" cy="610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740" y="480394"/>
            <a:ext cx="11856516" cy="2387600"/>
          </a:xfrm>
        </p:spPr>
        <p:txBody>
          <a:bodyPr>
            <a:normAutofit fontScale="90000"/>
          </a:bodyPr>
          <a:lstStyle/>
          <a:p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sz="4900" b="1" dirty="0">
                <a:solidFill>
                  <a:schemeClr val="bg1"/>
                </a:solidFill>
              </a:rPr>
            </a:br>
            <a:r>
              <a:rPr lang="en-US" sz="4900" b="1" dirty="0">
                <a:solidFill>
                  <a:schemeClr val="accent4"/>
                </a:solidFill>
                <a:latin typeface="Arial"/>
                <a:cs typeface="Arial"/>
              </a:rPr>
              <a:t>Multivariate Modeling</a:t>
            </a:r>
            <a:b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Health Outcomes Research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Oct 21, 2025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2101E-FFB6-4978-9254-FDA4C616C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914" y="4355925"/>
            <a:ext cx="962816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Wenhui (Vivian) Zhang, PhD, MS (Statistics),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Assistant Professor,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Nell Hodgson Woodruff School of Nursing, Emory University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A5E33-DAC5-4FBF-9373-6EF4BC07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25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297F3B0-0E49-3195-B33C-8D2436E93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3127" y="1690688"/>
            <a:ext cx="8354061" cy="4927958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ECA80DC-58CE-6F82-51BD-53687C24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4176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Reporting of Multivariable Regression Models in Observational Studies </a:t>
            </a:r>
          </a:p>
        </p:txBody>
      </p:sp>
    </p:spTree>
    <p:extLst>
      <p:ext uri="{BB962C8B-B14F-4D97-AF65-F5344CB8AC3E}">
        <p14:creationId xmlns:p14="http://schemas.microsoft.com/office/powerpoint/2010/main" val="274413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ECA80DC-58CE-6F82-51BD-53687C24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417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261D-65FD-24BC-932F-B630F3D8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One-way MANOVA: model two or more dependent variables that are continuous with one or more categorical predictor variables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Discriminant Function Analysis: determine the minimum number of dimensions needed to describe group differences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Canonical Correlation Analysis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37790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ECA80DC-58CE-6F82-51BD-53687C24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417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 correlation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0E2D-F8B0-F247-94BD-5571692F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Exchangeable: correlation between observations at two-time points is equal for any two-time points, just one additional parameter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Autoregressive: correlation between observations follows an autoregressive structure. AR-1 correlation matrix - month 1 and 2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month 1 and 3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α²,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 1 and 4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α³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Unstructured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2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sz="4900" b="1" dirty="0">
                <a:solidFill>
                  <a:schemeClr val="bg1"/>
                </a:solidFill>
              </a:rPr>
            </a:br>
            <a:r>
              <a:rPr lang="en-US" sz="49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Multi-level modeling</a:t>
            </a:r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DC14-17B7-4DB8-A120-272DA35E8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417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linear models, linear mixed models, mixed-effect models…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with nested sources of variability: units at a lower level or micro units (e.g., individuals) nested within units at a higher level or macro units (e.g., groups)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examination of the effects of group-level and individual-level variables on individual-level outcomes while accounting for the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non-independence of observations within groups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effect, random effect, mixed model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Longitudinal data analysis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Meta-analysis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55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sz="4900" b="1" dirty="0">
                <a:solidFill>
                  <a:schemeClr val="bg1"/>
                </a:solidFill>
              </a:rPr>
            </a:br>
            <a:r>
              <a:rPr lang="en-US" sz="49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Multi-level modeling</a:t>
            </a:r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DC14-17B7-4DB8-A120-272DA35E8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4176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effect: Regression coefficients (intercepts or covariate effects) that are not allowed to vary randomly across higher-level units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effect: Vary randomly around an overall mean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 model: contain a mixture of FIXED EFFECTS (or fixed coefficients) and RANDOM EFFECTS (or random coefficients). 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76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ECA80DC-58CE-6F82-51BD-53687C24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417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survey analysis: NHANES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0E2D-F8B0-F247-94BD-5571692F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weight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package: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nhanesA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 of the four stages of the NHANES Sampling Procedure: Stage 1 Counties; Stage 2 Segments; Stage 3 Households; Stage 4 Individuals">
            <a:extLst>
              <a:ext uri="{FF2B5EF4-FFF2-40B4-BE49-F238E27FC236}">
                <a16:creationId xmlns:a16="http://schemas.microsoft.com/office/drawing/2014/main" id="{D9890FE4-4FBA-7EBF-BA02-F2E70D9A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0" y="1383701"/>
            <a:ext cx="61087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24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sz="4900" b="1" dirty="0">
                <a:solidFill>
                  <a:schemeClr val="bg1"/>
                </a:solidFill>
              </a:rPr>
            </a:br>
            <a:r>
              <a:rPr lang="en-US" sz="49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Multivariable/variate analysis</a:t>
            </a:r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9B8A-1A2E-49A2-9DD3-22F88330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8536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linear regression</a:t>
            </a:r>
          </a:p>
          <a:p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Moderator, mediator</a:t>
            </a:r>
          </a:p>
          <a:p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Multi-level modeling</a:t>
            </a:r>
          </a:p>
          <a:p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Meta-analysis, meta-regression</a:t>
            </a:r>
          </a:p>
          <a:p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ANOVA, ANCOVA, MANOVA, Repeated Measures ANOVA (RMANOVA)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 analysis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Cluster/classification analysis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analysis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equation modeling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analysis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41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sz="4900" b="1" dirty="0">
                <a:solidFill>
                  <a:schemeClr val="bg1"/>
                </a:solidFill>
              </a:rPr>
            </a:br>
            <a:r>
              <a:rPr lang="en-US" sz="49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 matching</a:t>
            </a:r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9B8A-1A2E-49A2-9DD3-22F88330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8536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 analysis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Ratio, fixed versus variable number of controls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 m,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 and variance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trade-offs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815CC-B371-4387-A5EC-B6B7793AFD97}"/>
              </a:ext>
            </a:extLst>
          </p:cNvPr>
          <p:cNvSpPr txBox="1"/>
          <p:nvPr/>
        </p:nvSpPr>
        <p:spPr>
          <a:xfrm>
            <a:off x="266703" y="610394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(Ming &amp; Rosenbaum, 2000; Silber et al., 2015; Wu et al., 2008)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420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238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2" y="271185"/>
            <a:ext cx="2835757" cy="61060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34DF2BF-5F69-4E37-9771-426EE5753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45449CE-0381-494B-856A-447E3386C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2370"/>
            <a:ext cx="9144000" cy="1655762"/>
          </a:xfrm>
        </p:spPr>
        <p:txBody>
          <a:bodyPr/>
          <a:lstStyle/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651BB5A-7D46-484D-99B0-2389B3C2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959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sz="4900" b="1" dirty="0">
                <a:solidFill>
                  <a:schemeClr val="bg1"/>
                </a:solidFill>
              </a:rPr>
            </a:br>
            <a:r>
              <a:rPr lang="en-US" sz="49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8066-5D68-4DCE-B000-F6367D58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35" y="1604901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Baron, R. M., &amp; Kenny, D. A. (1986). The moderator–mediator variable distinction in social psychological research: Conceptual, strategic, and statistical considerations. Journal of Personality and Social Psychology, 51(6), 1173–1182. https://doi.org/10.1037/0022-3514.51.6.1173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Becker, H., Stuifbergen, A. K., Zhang, W., &amp; Sales, A. C. (2020). Moderator effects in intervention studies. Nursing research, 69(1), 62–68. https://doi.org/10.1097/NNR.0000000000000398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Burke, R. E., Jones, C. D., Hosokawa, P.,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Glorioso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T. J., Coleman, E. A., &amp;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Ginde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 A. (2018). Influence of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nonindex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hospital readmission on length of stay and mortality. Medical care, 56(1), 85–90. https://doi.org/10.1097/MLR.0000000000000829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Cohen, J., Cohen, P., West, S. G., &amp; Aiken, L. S. (2003). Applied multiple regression/correlation analysis for the behavioral sciences (3rd ed.). Lawrence Erlbaum Associates Publishers.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Hayes, A. F. (2009). Beyond Baron and Kenny: Statistical mediation analysis in the new millennium. Communication Monographs, 76(4), 408–420. https://doi.org/10.1080/03637750903310360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Hayes, A. F. (2021). The PROCESS macro for SPSS, SAS, and R. https://www.processmacro.org/index.html 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MacKinnon, D. P. (2008). Introduction to Statistical Mediation Analysis. New York: Erlbaum.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37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238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="1" dirty="0">
                <a:solidFill>
                  <a:schemeClr val="accent4"/>
                </a:solidFill>
              </a:rPr>
            </a:br>
            <a:br>
              <a:rPr lang="en-US" sz="4900" b="1" dirty="0">
                <a:solidFill>
                  <a:schemeClr val="accent4"/>
                </a:solidFill>
              </a:rPr>
            </a:br>
            <a:br>
              <a:rPr lang="en-US" sz="4900" b="1" dirty="0">
                <a:solidFill>
                  <a:schemeClr val="accent4"/>
                </a:solidFill>
              </a:rPr>
            </a:br>
            <a:r>
              <a:rPr lang="en-US" sz="49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br>
              <a:rPr lang="en-US" sz="4900" b="1" dirty="0">
                <a:solidFill>
                  <a:schemeClr val="accent4"/>
                </a:solidFill>
              </a:rPr>
            </a:br>
            <a:br>
              <a:rPr lang="en-US" b="1" dirty="0">
                <a:solidFill>
                  <a:schemeClr val="accent4"/>
                </a:solidFill>
              </a:rPr>
            </a:b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D4C706A-A4A2-4843-8694-17B32BB57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 regression (multivariable?)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Mediator and moderator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Multilevel modeling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Multivariable/variate analysis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 matching</a:t>
            </a:r>
          </a:p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60A42F0-4283-4D9A-94C9-B0CDAE19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20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sz="4900" b="1" dirty="0">
                <a:solidFill>
                  <a:schemeClr val="bg1"/>
                </a:solidFill>
              </a:rPr>
            </a:br>
            <a:r>
              <a:rPr lang="en-US" sz="49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8066-5D68-4DCE-B000-F6367D58D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58" y="1274083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Ming, K., &amp; Rosenbaum, P. R. (2000). Substantial gains in bias reduction from matching with a variable number of controls. Biometrics, 56(1), 118–124. https://doi.org/10.1111/j.0006-341x.2000.00118.x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Robins, J. M., &amp; Greenland, S. (1992). Identifiability and exchangeability for direct and indirect effects. Epidemiology (Cambridge, Mass.), 3(2), 143–155. https://doi.org/10.1097/00001648-199203000-00013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Schneider, A.,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Hommel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G., &amp;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Blettner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 (2010). Linear regression analysis: part 14 of a series on evaluation of scientific publications.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Deutsches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Arzteblatt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international, 107(44), 776–782. https://doi.org/10.3238/arztebl.2010.0776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Silber, J. H., Rosenbaum, P. R.,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Kelz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R. R., Gaskin, D. J., Ludwig, J. M., Ross, R. N.,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Niknam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B. A., Hill, A., Wang, M., Even-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Shoshan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O., &amp; Fleisher, L. A. (2015). Examining causes of racial disparities in general surgical mortality: hospital quality versus patient risk. Medical care, 53(7), 619–629. https://doi.org/10.1097/MLR.0000000000000377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Sobel, M. E. (1982). Asymptotic confidence intervals for indirect effects in structural equation models. Sociological Methodology, 13, 290–312. https://doi.org/10.2307/270723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Wu, B. U., Johannes, R. S., Kurtz, S., &amp; Banks, P. A. (2008). The impact of hospital-acquired infection on outcome in acute pancreatitis. Gastroenterology, 135(3), 816–820. https://doi.org/10.1053/j.gastro.2008.05.053 </a:t>
            </a:r>
          </a:p>
          <a:p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Yakusheva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O., Weiss, M. E.,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Bobay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K. L., Costa, L., Hughes, R. G., Hamilton, M., Bang, J., &amp;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Buerhaus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P. I. (2019). Individual nurse productivity in preparing patients for discharge is associated with patient likelihood of 30-day return to hospital. Medical care, 57(9), 688–694. https://doi.org/10.1097/MLR.0000000000001170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58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238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7DFE2-34F2-44DA-BE10-4C56E48F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statistics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 square test, t-test/ANOVA, correlation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Survival analysis (cox regression, time-varying covariates)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Propensity score matching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Weight, complex survey analysis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Generalized estimating equations (correlated repeated observations of the same patients over time/body parts, other clustering)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Assumptions?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9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sz="4900" b="1" dirty="0">
                <a:solidFill>
                  <a:schemeClr val="bg1"/>
                </a:solidFill>
              </a:rPr>
            </a:br>
            <a:r>
              <a:rPr lang="en-US" sz="49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Multivariable regression</a:t>
            </a:r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7091-3A4C-486F-A2AB-15502BF6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linear regression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Stepwise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8CAD21-BCFE-4864-BA4D-62D9893D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987" y="2559029"/>
            <a:ext cx="8107373" cy="3397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5AF172-42E2-41ED-B87D-E0499A9F51BC}"/>
              </a:ext>
            </a:extLst>
          </p:cNvPr>
          <p:cNvSpPr txBox="1"/>
          <p:nvPr/>
        </p:nvSpPr>
        <p:spPr>
          <a:xfrm>
            <a:off x="277856" y="6198919"/>
            <a:ext cx="410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(Schneider et al., 2010)</a:t>
            </a:r>
          </a:p>
        </p:txBody>
      </p:sp>
    </p:spTree>
    <p:extLst>
      <p:ext uri="{BB962C8B-B14F-4D97-AF65-F5344CB8AC3E}">
        <p14:creationId xmlns:p14="http://schemas.microsoft.com/office/powerpoint/2010/main" val="391304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sz="4900" b="1" dirty="0">
                <a:solidFill>
                  <a:schemeClr val="bg1"/>
                </a:solidFill>
              </a:rPr>
            </a:br>
            <a:r>
              <a:rPr lang="en-US" sz="49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Confounder</a:t>
            </a:r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D036C5-2694-AA6C-7EFC-51ECEE28B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4757" y="200478"/>
            <a:ext cx="5370141" cy="24297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4AF36C-9767-5931-0660-D1B0FF3DE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6" y="2794843"/>
            <a:ext cx="6188288" cy="2853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57578C-3C2C-B881-23FA-7A8018EDC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135" y="1674194"/>
            <a:ext cx="5687677" cy="450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sz="4900" b="1" dirty="0">
                <a:solidFill>
                  <a:schemeClr val="bg1"/>
                </a:solidFill>
              </a:rPr>
            </a:br>
            <a:r>
              <a:rPr lang="en-US" sz="49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Mediator</a:t>
            </a:r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A994-9E5F-4129-9D42-876F86CE2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versus indirect effects, full versus partial mediation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Hayes process (SPSS):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https://www.processmacro.org/index.html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4DB32EA-73DE-4214-8D88-4D1E5ED3E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672" y="575256"/>
            <a:ext cx="5415056" cy="2365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A980B2-74FE-482F-9123-424876448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269" y="1446174"/>
            <a:ext cx="3881085" cy="1004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44C7B4-D3C9-48F2-92BE-DC2CC7F96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269" y="2585427"/>
            <a:ext cx="3319463" cy="1143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4638F8-F288-408A-B7CC-95B2D2796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0269" y="3813542"/>
            <a:ext cx="9411979" cy="1231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47414-B6F7-4748-B3FA-DBA3570B0F2A}"/>
              </a:ext>
            </a:extLst>
          </p:cNvPr>
          <p:cNvSpPr txBox="1"/>
          <p:nvPr/>
        </p:nvSpPr>
        <p:spPr>
          <a:xfrm>
            <a:off x="71896" y="6262078"/>
            <a:ext cx="105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(MacKinnon, 2008; </a:t>
            </a:r>
            <a:r>
              <a:rPr lang="fi-FI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Baron &amp; Kenny, 1986; Hayes, 2009; Sobel, 1982; Robins &amp; Greenland,1992)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4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sz="4900" b="1" dirty="0">
                <a:solidFill>
                  <a:schemeClr val="bg1"/>
                </a:solidFill>
              </a:rPr>
            </a:br>
            <a:r>
              <a:rPr lang="en-US" sz="49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Moderator</a:t>
            </a:r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9B2B2A5-ACD2-4DC9-9458-AB2704D5F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5992" y="289985"/>
            <a:ext cx="5466384" cy="221383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356AB4-B9B8-4E2E-8971-413AF4525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93803"/>
            <a:ext cx="12192000" cy="1816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5A46B6-7B90-4A8E-BFAE-E02B2CEFCC59}"/>
              </a:ext>
            </a:extLst>
          </p:cNvPr>
          <p:cNvSpPr txBox="1"/>
          <p:nvPr/>
        </p:nvSpPr>
        <p:spPr>
          <a:xfrm>
            <a:off x="359624" y="5885503"/>
            <a:ext cx="456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(Cohen et al., 2003)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2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sz="4900" b="1" dirty="0">
                <a:solidFill>
                  <a:schemeClr val="bg1"/>
                </a:solidFill>
              </a:rPr>
            </a:br>
            <a:r>
              <a:rPr lang="en-US" sz="49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br>
              <a:rPr lang="en-US" sz="4900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EF67-760C-450F-9AEF-E69E38AF7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Mediator: class attendance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Moderator: baseline comorbidity, self-efficacy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Mediation analyses help us understand how active ingredients and mechanisms of action combine to produce change in a treatment target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Moderation analyses help us determine which circumstances, contexts, or individual characteristics might make that treatment most beneficial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E03A2-306F-4ED2-92C5-61E0876DC0BC}"/>
              </a:ext>
            </a:extLst>
          </p:cNvPr>
          <p:cNvSpPr txBox="1"/>
          <p:nvPr/>
        </p:nvSpPr>
        <p:spPr>
          <a:xfrm>
            <a:off x="287960" y="5956230"/>
            <a:ext cx="538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(Becker et al., 2020)</a:t>
            </a:r>
          </a:p>
        </p:txBody>
      </p:sp>
    </p:spTree>
    <p:extLst>
      <p:ext uri="{BB962C8B-B14F-4D97-AF65-F5344CB8AC3E}">
        <p14:creationId xmlns:p14="http://schemas.microsoft.com/office/powerpoint/2010/main" val="30275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5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5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ristina" panose="03060402040406080204" pitchFamily="66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D91D6-F074-4D7A-A876-30BFFAB1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2F78C2-3113-4C75-8DBB-2F0BF14E34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9624" y="1674194"/>
            <a:ext cx="8022376" cy="478369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494BA"/>
              </a:buClr>
              <a:buSzTx/>
              <a:buFont typeface="Wingdings 2" charset="2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F61CBCB-3720-4926-98D3-8BBDA5248EE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DC0C3-97AE-462B-B8EE-B833B494F9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E6F69-0C2D-6096-D7A3-E515AC8E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76" y="0"/>
            <a:ext cx="584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9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1889</Words>
  <Application>Microsoft Office PowerPoint</Application>
  <PresentationFormat>Widescreen</PresentationFormat>
  <Paragraphs>198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Lato Extended</vt:lpstr>
      <vt:lpstr>Pristina</vt:lpstr>
      <vt:lpstr>Roboto</vt:lpstr>
      <vt:lpstr>Times New Roman</vt:lpstr>
      <vt:lpstr>var(--fbyHH-fontFamily)</vt:lpstr>
      <vt:lpstr>Wingdings 2</vt:lpstr>
      <vt:lpstr>Office Theme</vt:lpstr>
      <vt:lpstr>1_Office Theme</vt:lpstr>
      <vt:lpstr>  Multivariate Modeling Health Outcomes Research Oct 21, 2025</vt:lpstr>
      <vt:lpstr>   Overview  </vt:lpstr>
      <vt:lpstr>Review</vt:lpstr>
      <vt:lpstr>  Multivariable regression  </vt:lpstr>
      <vt:lpstr>  Confounder  </vt:lpstr>
      <vt:lpstr>  Mediator  </vt:lpstr>
      <vt:lpstr>  Moderator  </vt:lpstr>
      <vt:lpstr>  Examples  </vt:lpstr>
      <vt:lpstr>PowerPoint Presentation</vt:lpstr>
      <vt:lpstr>Quality Reporting of Multivariable Regression Models in Observational Studies </vt:lpstr>
      <vt:lpstr>Multivariate analysis</vt:lpstr>
      <vt:lpstr>GEE correlation structures</vt:lpstr>
      <vt:lpstr>  Multi-level modeling  </vt:lpstr>
      <vt:lpstr>  Multi-level modeling  </vt:lpstr>
      <vt:lpstr>Complex survey analysis: NHANES</vt:lpstr>
      <vt:lpstr>  Multivariable/variate analysis  </vt:lpstr>
      <vt:lpstr>  Multivariate matching  </vt:lpstr>
      <vt:lpstr>Questions? Thank you!</vt:lpstr>
      <vt:lpstr>  References  </vt:lpstr>
      <vt:lpstr>  References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Modeling Health Outcomes Research Class 8 Oct 14, 2021</dc:title>
  <dc:creator>Wenhui Zhang</dc:creator>
  <cp:lastModifiedBy>Gary, Rebecca A</cp:lastModifiedBy>
  <cp:revision>4</cp:revision>
  <dcterms:created xsi:type="dcterms:W3CDTF">2021-10-20T18:32:56Z</dcterms:created>
  <dcterms:modified xsi:type="dcterms:W3CDTF">2025-06-19T13:52:01Z</dcterms:modified>
</cp:coreProperties>
</file>