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337" r:id="rId3"/>
    <p:sldId id="396" r:id="rId4"/>
    <p:sldId id="433" r:id="rId5"/>
    <p:sldId id="439" r:id="rId6"/>
    <p:sldId id="456" r:id="rId7"/>
    <p:sldId id="434" r:id="rId8"/>
    <p:sldId id="435" r:id="rId9"/>
    <p:sldId id="449" r:id="rId10"/>
    <p:sldId id="452" r:id="rId11"/>
    <p:sldId id="453" r:id="rId12"/>
    <p:sldId id="440" r:id="rId13"/>
    <p:sldId id="450" r:id="rId14"/>
    <p:sldId id="451" r:id="rId15"/>
    <p:sldId id="441" r:id="rId16"/>
    <p:sldId id="442" r:id="rId17"/>
    <p:sldId id="443" r:id="rId18"/>
    <p:sldId id="444" r:id="rId19"/>
    <p:sldId id="454" r:id="rId20"/>
    <p:sldId id="445" r:id="rId21"/>
    <p:sldId id="446" r:id="rId22"/>
    <p:sldId id="455" r:id="rId23"/>
    <p:sldId id="457" r:id="rId24"/>
    <p:sldId id="448" r:id="rId25"/>
    <p:sldId id="438" r:id="rId26"/>
    <p:sldId id="447" r:id="rId27"/>
    <p:sldId id="417" r:id="rId28"/>
    <p:sldId id="405" r:id="rId29"/>
    <p:sldId id="416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8" r:id="rId40"/>
    <p:sldId id="427" r:id="rId41"/>
    <p:sldId id="429" r:id="rId42"/>
    <p:sldId id="430" r:id="rId43"/>
    <p:sldId id="431" r:id="rId44"/>
    <p:sldId id="415" r:id="rId45"/>
    <p:sldId id="295" r:id="rId46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2D050"/>
    <a:srgbClr val="B79650"/>
    <a:srgbClr val="A50021"/>
    <a:srgbClr val="66FFFF"/>
    <a:srgbClr val="99FF99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9" autoAdjust="0"/>
    <p:restoredTop sz="94660"/>
  </p:normalViewPr>
  <p:slideViewPr>
    <p:cSldViewPr snapToGrid="0">
      <p:cViewPr>
        <p:scale>
          <a:sx n="101" d="100"/>
          <a:sy n="101" d="100"/>
        </p:scale>
        <p:origin x="-191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38" y="-96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6" tIns="46478" rIns="92956" bIns="46478" numCol="1" anchor="t" anchorCtr="0" compatLnSpc="1">
            <a:prstTxWarp prst="textNoShape">
              <a:avLst/>
            </a:prstTxWarp>
          </a:bodyPr>
          <a:lstStyle>
            <a:lvl1pPr defTabSz="92976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6" tIns="46478" rIns="92956" bIns="46478" numCol="1" anchor="t" anchorCtr="0" compatLnSpc="1">
            <a:prstTxWarp prst="textNoShape">
              <a:avLst/>
            </a:prstTxWarp>
          </a:bodyPr>
          <a:lstStyle>
            <a:lvl1pPr algn="r" defTabSz="92976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6" tIns="46478" rIns="92956" bIns="46478" numCol="1" anchor="b" anchorCtr="0" compatLnSpc="1">
            <a:prstTxWarp prst="textNoShape">
              <a:avLst/>
            </a:prstTxWarp>
          </a:bodyPr>
          <a:lstStyle>
            <a:lvl1pPr defTabSz="92976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6" tIns="46478" rIns="92956" bIns="46478" numCol="1" anchor="b" anchorCtr="0" compatLnSpc="1">
            <a:prstTxWarp prst="textNoShape">
              <a:avLst/>
            </a:prstTxWarp>
          </a:bodyPr>
          <a:lstStyle>
            <a:lvl1pPr algn="r" defTabSz="929760">
              <a:defRPr sz="1200"/>
            </a:lvl1pPr>
          </a:lstStyle>
          <a:p>
            <a:pPr>
              <a:defRPr/>
            </a:pPr>
            <a:fld id="{C819AFA7-07E3-41BA-AEE7-75E8DECAD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6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6" tIns="46478" rIns="92956" bIns="46478" numCol="1" anchor="t" anchorCtr="0" compatLnSpc="1">
            <a:prstTxWarp prst="textNoShape">
              <a:avLst/>
            </a:prstTxWarp>
          </a:bodyPr>
          <a:lstStyle>
            <a:lvl1pPr defTabSz="92976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6" tIns="46478" rIns="92956" bIns="46478" numCol="1" anchor="t" anchorCtr="0" compatLnSpc="1">
            <a:prstTxWarp prst="textNoShape">
              <a:avLst/>
            </a:prstTxWarp>
          </a:bodyPr>
          <a:lstStyle>
            <a:lvl1pPr algn="r" defTabSz="92976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6" tIns="46478" rIns="92956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6" tIns="46478" rIns="92956" bIns="46478" numCol="1" anchor="b" anchorCtr="0" compatLnSpc="1">
            <a:prstTxWarp prst="textNoShape">
              <a:avLst/>
            </a:prstTxWarp>
          </a:bodyPr>
          <a:lstStyle>
            <a:lvl1pPr defTabSz="92976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6" tIns="46478" rIns="92956" bIns="46478" numCol="1" anchor="b" anchorCtr="0" compatLnSpc="1">
            <a:prstTxWarp prst="textNoShape">
              <a:avLst/>
            </a:prstTxWarp>
          </a:bodyPr>
          <a:lstStyle>
            <a:lvl1pPr algn="r" defTabSz="929760">
              <a:defRPr sz="1200"/>
            </a:lvl1pPr>
          </a:lstStyle>
          <a:p>
            <a:pPr>
              <a:defRPr/>
            </a:pPr>
            <a:fld id="{4A9EBF17-E79B-4355-8746-5F551E171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21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49BB2C-9BA5-41B4-A9D9-8EB117C82474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2D40A0-F0CA-4829-B428-D64E254F9A7D}" type="slidenum">
              <a:rPr lang="en-US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5283" indent="-29049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1974" indent="-23239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26763" indent="-23239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1553" indent="-23239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56342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1132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85921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50711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0A12011-D9C4-4ED5-AAB6-BB8DE2786509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452999-4785-4262-898C-3768137D2B04}" type="slidenum">
              <a:rPr lang="en-US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EDA243-AB2A-4593-B321-703631C60836}" type="slidenum">
              <a:rPr lang="en-US" smtClean="0"/>
              <a:pPr eaLnBrk="1" hangingPunct="1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0E1EAE-7621-44BE-AF93-5C758BF70B07}" type="slidenum">
              <a:rPr lang="en-US" smtClean="0"/>
              <a:pPr eaLnBrk="1" hangingPunct="1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C89773-3A87-4D3D-B05F-4065EADD833F}" type="slidenum">
              <a:rPr lang="en-US" smtClean="0"/>
              <a:pPr eaLnBrk="1" hangingPunct="1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6DB4D7-A54B-44CA-984B-70BAB6136AC9}" type="slidenum">
              <a:rPr lang="en-US" smtClean="0"/>
              <a:pPr eaLnBrk="1" hangingPunct="1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F1C8FE-4715-4AD4-9366-EFD75545867F}" type="slidenum">
              <a:rPr lang="en-US" smtClean="0"/>
              <a:pPr eaLnBrk="1" hangingPunct="1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714EB0-7C29-463A-A5E4-A3BF98BD3F42}" type="slidenum">
              <a:rPr lang="en-US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D6266F-9D44-4839-9963-64DC3970E7B1}" type="slidenum">
              <a:rPr lang="en-US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4B2D97-2DC2-4128-8EA9-A7724CD55C20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7F7A3F-F751-49CF-A060-44B0FCB8FC80}" type="slidenum">
              <a:rPr lang="en-US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663E94-7D5F-4A1E-8300-B5F389A65F05}" type="slidenum">
              <a:rPr lang="en-US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09517E-E526-4E80-BBB2-8BB30B70A023}" type="slidenum">
              <a:rPr lang="en-US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1BC99B-4EA5-446C-8AF6-DD852690CD9A}" type="slidenum">
              <a:rPr lang="en-US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51A121-07DE-4336-8CF7-3B685D312B87}" type="slidenum">
              <a:rPr lang="en-US" smtClean="0"/>
              <a:pPr eaLnBrk="1" hangingPunct="1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6142A3-1EB2-41DB-BAEF-530498EB5D1C}" type="slidenum">
              <a:rPr lang="en-US" smtClean="0"/>
              <a:pPr eaLnBrk="1" hangingPunct="1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87AB0A-6F1A-4058-BCE1-398DF1DEDF7C}" type="slidenum">
              <a:rPr lang="en-US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A09C54-0B68-47A3-A0C0-9225F3890189}" type="slidenum">
              <a:rPr lang="en-US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E77438-4A1C-41F9-A4F7-6BDD65C4A558}" type="slidenum">
              <a:rPr lang="en-US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D6AC24-AF9F-40E0-AB98-7B4D8AB34E26}" type="slidenum">
              <a:rPr lang="en-US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977610-82BE-4247-8B2C-9EE10C4B158A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4E5DC5-0764-4448-AF38-267F33D4AB1F}" type="slidenum">
              <a:rPr lang="en-US" smtClean="0"/>
              <a:pPr eaLnBrk="1" hangingPunct="1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208E4B-AEAA-464E-9445-06E6D9EFB8CD}" type="slidenum">
              <a:rPr lang="en-US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FF3E22-CEB9-496A-BFF8-329AAB2BCAC7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47482C-765E-4485-93BD-34B137199E6B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BF4F21-2CBD-4764-813F-E600625744D6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BA1F38-0B86-492E-AC4D-D0E53C1ABCCD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F392CA-9C5B-49F3-9F41-DFA38F109B6B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95DACD-B527-4A69-81B5-A053797B937C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A73E62-7E2E-404F-87CD-3B807E38CD74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64770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Line 18"/>
          <p:cNvSpPr>
            <a:spLocks noChangeShapeType="1"/>
          </p:cNvSpPr>
          <p:nvPr userDrawn="1"/>
        </p:nvSpPr>
        <p:spPr bwMode="gray">
          <a:xfrm>
            <a:off x="0" y="428625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" name="Picture 19" descr="EmoryLogo_wTex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32556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3"/>
          <p:cNvSpPr txBox="1">
            <a:spLocks noChangeArrowheads="1"/>
          </p:cNvSpPr>
          <p:nvPr userDrawn="1"/>
        </p:nvSpPr>
        <p:spPr bwMode="gray">
          <a:xfrm>
            <a:off x="3294063" y="6477000"/>
            <a:ext cx="255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i="1" u="sng"/>
              <a:t>Research Roundtable</a:t>
            </a: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6"/>
          <p:cNvSpPr txBox="1">
            <a:spLocks noChangeArrowheads="1"/>
          </p:cNvSpPr>
          <p:nvPr userDrawn="1"/>
        </p:nvSpPr>
        <p:spPr bwMode="gray">
          <a:xfrm>
            <a:off x="3454400" y="0"/>
            <a:ext cx="223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/>
              <a:t>School of Nursing</a:t>
            </a:r>
          </a:p>
        </p:txBody>
      </p:sp>
      <p:sp>
        <p:nvSpPr>
          <p:cNvPr id="10" name="Text Box 28"/>
          <p:cNvSpPr txBox="1">
            <a:spLocks noChangeArrowheads="1"/>
          </p:cNvSpPr>
          <p:nvPr userDrawn="1"/>
        </p:nvSpPr>
        <p:spPr bwMode="gray">
          <a:xfrm>
            <a:off x="7674349" y="73025"/>
            <a:ext cx="1369265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b="1" i="1" dirty="0"/>
              <a:t>25 January </a:t>
            </a:r>
            <a:r>
              <a:rPr lang="en-US" sz="1200" b="1" i="1" dirty="0" smtClean="0"/>
              <a:t>2013</a:t>
            </a:r>
            <a:endParaRPr lang="en-US" sz="1200" b="1" i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983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93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93725"/>
            <a:ext cx="2170113" cy="558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88" y="593725"/>
            <a:ext cx="6361112" cy="558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23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593725"/>
            <a:ext cx="8683625" cy="10334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0188" y="1860550"/>
            <a:ext cx="4265612" cy="4319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0550"/>
            <a:ext cx="4265613" cy="4319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01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340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6843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188" y="1860550"/>
            <a:ext cx="4265612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0550"/>
            <a:ext cx="4265613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507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345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433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951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6819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0997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230188" y="593725"/>
            <a:ext cx="868362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5" tIns="45715" rIns="45715" bIns="45715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230188" y="1860550"/>
            <a:ext cx="868362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19"/>
          <p:cNvSpPr>
            <a:spLocks noChangeShapeType="1"/>
          </p:cNvSpPr>
          <p:nvPr userDrawn="1"/>
        </p:nvSpPr>
        <p:spPr bwMode="gray">
          <a:xfrm>
            <a:off x="0" y="428625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9" name="Picture 20" descr="EmoryLogo_wTex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32556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23"/>
          <p:cNvSpPr>
            <a:spLocks noChangeShapeType="1"/>
          </p:cNvSpPr>
          <p:nvPr userDrawn="1"/>
        </p:nvSpPr>
        <p:spPr bwMode="gray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Text Box 26"/>
          <p:cNvSpPr txBox="1">
            <a:spLocks noChangeArrowheads="1"/>
          </p:cNvSpPr>
          <p:nvPr userDrawn="1"/>
        </p:nvSpPr>
        <p:spPr bwMode="gray">
          <a:xfrm>
            <a:off x="3454400" y="0"/>
            <a:ext cx="223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/>
              <a:t>School of Nursing</a:t>
            </a:r>
          </a:p>
        </p:txBody>
      </p:sp>
      <p:sp>
        <p:nvSpPr>
          <p:cNvPr id="1032" name="Text Box 28"/>
          <p:cNvSpPr txBox="1">
            <a:spLocks noChangeArrowheads="1"/>
          </p:cNvSpPr>
          <p:nvPr userDrawn="1"/>
        </p:nvSpPr>
        <p:spPr bwMode="gray">
          <a:xfrm>
            <a:off x="7674349" y="73025"/>
            <a:ext cx="1369265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b="1" i="1" dirty="0"/>
              <a:t>25 January </a:t>
            </a:r>
            <a:r>
              <a:rPr lang="en-US" sz="1200" b="1" i="1" dirty="0" smtClean="0"/>
              <a:t>2013</a:t>
            </a:r>
            <a:endParaRPr lang="en-US" sz="1200" b="1" i="1" dirty="0"/>
          </a:p>
        </p:txBody>
      </p:sp>
      <p:sp>
        <p:nvSpPr>
          <p:cNvPr id="1033" name="Text Box 23"/>
          <p:cNvSpPr txBox="1">
            <a:spLocks noChangeArrowheads="1"/>
          </p:cNvSpPr>
          <p:nvPr userDrawn="1"/>
        </p:nvSpPr>
        <p:spPr bwMode="gray">
          <a:xfrm>
            <a:off x="3294063" y="6477000"/>
            <a:ext cx="255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i="1" u="sng"/>
              <a:t>Research Roundtable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sz="2400" b="1">
          <a:solidFill>
            <a:srgbClr val="002A54"/>
          </a:solidFill>
          <a:latin typeface="+mn-lt"/>
          <a:ea typeface="+mn-ea"/>
          <a:cs typeface="+mn-cs"/>
        </a:defRPr>
      </a:lvl1pPr>
      <a:lvl2pPr marL="579438" indent="-2365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sz="2400" b="1">
          <a:solidFill>
            <a:schemeClr val="folHlink"/>
          </a:solidFill>
          <a:latin typeface="+mn-lt"/>
        </a:defRPr>
      </a:lvl2pPr>
      <a:lvl3pPr marL="914400" indent="-2206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sz="2000" b="1">
          <a:solidFill>
            <a:srgbClr val="002A54"/>
          </a:solidFill>
          <a:latin typeface="+mn-lt"/>
        </a:defRPr>
      </a:lvl3pPr>
      <a:lvl4pPr marL="1203325" indent="-174625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chemeClr val="folHlink"/>
          </a:solidFill>
          <a:latin typeface="+mn-lt"/>
        </a:defRPr>
      </a:lvl4pPr>
      <a:lvl5pPr marL="1493838" indent="-17621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5pPr>
      <a:lvl6pPr marL="19510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6pPr>
      <a:lvl7pPr marL="24082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7pPr>
      <a:lvl8pPr marL="28654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8pPr>
      <a:lvl9pPr marL="33226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ielsoper.com/Interac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danielsoper.com/Interaction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.ohio-state.edu/ahayes/sobel.ht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akenny.net/cm/mediate.ht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hyperlink" Target="http://amosdevelopment.com/video/indirect/flash/indirect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rsing.emory.edu/pulse/statistic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584200"/>
            <a:ext cx="7821612" cy="2676525"/>
          </a:xfrm>
        </p:spPr>
        <p:txBody>
          <a:bodyPr/>
          <a:lstStyle/>
          <a:p>
            <a:pPr eaLnBrk="1" hangingPunct="1"/>
            <a:r>
              <a:rPr lang="en-US" sz="3600" smtClean="0"/>
              <a:t>Demystification of </a:t>
            </a:r>
            <a:br>
              <a:rPr lang="en-US" sz="3600" smtClean="0"/>
            </a:br>
            <a:r>
              <a:rPr lang="en-US" sz="3600" smtClean="0"/>
              <a:t>Important Research Concepts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800" i="1" smtClean="0"/>
              <a:t>Covariates, Confounding, </a:t>
            </a:r>
            <a:br>
              <a:rPr lang="en-US" sz="2800" i="1" smtClean="0"/>
            </a:br>
            <a:r>
              <a:rPr lang="en-US" sz="2800" i="1" smtClean="0"/>
              <a:t>Moderators and Mediators</a:t>
            </a:r>
            <a:endParaRPr lang="en-US" sz="2800" i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8075"/>
            <a:ext cx="6400800" cy="26003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Drenna Waldrop-Valverde, Ph.D.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Associate Professor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Melinda K. Higgins, Ph.D.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Associate Professor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25 January 2013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44538" y="3403600"/>
            <a:ext cx="759777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smtClean="0"/>
              <a:t>Moderators and Mediators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215" y="1563988"/>
            <a:ext cx="7315200" cy="4319588"/>
          </a:xfrm>
        </p:spPr>
        <p:txBody>
          <a:bodyPr anchor="t" anchorCtr="0"/>
          <a:lstStyle/>
          <a:p>
            <a:r>
              <a:rPr lang="en-US" sz="2800" b="0" dirty="0" smtClean="0"/>
              <a:t>Definitional difference</a:t>
            </a:r>
          </a:p>
          <a:p>
            <a:pPr lvl="1"/>
            <a:r>
              <a:rPr lang="en-US" sz="2800" b="0" dirty="0" smtClean="0"/>
              <a:t>A moderator is a separate independent variable</a:t>
            </a:r>
          </a:p>
          <a:p>
            <a:pPr lvl="1"/>
            <a:r>
              <a:rPr lang="en-US" sz="2800" b="0" dirty="0" smtClean="0"/>
              <a:t>A mediator is predicted by the independent variable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258486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smtClean="0"/>
              <a:t>Moderators and Mediators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215" y="1563988"/>
            <a:ext cx="7315200" cy="4319588"/>
          </a:xfrm>
        </p:spPr>
        <p:txBody>
          <a:bodyPr anchor="t" anchorCtr="0"/>
          <a:lstStyle/>
          <a:p>
            <a:r>
              <a:rPr lang="en-US" sz="2800" b="0" dirty="0" smtClean="0"/>
              <a:t>Mediator-oriented research:</a:t>
            </a:r>
          </a:p>
          <a:p>
            <a:pPr lvl="1"/>
            <a:r>
              <a:rPr lang="en-US" sz="2800" b="0" dirty="0" smtClean="0"/>
              <a:t>What is the mechanism of the relationship between the independent variable and the outcome variable? </a:t>
            </a:r>
            <a:r>
              <a:rPr lang="en-US" sz="2800" b="0" u="sng" dirty="0" smtClean="0"/>
              <a:t>How? Why?</a:t>
            </a:r>
          </a:p>
          <a:p>
            <a:r>
              <a:rPr lang="en-US" sz="2800" b="0" dirty="0" smtClean="0"/>
              <a:t>Moderator-oriented research:</a:t>
            </a:r>
          </a:p>
          <a:p>
            <a:pPr lvl="1"/>
            <a:r>
              <a:rPr lang="en-US" sz="2800" b="0" u="sng" dirty="0" smtClean="0"/>
              <a:t>When</a:t>
            </a:r>
            <a:r>
              <a:rPr lang="en-US" sz="2800" b="0" dirty="0" smtClean="0"/>
              <a:t> does a relationship occur between the independent variable and outcome variable?</a:t>
            </a:r>
            <a:endParaRPr lang="en-US" sz="2800" b="0" u="sng" dirty="0"/>
          </a:p>
        </p:txBody>
      </p:sp>
    </p:spTree>
    <p:extLst>
      <p:ext uri="{BB962C8B-B14F-4D97-AF65-F5344CB8AC3E}">
        <p14:creationId xmlns:p14="http://schemas.microsoft.com/office/powerpoint/2010/main" val="2343949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smtClean="0"/>
              <a:t>Moderators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7411" y="1712269"/>
            <a:ext cx="7793466" cy="4319588"/>
          </a:xfrm>
        </p:spPr>
        <p:txBody>
          <a:bodyPr anchor="t"/>
          <a:lstStyle/>
          <a:p>
            <a:pPr eaLnBrk="1" hangingPunct="1">
              <a:buFont typeface="Arial" charset="0"/>
              <a:buChar char="•"/>
            </a:pPr>
            <a:r>
              <a:rPr lang="en-US" sz="2600" b="0" dirty="0"/>
              <a:t>“</a:t>
            </a:r>
            <a:r>
              <a:rPr lang="en-US" sz="2600" b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 moderator is an independent variable that affects the strength or direction of the association between another independent variable and an outcome variable</a:t>
            </a:r>
            <a:r>
              <a:rPr lang="en-US" sz="2600" b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.” </a:t>
            </a:r>
            <a:r>
              <a:rPr lang="en-US" sz="2600" b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2600" b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Bennett, 2000)</a:t>
            </a:r>
            <a:endParaRPr lang="en-US" sz="2600" b="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600" b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A </a:t>
            </a:r>
            <a:r>
              <a:rPr lang="en-US" sz="2600" b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simple analogy is a dimmer that adjusts the strength of a switch on the lighting</a:t>
            </a:r>
            <a:r>
              <a:rPr lang="en-US" sz="2600" b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endParaRPr lang="en-US" sz="2600" b="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600" b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“… the moderation effect is more commonly known as the statistical term “interaction” </a:t>
            </a:r>
            <a:r>
              <a:rPr lang="en-US" sz="2600" b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effect” </a:t>
            </a:r>
            <a:r>
              <a:rPr lang="en-US" sz="2600" b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2600" b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Wu</a:t>
            </a:r>
            <a:r>
              <a:rPr lang="en-US" sz="2600" b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600" b="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Zumbo</a:t>
            </a:r>
            <a:r>
              <a:rPr lang="en-US" sz="2600" b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)</a:t>
            </a:r>
            <a:endParaRPr lang="en-US" sz="2600" b="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ea typeface="Verdana" pitchFamily="34" charset="0"/>
                <a:cs typeface="Verdana" pitchFamily="34" charset="0"/>
              </a:rPr>
              <a:t>Moderator Models</a:t>
            </a:r>
            <a:endParaRPr lang="en-US" sz="4000" b="1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87331" y="1667435"/>
            <a:ext cx="6122893" cy="1910380"/>
            <a:chOff x="1290918" y="4939552"/>
            <a:chExt cx="6122893" cy="1910380"/>
          </a:xfrm>
        </p:grpSpPr>
        <p:sp>
          <p:nvSpPr>
            <p:cNvPr id="4" name="Rectangle 3"/>
            <p:cNvSpPr/>
            <p:nvPr/>
          </p:nvSpPr>
          <p:spPr>
            <a:xfrm>
              <a:off x="1290918" y="4939552"/>
              <a:ext cx="1441524" cy="5916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Independent</a:t>
              </a:r>
            </a:p>
            <a:p>
              <a:pPr algn="ctr"/>
              <a:r>
                <a:rPr lang="en-US" sz="1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Variable</a:t>
              </a:r>
              <a:endParaRPr lang="en-US" sz="1600" b="1" dirty="0">
                <a:ln w="12700">
                  <a:noFill/>
                  <a:prstDash val="solid"/>
                </a:ln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72287" y="5531223"/>
              <a:ext cx="1441524" cy="5916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Outcome</a:t>
              </a:r>
            </a:p>
            <a:p>
              <a:pPr algn="ctr"/>
              <a:r>
                <a:rPr lang="en-US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Variable</a:t>
              </a:r>
              <a:endParaRPr lang="en-US" b="1" dirty="0">
                <a:ln w="12700">
                  <a:noFill/>
                  <a:prstDash val="solid"/>
                </a:ln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004506" y="5898776"/>
              <a:ext cx="38153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290918" y="6258261"/>
              <a:ext cx="1441524" cy="5916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Moderator</a:t>
              </a:r>
            </a:p>
            <a:p>
              <a:pPr algn="ctr"/>
              <a:r>
                <a:rPr lang="en-US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Variable</a:t>
              </a:r>
              <a:endParaRPr lang="en-US" b="1" dirty="0">
                <a:ln w="12700">
                  <a:noFill/>
                  <a:prstDash val="solid"/>
                </a:ln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004506" y="5584115"/>
              <a:ext cx="0" cy="62932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 flipV="1">
            <a:off x="564775" y="3909872"/>
            <a:ext cx="7723991" cy="43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87331" y="4396283"/>
            <a:ext cx="6122893" cy="1589448"/>
            <a:chOff x="1366220" y="4557651"/>
            <a:chExt cx="6122893" cy="1589448"/>
          </a:xfrm>
        </p:grpSpPr>
        <p:grpSp>
          <p:nvGrpSpPr>
            <p:cNvPr id="15" name="Group 14"/>
            <p:cNvGrpSpPr/>
            <p:nvPr/>
          </p:nvGrpSpPr>
          <p:grpSpPr>
            <a:xfrm>
              <a:off x="1366220" y="4557651"/>
              <a:ext cx="6122893" cy="595254"/>
              <a:chOff x="1290918" y="4756669"/>
              <a:chExt cx="6122893" cy="59525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90918" y="4760252"/>
                <a:ext cx="1441524" cy="59167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n w="12700">
                      <a:noFill/>
                      <a:prstDash val="solid"/>
                    </a:ln>
                    <a:solidFill>
                      <a:schemeClr val="tx1">
                        <a:lumMod val="90000"/>
                        <a:lumOff val="10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Independent</a:t>
                </a:r>
              </a:p>
              <a:p>
                <a:pPr algn="ctr"/>
                <a:r>
                  <a:rPr lang="en-US" sz="1600" b="1" dirty="0" smtClean="0">
                    <a:ln w="12700">
                      <a:noFill/>
                      <a:prstDash val="solid"/>
                    </a:ln>
                    <a:solidFill>
                      <a:schemeClr val="tx1">
                        <a:lumMod val="90000"/>
                        <a:lumOff val="10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Variable</a:t>
                </a:r>
                <a:endParaRPr lang="en-US" sz="1600" b="1" dirty="0">
                  <a:ln w="12700">
                    <a:noFill/>
                    <a:prstDash val="solid"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972287" y="4756669"/>
                <a:ext cx="1441524" cy="59167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n w="12700">
                      <a:noFill/>
                      <a:prstDash val="solid"/>
                    </a:ln>
                    <a:solidFill>
                      <a:schemeClr val="tx1">
                        <a:lumMod val="90000"/>
                        <a:lumOff val="10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Outcome</a:t>
                </a:r>
              </a:p>
              <a:p>
                <a:pPr algn="ctr"/>
                <a:r>
                  <a:rPr lang="en-US" b="1" dirty="0" smtClean="0">
                    <a:ln w="12700">
                      <a:noFill/>
                      <a:prstDash val="solid"/>
                    </a:ln>
                    <a:solidFill>
                      <a:schemeClr val="tx1">
                        <a:lumMod val="90000"/>
                        <a:lumOff val="10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Variable</a:t>
                </a:r>
                <a:endParaRPr lang="en-US" b="1" dirty="0">
                  <a:ln w="12700">
                    <a:noFill/>
                    <a:prstDash val="solid"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2840020" y="5052505"/>
                <a:ext cx="3022898" cy="125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/>
            <p:cNvSpPr/>
            <p:nvPr/>
          </p:nvSpPr>
          <p:spPr>
            <a:xfrm>
              <a:off x="3842271" y="5555428"/>
              <a:ext cx="1441524" cy="5916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Moderator</a:t>
              </a:r>
            </a:p>
            <a:p>
              <a:pPr algn="ctr"/>
              <a:r>
                <a:rPr lang="en-US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Variable</a:t>
              </a:r>
              <a:endParaRPr lang="en-US" b="1" dirty="0">
                <a:ln w="12700">
                  <a:noFill/>
                  <a:prstDash val="solid"/>
                </a:ln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4563033" y="4866039"/>
              <a:ext cx="2" cy="689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15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smtClean="0"/>
              <a:t>Moderators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77" y="1563988"/>
            <a:ext cx="7406640" cy="4389120"/>
          </a:xfrm>
        </p:spPr>
        <p:txBody>
          <a:bodyPr anchor="t" anchorCtr="0"/>
          <a:lstStyle/>
          <a:p>
            <a:r>
              <a:rPr lang="en-US" b="0" dirty="0" smtClean="0"/>
              <a:t>May be investigated when there is a weak or inconsistent relationship between independent variable and outcome variable</a:t>
            </a:r>
          </a:p>
          <a:p>
            <a:r>
              <a:rPr lang="en-US" b="0" dirty="0" smtClean="0"/>
              <a:t>More interested in the independent variable than the moderator</a:t>
            </a:r>
          </a:p>
          <a:p>
            <a:r>
              <a:rPr lang="en-US" b="0" dirty="0" smtClean="0"/>
              <a:t>May be an “external” influence on a person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69067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30188" y="398463"/>
            <a:ext cx="8683625" cy="581025"/>
          </a:xfrm>
        </p:spPr>
        <p:txBody>
          <a:bodyPr/>
          <a:lstStyle/>
          <a:p>
            <a:r>
              <a:rPr lang="en-US" u="none" dirty="0" smtClean="0"/>
              <a:t>Moderators – “Interactions”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78100" y="1141413"/>
            <a:ext cx="1287463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IV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61075" y="2352675"/>
            <a:ext cx="1287463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DV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865563" y="1504950"/>
            <a:ext cx="2195512" cy="1211263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578100" y="2352675"/>
            <a:ext cx="1287463" cy="727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78100" y="3541713"/>
            <a:ext cx="1287463" cy="727075"/>
          </a:xfrm>
          <a:prstGeom prst="roundRect">
            <a:avLst/>
          </a:prstGeom>
          <a:gradFill flip="none" rotWithShape="1">
            <a:gsLst>
              <a:gs pos="0">
                <a:srgbClr val="996633"/>
              </a:gs>
              <a:gs pos="38000">
                <a:srgbClr val="996633"/>
              </a:gs>
              <a:gs pos="100000">
                <a:srgbClr val="156B1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IV x Mod</a:t>
            </a:r>
          </a:p>
        </p:txBody>
      </p:sp>
      <p:cxnSp>
        <p:nvCxnSpPr>
          <p:cNvPr id="23" name="Straight Arrow Connector 22"/>
          <p:cNvCxnSpPr>
            <a:stCxn id="9" idx="3"/>
            <a:endCxn id="5" idx="1"/>
          </p:cNvCxnSpPr>
          <p:nvPr/>
        </p:nvCxnSpPr>
        <p:spPr>
          <a:xfrm>
            <a:off x="3865563" y="2716213"/>
            <a:ext cx="2195512" cy="1587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5" idx="1"/>
          </p:cNvCxnSpPr>
          <p:nvPr/>
        </p:nvCxnSpPr>
        <p:spPr>
          <a:xfrm flipV="1">
            <a:off x="3865563" y="2716213"/>
            <a:ext cx="2195512" cy="1189037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85913" y="3359150"/>
            <a:ext cx="4024312" cy="1588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25988" y="16748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725988" y="2312988"/>
            <a:ext cx="371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725988" y="2946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46163" y="4537075"/>
            <a:ext cx="6726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DV = intercept + a(IV) + b(Mod)  + c(IV x Mod)</a:t>
            </a:r>
          </a:p>
          <a:p>
            <a:pPr eaLnBrk="1" hangingPunct="1"/>
            <a:r>
              <a:rPr lang="en-US" sz="2400"/>
              <a:t>Y    =      </a:t>
            </a:r>
            <a:r>
              <a:rPr lang="el-GR" sz="2400"/>
              <a:t>β</a:t>
            </a:r>
            <a:r>
              <a:rPr lang="en-US" sz="2400" baseline="-25000"/>
              <a:t>0</a:t>
            </a:r>
            <a:r>
              <a:rPr lang="en-US" sz="2400"/>
              <a:t>        + </a:t>
            </a:r>
            <a:r>
              <a:rPr lang="el-GR" sz="2400"/>
              <a:t>β</a:t>
            </a:r>
            <a:r>
              <a:rPr lang="en-US" sz="2400" baseline="-25000"/>
              <a:t>1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 + </a:t>
            </a:r>
            <a:r>
              <a:rPr lang="el-GR" sz="2400"/>
              <a:t>β</a:t>
            </a:r>
            <a:r>
              <a:rPr lang="en-US" sz="2400" baseline="-25000"/>
              <a:t>2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      + </a:t>
            </a:r>
            <a:r>
              <a:rPr lang="el-GR" sz="2400"/>
              <a:t>β</a:t>
            </a:r>
            <a:r>
              <a:rPr lang="en-US" sz="2400" baseline="-25000"/>
              <a:t>12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+ </a:t>
            </a:r>
            <a:r>
              <a:rPr lang="el-GR" sz="2400"/>
              <a:t>ε</a:t>
            </a:r>
            <a:endParaRPr lang="en-US" sz="2400" baseline="-2500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915025" y="1017588"/>
            <a:ext cx="303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** See Baron, Kenny (1986)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2120900" y="1035050"/>
            <a:ext cx="298450" cy="2155825"/>
          </a:xfrm>
          <a:prstGeom prst="leftBrace">
            <a:avLst>
              <a:gd name="adj1" fmla="val 77083"/>
              <a:gd name="adj2" fmla="val 50000"/>
            </a:avLst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Left Brace 36"/>
          <p:cNvSpPr/>
          <p:nvPr/>
        </p:nvSpPr>
        <p:spPr>
          <a:xfrm>
            <a:off x="2120900" y="3482975"/>
            <a:ext cx="298450" cy="911225"/>
          </a:xfrm>
          <a:prstGeom prst="leftBrace">
            <a:avLst>
              <a:gd name="adj1" fmla="val 77083"/>
              <a:gd name="adj2" fmla="val 50000"/>
            </a:avLst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76325" y="1892300"/>
            <a:ext cx="109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Block 1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076325" y="3721100"/>
            <a:ext cx="10969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Block 2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6200000">
            <a:off x="5235576" y="4975225"/>
            <a:ext cx="823912" cy="1587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98450" y="5570538"/>
            <a:ext cx="8566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6600CC"/>
                </a:solidFill>
              </a:rPr>
              <a:t>Step 1 – enter IV and Mod into model – may or may not be significant</a:t>
            </a:r>
          </a:p>
          <a:p>
            <a:pPr eaLnBrk="1" hangingPunct="1"/>
            <a:r>
              <a:rPr lang="en-US" sz="2000" b="1">
                <a:solidFill>
                  <a:srgbClr val="6600CC"/>
                </a:solidFill>
              </a:rPr>
              <a:t>Step 2 – add interaction term – see if “c” or </a:t>
            </a:r>
            <a:r>
              <a:rPr lang="el-GR" sz="2000" b="1">
                <a:solidFill>
                  <a:srgbClr val="6600CC"/>
                </a:solidFill>
              </a:rPr>
              <a:t>β</a:t>
            </a:r>
            <a:r>
              <a:rPr lang="en-US" sz="2000" b="1" baseline="-25000">
                <a:solidFill>
                  <a:srgbClr val="6600CC"/>
                </a:solidFill>
              </a:rPr>
              <a:t>12 </a:t>
            </a:r>
            <a:r>
              <a:rPr lang="en-US" sz="2000" b="1">
                <a:solidFill>
                  <a:srgbClr val="6600CC"/>
                </a:solidFill>
              </a:rPr>
              <a:t>is significant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9" grpId="0" animBg="1"/>
      <p:bldP spid="31" grpId="0"/>
      <p:bldP spid="32" grpId="0"/>
      <p:bldP spid="33" grpId="0"/>
      <p:bldP spid="34" grpId="0" build="p"/>
      <p:bldP spid="35" grpId="0"/>
      <p:bldP spid="36" grpId="0" animBg="1"/>
      <p:bldP spid="37" grpId="0" animBg="1"/>
      <p:bldP spid="38" grpId="0"/>
      <p:bldP spid="39" grpId="0"/>
      <p:bldP spid="4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30188" y="473075"/>
            <a:ext cx="8683625" cy="544513"/>
          </a:xfrm>
        </p:spPr>
        <p:txBody>
          <a:bodyPr/>
          <a:lstStyle/>
          <a:p>
            <a:r>
              <a:rPr lang="en-US" smtClean="0"/>
              <a:t>Moderators - Interactions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188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992188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7800" y="4746625"/>
            <a:ext cx="868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Moderators can be either categorical or continuous and can “interact” with either categorical or continuous IVs. </a:t>
            </a:r>
          </a:p>
          <a:p>
            <a:pPr eaLnBrk="1" hangingPunct="1"/>
            <a:endParaRPr lang="en-US" sz="2000" b="1"/>
          </a:p>
          <a:p>
            <a:pPr eaLnBrk="1" hangingPunct="1"/>
            <a:r>
              <a:rPr lang="en-US" sz="2000" b="1"/>
              <a:t>The resulting interaction effect can change either the magnitude of the slope, change its sign (positive to negative) or both.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30188" y="454025"/>
            <a:ext cx="8683625" cy="498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Example [Cohen, Cohen, et.al. 2003]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4163" y="985838"/>
            <a:ext cx="78733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 smtClean="0"/>
              <a:t>DV </a:t>
            </a:r>
            <a:r>
              <a:rPr lang="en-US" sz="2000" b="1" dirty="0"/>
              <a:t>= Endurance</a:t>
            </a:r>
          </a:p>
          <a:p>
            <a:pPr eaLnBrk="1" hangingPunct="1"/>
            <a:r>
              <a:rPr lang="en-US" sz="2000" b="1" dirty="0" smtClean="0"/>
              <a:t>IV </a:t>
            </a:r>
            <a:r>
              <a:rPr lang="en-US" sz="2000" b="1" dirty="0"/>
              <a:t>= Age (centered)</a:t>
            </a:r>
          </a:p>
          <a:p>
            <a:pPr eaLnBrk="1" hangingPunct="1"/>
            <a:r>
              <a:rPr lang="en-US" sz="2000" b="1" dirty="0" smtClean="0"/>
              <a:t>Mod </a:t>
            </a:r>
            <a:r>
              <a:rPr lang="en-US" sz="2000" b="1" dirty="0"/>
              <a:t>= Previous Years of Vigorous Physical Exercise (centered)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27325" y="2525713"/>
            <a:ext cx="1287463" cy="728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10300" y="3736975"/>
            <a:ext cx="1422400" cy="7286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Endurance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4014788" y="2890838"/>
            <a:ext cx="2195512" cy="12112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727325" y="3736975"/>
            <a:ext cx="1287463" cy="7286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27325" y="4926013"/>
            <a:ext cx="1287463" cy="728662"/>
          </a:xfrm>
          <a:prstGeom prst="roundRect">
            <a:avLst/>
          </a:prstGeom>
          <a:gradFill flip="none" rotWithShape="1">
            <a:gsLst>
              <a:gs pos="0">
                <a:srgbClr val="996633"/>
              </a:gs>
              <a:gs pos="38000">
                <a:srgbClr val="996633"/>
              </a:gs>
              <a:gs pos="100000">
                <a:srgbClr val="156B1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Age x Exercise</a:t>
            </a:r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4014788" y="4102100"/>
            <a:ext cx="2195512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4014788" y="4102100"/>
            <a:ext cx="2195512" cy="118903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5138" y="4743450"/>
            <a:ext cx="4024312" cy="1588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5213" y="3060700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75213" y="369728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5213" y="4332288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2270125" y="2420938"/>
            <a:ext cx="298450" cy="2155825"/>
          </a:xfrm>
          <a:prstGeom prst="leftBrace">
            <a:avLst>
              <a:gd name="adj1" fmla="val 77083"/>
              <a:gd name="adj2" fmla="val 50000"/>
            </a:avLst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2270125" y="4868863"/>
            <a:ext cx="298450" cy="911225"/>
          </a:xfrm>
          <a:prstGeom prst="leftBrace">
            <a:avLst>
              <a:gd name="adj1" fmla="val 77083"/>
              <a:gd name="adj2" fmla="val 50000"/>
            </a:avLst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25550" y="3278188"/>
            <a:ext cx="109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Block 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225550" y="5106988"/>
            <a:ext cx="109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Block 2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0" y="5962650"/>
            <a:ext cx="9378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/>
              <a:t>“centering” – i.e. subtracting the “grand mean” prevents “spurious relationships.”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2547938" y="603250"/>
            <a:ext cx="6596062" cy="506413"/>
          </a:xfrm>
        </p:spPr>
        <p:txBody>
          <a:bodyPr/>
          <a:lstStyle/>
          <a:p>
            <a:pPr algn="l"/>
            <a:r>
              <a:rPr lang="en-US" dirty="0" smtClean="0"/>
              <a:t>“Interaction” – </a:t>
            </a:r>
            <a:r>
              <a:rPr lang="en-US" strike="sngStrike" dirty="0" smtClean="0"/>
              <a:t>$5</a:t>
            </a:r>
            <a:r>
              <a:rPr lang="en-US" dirty="0" smtClean="0"/>
              <a:t> FREE software</a:t>
            </a:r>
          </a:p>
        </p:txBody>
      </p: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15875" y="6469063"/>
            <a:ext cx="909796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see </a:t>
            </a:r>
            <a:r>
              <a:rPr lang="en-US">
                <a:hlinkClick r:id="rId3"/>
              </a:rPr>
              <a:t>http://www.danielsoper.com/Interaction/</a:t>
            </a:r>
            <a:r>
              <a:rPr lang="en-US"/>
              <a:t> - Asst. Prof. California State Univ - Fullerton</a:t>
            </a:r>
          </a:p>
        </p:txBody>
      </p:sp>
      <p:pic>
        <p:nvPicPr>
          <p:cNvPr id="8" name="Picture 7" descr="Interaction_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3" y="1260279"/>
            <a:ext cx="8170862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2" descr="Interaction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530225"/>
            <a:ext cx="23622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 lnSpcReduction="10000"/>
          </a:bodyPr>
          <a:lstStyle/>
          <a:p>
            <a:r>
              <a:rPr lang="en-US" b="0" dirty="0" smtClean="0"/>
              <a:t>Waldrop-Valverde et al., (under revision) showed that social support </a:t>
            </a:r>
            <a:r>
              <a:rPr lang="en-US" b="0" i="1" dirty="0" smtClean="0"/>
              <a:t>moderated</a:t>
            </a:r>
            <a:r>
              <a:rPr lang="en-US" b="0" dirty="0" smtClean="0"/>
              <a:t> the effect of cognitive impairment on appointment attendance</a:t>
            </a:r>
          </a:p>
          <a:p>
            <a:r>
              <a:rPr lang="en-US" b="0" dirty="0" smtClean="0"/>
              <a:t>Cognitive impairment had a negative effect on appointment attendance if social support was used less</a:t>
            </a:r>
            <a:endParaRPr lang="en-US" b="0" dirty="0"/>
          </a:p>
        </p:txBody>
      </p:sp>
      <p:pic>
        <p:nvPicPr>
          <p:cNvPr id="7680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2" y="1897370"/>
            <a:ext cx="4769008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981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760413"/>
            <a:ext cx="8683625" cy="531812"/>
          </a:xfrm>
        </p:spPr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223838" y="819150"/>
            <a:ext cx="8732837" cy="5730875"/>
          </a:xfrm>
        </p:spPr>
        <p:txBody>
          <a:bodyPr/>
          <a:lstStyle/>
          <a:p>
            <a:pPr marL="508000" indent="-508000" eaLnBrk="1" hangingPunct="1">
              <a:lnSpc>
                <a:spcPct val="80000"/>
              </a:lnSpc>
              <a:buFontTx/>
              <a:buAutoNum type="romanUcPeriod"/>
            </a:pPr>
            <a:r>
              <a:rPr lang="en-US" dirty="0" smtClean="0"/>
              <a:t>Introduction</a:t>
            </a:r>
          </a:p>
          <a:p>
            <a:pPr marL="508000" indent="-508000" eaLnBrk="1" hangingPunct="1">
              <a:lnSpc>
                <a:spcPct val="80000"/>
              </a:lnSpc>
              <a:buFontTx/>
              <a:buAutoNum type="romanUcPeriod"/>
            </a:pPr>
            <a:r>
              <a:rPr lang="en-US" dirty="0" smtClean="0"/>
              <a:t>Covariates</a:t>
            </a:r>
          </a:p>
          <a:p>
            <a:pPr marL="508000" indent="-508000" eaLnBrk="1" hangingPunct="1">
              <a:lnSpc>
                <a:spcPct val="80000"/>
              </a:lnSpc>
              <a:buFontTx/>
              <a:buAutoNum type="romanUcPeriod"/>
            </a:pPr>
            <a:r>
              <a:rPr lang="en-US" dirty="0" smtClean="0"/>
              <a:t>Confounders</a:t>
            </a:r>
          </a:p>
          <a:p>
            <a:pPr marL="508000" indent="-508000" eaLnBrk="1" hangingPunct="1">
              <a:lnSpc>
                <a:spcPct val="80000"/>
              </a:lnSpc>
              <a:buFontTx/>
              <a:buAutoNum type="romanUcPeriod"/>
            </a:pPr>
            <a:r>
              <a:rPr lang="en-US" dirty="0" smtClean="0"/>
              <a:t>Moderators</a:t>
            </a:r>
          </a:p>
          <a:p>
            <a:pPr marL="508000" indent="-508000" eaLnBrk="1" hangingPunct="1">
              <a:lnSpc>
                <a:spcPct val="80000"/>
              </a:lnSpc>
              <a:buFontTx/>
              <a:buAutoNum type="romanUcPeriod"/>
            </a:pPr>
            <a:r>
              <a:rPr lang="en-US" dirty="0" smtClean="0"/>
              <a:t>Mediators</a:t>
            </a:r>
          </a:p>
          <a:p>
            <a:pPr marL="508000" indent="-508000" eaLnBrk="1" hangingPunct="1">
              <a:lnSpc>
                <a:spcPct val="80000"/>
              </a:lnSpc>
              <a:buFontTx/>
              <a:buAutoNum type="romanUcPeriod"/>
            </a:pPr>
            <a:r>
              <a:rPr lang="en-US" dirty="0" smtClean="0"/>
              <a:t>Summary Comparison</a:t>
            </a:r>
          </a:p>
          <a:p>
            <a:pPr marL="508000" indent="-508000" eaLnBrk="1" hangingPunct="1">
              <a:lnSpc>
                <a:spcPct val="80000"/>
              </a:lnSpc>
              <a:buFontTx/>
              <a:buAutoNum type="romanUcPeriod"/>
            </a:pPr>
            <a:r>
              <a:rPr lang="en-US" dirty="0" smtClean="0"/>
              <a:t>References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30188" y="398463"/>
            <a:ext cx="8683625" cy="600075"/>
          </a:xfrm>
        </p:spPr>
        <p:txBody>
          <a:bodyPr/>
          <a:lstStyle/>
          <a:p>
            <a:r>
              <a:rPr lang="en-US" smtClean="0"/>
              <a:t>Mediators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0650" y="969963"/>
            <a:ext cx="887412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mediator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specifies how/why an association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occurs between an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independent and dependent variable</a:t>
            </a:r>
          </a:p>
          <a:p>
            <a:pPr marL="1085850" lvl="1" indent="-342900" eaLnBrk="1" hangingPunct="1">
              <a:buFont typeface="Arial" pitchFamily="34" charset="0"/>
              <a:buChar char="•"/>
            </a:pP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mediator effect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only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tested when there is a significant direct effect between the IV and the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DV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</a:pPr>
            <a:endParaRPr lang="en-US" b="1" dirty="0"/>
          </a:p>
          <a:p>
            <a:pPr eaLnBrk="1" hangingPunct="1"/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690688" y="5564188"/>
            <a:ext cx="1287462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IV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70600" y="5564188"/>
            <a:ext cx="1287463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DV</a:t>
            </a: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914775" y="4381500"/>
            <a:ext cx="1287463" cy="728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Med</a:t>
            </a:r>
          </a:p>
        </p:txBody>
      </p:sp>
      <p:cxnSp>
        <p:nvCxnSpPr>
          <p:cNvPr id="16" name="Straight Arrow Connector 15"/>
          <p:cNvCxnSpPr>
            <a:stCxn id="6" idx="0"/>
            <a:endCxn id="9" idx="1"/>
          </p:cNvCxnSpPr>
          <p:nvPr/>
        </p:nvCxnSpPr>
        <p:spPr>
          <a:xfrm rot="5400000" flipH="1" flipV="1">
            <a:off x="2716212" y="4365626"/>
            <a:ext cx="817563" cy="15795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7" idx="0"/>
          </p:cNvCxnSpPr>
          <p:nvPr/>
        </p:nvCxnSpPr>
        <p:spPr>
          <a:xfrm>
            <a:off x="5202238" y="4746625"/>
            <a:ext cx="1511300" cy="817563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367213" y="554672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859088" y="477202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91200" y="473233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67213" y="5872163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/>
              <a:t>c’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9" grpId="0" animBg="1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30188" y="449263"/>
            <a:ext cx="8683625" cy="596900"/>
          </a:xfrm>
        </p:spPr>
        <p:txBody>
          <a:bodyPr/>
          <a:lstStyle/>
          <a:p>
            <a:r>
              <a:rPr lang="en-US" smtClean="0"/>
              <a:t>Mediators – How to test for …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6688" y="923925"/>
            <a:ext cx="84693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[Preacher, Hayes] – 3 approaches:</a:t>
            </a:r>
          </a:p>
          <a:p>
            <a:pPr eaLnBrk="1" hangingPunct="1"/>
            <a:r>
              <a:rPr lang="en-US" sz="2000" b="1"/>
              <a:t>	(1) Baron, Kenny:</a:t>
            </a:r>
          </a:p>
          <a:p>
            <a:pPr eaLnBrk="1" hangingPunct="1"/>
            <a:r>
              <a:rPr lang="en-US" sz="2000" b="1"/>
              <a:t>		(i) Y = i</a:t>
            </a:r>
            <a:r>
              <a:rPr lang="en-US" sz="2000" b="1" baseline="-25000"/>
              <a:t>1</a:t>
            </a:r>
            <a:r>
              <a:rPr lang="en-US" sz="2000" b="1"/>
              <a:t> + cX</a:t>
            </a:r>
          </a:p>
          <a:p>
            <a:pPr eaLnBrk="1" hangingPunct="1"/>
            <a:r>
              <a:rPr lang="en-US" sz="2000" b="1"/>
              <a:t>		(ii) M = i</a:t>
            </a:r>
            <a:r>
              <a:rPr lang="en-US" sz="2000" b="1" baseline="-25000"/>
              <a:t>2</a:t>
            </a:r>
            <a:r>
              <a:rPr lang="en-US" sz="2000" b="1"/>
              <a:t> + aX</a:t>
            </a:r>
          </a:p>
          <a:p>
            <a:pPr eaLnBrk="1" hangingPunct="1"/>
            <a:r>
              <a:rPr lang="en-US" sz="2000" b="1"/>
              <a:t>		(iii) Y = i</a:t>
            </a:r>
            <a:r>
              <a:rPr lang="en-US" sz="2000" b="1" baseline="-25000"/>
              <a:t>3</a:t>
            </a:r>
            <a:r>
              <a:rPr lang="en-US" sz="2000" b="1"/>
              <a:t> + c’X + bM</a:t>
            </a:r>
          </a:p>
          <a:p>
            <a:pPr eaLnBrk="1" hangingPunct="1"/>
            <a:r>
              <a:rPr lang="en-US" sz="2000" b="1"/>
              <a:t>	(2) Sobel Test</a:t>
            </a:r>
          </a:p>
          <a:p>
            <a:pPr eaLnBrk="1" hangingPunct="1"/>
            <a:r>
              <a:rPr lang="en-US" sz="2000" b="1"/>
              <a:t>		(i) calculate </a:t>
            </a:r>
            <a:r>
              <a:rPr lang="en-US" sz="2400" b="1"/>
              <a:t>ab</a:t>
            </a:r>
            <a:r>
              <a:rPr lang="en-US" sz="2000" b="1"/>
              <a:t> </a:t>
            </a:r>
            <a:r>
              <a:rPr lang="en-US" sz="2000" b="1" u="sng">
                <a:solidFill>
                  <a:srgbClr val="A50021"/>
                </a:solidFill>
              </a:rPr>
              <a:t>(assumption Normal Distribution)</a:t>
            </a:r>
          </a:p>
          <a:p>
            <a:pPr eaLnBrk="1" hangingPunct="1"/>
            <a:r>
              <a:rPr lang="en-US" sz="2000" b="1"/>
              <a:t>		(ii) calculate </a:t>
            </a:r>
            <a:r>
              <a:rPr lang="en-US" sz="2400" b="1"/>
              <a:t>s</a:t>
            </a:r>
            <a:r>
              <a:rPr lang="en-US" sz="2400" b="1" baseline="-25000"/>
              <a:t>ab</a:t>
            </a:r>
            <a:r>
              <a:rPr lang="en-US" sz="2400" b="1"/>
              <a:t> = sqrt (b</a:t>
            </a:r>
            <a:r>
              <a:rPr lang="en-US" sz="2400" b="1" baseline="30000"/>
              <a:t>2</a:t>
            </a:r>
            <a:r>
              <a:rPr lang="en-US" sz="2400" b="1"/>
              <a:t>s</a:t>
            </a:r>
            <a:r>
              <a:rPr lang="en-US" sz="2400" b="1" baseline="-25000"/>
              <a:t>a</a:t>
            </a:r>
            <a:r>
              <a:rPr lang="en-US" sz="2400" b="1" baseline="30000"/>
              <a:t>2</a:t>
            </a:r>
            <a:r>
              <a:rPr lang="en-US" sz="2400" b="1"/>
              <a:t> + a</a:t>
            </a:r>
            <a:r>
              <a:rPr lang="en-US" sz="2400" b="1" baseline="30000"/>
              <a:t>2</a:t>
            </a:r>
            <a:r>
              <a:rPr lang="en-US" sz="2400" b="1"/>
              <a:t>s</a:t>
            </a:r>
            <a:r>
              <a:rPr lang="en-US" sz="2400" b="1" baseline="-25000"/>
              <a:t>b</a:t>
            </a:r>
            <a:r>
              <a:rPr lang="en-US" sz="2400" b="1" baseline="30000"/>
              <a:t>2</a:t>
            </a:r>
            <a:r>
              <a:rPr lang="en-US" sz="2400" b="1"/>
              <a:t> + s</a:t>
            </a:r>
            <a:r>
              <a:rPr lang="en-US" sz="2400" b="1" baseline="-25000"/>
              <a:t>a</a:t>
            </a:r>
            <a:r>
              <a:rPr lang="en-US" sz="2400" b="1" baseline="30000"/>
              <a:t>2</a:t>
            </a:r>
            <a:r>
              <a:rPr lang="en-US" sz="2400" b="1"/>
              <a:t>s</a:t>
            </a:r>
            <a:r>
              <a:rPr lang="en-US" sz="2400" b="1" baseline="-25000"/>
              <a:t>b</a:t>
            </a:r>
            <a:r>
              <a:rPr lang="en-US" sz="2400" b="1" baseline="30000"/>
              <a:t>2</a:t>
            </a:r>
            <a:r>
              <a:rPr lang="en-US" sz="2400" b="1"/>
              <a:t>)</a:t>
            </a:r>
          </a:p>
          <a:p>
            <a:pPr eaLnBrk="1" hangingPunct="1"/>
            <a:r>
              <a:rPr lang="en-US" sz="2000" b="1"/>
              <a:t>		(iii) divide </a:t>
            </a:r>
            <a:r>
              <a:rPr lang="en-US" sz="2400" b="1"/>
              <a:t>ab/s</a:t>
            </a:r>
            <a:r>
              <a:rPr lang="en-US" sz="2400" b="1" baseline="-25000"/>
              <a:t>ab</a:t>
            </a:r>
            <a:r>
              <a:rPr lang="en-US" sz="2000" b="1"/>
              <a:t> </a:t>
            </a:r>
            <a:r>
              <a:rPr lang="en-US" sz="2000" b="1">
                <a:sym typeface="Wingdings" pitchFamily="2" charset="2"/>
              </a:rPr>
              <a:t> compare to N(0,1) critical values</a:t>
            </a:r>
          </a:p>
          <a:p>
            <a:pPr eaLnBrk="1" hangingPunct="1"/>
            <a:r>
              <a:rPr lang="en-US" sz="2000" b="1">
                <a:sym typeface="Wingdings" pitchFamily="2" charset="2"/>
              </a:rPr>
              <a:t>	(3) Bootstrap sampling distribution for </a:t>
            </a:r>
            <a:r>
              <a:rPr lang="en-US" sz="2400" b="1">
                <a:sym typeface="Wingdings" pitchFamily="2" charset="2"/>
              </a:rPr>
              <a:t>ab</a:t>
            </a:r>
            <a:endParaRPr lang="en-US" sz="2400" b="1"/>
          </a:p>
        </p:txBody>
      </p:sp>
      <p:sp>
        <p:nvSpPr>
          <p:cNvPr id="4" name="Rounded Rectangle 3"/>
          <p:cNvSpPr/>
          <p:nvPr/>
        </p:nvSpPr>
        <p:spPr>
          <a:xfrm>
            <a:off x="1690688" y="5564188"/>
            <a:ext cx="1287462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IV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70600" y="5564188"/>
            <a:ext cx="1287463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DV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14775" y="4381500"/>
            <a:ext cx="1287463" cy="728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Med</a:t>
            </a:r>
          </a:p>
        </p:txBody>
      </p:sp>
      <p:cxnSp>
        <p:nvCxnSpPr>
          <p:cNvPr id="8" name="Straight Arrow Connector 7"/>
          <p:cNvCxnSpPr>
            <a:stCxn id="4" idx="0"/>
            <a:endCxn id="7" idx="1"/>
          </p:cNvCxnSpPr>
          <p:nvPr/>
        </p:nvCxnSpPr>
        <p:spPr>
          <a:xfrm rot="5400000" flipH="1" flipV="1">
            <a:off x="2716212" y="4365626"/>
            <a:ext cx="817563" cy="15795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>
            <a:off x="5202238" y="4746625"/>
            <a:ext cx="1511300" cy="817563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TextBox 10"/>
          <p:cNvSpPr txBox="1">
            <a:spLocks noChangeArrowheads="1"/>
          </p:cNvSpPr>
          <p:nvPr/>
        </p:nvSpPr>
        <p:spPr bwMode="auto">
          <a:xfrm>
            <a:off x="4367213" y="554672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</a:t>
            </a:r>
          </a:p>
        </p:txBody>
      </p:sp>
      <p:sp>
        <p:nvSpPr>
          <p:cNvPr id="17420" name="TextBox 11"/>
          <p:cNvSpPr txBox="1">
            <a:spLocks noChangeArrowheads="1"/>
          </p:cNvSpPr>
          <p:nvPr/>
        </p:nvSpPr>
        <p:spPr bwMode="auto">
          <a:xfrm>
            <a:off x="2859088" y="477202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</a:t>
            </a:r>
          </a:p>
        </p:txBody>
      </p:sp>
      <p:sp>
        <p:nvSpPr>
          <p:cNvPr id="17421" name="TextBox 12"/>
          <p:cNvSpPr txBox="1">
            <a:spLocks noChangeArrowheads="1"/>
          </p:cNvSpPr>
          <p:nvPr/>
        </p:nvSpPr>
        <p:spPr bwMode="auto">
          <a:xfrm>
            <a:off x="5791200" y="473233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</a:t>
            </a:r>
          </a:p>
        </p:txBody>
      </p:sp>
      <p:sp>
        <p:nvSpPr>
          <p:cNvPr id="17422" name="TextBox 13"/>
          <p:cNvSpPr txBox="1">
            <a:spLocks noChangeArrowheads="1"/>
          </p:cNvSpPr>
          <p:nvPr/>
        </p:nvSpPr>
        <p:spPr bwMode="auto">
          <a:xfrm>
            <a:off x="4367213" y="5872163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c’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927475" y="1333500"/>
            <a:ext cx="295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u="sng">
                <a:solidFill>
                  <a:srgbClr val="A50021"/>
                </a:solidFill>
              </a:rPr>
              <a:t>“suffers from low power”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76600" y="4038600"/>
            <a:ext cx="1066800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-.181*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33400" y="4038600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000" b="1">
                <a:latin typeface="Calibri" pitchFamily="34" charset="0"/>
              </a:rPr>
              <a:t>Race/Ethnicity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3124200" y="3276600"/>
            <a:ext cx="127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b="1">
                <a:latin typeface="Calibri" pitchFamily="34" charset="0"/>
              </a:rPr>
              <a:t>Numeracy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5486400" y="4038600"/>
            <a:ext cx="293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b="1">
                <a:latin typeface="Calibri" pitchFamily="34" charset="0"/>
              </a:rPr>
              <a:t>Medication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4038600"/>
            <a:ext cx="1676400" cy="46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2766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0" y="3962400"/>
            <a:ext cx="3124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2209800" y="3467100"/>
            <a:ext cx="914400" cy="763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19600" y="3581400"/>
            <a:ext cx="914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09800" y="4419600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3429000"/>
            <a:ext cx="1109664" cy="461665"/>
          </a:xfrm>
          <a:prstGeom prst="rect">
            <a:avLst/>
          </a:prstGeom>
          <a:noFill/>
          <a:scene3d>
            <a:camera prst="orthographicFront">
              <a:rot lat="0" lon="0" rev="2040000"/>
            </a:camera>
            <a:lightRig rig="threePt" dir="t"/>
          </a:scene3d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Arial" charset="0"/>
                <a:cs typeface="Arial" charset="0"/>
              </a:rPr>
              <a:t>0.248*</a:t>
            </a:r>
            <a:r>
              <a:rPr lang="en-US" b="1" dirty="0"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29" name="TextBox 28"/>
          <p:cNvSpPr txBox="1"/>
          <p:nvPr/>
        </p:nvSpPr>
        <p:spPr>
          <a:xfrm rot="1999424">
            <a:off x="4520593" y="3528082"/>
            <a:ext cx="1035278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Arial" charset="0"/>
                <a:cs typeface="Arial" charset="0"/>
              </a:rPr>
              <a:t>0.662**</a:t>
            </a:r>
          </a:p>
        </p:txBody>
      </p:sp>
      <p:sp>
        <p:nvSpPr>
          <p:cNvPr id="18446" name="TextBox 36"/>
          <p:cNvSpPr txBox="1">
            <a:spLocks noChangeArrowheads="1"/>
          </p:cNvSpPr>
          <p:nvPr/>
        </p:nvSpPr>
        <p:spPr bwMode="auto">
          <a:xfrm>
            <a:off x="2971800" y="4800600"/>
            <a:ext cx="1208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**</a:t>
            </a:r>
            <a:r>
              <a:rPr lang="en-US" sz="1600" i="1"/>
              <a:t>p</a:t>
            </a:r>
            <a:r>
              <a:rPr lang="en-US" sz="1600"/>
              <a:t> &lt; 0.001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u="none" dirty="0" smtClean="0">
                <a:latin typeface="+mn-lt"/>
                <a:ea typeface="Verdana" pitchFamily="34" charset="0"/>
                <a:cs typeface="Verdana" pitchFamily="34" charset="0"/>
              </a:rPr>
              <a:t>MEDIATION ANALYSIS</a:t>
            </a:r>
            <a:endParaRPr lang="en-US" sz="3600" b="1" u="none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448" name="TextBox 43"/>
          <p:cNvSpPr txBox="1">
            <a:spLocks noChangeArrowheads="1"/>
          </p:cNvSpPr>
          <p:nvPr/>
        </p:nvSpPr>
        <p:spPr bwMode="auto">
          <a:xfrm>
            <a:off x="381000" y="2209800"/>
            <a:ext cx="853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1800"/>
              <a:t>Numeracy mediates the relationship between race and medication management</a:t>
            </a:r>
          </a:p>
        </p:txBody>
      </p:sp>
      <p:cxnSp>
        <p:nvCxnSpPr>
          <p:cNvPr id="18449" name="Straight Connector 45"/>
          <p:cNvCxnSpPr>
            <a:cxnSpLocks noChangeShapeType="1"/>
          </p:cNvCxnSpPr>
          <p:nvPr/>
        </p:nvCxnSpPr>
        <p:spPr bwMode="auto">
          <a:xfrm>
            <a:off x="457200" y="2209800"/>
            <a:ext cx="7924800" cy="1588"/>
          </a:xfrm>
          <a:prstGeom prst="line">
            <a:avLst/>
          </a:prstGeom>
          <a:noFill/>
          <a:ln w="41275" cap="sq" cmpd="thickThin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429000" y="39624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/>
              <a:t>0.016</a:t>
            </a:r>
          </a:p>
        </p:txBody>
      </p:sp>
    </p:spTree>
    <p:extLst>
      <p:ext uri="{BB962C8B-B14F-4D97-AF65-F5344CB8AC3E}">
        <p14:creationId xmlns:p14="http://schemas.microsoft.com/office/powerpoint/2010/main" val="514196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631941"/>
              </p:ext>
            </p:extLst>
          </p:nvPr>
        </p:nvGraphicFramePr>
        <p:xfrm>
          <a:off x="122548" y="1869976"/>
          <a:ext cx="88706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86"/>
                <a:gridCol w="1545996"/>
                <a:gridCol w="1649691"/>
                <a:gridCol w="1461154"/>
                <a:gridCol w="1545996"/>
              </a:tblGrid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Covariate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Confounder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Moderator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Mediator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Associated with IV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Associated with DV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Maybe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Changes association </a:t>
                      </a:r>
                      <a:r>
                        <a:rPr lang="en-US" sz="2000" b="1" smtClean="0"/>
                        <a:t>between IV</a:t>
                      </a:r>
                      <a:r>
                        <a:rPr lang="en-US" sz="2000" b="1" smtClean="0">
                          <a:sym typeface="Wingdings" pitchFamily="2" charset="2"/>
                        </a:rPr>
                        <a:t>DV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Sequence Order Important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86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30188" y="596900"/>
            <a:ext cx="8683625" cy="544513"/>
          </a:xfrm>
        </p:spPr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6050" y="1127125"/>
            <a:ext cx="8877300" cy="5286375"/>
          </a:xfrm>
        </p:spPr>
        <p:txBody>
          <a:bodyPr/>
          <a:lstStyle/>
          <a:p>
            <a:r>
              <a:rPr lang="en-US" sz="1800" smtClean="0"/>
              <a:t>Bennett, Jill. “Mediator and Moderator Variables in Nursing Research: Conceptual and Statistical Differences.” </a:t>
            </a:r>
            <a:r>
              <a:rPr lang="en-US" sz="1800" i="1" u="sng" smtClean="0"/>
              <a:t>Research in Nursing and Health, </a:t>
            </a:r>
            <a:r>
              <a:rPr lang="en-US" sz="1800" smtClean="0"/>
              <a:t>23, 2000, pp. 415-420.</a:t>
            </a:r>
          </a:p>
          <a:p>
            <a:r>
              <a:rPr lang="en-US" sz="1800" smtClean="0"/>
              <a:t>Wu, Amery; Zumbo, Bruno. “Understanding and Using Mediators and Moderators.” </a:t>
            </a:r>
            <a:r>
              <a:rPr lang="en-US" sz="1800" i="1" u="sng" smtClean="0"/>
              <a:t>Social Indicators Research</a:t>
            </a:r>
            <a:r>
              <a:rPr lang="en-US" sz="1800" smtClean="0"/>
              <a:t>,  87 (3), July 2008, pp. 367-392. [DOI 10.1007/s11205-007-9143-1]</a:t>
            </a:r>
          </a:p>
          <a:p>
            <a:r>
              <a:rPr lang="en-US" sz="1800" smtClean="0"/>
              <a:t>Baron, Reuben; Kenny, David. “The Moderator-Mediator Variable Distinction in Social Psychological Research: Conceptual, Strategic, and Statistical Considerations.” </a:t>
            </a:r>
            <a:r>
              <a:rPr lang="en-US" sz="1800" i="1" u="sng" smtClean="0"/>
              <a:t>Journal of Personality and Social Psychology</a:t>
            </a:r>
            <a:r>
              <a:rPr lang="en-US" sz="1800" smtClean="0"/>
              <a:t>, 51 (6), 1986, pp. 1173-1182.</a:t>
            </a:r>
          </a:p>
          <a:p>
            <a:r>
              <a:rPr lang="en-US" sz="1800" smtClean="0"/>
              <a:t>Preacher, Kristopher; Hayes, Andrew. “SPSS and SAS procedures for estimating indirect effects in simple mediation models.” </a:t>
            </a:r>
            <a:r>
              <a:rPr lang="en-US" sz="1800" i="1" u="sng" smtClean="0"/>
              <a:t>Behavior Research Methods, Instruments and Computers</a:t>
            </a:r>
            <a:r>
              <a:rPr lang="en-US" sz="1800" smtClean="0"/>
              <a:t>, 36 (4), 2004, pp. 717-731.</a:t>
            </a:r>
          </a:p>
          <a:p>
            <a:r>
              <a:rPr lang="en-US" sz="1800" smtClean="0"/>
              <a:t>Cohen, Jacob; Cohen, Patricia; West, Stephen; Aiken, Leona “Applied Multiple Regression/Correlation Analysis for the Behavioral Sciences” 3</a:t>
            </a:r>
            <a:r>
              <a:rPr lang="en-US" sz="1800" baseline="30000" smtClean="0"/>
              <a:t>rd</a:t>
            </a:r>
            <a:r>
              <a:rPr lang="en-US" sz="1800" smtClean="0"/>
              <a:t> edition, Lawrence Erlbaum Associates Inc., 2003.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 SLIDES BELOW…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30188" y="452438"/>
            <a:ext cx="8683625" cy="533400"/>
          </a:xfrm>
        </p:spPr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1288" y="1268413"/>
            <a:ext cx="4029075" cy="4903787"/>
          </a:xfrm>
          <a:prstGeom prst="rect">
            <a:avLst/>
          </a:prstGeom>
          <a:solidFill>
            <a:srgbClr val="99FF99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u="sng"/>
              <a:t>Moderator</a:t>
            </a:r>
          </a:p>
          <a:p>
            <a:pPr eaLnBrk="1" hangingPunct="1">
              <a:buFont typeface="Arial" charset="0"/>
              <a:buChar char="•"/>
            </a:pPr>
            <a:endParaRPr lang="en-US" sz="20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“interaction”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affects strength or </a:t>
            </a:r>
          </a:p>
          <a:p>
            <a:pPr eaLnBrk="1" hangingPunct="1"/>
            <a:r>
              <a:rPr lang="en-US" sz="2400" b="1"/>
              <a:t>  direction of IV-DV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explains "when" or </a:t>
            </a:r>
          </a:p>
          <a:p>
            <a:pPr eaLnBrk="1" hangingPunct="1"/>
            <a:r>
              <a:rPr lang="en-US" sz="2400" b="1"/>
              <a:t>  "for whom"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modifies a causal effect</a:t>
            </a:r>
          </a:p>
          <a:p>
            <a:pPr eaLnBrk="1" hangingPunct="1"/>
            <a:endParaRPr lang="en-US" sz="2000" b="1"/>
          </a:p>
          <a:p>
            <a:pPr eaLnBrk="1" hangingPunct="1"/>
            <a:endParaRPr lang="en-US" sz="2000" b="1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32275" y="1268413"/>
            <a:ext cx="4675188" cy="4894262"/>
          </a:xfrm>
          <a:prstGeom prst="rect">
            <a:avLst/>
          </a:prstGeom>
          <a:solidFill>
            <a:srgbClr val="66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u="sng"/>
              <a:t>Mediator</a:t>
            </a:r>
          </a:p>
          <a:p>
            <a:pPr eaLnBrk="1" hangingPunct="1"/>
            <a:endParaRPr lang="en-US" sz="20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only tested then there is a</a:t>
            </a:r>
          </a:p>
          <a:p>
            <a:pPr eaLnBrk="1" hangingPunct="1"/>
            <a:r>
              <a:rPr lang="en-US" sz="2400" b="1"/>
              <a:t>  significant effect between </a:t>
            </a:r>
          </a:p>
          <a:p>
            <a:pPr eaLnBrk="1" hangingPunct="1"/>
            <a:r>
              <a:rPr lang="en-US" sz="2400" b="1"/>
              <a:t>  IV-DV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specifies how the association</a:t>
            </a:r>
          </a:p>
          <a:p>
            <a:pPr eaLnBrk="1" hangingPunct="1"/>
            <a:r>
              <a:rPr lang="en-US" sz="2400" b="1"/>
              <a:t>  occurs BETWEEN IV-DV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explains "why" and "how"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links a cause (IV) and</a:t>
            </a:r>
          </a:p>
          <a:p>
            <a:pPr eaLnBrk="1" hangingPunct="1"/>
            <a:r>
              <a:rPr lang="en-US" sz="2400" b="1"/>
              <a:t>  effect (DV)</a:t>
            </a: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320675" y="857250"/>
            <a:ext cx="7002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Add comparison of Covariates and Confounding – UPDATE SLIDE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30188" y="360363"/>
            <a:ext cx="8683625" cy="741362"/>
          </a:xfrm>
        </p:spPr>
        <p:txBody>
          <a:bodyPr/>
          <a:lstStyle/>
          <a:p>
            <a:r>
              <a:rPr lang="en-US" smtClean="0"/>
              <a:t>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8" y="887413"/>
            <a:ext cx="8683625" cy="1408112"/>
          </a:xfrm>
        </p:spPr>
        <p:txBody>
          <a:bodyPr/>
          <a:lstStyle/>
          <a:p>
            <a:r>
              <a:rPr lang="en-US" smtClean="0"/>
              <a:t>We discussed Covariates in the last lecture – we put these into the model first (“control for”), but assume no further involvement (i.e. assume NO INTERACTIONS).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347913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2650" y="3667125"/>
            <a:ext cx="2363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FF0000"/>
                </a:solidFill>
              </a:rPr>
              <a:t>Slopes are parallel, </a:t>
            </a:r>
          </a:p>
          <a:p>
            <a:pPr eaLnBrk="1" hangingPunct="1"/>
            <a:r>
              <a:rPr lang="en-US" b="1" i="1">
                <a:solidFill>
                  <a:srgbClr val="FF0000"/>
                </a:solidFill>
              </a:rPr>
              <a:t>y-intercept changes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30188" y="398463"/>
            <a:ext cx="8683625" cy="581025"/>
          </a:xfrm>
        </p:spPr>
        <p:txBody>
          <a:bodyPr/>
          <a:lstStyle/>
          <a:p>
            <a:r>
              <a:rPr lang="en-US" smtClean="0"/>
              <a:t>Moderators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90688" y="5564188"/>
            <a:ext cx="1287462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IV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70600" y="5564188"/>
            <a:ext cx="1287463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DV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0650" y="969963"/>
            <a:ext cx="88741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b="1"/>
              <a:t> “A moderator is an independent variable that </a:t>
            </a:r>
            <a:r>
              <a:rPr lang="en-US" b="1" u="sng">
                <a:solidFill>
                  <a:srgbClr val="A50021"/>
                </a:solidFill>
              </a:rPr>
              <a:t>affects the strength or direction of the association</a:t>
            </a:r>
            <a:r>
              <a:rPr lang="en-US" b="1"/>
              <a:t> between another independent variable and an outcome variable. [Bennett]”</a:t>
            </a:r>
          </a:p>
          <a:p>
            <a:pPr eaLnBrk="1" hangingPunct="1">
              <a:buFont typeface="Arial" charset="0"/>
              <a:buChar char="•"/>
            </a:pPr>
            <a:endParaRPr lang="en-US" b="1"/>
          </a:p>
          <a:p>
            <a:pPr eaLnBrk="1" hangingPunct="1">
              <a:buFont typeface="Arial" charset="0"/>
              <a:buChar char="•"/>
            </a:pPr>
            <a:r>
              <a:rPr lang="en-US" b="1"/>
              <a:t> “A moderator is a 3</a:t>
            </a:r>
            <a:r>
              <a:rPr lang="en-US" b="1" baseline="30000"/>
              <a:t>rd</a:t>
            </a:r>
            <a:r>
              <a:rPr lang="en-US" b="1"/>
              <a:t> variable </a:t>
            </a:r>
            <a:r>
              <a:rPr lang="en-US" b="1" u="sng">
                <a:solidFill>
                  <a:srgbClr val="A50021"/>
                </a:solidFill>
              </a:rPr>
              <a:t>that modifies a causal effect</a:t>
            </a:r>
            <a:r>
              <a:rPr lang="en-US" b="1"/>
              <a:t>.”</a:t>
            </a:r>
          </a:p>
          <a:p>
            <a:pPr eaLnBrk="1" hangingPunct="1">
              <a:buFont typeface="Arial" charset="0"/>
              <a:buChar char="•"/>
            </a:pPr>
            <a:r>
              <a:rPr lang="en-US" b="1"/>
              <a:t> “ A moderation effect is a causal model that postulates </a:t>
            </a:r>
            <a:r>
              <a:rPr lang="en-US" b="1" u="sng">
                <a:solidFill>
                  <a:srgbClr val="A50021"/>
                </a:solidFill>
              </a:rPr>
              <a:t>“when” or “for whom” </a:t>
            </a:r>
            <a:r>
              <a:rPr lang="en-US" b="1"/>
              <a:t>an independent variable most strongly (or weakly) causes a dependent variable (i.e. modifying the strength or direction). …</a:t>
            </a:r>
          </a:p>
          <a:p>
            <a:pPr eaLnBrk="1" hangingPunct="1">
              <a:buFont typeface="Arial" charset="0"/>
              <a:buChar char="•"/>
            </a:pPr>
            <a:r>
              <a:rPr lang="en-US" b="1"/>
              <a:t> “</a:t>
            </a:r>
            <a:r>
              <a:rPr lang="en-US" b="1" u="sng">
                <a:solidFill>
                  <a:srgbClr val="A50021"/>
                </a:solidFill>
              </a:rPr>
              <a:t>A simple analogy is a dimmer </a:t>
            </a:r>
            <a:r>
              <a:rPr lang="en-US" b="1"/>
              <a:t>that adjusts the strength of a switch on the lighting.” </a:t>
            </a:r>
          </a:p>
          <a:p>
            <a:pPr eaLnBrk="1" hangingPunct="1">
              <a:buFont typeface="Arial" charset="0"/>
              <a:buChar char="•"/>
            </a:pPr>
            <a:r>
              <a:rPr lang="en-US" b="1"/>
              <a:t> “… the moderation effect is more commonly known as the statistical term </a:t>
            </a:r>
            <a:r>
              <a:rPr lang="en-US" b="1" u="sng">
                <a:solidFill>
                  <a:srgbClr val="A50021"/>
                </a:solidFill>
              </a:rPr>
              <a:t>“interaction” effect</a:t>
            </a:r>
            <a:r>
              <a:rPr lang="en-US" b="1"/>
              <a:t> [Wu, Zumbo]”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14775" y="4381500"/>
            <a:ext cx="1287463" cy="7286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4249737" y="5510213"/>
            <a:ext cx="606425" cy="0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927475" y="5543550"/>
            <a:ext cx="504825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H="1">
            <a:off x="4659313" y="5543550"/>
            <a:ext cx="503237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build="p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30188" y="398463"/>
            <a:ext cx="8683625" cy="600075"/>
          </a:xfrm>
        </p:spPr>
        <p:txBody>
          <a:bodyPr/>
          <a:lstStyle/>
          <a:p>
            <a:r>
              <a:rPr lang="en-US" smtClean="0"/>
              <a:t>Mediators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0650" y="969963"/>
            <a:ext cx="88741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b="1"/>
              <a:t> “A mediator is a variable that specifies </a:t>
            </a:r>
            <a:r>
              <a:rPr lang="en-US" b="1" u="sng">
                <a:solidFill>
                  <a:srgbClr val="A50021"/>
                </a:solidFill>
              </a:rPr>
              <a:t>how the association occurs between </a:t>
            </a:r>
            <a:r>
              <a:rPr lang="en-US" b="1"/>
              <a:t>an IV and a DV. A mediator effect is </a:t>
            </a:r>
            <a:r>
              <a:rPr lang="en-US" b="1" u="sng">
                <a:solidFill>
                  <a:srgbClr val="A50021"/>
                </a:solidFill>
              </a:rPr>
              <a:t>only tested when there is a significant direct effect between the IV and the DV</a:t>
            </a:r>
            <a:r>
              <a:rPr lang="en-US" b="1"/>
              <a:t>, but there is a possibility that a mediator variable conceptually occurs “between” the IV and DV. [Bennett]”</a:t>
            </a:r>
          </a:p>
          <a:p>
            <a:pPr eaLnBrk="1" hangingPunct="1">
              <a:buFont typeface="Arial" charset="0"/>
              <a:buChar char="•"/>
            </a:pPr>
            <a:endParaRPr lang="en-US" b="1"/>
          </a:p>
          <a:p>
            <a:pPr eaLnBrk="1" hangingPunct="1">
              <a:buFont typeface="Arial" charset="0"/>
              <a:buChar char="•"/>
            </a:pPr>
            <a:r>
              <a:rPr lang="en-US" b="1"/>
              <a:t> “A mediator is a 3</a:t>
            </a:r>
            <a:r>
              <a:rPr lang="en-US" b="1" baseline="30000"/>
              <a:t>rd</a:t>
            </a:r>
            <a:r>
              <a:rPr lang="en-US" b="1"/>
              <a:t> variable that </a:t>
            </a:r>
            <a:r>
              <a:rPr lang="en-US" b="1" u="sng">
                <a:solidFill>
                  <a:srgbClr val="A50021"/>
                </a:solidFill>
              </a:rPr>
              <a:t>links a cause and an effect</a:t>
            </a:r>
            <a:r>
              <a:rPr lang="en-US" b="1"/>
              <a:t>.”</a:t>
            </a:r>
          </a:p>
          <a:p>
            <a:pPr eaLnBrk="1" hangingPunct="1">
              <a:buFont typeface="Arial" charset="0"/>
              <a:buChar char="•"/>
            </a:pPr>
            <a:r>
              <a:rPr lang="en-US" b="1"/>
              <a:t> Mediator is a causal model that </a:t>
            </a:r>
            <a:r>
              <a:rPr lang="en-US" b="1" u="sng">
                <a:solidFill>
                  <a:srgbClr val="A50021"/>
                </a:solidFill>
              </a:rPr>
              <a:t>explains the process of “why” and “how”</a:t>
            </a:r>
            <a:r>
              <a:rPr lang="en-US" b="1"/>
              <a:t> a cause-and-effect happens. … In other words, the IV is presumed to cause the mediator and the mediator causes the DV. [Wu, Zumbo]”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90688" y="5564188"/>
            <a:ext cx="1287462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IV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70600" y="5564188"/>
            <a:ext cx="1287463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DV</a:t>
            </a: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914775" y="4381500"/>
            <a:ext cx="1287463" cy="728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Med</a:t>
            </a:r>
          </a:p>
        </p:txBody>
      </p:sp>
      <p:cxnSp>
        <p:nvCxnSpPr>
          <p:cNvPr id="16" name="Straight Arrow Connector 15"/>
          <p:cNvCxnSpPr>
            <a:stCxn id="6" idx="0"/>
            <a:endCxn id="9" idx="1"/>
          </p:cNvCxnSpPr>
          <p:nvPr/>
        </p:nvCxnSpPr>
        <p:spPr>
          <a:xfrm rot="5400000" flipH="1" flipV="1">
            <a:off x="2716212" y="4365626"/>
            <a:ext cx="817563" cy="15795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7" idx="0"/>
          </p:cNvCxnSpPr>
          <p:nvPr/>
        </p:nvCxnSpPr>
        <p:spPr>
          <a:xfrm>
            <a:off x="5202238" y="4746625"/>
            <a:ext cx="1511300" cy="817563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367213" y="554672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859088" y="477202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91200" y="473233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67213" y="5872163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9" grpId="0" animBg="1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54025" y="714375"/>
            <a:ext cx="2733675" cy="3190875"/>
          </a:xfrm>
          <a:prstGeom prst="ellipse">
            <a:avLst/>
          </a:prstGeom>
          <a:solidFill>
            <a:srgbClr val="FF99FF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86063" y="1906588"/>
            <a:ext cx="2464667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Main Variable(s</a:t>
            </a:r>
            <a:r>
              <a:rPr lang="en-US" dirty="0" smtClean="0"/>
              <a:t>) [IV]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06154" y="1906588"/>
            <a:ext cx="2055272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Outcome(s</a:t>
            </a:r>
            <a:r>
              <a:rPr lang="en-US" dirty="0" smtClean="0"/>
              <a:t>) [DV]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5250730" y="2270126"/>
            <a:ext cx="1555424" cy="0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66838" y="1997075"/>
            <a:ext cx="1004887" cy="5461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Var2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44650" y="1309688"/>
            <a:ext cx="1004888" cy="5461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Var1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25600" y="2676525"/>
            <a:ext cx="1004888" cy="5445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Var3…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0200" y="4057650"/>
            <a:ext cx="84645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/>
              <a:t>We want to establish and understand the relationship between the Main variable(s) [X] and the Outcome(s) [Y] of interest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b="1" dirty="0"/>
              <a:t>Often, there are “other variables” that have to be considered which may change/alter the </a:t>
            </a:r>
            <a:r>
              <a:rPr lang="en-US" sz="2000" b="1" dirty="0" smtClean="0"/>
              <a:t>IV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 smtClean="0">
                <a:sym typeface="Wingdings" pitchFamily="2" charset="2"/>
              </a:rPr>
              <a:t>DV </a:t>
            </a:r>
            <a:r>
              <a:rPr lang="en-US" sz="2000" b="1" dirty="0">
                <a:sym typeface="Wingdings" pitchFamily="2" charset="2"/>
              </a:rPr>
              <a:t>relationship:</a:t>
            </a:r>
          </a:p>
          <a:p>
            <a:pPr eaLnBrk="1" hangingPunct="1"/>
            <a:endParaRPr lang="en-US" sz="2000" b="1" dirty="0">
              <a:sym typeface="Wingdings" pitchFamily="2" charset="2"/>
            </a:endParaRPr>
          </a:p>
          <a:p>
            <a:pPr eaLnBrk="1" hangingPunct="1"/>
            <a:r>
              <a:rPr lang="en-US" sz="2000" b="1" dirty="0">
                <a:sym typeface="Wingdings" pitchFamily="2" charset="2"/>
              </a:rPr>
              <a:t>       Covariates       Confounders       Moderators       Mediators</a:t>
            </a:r>
            <a:endParaRPr lang="en-US" sz="2000" b="1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6400" y="2028825"/>
            <a:ext cx="108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“other variables”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build="p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30188" y="398463"/>
            <a:ext cx="8683625" cy="581025"/>
          </a:xfrm>
        </p:spPr>
        <p:txBody>
          <a:bodyPr/>
          <a:lstStyle/>
          <a:p>
            <a:r>
              <a:rPr lang="en-US" smtClean="0"/>
              <a:t>Moderators – “Interactions”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78100" y="1141413"/>
            <a:ext cx="1287463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IV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61075" y="2352675"/>
            <a:ext cx="1287463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DV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865563" y="1504950"/>
            <a:ext cx="2195512" cy="1211263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578100" y="2352675"/>
            <a:ext cx="1287463" cy="727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78100" y="3541713"/>
            <a:ext cx="1287463" cy="727075"/>
          </a:xfrm>
          <a:prstGeom prst="roundRect">
            <a:avLst/>
          </a:prstGeom>
          <a:gradFill flip="none" rotWithShape="1">
            <a:gsLst>
              <a:gs pos="0">
                <a:srgbClr val="996633"/>
              </a:gs>
              <a:gs pos="38000">
                <a:srgbClr val="996633"/>
              </a:gs>
              <a:gs pos="100000">
                <a:srgbClr val="156B1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IV x Mod</a:t>
            </a:r>
          </a:p>
        </p:txBody>
      </p:sp>
      <p:cxnSp>
        <p:nvCxnSpPr>
          <p:cNvPr id="23" name="Straight Arrow Connector 22"/>
          <p:cNvCxnSpPr>
            <a:stCxn id="9" idx="3"/>
            <a:endCxn id="5" idx="1"/>
          </p:cNvCxnSpPr>
          <p:nvPr/>
        </p:nvCxnSpPr>
        <p:spPr>
          <a:xfrm>
            <a:off x="3865563" y="2716213"/>
            <a:ext cx="2195512" cy="1587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5" idx="1"/>
          </p:cNvCxnSpPr>
          <p:nvPr/>
        </p:nvCxnSpPr>
        <p:spPr>
          <a:xfrm flipV="1">
            <a:off x="3865563" y="2716213"/>
            <a:ext cx="2195512" cy="1189037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85913" y="3359150"/>
            <a:ext cx="4024312" cy="1588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25988" y="16748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725988" y="2312988"/>
            <a:ext cx="371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725988" y="2946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46163" y="4537075"/>
            <a:ext cx="6726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DV = intercept + a(IV) + b(Mod)  + c(IV x Mod)</a:t>
            </a:r>
          </a:p>
          <a:p>
            <a:pPr eaLnBrk="1" hangingPunct="1"/>
            <a:r>
              <a:rPr lang="en-US" sz="2400"/>
              <a:t>Y    =      </a:t>
            </a:r>
            <a:r>
              <a:rPr lang="el-GR" sz="2400"/>
              <a:t>β</a:t>
            </a:r>
            <a:r>
              <a:rPr lang="en-US" sz="2400" baseline="-25000"/>
              <a:t>0</a:t>
            </a:r>
            <a:r>
              <a:rPr lang="en-US" sz="2400"/>
              <a:t>        + </a:t>
            </a:r>
            <a:r>
              <a:rPr lang="el-GR" sz="2400"/>
              <a:t>β</a:t>
            </a:r>
            <a:r>
              <a:rPr lang="en-US" sz="2400" baseline="-25000"/>
              <a:t>1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 + </a:t>
            </a:r>
            <a:r>
              <a:rPr lang="el-GR" sz="2400"/>
              <a:t>β</a:t>
            </a:r>
            <a:r>
              <a:rPr lang="en-US" sz="2400" baseline="-25000"/>
              <a:t>2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      + </a:t>
            </a:r>
            <a:r>
              <a:rPr lang="el-GR" sz="2400"/>
              <a:t>β</a:t>
            </a:r>
            <a:r>
              <a:rPr lang="en-US" sz="2400" baseline="-25000"/>
              <a:t>12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+ </a:t>
            </a:r>
            <a:r>
              <a:rPr lang="el-GR" sz="2400"/>
              <a:t>ε</a:t>
            </a:r>
            <a:endParaRPr lang="en-US" sz="2400" baseline="-2500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915025" y="1017588"/>
            <a:ext cx="303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** See Baron, Kenny (1986)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2120900" y="1035050"/>
            <a:ext cx="298450" cy="2155825"/>
          </a:xfrm>
          <a:prstGeom prst="leftBrace">
            <a:avLst>
              <a:gd name="adj1" fmla="val 77083"/>
              <a:gd name="adj2" fmla="val 50000"/>
            </a:avLst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Left Brace 36"/>
          <p:cNvSpPr/>
          <p:nvPr/>
        </p:nvSpPr>
        <p:spPr>
          <a:xfrm>
            <a:off x="2120900" y="3482975"/>
            <a:ext cx="298450" cy="911225"/>
          </a:xfrm>
          <a:prstGeom prst="leftBrace">
            <a:avLst>
              <a:gd name="adj1" fmla="val 77083"/>
              <a:gd name="adj2" fmla="val 50000"/>
            </a:avLst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76325" y="1892300"/>
            <a:ext cx="109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Block 1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076325" y="3721100"/>
            <a:ext cx="10969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Block 2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6200000">
            <a:off x="5235576" y="4975225"/>
            <a:ext cx="823912" cy="1587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98450" y="5570538"/>
            <a:ext cx="8566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6600CC"/>
                </a:solidFill>
              </a:rPr>
              <a:t>Step 1 – enter IV and Mod into model – may or may not be significant</a:t>
            </a:r>
          </a:p>
          <a:p>
            <a:pPr eaLnBrk="1" hangingPunct="1"/>
            <a:r>
              <a:rPr lang="en-US" sz="2000" b="1">
                <a:solidFill>
                  <a:srgbClr val="6600CC"/>
                </a:solidFill>
              </a:rPr>
              <a:t>Step 2 – add interaction term – see if “c” or </a:t>
            </a:r>
            <a:r>
              <a:rPr lang="el-GR" sz="2000" b="1">
                <a:solidFill>
                  <a:srgbClr val="6600CC"/>
                </a:solidFill>
              </a:rPr>
              <a:t>β</a:t>
            </a:r>
            <a:r>
              <a:rPr lang="en-US" sz="2000" b="1" baseline="-25000">
                <a:solidFill>
                  <a:srgbClr val="6600CC"/>
                </a:solidFill>
              </a:rPr>
              <a:t>12 </a:t>
            </a:r>
            <a:r>
              <a:rPr lang="en-US" sz="2000" b="1">
                <a:solidFill>
                  <a:srgbClr val="6600CC"/>
                </a:solidFill>
              </a:rPr>
              <a:t>is significant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9" grpId="0" animBg="1"/>
      <p:bldP spid="31" grpId="0"/>
      <p:bldP spid="32" grpId="0"/>
      <p:bldP spid="33" grpId="0"/>
      <p:bldP spid="34" grpId="0" build="p"/>
      <p:bldP spid="35" grpId="0"/>
      <p:bldP spid="36" grpId="0" animBg="1"/>
      <p:bldP spid="37" grpId="0" animBg="1"/>
      <p:bldP spid="38" grpId="0"/>
      <p:bldP spid="39" grpId="0"/>
      <p:bldP spid="4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30188" y="473075"/>
            <a:ext cx="8683625" cy="544513"/>
          </a:xfrm>
        </p:spPr>
        <p:txBody>
          <a:bodyPr/>
          <a:lstStyle/>
          <a:p>
            <a:r>
              <a:rPr lang="en-US" smtClean="0"/>
              <a:t>Moderators - Interactions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188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992188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7800" y="4746625"/>
            <a:ext cx="868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Moderators can be either categorical or continuous and can “interact” with either categorical or continuous IVs. </a:t>
            </a:r>
          </a:p>
          <a:p>
            <a:pPr eaLnBrk="1" hangingPunct="1"/>
            <a:endParaRPr lang="en-US" sz="2000" b="1"/>
          </a:p>
          <a:p>
            <a:pPr eaLnBrk="1" hangingPunct="1"/>
            <a:r>
              <a:rPr lang="en-US" sz="2000" b="1"/>
              <a:t>The resulting interaction effect can change either the magnitude of the slope, change its sign (positive to negative) or both.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30188" y="454025"/>
            <a:ext cx="8683625" cy="498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Example [Cohen, Cohen, et.al. 2003]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4163" y="985838"/>
            <a:ext cx="8224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250 subjects:</a:t>
            </a:r>
          </a:p>
          <a:p>
            <a:pPr eaLnBrk="1" hangingPunct="1"/>
            <a:r>
              <a:rPr lang="en-US" sz="2000" b="1"/>
              <a:t>     DV = Endurance</a:t>
            </a:r>
          </a:p>
          <a:p>
            <a:pPr eaLnBrk="1" hangingPunct="1"/>
            <a:r>
              <a:rPr lang="en-US" sz="2000" b="1"/>
              <a:t>     IV = Age (centered)</a:t>
            </a:r>
          </a:p>
          <a:p>
            <a:pPr eaLnBrk="1" hangingPunct="1"/>
            <a:r>
              <a:rPr lang="en-US" sz="2000" b="1"/>
              <a:t>     Mod = Previous Years of Vigorous Physical Exercise (centered)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27325" y="2525713"/>
            <a:ext cx="1287463" cy="728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10300" y="3736975"/>
            <a:ext cx="1422400" cy="7286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Endurance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4014788" y="2890838"/>
            <a:ext cx="2195512" cy="12112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727325" y="3736975"/>
            <a:ext cx="1287463" cy="7286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27325" y="4926013"/>
            <a:ext cx="1287463" cy="728662"/>
          </a:xfrm>
          <a:prstGeom prst="roundRect">
            <a:avLst/>
          </a:prstGeom>
          <a:gradFill flip="none" rotWithShape="1">
            <a:gsLst>
              <a:gs pos="0">
                <a:srgbClr val="996633"/>
              </a:gs>
              <a:gs pos="38000">
                <a:srgbClr val="996633"/>
              </a:gs>
              <a:gs pos="100000">
                <a:srgbClr val="156B1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Age x Exercise</a:t>
            </a:r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4014788" y="4102100"/>
            <a:ext cx="2195512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4014788" y="4102100"/>
            <a:ext cx="2195512" cy="118903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5138" y="4743450"/>
            <a:ext cx="4024312" cy="1588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5213" y="3060700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75213" y="369728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5213" y="4332288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2270125" y="2420938"/>
            <a:ext cx="298450" cy="2155825"/>
          </a:xfrm>
          <a:prstGeom prst="leftBrace">
            <a:avLst>
              <a:gd name="adj1" fmla="val 77083"/>
              <a:gd name="adj2" fmla="val 50000"/>
            </a:avLst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2270125" y="4868863"/>
            <a:ext cx="298450" cy="911225"/>
          </a:xfrm>
          <a:prstGeom prst="leftBrace">
            <a:avLst>
              <a:gd name="adj1" fmla="val 77083"/>
              <a:gd name="adj2" fmla="val 50000"/>
            </a:avLst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25550" y="3278188"/>
            <a:ext cx="109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Block 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225550" y="5106988"/>
            <a:ext cx="109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Block 2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0" y="5962650"/>
            <a:ext cx="9378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/>
              <a:t>“centering” – i.e. subtracting the “grand mean” prevents “spurious relationships.”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30188" y="454025"/>
            <a:ext cx="8683625" cy="525463"/>
          </a:xfrm>
        </p:spPr>
        <p:txBody>
          <a:bodyPr/>
          <a:lstStyle/>
          <a:p>
            <a:r>
              <a:rPr lang="en-US" smtClean="0"/>
              <a:t>SPSS Regression Output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069975"/>
            <a:ext cx="8774113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5"/>
          <a:stretch>
            <a:fillRect/>
          </a:stretch>
        </p:blipFill>
        <p:spPr bwMode="auto">
          <a:xfrm>
            <a:off x="144463" y="3378200"/>
            <a:ext cx="87852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8388350" y="2146300"/>
            <a:ext cx="476250" cy="288925"/>
          </a:xfrm>
          <a:prstGeom prst="ellipse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0" y="2392363"/>
            <a:ext cx="476250" cy="288925"/>
          </a:xfrm>
          <a:prstGeom prst="ellipse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35700" y="5554663"/>
            <a:ext cx="476250" cy="288925"/>
          </a:xfrm>
          <a:prstGeom prst="ellipse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ight Bracket 8"/>
          <p:cNvSpPr/>
          <p:nvPr/>
        </p:nvSpPr>
        <p:spPr>
          <a:xfrm>
            <a:off x="3806825" y="4656138"/>
            <a:ext cx="187325" cy="635000"/>
          </a:xfrm>
          <a:prstGeom prst="rightBracket">
            <a:avLst>
              <a:gd name="adj" fmla="val 113332"/>
            </a:avLst>
          </a:prstGeom>
          <a:ln w="28575">
            <a:solidFill>
              <a:srgbClr val="A5002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ight Bracket 9"/>
          <p:cNvSpPr/>
          <p:nvPr/>
        </p:nvSpPr>
        <p:spPr>
          <a:xfrm>
            <a:off x="3802063" y="4846638"/>
            <a:ext cx="298450" cy="622300"/>
          </a:xfrm>
          <a:prstGeom prst="rightBracket">
            <a:avLst>
              <a:gd name="adj" fmla="val 113332"/>
            </a:avLst>
          </a:prstGeom>
          <a:ln w="28575">
            <a:solidFill>
              <a:srgbClr val="A5002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teraction_Stats_summary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233488"/>
            <a:ext cx="8156575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nteraction_Stats_summary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255713"/>
            <a:ext cx="8148638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Interaction_Stats_summary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255713"/>
            <a:ext cx="8110538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itle 1"/>
          <p:cNvSpPr>
            <a:spLocks noGrp="1"/>
          </p:cNvSpPr>
          <p:nvPr>
            <p:ph type="title"/>
          </p:nvPr>
        </p:nvSpPr>
        <p:spPr>
          <a:xfrm>
            <a:off x="2547938" y="603250"/>
            <a:ext cx="6365875" cy="506413"/>
          </a:xfrm>
        </p:spPr>
        <p:txBody>
          <a:bodyPr/>
          <a:lstStyle/>
          <a:p>
            <a:pPr algn="l"/>
            <a:r>
              <a:rPr lang="en-US" smtClean="0"/>
              <a:t>“Interaction” – $5 software</a:t>
            </a:r>
          </a:p>
        </p:txBody>
      </p:sp>
      <p:sp>
        <p:nvSpPr>
          <p:cNvPr id="29702" name="TextBox 3"/>
          <p:cNvSpPr txBox="1">
            <a:spLocks noChangeArrowheads="1"/>
          </p:cNvSpPr>
          <p:nvPr/>
        </p:nvSpPr>
        <p:spPr bwMode="auto">
          <a:xfrm>
            <a:off x="15875" y="6469063"/>
            <a:ext cx="909796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see </a:t>
            </a:r>
            <a:r>
              <a:rPr lang="en-US">
                <a:hlinkClick r:id="rId6"/>
              </a:rPr>
              <a:t>http://www.danielsoper.com/Interaction/</a:t>
            </a:r>
            <a:r>
              <a:rPr lang="en-US"/>
              <a:t> - Asst. Prof. California State Univ - Fullerton</a:t>
            </a:r>
          </a:p>
        </p:txBody>
      </p:sp>
      <p:pic>
        <p:nvPicPr>
          <p:cNvPr id="6" name="Picture 5" descr="Interaction_Init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44600"/>
            <a:ext cx="8132762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nteraction_LevelsScree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60475"/>
            <a:ext cx="8132762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nteraction_Grap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241425"/>
            <a:ext cx="8170862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2" descr="Interaction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530225"/>
            <a:ext cx="23622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30188" y="449263"/>
            <a:ext cx="8683625" cy="596900"/>
          </a:xfrm>
        </p:spPr>
        <p:txBody>
          <a:bodyPr/>
          <a:lstStyle/>
          <a:p>
            <a:r>
              <a:rPr lang="en-US" smtClean="0"/>
              <a:t>Mediators – How to test for …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6688" y="923925"/>
            <a:ext cx="84693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[Preacher, Hayes] – 3 approaches:</a:t>
            </a:r>
          </a:p>
          <a:p>
            <a:pPr eaLnBrk="1" hangingPunct="1"/>
            <a:r>
              <a:rPr lang="en-US" sz="2000" b="1"/>
              <a:t>	(1) Baron, Kenny:</a:t>
            </a:r>
          </a:p>
          <a:p>
            <a:pPr eaLnBrk="1" hangingPunct="1"/>
            <a:r>
              <a:rPr lang="en-US" sz="2000" b="1"/>
              <a:t>		(i) Y = i</a:t>
            </a:r>
            <a:r>
              <a:rPr lang="en-US" sz="2000" b="1" baseline="-25000"/>
              <a:t>1</a:t>
            </a:r>
            <a:r>
              <a:rPr lang="en-US" sz="2000" b="1"/>
              <a:t> + cX</a:t>
            </a:r>
          </a:p>
          <a:p>
            <a:pPr eaLnBrk="1" hangingPunct="1"/>
            <a:r>
              <a:rPr lang="en-US" sz="2000" b="1"/>
              <a:t>		(ii) M = i</a:t>
            </a:r>
            <a:r>
              <a:rPr lang="en-US" sz="2000" b="1" baseline="-25000"/>
              <a:t>2</a:t>
            </a:r>
            <a:r>
              <a:rPr lang="en-US" sz="2000" b="1"/>
              <a:t> + aX</a:t>
            </a:r>
          </a:p>
          <a:p>
            <a:pPr eaLnBrk="1" hangingPunct="1"/>
            <a:r>
              <a:rPr lang="en-US" sz="2000" b="1"/>
              <a:t>		(iii) Y = i</a:t>
            </a:r>
            <a:r>
              <a:rPr lang="en-US" sz="2000" b="1" baseline="-25000"/>
              <a:t>3</a:t>
            </a:r>
            <a:r>
              <a:rPr lang="en-US" sz="2000" b="1"/>
              <a:t> + c’X + bM</a:t>
            </a:r>
          </a:p>
          <a:p>
            <a:pPr eaLnBrk="1" hangingPunct="1"/>
            <a:r>
              <a:rPr lang="en-US" sz="2000" b="1"/>
              <a:t>	(2) Sobel Test</a:t>
            </a:r>
          </a:p>
          <a:p>
            <a:pPr eaLnBrk="1" hangingPunct="1"/>
            <a:r>
              <a:rPr lang="en-US" sz="2000" b="1"/>
              <a:t>		(i) calculate </a:t>
            </a:r>
            <a:r>
              <a:rPr lang="en-US" sz="2400" b="1"/>
              <a:t>ab</a:t>
            </a:r>
            <a:r>
              <a:rPr lang="en-US" sz="2000" b="1"/>
              <a:t> </a:t>
            </a:r>
            <a:r>
              <a:rPr lang="en-US" sz="2000" b="1" u="sng">
                <a:solidFill>
                  <a:srgbClr val="A50021"/>
                </a:solidFill>
              </a:rPr>
              <a:t>(assumption Normal Distribution)</a:t>
            </a:r>
          </a:p>
          <a:p>
            <a:pPr eaLnBrk="1" hangingPunct="1"/>
            <a:r>
              <a:rPr lang="en-US" sz="2000" b="1"/>
              <a:t>		(ii) calculate </a:t>
            </a:r>
            <a:r>
              <a:rPr lang="en-US" sz="2400" b="1"/>
              <a:t>s</a:t>
            </a:r>
            <a:r>
              <a:rPr lang="en-US" sz="2400" b="1" baseline="-25000"/>
              <a:t>ab</a:t>
            </a:r>
            <a:r>
              <a:rPr lang="en-US" sz="2400" b="1"/>
              <a:t> = sqrt (b</a:t>
            </a:r>
            <a:r>
              <a:rPr lang="en-US" sz="2400" b="1" baseline="30000"/>
              <a:t>2</a:t>
            </a:r>
            <a:r>
              <a:rPr lang="en-US" sz="2400" b="1"/>
              <a:t>s</a:t>
            </a:r>
            <a:r>
              <a:rPr lang="en-US" sz="2400" b="1" baseline="-25000"/>
              <a:t>a</a:t>
            </a:r>
            <a:r>
              <a:rPr lang="en-US" sz="2400" b="1" baseline="30000"/>
              <a:t>2</a:t>
            </a:r>
            <a:r>
              <a:rPr lang="en-US" sz="2400" b="1"/>
              <a:t> + a</a:t>
            </a:r>
            <a:r>
              <a:rPr lang="en-US" sz="2400" b="1" baseline="30000"/>
              <a:t>2</a:t>
            </a:r>
            <a:r>
              <a:rPr lang="en-US" sz="2400" b="1"/>
              <a:t>s</a:t>
            </a:r>
            <a:r>
              <a:rPr lang="en-US" sz="2400" b="1" baseline="-25000"/>
              <a:t>b</a:t>
            </a:r>
            <a:r>
              <a:rPr lang="en-US" sz="2400" b="1" baseline="30000"/>
              <a:t>2</a:t>
            </a:r>
            <a:r>
              <a:rPr lang="en-US" sz="2400" b="1"/>
              <a:t> + s</a:t>
            </a:r>
            <a:r>
              <a:rPr lang="en-US" sz="2400" b="1" baseline="-25000"/>
              <a:t>a</a:t>
            </a:r>
            <a:r>
              <a:rPr lang="en-US" sz="2400" b="1" baseline="30000"/>
              <a:t>2</a:t>
            </a:r>
            <a:r>
              <a:rPr lang="en-US" sz="2400" b="1"/>
              <a:t>s</a:t>
            </a:r>
            <a:r>
              <a:rPr lang="en-US" sz="2400" b="1" baseline="-25000"/>
              <a:t>b</a:t>
            </a:r>
            <a:r>
              <a:rPr lang="en-US" sz="2400" b="1" baseline="30000"/>
              <a:t>2</a:t>
            </a:r>
            <a:r>
              <a:rPr lang="en-US" sz="2400" b="1"/>
              <a:t>)</a:t>
            </a:r>
          </a:p>
          <a:p>
            <a:pPr eaLnBrk="1" hangingPunct="1"/>
            <a:r>
              <a:rPr lang="en-US" sz="2000" b="1"/>
              <a:t>		(iii) divide </a:t>
            </a:r>
            <a:r>
              <a:rPr lang="en-US" sz="2400" b="1"/>
              <a:t>ab/s</a:t>
            </a:r>
            <a:r>
              <a:rPr lang="en-US" sz="2400" b="1" baseline="-25000"/>
              <a:t>ab</a:t>
            </a:r>
            <a:r>
              <a:rPr lang="en-US" sz="2000" b="1"/>
              <a:t> </a:t>
            </a:r>
            <a:r>
              <a:rPr lang="en-US" sz="2000" b="1">
                <a:sym typeface="Wingdings" pitchFamily="2" charset="2"/>
              </a:rPr>
              <a:t> compare to N(0,1) critical values</a:t>
            </a:r>
          </a:p>
          <a:p>
            <a:pPr eaLnBrk="1" hangingPunct="1"/>
            <a:r>
              <a:rPr lang="en-US" sz="2000" b="1">
                <a:sym typeface="Wingdings" pitchFamily="2" charset="2"/>
              </a:rPr>
              <a:t>	(3) Bootstrap sampling distribution for </a:t>
            </a:r>
            <a:r>
              <a:rPr lang="en-US" sz="2400" b="1">
                <a:sym typeface="Wingdings" pitchFamily="2" charset="2"/>
              </a:rPr>
              <a:t>ab</a:t>
            </a:r>
            <a:endParaRPr lang="en-US" sz="2400" b="1"/>
          </a:p>
        </p:txBody>
      </p:sp>
      <p:sp>
        <p:nvSpPr>
          <p:cNvPr id="4" name="Rounded Rectangle 3"/>
          <p:cNvSpPr/>
          <p:nvPr/>
        </p:nvSpPr>
        <p:spPr>
          <a:xfrm>
            <a:off x="1690688" y="5564188"/>
            <a:ext cx="1287462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IV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70600" y="5564188"/>
            <a:ext cx="1287463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DV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14775" y="4381500"/>
            <a:ext cx="1287463" cy="728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Med</a:t>
            </a:r>
          </a:p>
        </p:txBody>
      </p:sp>
      <p:cxnSp>
        <p:nvCxnSpPr>
          <p:cNvPr id="8" name="Straight Arrow Connector 7"/>
          <p:cNvCxnSpPr>
            <a:stCxn id="4" idx="0"/>
            <a:endCxn id="7" idx="1"/>
          </p:cNvCxnSpPr>
          <p:nvPr/>
        </p:nvCxnSpPr>
        <p:spPr>
          <a:xfrm rot="5400000" flipH="1" flipV="1">
            <a:off x="2716212" y="4365626"/>
            <a:ext cx="817563" cy="15795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>
            <a:off x="5202238" y="4746625"/>
            <a:ext cx="1511300" cy="817563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TextBox 10"/>
          <p:cNvSpPr txBox="1">
            <a:spLocks noChangeArrowheads="1"/>
          </p:cNvSpPr>
          <p:nvPr/>
        </p:nvSpPr>
        <p:spPr bwMode="auto">
          <a:xfrm>
            <a:off x="4367213" y="554672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</a:t>
            </a:r>
          </a:p>
        </p:txBody>
      </p:sp>
      <p:sp>
        <p:nvSpPr>
          <p:cNvPr id="30732" name="TextBox 11"/>
          <p:cNvSpPr txBox="1">
            <a:spLocks noChangeArrowheads="1"/>
          </p:cNvSpPr>
          <p:nvPr/>
        </p:nvSpPr>
        <p:spPr bwMode="auto">
          <a:xfrm>
            <a:off x="2859088" y="477202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</a:t>
            </a:r>
          </a:p>
        </p:txBody>
      </p:sp>
      <p:sp>
        <p:nvSpPr>
          <p:cNvPr id="30733" name="TextBox 12"/>
          <p:cNvSpPr txBox="1">
            <a:spLocks noChangeArrowheads="1"/>
          </p:cNvSpPr>
          <p:nvPr/>
        </p:nvSpPr>
        <p:spPr bwMode="auto">
          <a:xfrm>
            <a:off x="5791200" y="473233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</a:t>
            </a:r>
          </a:p>
        </p:txBody>
      </p:sp>
      <p:sp>
        <p:nvSpPr>
          <p:cNvPr id="30734" name="TextBox 13"/>
          <p:cNvSpPr txBox="1">
            <a:spLocks noChangeArrowheads="1"/>
          </p:cNvSpPr>
          <p:nvPr/>
        </p:nvSpPr>
        <p:spPr bwMode="auto">
          <a:xfrm>
            <a:off x="4367213" y="5872163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c’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927475" y="1333500"/>
            <a:ext cx="295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u="sng">
                <a:solidFill>
                  <a:srgbClr val="A50021"/>
                </a:solidFill>
              </a:rPr>
              <a:t>“suffers from low power”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30188" y="425450"/>
            <a:ext cx="8683625" cy="534988"/>
          </a:xfrm>
        </p:spPr>
        <p:txBody>
          <a:bodyPr/>
          <a:lstStyle/>
          <a:p>
            <a:r>
              <a:rPr lang="en-US" smtClean="0"/>
              <a:t>Example [Preacher,Hayes]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50988" y="2454275"/>
            <a:ext cx="1287462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Therapy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30900" y="2454275"/>
            <a:ext cx="1552575" cy="7286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Satisfaction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838450" y="2819400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775075" y="1273175"/>
            <a:ext cx="1287463" cy="7270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Attribution</a:t>
            </a:r>
          </a:p>
        </p:txBody>
      </p:sp>
      <p:cxnSp>
        <p:nvCxnSpPr>
          <p:cNvPr id="7" name="Straight Arrow Connector 6"/>
          <p:cNvCxnSpPr>
            <a:stCxn id="3" idx="0"/>
            <a:endCxn id="6" idx="1"/>
          </p:cNvCxnSpPr>
          <p:nvPr/>
        </p:nvCxnSpPr>
        <p:spPr>
          <a:xfrm rot="5400000" flipH="1" flipV="1">
            <a:off x="2576513" y="1255713"/>
            <a:ext cx="817562" cy="15795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4" idx="0"/>
          </p:cNvCxnSpPr>
          <p:nvPr/>
        </p:nvCxnSpPr>
        <p:spPr>
          <a:xfrm>
            <a:off x="5062538" y="1636713"/>
            <a:ext cx="1644650" cy="8175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>
            <a:off x="2838450" y="2819400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4" name="TextBox 9"/>
          <p:cNvSpPr txBox="1">
            <a:spLocks noChangeArrowheads="1"/>
          </p:cNvSpPr>
          <p:nvPr/>
        </p:nvSpPr>
        <p:spPr bwMode="auto">
          <a:xfrm>
            <a:off x="4227513" y="24368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</a:t>
            </a:r>
          </a:p>
        </p:txBody>
      </p:sp>
      <p:sp>
        <p:nvSpPr>
          <p:cNvPr id="31755" name="TextBox 10"/>
          <p:cNvSpPr txBox="1">
            <a:spLocks noChangeArrowheads="1"/>
          </p:cNvSpPr>
          <p:nvPr/>
        </p:nvSpPr>
        <p:spPr bwMode="auto">
          <a:xfrm>
            <a:off x="2719388" y="16637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</a:t>
            </a:r>
          </a:p>
        </p:txBody>
      </p:sp>
      <p:sp>
        <p:nvSpPr>
          <p:cNvPr id="31756" name="TextBox 11"/>
          <p:cNvSpPr txBox="1">
            <a:spLocks noChangeArrowheads="1"/>
          </p:cNvSpPr>
          <p:nvPr/>
        </p:nvSpPr>
        <p:spPr bwMode="auto">
          <a:xfrm>
            <a:off x="5651500" y="1624013"/>
            <a:ext cx="371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</a:t>
            </a:r>
          </a:p>
        </p:txBody>
      </p:sp>
      <p:sp>
        <p:nvSpPr>
          <p:cNvPr id="31757" name="TextBox 12"/>
          <p:cNvSpPr txBox="1">
            <a:spLocks noChangeArrowheads="1"/>
          </p:cNvSpPr>
          <p:nvPr/>
        </p:nvSpPr>
        <p:spPr bwMode="auto">
          <a:xfrm>
            <a:off x="4227513" y="276225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c’</a:t>
            </a:r>
          </a:p>
        </p:txBody>
      </p:sp>
      <p:sp>
        <p:nvSpPr>
          <p:cNvPr id="31758" name="TextBox 16"/>
          <p:cNvSpPr txBox="1">
            <a:spLocks noChangeArrowheads="1"/>
          </p:cNvSpPr>
          <p:nvPr/>
        </p:nvSpPr>
        <p:spPr bwMode="auto">
          <a:xfrm>
            <a:off x="125413" y="3429000"/>
            <a:ext cx="901858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“An investigator is interested in the effects of a new cognitive therapy on life satisfaction after retirement. Residents of a retirement home diagnosed as clinically depressed are randomly assigned to receive 10 sessions of a new cognitive therapy or an alternative method. After session 8, the “positivity of attributions” the residents make for a recent failure experience is assessed. After session 10, the residents are given a measure of life satisfaction (questionnaire).”</a:t>
            </a:r>
          </a:p>
        </p:txBody>
      </p:sp>
      <p:sp>
        <p:nvSpPr>
          <p:cNvPr id="15" name="Oval 14"/>
          <p:cNvSpPr/>
          <p:nvPr/>
        </p:nvSpPr>
        <p:spPr>
          <a:xfrm>
            <a:off x="4635500" y="4918075"/>
            <a:ext cx="385763" cy="41116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036763" y="5654675"/>
            <a:ext cx="430212" cy="4095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30188" y="463550"/>
            <a:ext cx="8683625" cy="898525"/>
          </a:xfrm>
        </p:spPr>
        <p:txBody>
          <a:bodyPr/>
          <a:lstStyle/>
          <a:p>
            <a:r>
              <a:rPr lang="en-US" smtClean="0"/>
              <a:t>SPSS Macro [Preacher, Hayes]:</a:t>
            </a:r>
            <a:br>
              <a:rPr lang="en-US" smtClean="0"/>
            </a:br>
            <a:r>
              <a:rPr lang="en-US" sz="2400" smtClean="0"/>
              <a:t>Runs all 3 – Baron/Kenny, Sobel and Bootstrap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250" y="1697038"/>
            <a:ext cx="8697913" cy="4462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arenBoth"/>
              <a:defRPr/>
            </a:pPr>
            <a:r>
              <a:rPr lang="en-US" sz="2400" b="1" dirty="0"/>
              <a:t>Open dataset</a:t>
            </a:r>
          </a:p>
          <a:p>
            <a:pPr marL="342900" indent="-342900">
              <a:buFontTx/>
              <a:buAutoNum type="arabicParenBoth"/>
              <a:defRPr/>
            </a:pPr>
            <a:endParaRPr lang="en-US" sz="2400" b="1" dirty="0"/>
          </a:p>
          <a:p>
            <a:pPr marL="342900" indent="-342900">
              <a:buFontTx/>
              <a:buAutoNum type="arabicParenBoth"/>
              <a:defRPr/>
            </a:pPr>
            <a:r>
              <a:rPr lang="en-US" sz="2400" b="1" dirty="0"/>
              <a:t>Open sobel_spss.sps – syntax file with macro – “select all” and click run</a:t>
            </a:r>
          </a:p>
          <a:p>
            <a:pPr marL="342900" indent="-342900">
              <a:buFontTx/>
              <a:buAutoNum type="arabicParenBoth"/>
              <a:defRPr/>
            </a:pPr>
            <a:endParaRPr lang="en-US" sz="2400" b="1" dirty="0"/>
          </a:p>
          <a:p>
            <a:pPr marL="342900" indent="-342900">
              <a:buFontTx/>
              <a:buAutoNum type="arabicParenBoth"/>
              <a:defRPr/>
            </a:pPr>
            <a:r>
              <a:rPr lang="en-US" sz="2400" b="1" dirty="0"/>
              <a:t>Open new syntax window – run </a:t>
            </a:r>
          </a:p>
          <a:p>
            <a:pPr marL="800100" lvl="1" indent="-342900"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sobel y=satis / x=therapy / m=attrib / boot=5000.</a:t>
            </a:r>
          </a:p>
          <a:p>
            <a:pPr marL="800100" lvl="1" indent="-342900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sz="2400" b="1" dirty="0">
                <a:latin typeface="+mj-lt"/>
                <a:cs typeface="Courier New" pitchFamily="49" charset="0"/>
              </a:rPr>
              <a:t>(4) WAIT!!!! It will seem like SPSS has locked up – but it is still running!!</a:t>
            </a:r>
          </a:p>
          <a:p>
            <a:pPr marL="342900" indent="-342900">
              <a:defRPr/>
            </a:pPr>
            <a:endParaRPr lang="en-US" sz="2400" b="1" dirty="0">
              <a:latin typeface="+mj-lt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sz="2400" b="1" dirty="0">
                <a:latin typeface="+mj-lt"/>
                <a:cs typeface="Courier New" pitchFamily="49" charset="0"/>
              </a:rPr>
              <a:t>See </a:t>
            </a:r>
            <a:r>
              <a:rPr lang="en-US" sz="2400" b="1" dirty="0">
                <a:latin typeface="+mj-lt"/>
                <a:cs typeface="Courier New" pitchFamily="49" charset="0"/>
                <a:hlinkClick r:id="rId3"/>
              </a:rPr>
              <a:t>http://www.comm.ohio-state.edu/ahayes/sobel.htm</a:t>
            </a:r>
            <a:r>
              <a:rPr lang="en-US" sz="2400" b="1" dirty="0">
                <a:latin typeface="+mj-lt"/>
                <a:cs typeface="Courier New" pitchFamily="49" charset="0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460500"/>
            <a:ext cx="9144000" cy="0"/>
          </a:xfrm>
          <a:prstGeom prst="line">
            <a:avLst/>
          </a:prstGeom>
          <a:ln w="381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SPSS_outputSobelMac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9" t="39938" r="7774" b="4437"/>
          <a:stretch>
            <a:fillRect/>
          </a:stretch>
        </p:blipFill>
        <p:spPr bwMode="auto">
          <a:xfrm>
            <a:off x="1470025" y="1049338"/>
            <a:ext cx="7556500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1095375" y="2055813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855663" y="2257425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</a:t>
            </a: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082675" y="2492375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c’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849313" y="183038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857250" y="3317875"/>
            <a:ext cx="54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ab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-65088" y="4208463"/>
            <a:ext cx="18573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ab – “boot”</a:t>
            </a:r>
          </a:p>
        </p:txBody>
      </p:sp>
      <p:cxnSp>
        <p:nvCxnSpPr>
          <p:cNvPr id="11" name="Straight Arrow Connector 10"/>
          <p:cNvCxnSpPr>
            <a:stCxn id="17414" idx="3"/>
          </p:cNvCxnSpPr>
          <p:nvPr/>
        </p:nvCxnSpPr>
        <p:spPr>
          <a:xfrm>
            <a:off x="1206500" y="2062163"/>
            <a:ext cx="441325" cy="33337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411" idx="3"/>
          </p:cNvCxnSpPr>
          <p:nvPr/>
        </p:nvCxnSpPr>
        <p:spPr>
          <a:xfrm>
            <a:off x="1452563" y="2286000"/>
            <a:ext cx="271462" cy="19050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23950" y="2476500"/>
            <a:ext cx="552450" cy="57150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14450" y="2733675"/>
            <a:ext cx="371475" cy="19050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415" idx="3"/>
          </p:cNvCxnSpPr>
          <p:nvPr/>
        </p:nvCxnSpPr>
        <p:spPr>
          <a:xfrm>
            <a:off x="1400175" y="3549650"/>
            <a:ext cx="495300" cy="50800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62100" y="4457700"/>
            <a:ext cx="250825" cy="15875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75350" y="2617788"/>
            <a:ext cx="985838" cy="274637"/>
          </a:xfrm>
          <a:prstGeom prst="ellipse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79975" y="3468688"/>
            <a:ext cx="1985963" cy="2762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26013" y="4327525"/>
            <a:ext cx="1987550" cy="2762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826250" y="1512888"/>
            <a:ext cx="2089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Baron/Kenny – YES mediator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378700" y="2365375"/>
            <a:ext cx="158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SOBEL – NO mediator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02475" y="4745038"/>
            <a:ext cx="1757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Bootstrap – YES mediator</a:t>
            </a:r>
          </a:p>
        </p:txBody>
      </p:sp>
      <p:cxnSp>
        <p:nvCxnSpPr>
          <p:cNvPr id="27" name="Straight Arrow Connector 26"/>
          <p:cNvCxnSpPr>
            <a:stCxn id="21" idx="2"/>
            <a:endCxn id="15" idx="7"/>
          </p:cNvCxnSpPr>
          <p:nvPr/>
        </p:nvCxnSpPr>
        <p:spPr>
          <a:xfrm rot="5400000">
            <a:off x="7095331" y="1881982"/>
            <a:ext cx="496887" cy="1054100"/>
          </a:xfrm>
          <a:prstGeom prst="straightConnector1">
            <a:avLst/>
          </a:prstGeom>
          <a:ln w="28575">
            <a:solidFill>
              <a:srgbClr val="A5002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17" idx="3"/>
          </p:cNvCxnSpPr>
          <p:nvPr/>
        </p:nvCxnSpPr>
        <p:spPr>
          <a:xfrm rot="5400000">
            <a:off x="7220745" y="2656681"/>
            <a:ext cx="595312" cy="1304925"/>
          </a:xfrm>
          <a:prstGeom prst="straightConnector1">
            <a:avLst/>
          </a:prstGeom>
          <a:ln w="28575">
            <a:solidFill>
              <a:srgbClr val="A5002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9" idx="2"/>
          </p:cNvCxnSpPr>
          <p:nvPr/>
        </p:nvCxnSpPr>
        <p:spPr>
          <a:xfrm rot="10800000">
            <a:off x="5919788" y="4603750"/>
            <a:ext cx="1182687" cy="465138"/>
          </a:xfrm>
          <a:prstGeom prst="straightConnector1">
            <a:avLst/>
          </a:prstGeom>
          <a:ln w="28575">
            <a:solidFill>
              <a:srgbClr val="A5002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14" grpId="0"/>
      <p:bldP spid="17415" grpId="0"/>
      <p:bldP spid="17416" grpId="0"/>
      <p:bldP spid="15" grpId="0" animBg="1"/>
      <p:bldP spid="17" grpId="0" animBg="1"/>
      <p:bldP spid="19" grpId="0" animBg="1"/>
      <p:bldP spid="21" grpId="0"/>
      <p:bldP spid="22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30188" y="584200"/>
            <a:ext cx="8683625" cy="731838"/>
          </a:xfrm>
        </p:spPr>
        <p:txBody>
          <a:bodyPr/>
          <a:lstStyle/>
          <a:p>
            <a:r>
              <a:rPr lang="en-US" smtClean="0"/>
              <a:t>“ab” distribution – Sobel</a:t>
            </a:r>
            <a:br>
              <a:rPr lang="en-US" smtClean="0"/>
            </a:br>
            <a:r>
              <a:rPr lang="en-US" sz="2400" smtClean="0"/>
              <a:t>Need for Bootstraping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012950"/>
            <a:ext cx="4762500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2012950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30188" y="527050"/>
            <a:ext cx="8683625" cy="547688"/>
          </a:xfrm>
        </p:spPr>
        <p:txBody>
          <a:bodyPr/>
          <a:lstStyle/>
          <a:p>
            <a:r>
              <a:rPr lang="en-US" smtClean="0"/>
              <a:t>Covariates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71600" y="1312863"/>
            <a:ext cx="2351988" cy="78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Main Variable(s</a:t>
            </a:r>
            <a:r>
              <a:rPr lang="en-US" dirty="0" smtClean="0"/>
              <a:t>) [IV]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41987" y="2311400"/>
            <a:ext cx="2072833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Outcome(s</a:t>
            </a:r>
            <a:r>
              <a:rPr lang="en-US" dirty="0" smtClean="0"/>
              <a:t>) [DV]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3723588" y="1707357"/>
            <a:ext cx="2018399" cy="967581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385888" y="3006725"/>
            <a:ext cx="2347126" cy="8493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Covariate(s)</a:t>
            </a:r>
          </a:p>
        </p:txBody>
      </p:sp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 flipV="1">
            <a:off x="3733014" y="2674938"/>
            <a:ext cx="2008973" cy="756444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292232" y="4345987"/>
            <a:ext cx="854975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b="1" dirty="0"/>
              <a:t>Covariates are associated with the Outcome(s)</a:t>
            </a:r>
          </a:p>
          <a:p>
            <a:pPr eaLnBrk="1" hangingPunct="1">
              <a:buFont typeface="Arial" charset="0"/>
              <a:buChar char="•"/>
            </a:pPr>
            <a:r>
              <a:rPr lang="en-US" b="1" dirty="0"/>
              <a:t>Covariates </a:t>
            </a:r>
            <a:r>
              <a:rPr lang="en-US" b="1" u="sng" dirty="0">
                <a:solidFill>
                  <a:srgbClr val="C00000"/>
                </a:solidFill>
              </a:rPr>
              <a:t>are independent (not associated with)</a:t>
            </a:r>
            <a:r>
              <a:rPr lang="en-US" b="1" dirty="0"/>
              <a:t> Main variable(s)</a:t>
            </a:r>
          </a:p>
          <a:p>
            <a:pPr eaLnBrk="1" hangingPunct="1">
              <a:buFont typeface="Arial" charset="0"/>
              <a:buChar char="•"/>
            </a:pPr>
            <a:r>
              <a:rPr lang="en-US" b="1" dirty="0"/>
              <a:t>Covariates do not modify the association between the Main variable(s) and the Outcome(s)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="1" dirty="0"/>
              <a:t>Test for moderation – must not be significant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="1" dirty="0"/>
              <a:t>Must meet assumptions of “homogeneity of slopes</a:t>
            </a:r>
            <a:r>
              <a:rPr lang="en-US" b="1" dirty="0" smtClean="0"/>
              <a:t>” (parallel slopes)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06400" y="2101850"/>
            <a:ext cx="2212975" cy="904875"/>
            <a:chOff x="406400" y="2101850"/>
            <a:chExt cx="2212975" cy="904875"/>
          </a:xfrm>
        </p:grpSpPr>
        <p:cxnSp>
          <p:nvCxnSpPr>
            <p:cNvPr id="14" name="Straight Arrow Connector 13"/>
            <p:cNvCxnSpPr>
              <a:stCxn id="3" idx="2"/>
              <a:endCxn id="6" idx="0"/>
            </p:cNvCxnSpPr>
            <p:nvPr/>
          </p:nvCxnSpPr>
          <p:spPr>
            <a:xfrm>
              <a:off x="2547594" y="2101850"/>
              <a:ext cx="11857" cy="90487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97100" y="2319338"/>
              <a:ext cx="422275" cy="5222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6400" y="2376488"/>
              <a:ext cx="1827213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No association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615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30188" y="425450"/>
            <a:ext cx="8683625" cy="517525"/>
          </a:xfrm>
        </p:spPr>
        <p:txBody>
          <a:bodyPr/>
          <a:lstStyle/>
          <a:p>
            <a:r>
              <a:rPr lang="en-US" smtClean="0"/>
              <a:t>Results – SPSS Macro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04950" y="3883025"/>
            <a:ext cx="1287463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Therapy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83275" y="3883025"/>
            <a:ext cx="1552575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Satisfaction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792413" y="4246563"/>
            <a:ext cx="3090862" cy="1587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729038" y="2700338"/>
            <a:ext cx="1287462" cy="7286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Attribution</a:t>
            </a:r>
          </a:p>
        </p:txBody>
      </p:sp>
      <p:cxnSp>
        <p:nvCxnSpPr>
          <p:cNvPr id="7" name="Straight Arrow Connector 6"/>
          <p:cNvCxnSpPr>
            <a:stCxn id="3" idx="0"/>
            <a:endCxn id="6" idx="1"/>
          </p:cNvCxnSpPr>
          <p:nvPr/>
        </p:nvCxnSpPr>
        <p:spPr>
          <a:xfrm rot="5400000" flipH="1" flipV="1">
            <a:off x="2528888" y="2682875"/>
            <a:ext cx="819150" cy="1581150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4" idx="0"/>
          </p:cNvCxnSpPr>
          <p:nvPr/>
        </p:nvCxnSpPr>
        <p:spPr>
          <a:xfrm>
            <a:off x="5016500" y="3063875"/>
            <a:ext cx="1643063" cy="819150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>
            <a:off x="2792413" y="4246563"/>
            <a:ext cx="3090862" cy="1587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TextBox 10"/>
          <p:cNvSpPr txBox="1">
            <a:spLocks noChangeArrowheads="1"/>
          </p:cNvSpPr>
          <p:nvPr/>
        </p:nvSpPr>
        <p:spPr bwMode="auto">
          <a:xfrm>
            <a:off x="1824038" y="3062288"/>
            <a:ext cx="1306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a=.8186</a:t>
            </a:r>
          </a:p>
        </p:txBody>
      </p:sp>
      <p:sp>
        <p:nvSpPr>
          <p:cNvPr id="19467" name="TextBox 11"/>
          <p:cNvSpPr txBox="1">
            <a:spLocks noChangeArrowheads="1"/>
          </p:cNvSpPr>
          <p:nvPr/>
        </p:nvSpPr>
        <p:spPr bwMode="auto">
          <a:xfrm>
            <a:off x="5661025" y="3051175"/>
            <a:ext cx="1322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b=.4039</a:t>
            </a:r>
          </a:p>
        </p:txBody>
      </p:sp>
      <p:sp>
        <p:nvSpPr>
          <p:cNvPr id="19468" name="TextBox 12"/>
          <p:cNvSpPr txBox="1">
            <a:spLocks noChangeArrowheads="1"/>
          </p:cNvSpPr>
          <p:nvPr/>
        </p:nvSpPr>
        <p:spPr bwMode="auto">
          <a:xfrm>
            <a:off x="3686175" y="4198938"/>
            <a:ext cx="1517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c’=.4334</a:t>
            </a:r>
          </a:p>
          <a:p>
            <a:pPr eaLnBrk="1" hangingPunct="1"/>
            <a:r>
              <a:rPr lang="en-US" sz="2400" b="1"/>
              <a:t>** not sig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50988" y="1316038"/>
            <a:ext cx="1287462" cy="728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Therapy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30900" y="1316038"/>
            <a:ext cx="1552575" cy="72866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Satisfaction</a:t>
            </a: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2838450" y="167957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5" idx="1"/>
          </p:cNvCxnSpPr>
          <p:nvPr/>
        </p:nvCxnSpPr>
        <p:spPr>
          <a:xfrm>
            <a:off x="2838450" y="167957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0"/>
          <p:cNvSpPr txBox="1">
            <a:spLocks noChangeArrowheads="1"/>
          </p:cNvSpPr>
          <p:nvPr/>
        </p:nvSpPr>
        <p:spPr bwMode="auto">
          <a:xfrm>
            <a:off x="3676650" y="1308100"/>
            <a:ext cx="1306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c=.7640</a:t>
            </a:r>
          </a:p>
        </p:txBody>
      </p:sp>
      <p:sp>
        <p:nvSpPr>
          <p:cNvPr id="19474" name="TextBox 24"/>
          <p:cNvSpPr txBox="1">
            <a:spLocks noChangeArrowheads="1"/>
          </p:cNvSpPr>
          <p:nvPr/>
        </p:nvSpPr>
        <p:spPr bwMode="auto">
          <a:xfrm>
            <a:off x="328613" y="5138738"/>
            <a:ext cx="8793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6600CC"/>
                </a:solidFill>
              </a:rPr>
              <a:t>(Baron/Kenny)	C’ is not significantly different from 0 (pval=0.1897)</a:t>
            </a:r>
          </a:p>
          <a:p>
            <a:pPr eaLnBrk="1" hangingPunct="1"/>
            <a:r>
              <a:rPr lang="en-US" sz="2000" b="1">
                <a:solidFill>
                  <a:srgbClr val="6600CC"/>
                </a:solidFill>
              </a:rPr>
              <a:t>(Sobel) 	ab = 0.3306	95% CI = [-0.0585, 0.7197] not significant</a:t>
            </a:r>
          </a:p>
          <a:p>
            <a:pPr eaLnBrk="1" hangingPunct="1"/>
            <a:r>
              <a:rPr lang="en-US" sz="2000" b="1">
                <a:solidFill>
                  <a:srgbClr val="6600CC"/>
                </a:solidFill>
              </a:rPr>
              <a:t>(Bootstrap) 	ab = 0.3205	95% CI = [ 0.0334, 0.7008] significant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9466" grpId="0"/>
      <p:bldP spid="19467" grpId="0"/>
      <p:bldP spid="19468" grpId="0"/>
      <p:bldP spid="14" grpId="0" animBg="1"/>
      <p:bldP spid="15" grpId="0" animBg="1"/>
      <p:bldP spid="19473" grpId="0"/>
      <p:bldP spid="1947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420688"/>
            <a:ext cx="9144000" cy="1033462"/>
          </a:xfrm>
        </p:spPr>
        <p:txBody>
          <a:bodyPr/>
          <a:lstStyle/>
          <a:p>
            <a:r>
              <a:rPr lang="en-US" smtClean="0"/>
              <a:t>Example (cont’d) – Mediation Using Structural Equation Modeling (SEM) via AMOS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216650"/>
            <a:ext cx="91440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i="1">
                <a:solidFill>
                  <a:srgbClr val="FF0000"/>
                </a:solidFill>
              </a:rPr>
              <a:t>See </a:t>
            </a:r>
            <a:r>
              <a:rPr lang="en-US" i="1">
                <a:solidFill>
                  <a:srgbClr val="FF0000"/>
                </a:solidFill>
                <a:hlinkClick r:id="rId3"/>
              </a:rPr>
              <a:t>http://davidakenny.net/cm/mediate.htm</a:t>
            </a:r>
            <a:r>
              <a:rPr lang="en-US" i="1">
                <a:solidFill>
                  <a:srgbClr val="FF0000"/>
                </a:solidFill>
              </a:rPr>
              <a:t> and tutorial (video and sound) at </a:t>
            </a:r>
            <a:r>
              <a:rPr lang="en-US" i="1">
                <a:solidFill>
                  <a:srgbClr val="FF0000"/>
                </a:solidFill>
                <a:hlinkClick r:id="rId4"/>
              </a:rPr>
              <a:t>http://amosdevelopment.com/video/indirect/flash/indirect.html</a:t>
            </a:r>
            <a:r>
              <a:rPr lang="en-US" i="1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 descr="AMOS_SEMmod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341438"/>
            <a:ext cx="9086850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OS_SEMunstdRegW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6788"/>
            <a:ext cx="91440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MOS_SEMindirectEstima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0438"/>
            <a:ext cx="9144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itle 1"/>
          <p:cNvSpPr>
            <a:spLocks noGrp="1"/>
          </p:cNvSpPr>
          <p:nvPr>
            <p:ph type="title"/>
          </p:nvPr>
        </p:nvSpPr>
        <p:spPr>
          <a:xfrm>
            <a:off x="230188" y="412750"/>
            <a:ext cx="8683625" cy="596900"/>
          </a:xfrm>
        </p:spPr>
        <p:txBody>
          <a:bodyPr/>
          <a:lstStyle/>
          <a:p>
            <a:r>
              <a:rPr lang="en-US" smtClean="0"/>
              <a:t>SEM (cont’d)</a:t>
            </a:r>
          </a:p>
        </p:txBody>
      </p:sp>
      <p:pic>
        <p:nvPicPr>
          <p:cNvPr id="6" name="Picture 5" descr="AMOS_SEMindirectC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175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MOS_SEMunstdMode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00"/>
            <a:ext cx="90868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32313" y="4122738"/>
            <a:ext cx="42116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AMOS-boot   95%CI [0.075, 0.788]</a:t>
            </a:r>
          </a:p>
          <a:p>
            <a:pPr eaLnBrk="1" hangingPunct="1"/>
            <a:r>
              <a:rPr lang="en-US" b="1">
                <a:solidFill>
                  <a:srgbClr val="6600CC"/>
                </a:solidFill>
              </a:rPr>
              <a:t>Macro-boot   95%CI [0.0334, 0.7008]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11" name="Picture 10" descr="AMOS_SEMunstdMode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00"/>
            <a:ext cx="90868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744913" y="4492625"/>
            <a:ext cx="393700" cy="315913"/>
          </a:xfrm>
          <a:prstGeom prst="ellipse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5313" y="5353050"/>
            <a:ext cx="393700" cy="290513"/>
          </a:xfrm>
          <a:prstGeom prst="ellipse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78700" y="4476750"/>
            <a:ext cx="393700" cy="292100"/>
          </a:xfrm>
          <a:prstGeom prst="ellipse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30188" y="452438"/>
            <a:ext cx="8683625" cy="533400"/>
          </a:xfrm>
        </p:spPr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1288" y="1268413"/>
            <a:ext cx="4029075" cy="4903787"/>
          </a:xfrm>
          <a:prstGeom prst="rect">
            <a:avLst/>
          </a:prstGeom>
          <a:solidFill>
            <a:srgbClr val="99FF99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u="sng"/>
              <a:t>Moderator</a:t>
            </a:r>
          </a:p>
          <a:p>
            <a:pPr eaLnBrk="1" hangingPunct="1">
              <a:buFont typeface="Arial" charset="0"/>
              <a:buChar char="•"/>
            </a:pPr>
            <a:endParaRPr lang="en-US" sz="20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“interaction”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affects strength or </a:t>
            </a:r>
          </a:p>
          <a:p>
            <a:pPr eaLnBrk="1" hangingPunct="1"/>
            <a:r>
              <a:rPr lang="en-US" sz="2400" b="1"/>
              <a:t>  direction of IV-DV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explains "when" or </a:t>
            </a:r>
          </a:p>
          <a:p>
            <a:pPr eaLnBrk="1" hangingPunct="1"/>
            <a:r>
              <a:rPr lang="en-US" sz="2400" b="1"/>
              <a:t>  "for whom"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modifies a causal effect</a:t>
            </a:r>
          </a:p>
          <a:p>
            <a:pPr eaLnBrk="1" hangingPunct="1"/>
            <a:endParaRPr lang="en-US" sz="2000" b="1"/>
          </a:p>
          <a:p>
            <a:pPr eaLnBrk="1" hangingPunct="1"/>
            <a:endParaRPr lang="en-US" sz="2000" b="1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32275" y="1268413"/>
            <a:ext cx="4675188" cy="4894262"/>
          </a:xfrm>
          <a:prstGeom prst="rect">
            <a:avLst/>
          </a:prstGeom>
          <a:solidFill>
            <a:srgbClr val="66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u="sng"/>
              <a:t>Mediator</a:t>
            </a:r>
          </a:p>
          <a:p>
            <a:pPr eaLnBrk="1" hangingPunct="1"/>
            <a:endParaRPr lang="en-US" sz="20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only tested then there is a</a:t>
            </a:r>
          </a:p>
          <a:p>
            <a:pPr eaLnBrk="1" hangingPunct="1"/>
            <a:r>
              <a:rPr lang="en-US" sz="2400" b="1"/>
              <a:t>  significant effect between </a:t>
            </a:r>
          </a:p>
          <a:p>
            <a:pPr eaLnBrk="1" hangingPunct="1"/>
            <a:r>
              <a:rPr lang="en-US" sz="2400" b="1"/>
              <a:t>  IV-DV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specifies how the association</a:t>
            </a:r>
          </a:p>
          <a:p>
            <a:pPr eaLnBrk="1" hangingPunct="1"/>
            <a:r>
              <a:rPr lang="en-US" sz="2400" b="1"/>
              <a:t>  occurs BETWEEN IV-DV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explains "why" and "how"</a:t>
            </a:r>
          </a:p>
          <a:p>
            <a:pPr eaLnBrk="1" hangingPunct="1">
              <a:buFont typeface="Arial" charset="0"/>
              <a:buChar char="•"/>
            </a:pPr>
            <a:endParaRPr lang="en-US" sz="2400" b="1"/>
          </a:p>
          <a:p>
            <a:pPr eaLnBrk="1" hangingPunct="1">
              <a:buFont typeface="Arial" charset="0"/>
              <a:buChar char="•"/>
            </a:pPr>
            <a:r>
              <a:rPr lang="en-US" sz="2400" b="1"/>
              <a:t> links a cause (IV) and</a:t>
            </a:r>
          </a:p>
          <a:p>
            <a:pPr eaLnBrk="1" hangingPunct="1"/>
            <a:r>
              <a:rPr lang="en-US" sz="2400" b="1"/>
              <a:t>  effect (DV)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30188" y="596900"/>
            <a:ext cx="8683625" cy="544513"/>
          </a:xfrm>
        </p:spPr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6050" y="1127125"/>
            <a:ext cx="8877300" cy="5286375"/>
          </a:xfrm>
        </p:spPr>
        <p:txBody>
          <a:bodyPr/>
          <a:lstStyle/>
          <a:p>
            <a:r>
              <a:rPr lang="en-US" sz="1800" smtClean="0"/>
              <a:t>Bennett, Jill. “Mediator and Moderator Variables in Nursing Research: Conceptual and Statistical Differences.” </a:t>
            </a:r>
            <a:r>
              <a:rPr lang="en-US" sz="1800" i="1" u="sng" smtClean="0"/>
              <a:t>Research in Nursing and Health, </a:t>
            </a:r>
            <a:r>
              <a:rPr lang="en-US" sz="1800" smtClean="0"/>
              <a:t>23, 2000, pp. 415-420.</a:t>
            </a:r>
          </a:p>
          <a:p>
            <a:r>
              <a:rPr lang="en-US" sz="1800" smtClean="0"/>
              <a:t>Wu, Amery; Zumbo, Bruno. “Understanding and Using Mediators and Moderators.” </a:t>
            </a:r>
            <a:r>
              <a:rPr lang="en-US" sz="1800" i="1" u="sng" smtClean="0"/>
              <a:t>Social Indicators Research</a:t>
            </a:r>
            <a:r>
              <a:rPr lang="en-US" sz="1800" smtClean="0"/>
              <a:t>,  87 (3), July 2008, pp. 367-392. [DOI 10.1007/s11205-007-9143-1]</a:t>
            </a:r>
          </a:p>
          <a:p>
            <a:r>
              <a:rPr lang="en-US" sz="1800" smtClean="0"/>
              <a:t>Baron, Reuben; Kenny, David. “The Moderator-Mediator Variable Distinction in Social Psychological Research: Conceptual, Strategic, and Statistical Considerations.” </a:t>
            </a:r>
            <a:r>
              <a:rPr lang="en-US" sz="1800" i="1" u="sng" smtClean="0"/>
              <a:t>Journal of Personality and Social Psychology</a:t>
            </a:r>
            <a:r>
              <a:rPr lang="en-US" sz="1800" smtClean="0"/>
              <a:t>, 51 (6), 1986, pp. 1173-1182.</a:t>
            </a:r>
          </a:p>
          <a:p>
            <a:r>
              <a:rPr lang="en-US" sz="1800" smtClean="0"/>
              <a:t>Preacher, Kristopher; Hayes, Andrew. “SPSS and SAS procedures for estimating indirect effects in simple mediation models.” </a:t>
            </a:r>
            <a:r>
              <a:rPr lang="en-US" sz="1800" i="1" u="sng" smtClean="0"/>
              <a:t>Behavior Research Methods, Instruments and Computers</a:t>
            </a:r>
            <a:r>
              <a:rPr lang="en-US" sz="1800" smtClean="0"/>
              <a:t>, 36 (4), 2004, pp. 717-731.</a:t>
            </a:r>
          </a:p>
          <a:p>
            <a:r>
              <a:rPr lang="en-US" sz="1800" smtClean="0"/>
              <a:t>Cohen, Jacob; Cohen, Patricia; West, Stephen; Aiken, Leona “Applied Multiple Regression/Correlation Analysis for the Behavioral Sciences” 3</a:t>
            </a:r>
            <a:r>
              <a:rPr lang="en-US" sz="1800" baseline="30000" smtClean="0"/>
              <a:t>rd</a:t>
            </a:r>
            <a:r>
              <a:rPr lang="en-US" sz="1800" smtClean="0"/>
              <a:t> edition, Lawrence Erlbaum Associates Inc., 2003.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15900"/>
            <a:ext cx="8683625" cy="1033463"/>
          </a:xfrm>
        </p:spPr>
        <p:txBody>
          <a:bodyPr/>
          <a:lstStyle/>
          <a:p>
            <a:pPr eaLnBrk="1" hangingPunct="1"/>
            <a:r>
              <a:rPr lang="en-US" smtClean="0"/>
              <a:t>VIII. Statistical Resources and Contact Info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idx="1"/>
          </p:nvPr>
        </p:nvSpPr>
        <p:spPr>
          <a:xfrm>
            <a:off x="112713" y="971550"/>
            <a:ext cx="8867775" cy="5527675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sz="2000" smtClean="0"/>
              <a:t>SON S:\Shared\Statistics_MKHiggins\website2\index.htm</a:t>
            </a:r>
          </a:p>
          <a:p>
            <a:pPr marL="381000" indent="-381000" eaLnBrk="1" hangingPunct="1">
              <a:buFontTx/>
              <a:buNone/>
            </a:pPr>
            <a:r>
              <a:rPr lang="en-US" sz="2000" smtClean="0"/>
              <a:t>	 [updates in process]</a:t>
            </a:r>
          </a:p>
          <a:p>
            <a:pPr marL="723900" lvl="1" indent="-381000" eaLnBrk="1" hangingPunct="1">
              <a:buFontTx/>
              <a:buNone/>
            </a:pPr>
            <a:r>
              <a:rPr lang="en-US" sz="2000" smtClean="0">
                <a:solidFill>
                  <a:srgbClr val="6600CC"/>
                </a:solidFill>
              </a:rPr>
              <a:t>Working to include tip sheets (for SPSS, SAS, and other software), lectures (PPTs and handouts), datasets, other resources and references</a:t>
            </a:r>
          </a:p>
          <a:p>
            <a:pPr marL="723900" lvl="1" indent="-381000" eaLnBrk="1" hangingPunct="1">
              <a:buFontTx/>
              <a:buNone/>
            </a:pPr>
            <a:r>
              <a:rPr lang="en-US" sz="2000" smtClean="0">
                <a:solidFill>
                  <a:srgbClr val="6600CC"/>
                </a:solidFill>
              </a:rPr>
              <a:t>Statistics At Nursing Website:</a:t>
            </a:r>
            <a:r>
              <a:rPr lang="en-US" sz="2000" smtClean="0"/>
              <a:t> [website being updated] </a:t>
            </a:r>
            <a:r>
              <a:rPr lang="en-US" sz="2000" smtClean="0">
                <a:hlinkClick r:id="rId3"/>
              </a:rPr>
              <a:t>http://www.nursing.emory.edu/pulse/statistics/</a:t>
            </a:r>
            <a:r>
              <a:rPr lang="en-US" sz="2000" smtClean="0"/>
              <a:t> </a:t>
            </a:r>
            <a:endParaRPr lang="en-US" sz="2000" smtClean="0">
              <a:solidFill>
                <a:srgbClr val="0000FF"/>
              </a:solidFill>
            </a:endParaRPr>
          </a:p>
          <a:p>
            <a:pPr marL="723900" lvl="1" indent="-381000" eaLnBrk="1" hangingPunct="1">
              <a:buFontTx/>
              <a:buNone/>
            </a:pPr>
            <a:r>
              <a:rPr lang="en-US" sz="2000" smtClean="0">
                <a:solidFill>
                  <a:srgbClr val="A50021"/>
                </a:solidFill>
              </a:rPr>
              <a:t>And Blackboard Site (in development) for                                          “Organization: Statistics at School of Nursing”</a:t>
            </a:r>
          </a:p>
          <a:p>
            <a:pPr marL="381000" indent="-381000" eaLnBrk="1" hangingPunct="1">
              <a:buFontTx/>
              <a:buNone/>
            </a:pPr>
            <a:r>
              <a:rPr lang="en-US" sz="2000" smtClean="0">
                <a:solidFill>
                  <a:srgbClr val="0000FF"/>
                </a:solidFill>
              </a:rPr>
              <a:t>	</a:t>
            </a:r>
            <a:r>
              <a:rPr lang="en-US" sz="2000" smtClean="0"/>
              <a:t>Contact </a:t>
            </a:r>
          </a:p>
          <a:p>
            <a:pPr marL="1036638" lvl="2" indent="-342900" eaLnBrk="1" hangingPunct="1">
              <a:buFontTx/>
              <a:buNone/>
            </a:pPr>
            <a:r>
              <a:rPr lang="en-US" sz="1800" smtClean="0">
                <a:solidFill>
                  <a:srgbClr val="6600CC"/>
                </a:solidFill>
              </a:rPr>
              <a:t>Dr. Melinda Higgins</a:t>
            </a:r>
          </a:p>
          <a:p>
            <a:pPr marL="1036638" lvl="2" indent="-342900" eaLnBrk="1" hangingPunct="1">
              <a:buFontTx/>
              <a:buNone/>
            </a:pPr>
            <a:r>
              <a:rPr lang="en-US" sz="1800" smtClean="0">
                <a:solidFill>
                  <a:srgbClr val="6600CC"/>
                </a:solidFill>
              </a:rPr>
              <a:t>Melinda.higgins@emory.edu</a:t>
            </a:r>
          </a:p>
          <a:p>
            <a:pPr marL="1036638" lvl="2" indent="-342900" eaLnBrk="1" hangingPunct="1">
              <a:buFontTx/>
              <a:buNone/>
            </a:pPr>
            <a:r>
              <a:rPr lang="en-US" sz="1800" smtClean="0">
                <a:solidFill>
                  <a:srgbClr val="6600CC"/>
                </a:solidFill>
              </a:rPr>
              <a:t>Office: 404-727-5180 / Mobile: 404-434-1785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Covariates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73688" y="1546094"/>
            <a:ext cx="279002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Example of parallel lines for association between PHQ-9 and MLWHF-Emotional for Males and Females</a:t>
            </a:r>
          </a:p>
          <a:p>
            <a:pPr eaLnBrk="1" hangingPunct="1"/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Gender can be treated as a covariate.</a:t>
            </a:r>
          </a:p>
          <a:p>
            <a:pPr eaLnBrk="1" hangingPunct="1"/>
            <a:endParaRPr lang="en-US" dirty="0">
              <a:solidFill>
                <a:srgbClr val="C00000"/>
              </a:solidFill>
            </a:endParaRPr>
          </a:p>
          <a:p>
            <a:pPr eaLnBrk="1" hangingPunct="1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501633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Covariates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69" y="1678601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47066" y="1894886"/>
            <a:ext cx="279002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Slopes are parallel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Covariate is associated with the outcome (Y)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** MUST ** check for parallel slopes FIRST (i.e. run test for interaction term or moderation FIRST – interaction term MUST be non-significant)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06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0188" y="527050"/>
            <a:ext cx="8683625" cy="547688"/>
          </a:xfrm>
        </p:spPr>
        <p:txBody>
          <a:bodyPr/>
          <a:lstStyle/>
          <a:p>
            <a:r>
              <a:rPr lang="en-US" smtClean="0"/>
              <a:t>Confounders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730375" y="1095375"/>
            <a:ext cx="2332578" cy="1308100"/>
          </a:xfrm>
          <a:prstGeom prst="roundRect">
            <a:avLst/>
          </a:prstGeom>
          <a:solidFill>
            <a:srgbClr val="B796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Main Variable(s</a:t>
            </a:r>
            <a:r>
              <a:rPr lang="en-US" dirty="0" smtClean="0"/>
              <a:t>) [IV]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68974" y="2301875"/>
            <a:ext cx="2130687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Outcome(s</a:t>
            </a:r>
            <a:r>
              <a:rPr lang="en-US" dirty="0" smtClean="0"/>
              <a:t>) [DV]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4062953" y="1749425"/>
            <a:ext cx="1706021" cy="9159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752600" y="2836863"/>
            <a:ext cx="2291499" cy="1423987"/>
          </a:xfrm>
          <a:prstGeom prst="round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Confounder(s)</a:t>
            </a:r>
          </a:p>
        </p:txBody>
      </p:sp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 flipV="1">
            <a:off x="4044099" y="2665413"/>
            <a:ext cx="1724875" cy="883444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0" name="TextBox 11"/>
          <p:cNvSpPr txBox="1">
            <a:spLocks noChangeArrowheads="1"/>
          </p:cNvSpPr>
          <p:nvPr/>
        </p:nvSpPr>
        <p:spPr bwMode="auto">
          <a:xfrm>
            <a:off x="0" y="4392613"/>
            <a:ext cx="914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b="1" dirty="0"/>
              <a:t>Confounders are associated with the Outcome(s)</a:t>
            </a:r>
          </a:p>
          <a:p>
            <a:pPr eaLnBrk="1" hangingPunct="1">
              <a:buFont typeface="Arial" charset="0"/>
              <a:buChar char="•"/>
            </a:pPr>
            <a:r>
              <a:rPr lang="en-US" b="1" dirty="0"/>
              <a:t>Confounders are </a:t>
            </a:r>
            <a:r>
              <a:rPr lang="en-US" b="1" u="sng" dirty="0">
                <a:solidFill>
                  <a:srgbClr val="C00000"/>
                </a:solidFill>
              </a:rPr>
              <a:t>highly (significantly) </a:t>
            </a:r>
            <a:r>
              <a:rPr lang="en-US" b="1" dirty="0"/>
              <a:t>associated with Main variable(s)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="1" dirty="0"/>
              <a:t>Conceptually and statistically overlapped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="1" dirty="0"/>
              <a:t>Creates limitation of results and conclusions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="1" dirty="0"/>
              <a:t>Post-stratification and/or propensity score matching often not feasible</a:t>
            </a:r>
          </a:p>
          <a:p>
            <a:pPr eaLnBrk="1" hangingPunct="1">
              <a:buFont typeface="Arial" charset="0"/>
              <a:buChar char="•"/>
            </a:pPr>
            <a:r>
              <a:rPr lang="en-US" b="1" dirty="0"/>
              <a:t>One focus of “feasibility” studies should be to identify potential confounding </a:t>
            </a:r>
            <a:r>
              <a:rPr lang="en-US" b="1" dirty="0" err="1"/>
              <a:t>varables</a:t>
            </a:r>
            <a:r>
              <a:rPr lang="en-US" b="1" dirty="0"/>
              <a:t> – used for stratification in future studies</a:t>
            </a:r>
          </a:p>
        </p:txBody>
      </p:sp>
      <p:cxnSp>
        <p:nvCxnSpPr>
          <p:cNvPr id="19" name="Curved Connector 18"/>
          <p:cNvCxnSpPr>
            <a:stCxn id="3" idx="1"/>
            <a:endCxn id="6" idx="1"/>
          </p:cNvCxnSpPr>
          <p:nvPr/>
        </p:nvCxnSpPr>
        <p:spPr>
          <a:xfrm rot="10800000" flipH="1" flipV="1">
            <a:off x="1730374" y="1749425"/>
            <a:ext cx="22225" cy="1799432"/>
          </a:xfrm>
          <a:prstGeom prst="curvedConnector3">
            <a:avLst>
              <a:gd name="adj1" fmla="val -4336967"/>
            </a:avLst>
          </a:prstGeom>
          <a:ln w="571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5725" y="2320925"/>
            <a:ext cx="1493838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00000"/>
                </a:solidFill>
              </a:rPr>
              <a:t>Significant</a:t>
            </a:r>
          </a:p>
          <a:p>
            <a:pPr eaLnBrk="1" hangingPunct="1"/>
            <a:r>
              <a:rPr lang="en-US" b="1">
                <a:solidFill>
                  <a:srgbClr val="C00000"/>
                </a:solidFill>
              </a:rPr>
              <a:t>Association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3211E-6 L 3.88889E-6 0.1265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08189E-6 L -4.16667E-6 -0.152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6" grpId="0" animBg="1"/>
      <p:bldP spid="6" grpId="1" animBg="1"/>
      <p:bldP spid="8200" grpId="0" build="p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30188" y="207218"/>
            <a:ext cx="8683625" cy="1033463"/>
          </a:xfrm>
        </p:spPr>
        <p:txBody>
          <a:bodyPr/>
          <a:lstStyle/>
          <a:p>
            <a:r>
              <a:rPr lang="en-US" dirty="0" smtClean="0"/>
              <a:t>Confounders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90" y="1020861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6" y="5495826"/>
            <a:ext cx="4569889" cy="136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9427" y="537425"/>
            <a:ext cx="3148553" cy="618630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Example association between Age and the ADDQOL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However, the subjects in the Intervention group are younger than the subjects in the Control (UC)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So, Age is confounded with the Group assignment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Future studies should ensure that Ages are equal across group (use stratification)</a:t>
            </a:r>
            <a:endParaRPr lang="en-US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endParaRPr lang="en-US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Smoking is associated with lung cancer and smoking is associated with alcohol use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4746" y="1046375"/>
            <a:ext cx="18854" cy="4166648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75748" y="1038518"/>
            <a:ext cx="18854" cy="4166648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47554" y="3346516"/>
            <a:ext cx="2045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00CC"/>
                </a:solidFill>
              </a:rPr>
              <a:t>Potential propensity score matching – requires large samples</a:t>
            </a:r>
            <a:endParaRPr lang="en-US" b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smtClean="0"/>
              <a:t>Moderators and Mediators</a:t>
            </a:r>
            <a:endParaRPr lang="en-US" u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0188" y="1860550"/>
            <a:ext cx="8503920" cy="4319588"/>
          </a:xfrm>
        </p:spPr>
        <p:txBody>
          <a:bodyPr anchor="t"/>
          <a:lstStyle/>
          <a:p>
            <a:r>
              <a:rPr lang="en-US" sz="2600" b="0" dirty="0" smtClean="0"/>
              <a:t>“A mediator or moderator is a third variable that changes the association between an independent variable and an outcome variable” (Bennett, 2000)</a:t>
            </a:r>
          </a:p>
          <a:p>
            <a:r>
              <a:rPr lang="en-US" sz="2600" b="0" dirty="0" smtClean="0"/>
              <a:t>Allows for a more precise understanding of the relationship between independent variables and outcome variables</a:t>
            </a:r>
          </a:p>
          <a:p>
            <a:r>
              <a:rPr lang="en-US" sz="2600" b="0" dirty="0" smtClean="0"/>
              <a:t>The terms are NOT INTERCHANGEABLE</a:t>
            </a:r>
          </a:p>
          <a:p>
            <a:r>
              <a:rPr lang="en-US" sz="2600" b="0" dirty="0" smtClean="0"/>
              <a:t>Different statistical methods for analysis of each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79720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Tower">
  <a:themeElements>
    <a:clrScheme name="5_Tower 10">
      <a:dk1>
        <a:srgbClr val="002B45"/>
      </a:dk1>
      <a:lt1>
        <a:srgbClr val="FFFFFF"/>
      </a:lt1>
      <a:dk2>
        <a:srgbClr val="002B45"/>
      </a:dk2>
      <a:lt2>
        <a:srgbClr val="002B45"/>
      </a:lt2>
      <a:accent1>
        <a:srgbClr val="B79650"/>
      </a:accent1>
      <a:accent2>
        <a:srgbClr val="FDB913"/>
      </a:accent2>
      <a:accent3>
        <a:srgbClr val="FFFFFF"/>
      </a:accent3>
      <a:accent4>
        <a:srgbClr val="00233A"/>
      </a:accent4>
      <a:accent5>
        <a:srgbClr val="D8C9B3"/>
      </a:accent5>
      <a:accent6>
        <a:srgbClr val="E5A710"/>
      </a:accent6>
      <a:hlink>
        <a:srgbClr val="00568A"/>
      </a:hlink>
      <a:folHlink>
        <a:srgbClr val="B79650"/>
      </a:folHlink>
    </a:clrScheme>
    <a:fontScheme name="5_Tow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Tow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ow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8">
        <a:dk1>
          <a:srgbClr val="002B55"/>
        </a:dk1>
        <a:lt1>
          <a:srgbClr val="FFFFFF"/>
        </a:lt1>
        <a:dk2>
          <a:srgbClr val="002B55"/>
        </a:dk2>
        <a:lt2>
          <a:srgbClr val="002B55"/>
        </a:lt2>
        <a:accent1>
          <a:srgbClr val="B79650"/>
        </a:accent1>
        <a:accent2>
          <a:srgbClr val="FDB913"/>
        </a:accent2>
        <a:accent3>
          <a:srgbClr val="FFFFFF"/>
        </a:accent3>
        <a:accent4>
          <a:srgbClr val="002347"/>
        </a:accent4>
        <a:accent5>
          <a:srgbClr val="D8C9B3"/>
        </a:accent5>
        <a:accent6>
          <a:srgbClr val="E5A710"/>
        </a:accent6>
        <a:hlink>
          <a:srgbClr val="002B55"/>
        </a:hlink>
        <a:folHlink>
          <a:srgbClr val="B796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9">
        <a:dk1>
          <a:srgbClr val="002B55"/>
        </a:dk1>
        <a:lt1>
          <a:srgbClr val="FFFFFF"/>
        </a:lt1>
        <a:dk2>
          <a:srgbClr val="002B55"/>
        </a:dk2>
        <a:lt2>
          <a:srgbClr val="002B55"/>
        </a:lt2>
        <a:accent1>
          <a:srgbClr val="B79650"/>
        </a:accent1>
        <a:accent2>
          <a:srgbClr val="E0AD12"/>
        </a:accent2>
        <a:accent3>
          <a:srgbClr val="FFFFFF"/>
        </a:accent3>
        <a:accent4>
          <a:srgbClr val="002347"/>
        </a:accent4>
        <a:accent5>
          <a:srgbClr val="D8C9B3"/>
        </a:accent5>
        <a:accent6>
          <a:srgbClr val="CB9C0F"/>
        </a:accent6>
        <a:hlink>
          <a:srgbClr val="002B55"/>
        </a:hlink>
        <a:folHlink>
          <a:srgbClr val="B796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10">
        <a:dk1>
          <a:srgbClr val="002B45"/>
        </a:dk1>
        <a:lt1>
          <a:srgbClr val="FFFFFF"/>
        </a:lt1>
        <a:dk2>
          <a:srgbClr val="002B45"/>
        </a:dk2>
        <a:lt2>
          <a:srgbClr val="002B45"/>
        </a:lt2>
        <a:accent1>
          <a:srgbClr val="B79650"/>
        </a:accent1>
        <a:accent2>
          <a:srgbClr val="FDB913"/>
        </a:accent2>
        <a:accent3>
          <a:srgbClr val="FFFFFF"/>
        </a:accent3>
        <a:accent4>
          <a:srgbClr val="00233A"/>
        </a:accent4>
        <a:accent5>
          <a:srgbClr val="D8C9B3"/>
        </a:accent5>
        <a:accent6>
          <a:srgbClr val="E5A710"/>
        </a:accent6>
        <a:hlink>
          <a:srgbClr val="00568A"/>
        </a:hlink>
        <a:folHlink>
          <a:srgbClr val="B796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4840</TotalTime>
  <Words>2406</Words>
  <Application>Microsoft Office PowerPoint</Application>
  <PresentationFormat>On-screen Show (4:3)</PresentationFormat>
  <Paragraphs>449</Paragraphs>
  <Slides>45</Slides>
  <Notes>32</Notes>
  <HiddenSlides>24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5_Tower</vt:lpstr>
      <vt:lpstr>Demystification of  Important Research Concepts  Covariates, Confounding,  Moderators and Mediators</vt:lpstr>
      <vt:lpstr>Outline</vt:lpstr>
      <vt:lpstr>Introduction</vt:lpstr>
      <vt:lpstr>Covariates</vt:lpstr>
      <vt:lpstr>Covariates</vt:lpstr>
      <vt:lpstr>Covariates</vt:lpstr>
      <vt:lpstr>Confounders</vt:lpstr>
      <vt:lpstr>Confounders</vt:lpstr>
      <vt:lpstr>Moderators and Mediators</vt:lpstr>
      <vt:lpstr>Moderators and Mediators</vt:lpstr>
      <vt:lpstr>Moderators and Mediators</vt:lpstr>
      <vt:lpstr>Moderators</vt:lpstr>
      <vt:lpstr>Moderator Models</vt:lpstr>
      <vt:lpstr>Moderators</vt:lpstr>
      <vt:lpstr>Moderators – “Interactions”</vt:lpstr>
      <vt:lpstr>Moderators - Interactions</vt:lpstr>
      <vt:lpstr>Example [Cohen, Cohen, et.al. 2003]</vt:lpstr>
      <vt:lpstr>“Interaction” – $5 FREE software</vt:lpstr>
      <vt:lpstr>Moderation Example</vt:lpstr>
      <vt:lpstr>Mediators</vt:lpstr>
      <vt:lpstr>Mediators – How to test for …</vt:lpstr>
      <vt:lpstr>MEDIATION ANALYSIS</vt:lpstr>
      <vt:lpstr>Summary</vt:lpstr>
      <vt:lpstr>References</vt:lpstr>
      <vt:lpstr>EXTRA SLIDES BELOW…</vt:lpstr>
      <vt:lpstr>Summary</vt:lpstr>
      <vt:lpstr>Covariates</vt:lpstr>
      <vt:lpstr>Moderators</vt:lpstr>
      <vt:lpstr>Mediators</vt:lpstr>
      <vt:lpstr>Moderators – “Interactions”</vt:lpstr>
      <vt:lpstr>Moderators - Interactions</vt:lpstr>
      <vt:lpstr>Example [Cohen, Cohen, et.al. 2003]</vt:lpstr>
      <vt:lpstr>SPSS Regression Output</vt:lpstr>
      <vt:lpstr>“Interaction” – $5 software</vt:lpstr>
      <vt:lpstr>Mediators – How to test for …</vt:lpstr>
      <vt:lpstr>Example [Preacher,Hayes]</vt:lpstr>
      <vt:lpstr>SPSS Macro [Preacher, Hayes]: Runs all 3 – Baron/Kenny, Sobel and Bootstrap</vt:lpstr>
      <vt:lpstr>PowerPoint Presentation</vt:lpstr>
      <vt:lpstr>“ab” distribution – Sobel Need for Bootstraping</vt:lpstr>
      <vt:lpstr>Results – SPSS Macro</vt:lpstr>
      <vt:lpstr>Example (cont’d) – Mediation Using Structural Equation Modeling (SEM) via AMOS</vt:lpstr>
      <vt:lpstr>SEM (cont’d)</vt:lpstr>
      <vt:lpstr>Summary</vt:lpstr>
      <vt:lpstr>References</vt:lpstr>
      <vt:lpstr>VIII. Statistical Resources and Contact Info</vt:lpstr>
    </vt:vector>
  </TitlesOfParts>
  <Company>Emory University School of Nursing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Review</dc:title>
  <dc:creator>Melinda Kay Higgins</dc:creator>
  <cp:lastModifiedBy>SON</cp:lastModifiedBy>
  <cp:revision>727</cp:revision>
  <dcterms:created xsi:type="dcterms:W3CDTF">2007-09-26T21:55:26Z</dcterms:created>
  <dcterms:modified xsi:type="dcterms:W3CDTF">2013-01-25T03:35:06Z</dcterms:modified>
</cp:coreProperties>
</file>