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444" r:id="rId3"/>
    <p:sldId id="446" r:id="rId4"/>
    <p:sldId id="449" r:id="rId5"/>
    <p:sldId id="447" r:id="rId6"/>
    <p:sldId id="448" r:id="rId7"/>
    <p:sldId id="454" r:id="rId8"/>
    <p:sldId id="452" r:id="rId9"/>
    <p:sldId id="450" r:id="rId10"/>
    <p:sldId id="453" r:id="rId11"/>
    <p:sldId id="451" r:id="rId12"/>
    <p:sldId id="460" r:id="rId13"/>
    <p:sldId id="461" r:id="rId14"/>
    <p:sldId id="462" r:id="rId15"/>
    <p:sldId id="463" r:id="rId16"/>
    <p:sldId id="464" r:id="rId17"/>
    <p:sldId id="456" r:id="rId18"/>
    <p:sldId id="457" r:id="rId19"/>
    <p:sldId id="493" r:id="rId20"/>
    <p:sldId id="486" r:id="rId21"/>
    <p:sldId id="458" r:id="rId22"/>
    <p:sldId id="436" r:id="rId23"/>
    <p:sldId id="439" r:id="rId24"/>
    <p:sldId id="435" r:id="rId25"/>
    <p:sldId id="434" r:id="rId26"/>
    <p:sldId id="427" r:id="rId27"/>
    <p:sldId id="425" r:id="rId28"/>
    <p:sldId id="426" r:id="rId29"/>
    <p:sldId id="442" r:id="rId30"/>
    <p:sldId id="459" r:id="rId31"/>
    <p:sldId id="487" r:id="rId32"/>
    <p:sldId id="489" r:id="rId33"/>
    <p:sldId id="490" r:id="rId34"/>
    <p:sldId id="492" r:id="rId35"/>
    <p:sldId id="455" r:id="rId36"/>
    <p:sldId id="415" r:id="rId37"/>
    <p:sldId id="488" r:id="rId38"/>
    <p:sldId id="295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50021"/>
    <a:srgbClr val="996633"/>
    <a:srgbClr val="6600CC"/>
    <a:srgbClr val="66FFFF"/>
    <a:srgbClr val="99FF99"/>
    <a:srgbClr val="FF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9" autoAdjust="0"/>
    <p:restoredTop sz="94660"/>
  </p:normalViewPr>
  <p:slideViewPr>
    <p:cSldViewPr snapToGrid="0">
      <p:cViewPr varScale="1">
        <p:scale>
          <a:sx n="92" d="100"/>
          <a:sy n="92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72"/>
    </p:cViewPr>
  </p:sorterViewPr>
  <p:notesViewPr>
    <p:cSldViewPr snapToGrid="0">
      <p:cViewPr varScale="1">
        <p:scale>
          <a:sx n="76" d="100"/>
          <a:sy n="76" d="100"/>
        </p:scale>
        <p:origin x="-293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1.wmf"/><Relationship Id="rId7" Type="http://schemas.openxmlformats.org/officeDocument/2006/relationships/image" Target="../media/image29.wmf"/><Relationship Id="rId2" Type="http://schemas.openxmlformats.org/officeDocument/2006/relationships/image" Target="../media/image17.wmf"/><Relationship Id="rId1" Type="http://schemas.openxmlformats.org/officeDocument/2006/relationships/image" Target="../media/image1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6.wmf"/><Relationship Id="rId4" Type="http://schemas.openxmlformats.org/officeDocument/2006/relationships/image" Target="../media/image24.wmf"/><Relationship Id="rId9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9.wmf"/><Relationship Id="rId5" Type="http://schemas.openxmlformats.org/officeDocument/2006/relationships/image" Target="../media/image39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t" anchorCtr="0" compatLnSpc="1">
            <a:prstTxWarp prst="textNoShape">
              <a:avLst/>
            </a:prstTxWarp>
          </a:bodyPr>
          <a:lstStyle>
            <a:lvl1pPr defTabSz="96650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t" anchorCtr="0" compatLnSpc="1">
            <a:prstTxWarp prst="textNoShape">
              <a:avLst/>
            </a:prstTxWarp>
          </a:bodyPr>
          <a:lstStyle>
            <a:lvl1pPr algn="r" defTabSz="96650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b" anchorCtr="0" compatLnSpc="1">
            <a:prstTxWarp prst="textNoShape">
              <a:avLst/>
            </a:prstTxWarp>
          </a:bodyPr>
          <a:lstStyle>
            <a:lvl1pPr defTabSz="96650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b" anchorCtr="0" compatLnSpc="1">
            <a:prstTxWarp prst="textNoShape">
              <a:avLst/>
            </a:prstTxWarp>
          </a:bodyPr>
          <a:lstStyle>
            <a:lvl1pPr algn="r" defTabSz="966505">
              <a:defRPr sz="1200"/>
            </a:lvl1pPr>
          </a:lstStyle>
          <a:p>
            <a:pPr>
              <a:defRPr/>
            </a:pPr>
            <a:fld id="{932ACAA9-5198-4E26-8A12-2881BBBFD8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t" anchorCtr="0" compatLnSpc="1">
            <a:prstTxWarp prst="textNoShape">
              <a:avLst/>
            </a:prstTxWarp>
          </a:bodyPr>
          <a:lstStyle>
            <a:lvl1pPr defTabSz="96650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t" anchorCtr="0" compatLnSpc="1">
            <a:prstTxWarp prst="textNoShape">
              <a:avLst/>
            </a:prstTxWarp>
          </a:bodyPr>
          <a:lstStyle>
            <a:lvl1pPr algn="r" defTabSz="96650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b" anchorCtr="0" compatLnSpc="1">
            <a:prstTxWarp prst="textNoShape">
              <a:avLst/>
            </a:prstTxWarp>
          </a:bodyPr>
          <a:lstStyle>
            <a:lvl1pPr defTabSz="96650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b" anchorCtr="0" compatLnSpc="1">
            <a:prstTxWarp prst="textNoShape">
              <a:avLst/>
            </a:prstTxWarp>
          </a:bodyPr>
          <a:lstStyle>
            <a:lvl1pPr algn="r" defTabSz="966505">
              <a:defRPr sz="1200"/>
            </a:lvl1pPr>
          </a:lstStyle>
          <a:p>
            <a:pPr>
              <a:defRPr/>
            </a:pPr>
            <a:fld id="{C1B355E0-E25A-43F9-982E-972C423BE0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35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49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5" defTabSz="9634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defTabSz="96349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1" indent="-228571" defTabSz="96349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4" indent="-228571" defTabSz="96349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8" indent="-228571" defTabSz="9634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31" indent="-228571" defTabSz="9634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4" indent="-228571" defTabSz="9634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7" indent="-228571" defTabSz="9634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35CD0E-A619-4576-8A74-5138E50BE299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49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5" defTabSz="9634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defTabSz="96349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1" indent="-228571" defTabSz="96349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4" indent="-228571" defTabSz="96349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8" indent="-228571" defTabSz="9634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31" indent="-228571" defTabSz="9634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4" indent="-228571" defTabSz="9634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7" indent="-228571" defTabSz="9634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1AC7CF-EEC4-4F4A-9F7B-817792A4CE61}" type="slidenum">
              <a:rPr lang="en-US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49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5" defTabSz="9634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defTabSz="96349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1" indent="-228571" defTabSz="96349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4" indent="-228571" defTabSz="96349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8" indent="-228571" defTabSz="9634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31" indent="-228571" defTabSz="9634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4" indent="-228571" defTabSz="9634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7" indent="-228571" defTabSz="96349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0D2BE2-390B-466B-90AA-3F741B568745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8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5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1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4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8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31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4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7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A9FA77-5543-4C63-803B-AFD33F1AB4D7}" type="slidenum">
              <a:rPr lang="en-US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8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5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1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4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8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31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4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7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B2B544-0FB5-4FA4-BFAC-F0B63B895547}" type="slidenum">
              <a:rPr lang="en-US" smtClean="0"/>
              <a:pPr eaLnBrk="1" hangingPunct="1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8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5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1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4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8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31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4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7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517F32-EF90-4F94-A3EF-16F90F060999}" type="slidenum">
              <a:rPr lang="en-US" smtClean="0"/>
              <a:pPr eaLnBrk="1" hangingPunct="1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8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5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1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4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8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31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4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7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CB1499-F5EE-425D-BADA-297B810F5047}" type="slidenum">
              <a:rPr lang="en-US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8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5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1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4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8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31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4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7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90B65B-60E7-439C-9F7A-4321E879C394}" type="slidenum">
              <a:rPr lang="en-US" smtClean="0"/>
              <a:pPr eaLnBrk="1" hangingPunct="1"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8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5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1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4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8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31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4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7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1A772A-BB62-4609-AE4E-1D4B1A8259BA}" type="slidenum">
              <a:rPr lang="en-US" smtClean="0"/>
              <a:pPr eaLnBrk="1" hangingPunct="1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8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5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1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4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8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31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4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7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3DAA10-5DB9-443C-AFF7-D895B7886035}" type="slidenum">
              <a:rPr lang="en-US" smtClean="0"/>
              <a:pPr eaLnBrk="1" hangingPunct="1"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08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858" indent="-285715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858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001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144" indent="-228571" defTabSz="96508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288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431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74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717" indent="-228571" defTabSz="9650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B5D8FC-852A-46B0-AC67-92C7DF4DB13E}" type="slidenum">
              <a:rPr lang="en-US" smtClean="0"/>
              <a:pPr eaLnBrk="1" hangingPunct="1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6477000"/>
            <a:ext cx="1600200" cy="381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18"/>
          <p:cNvSpPr>
            <a:spLocks noChangeShapeType="1"/>
          </p:cNvSpPr>
          <p:nvPr userDrawn="1"/>
        </p:nvSpPr>
        <p:spPr bwMode="gray">
          <a:xfrm>
            <a:off x="0" y="428625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pic>
        <p:nvPicPr>
          <p:cNvPr id="6" name="Picture 19" descr="EmoryLogo_wTex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32556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3"/>
          <p:cNvSpPr txBox="1">
            <a:spLocks noChangeArrowheads="1"/>
          </p:cNvSpPr>
          <p:nvPr userDrawn="1"/>
        </p:nvSpPr>
        <p:spPr bwMode="gray">
          <a:xfrm>
            <a:off x="3248576" y="6477000"/>
            <a:ext cx="2646858" cy="36932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algn="ctr" eaLnBrk="0" hangingPunct="0">
              <a:defRPr/>
            </a:pPr>
            <a:r>
              <a:rPr lang="en-US" b="1" i="1" u="sng" dirty="0" smtClean="0"/>
              <a:t>Longitudinal Modeling</a:t>
            </a:r>
            <a:endParaRPr lang="en-US" b="1" i="1" u="sng" dirty="0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>
            <a:off x="0" y="64008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45456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791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93725"/>
            <a:ext cx="2170113" cy="558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188" y="593725"/>
            <a:ext cx="6361112" cy="558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34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593725"/>
            <a:ext cx="8683625" cy="10334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0188" y="1860550"/>
            <a:ext cx="4265612" cy="4319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0550"/>
            <a:ext cx="4265613" cy="4319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81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369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2367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188" y="1860550"/>
            <a:ext cx="4265612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0550"/>
            <a:ext cx="4265613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072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94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29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3609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465434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688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230188" y="593725"/>
            <a:ext cx="868362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5" tIns="45715" rIns="45715" bIns="45715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blackGray">
          <a:xfrm>
            <a:off x="230188" y="1860550"/>
            <a:ext cx="8683625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9" name="Line 19"/>
          <p:cNvSpPr>
            <a:spLocks noChangeShapeType="1"/>
          </p:cNvSpPr>
          <p:nvPr userDrawn="1"/>
        </p:nvSpPr>
        <p:spPr bwMode="gray">
          <a:xfrm>
            <a:off x="0" y="428625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pic>
        <p:nvPicPr>
          <p:cNvPr id="14341" name="Picture 20" descr="EmoryLogo_wTex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32556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3" name="Line 23"/>
          <p:cNvSpPr>
            <a:spLocks noChangeShapeType="1"/>
          </p:cNvSpPr>
          <p:nvPr userDrawn="1"/>
        </p:nvSpPr>
        <p:spPr bwMode="gray">
          <a:xfrm>
            <a:off x="0" y="64008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9" name="Text Box 23"/>
          <p:cNvSpPr txBox="1">
            <a:spLocks noChangeArrowheads="1"/>
          </p:cNvSpPr>
          <p:nvPr userDrawn="1"/>
        </p:nvSpPr>
        <p:spPr bwMode="gray">
          <a:xfrm>
            <a:off x="3248576" y="6477000"/>
            <a:ext cx="2646858" cy="36932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algn="ctr" eaLnBrk="0" hangingPunct="0">
              <a:defRPr/>
            </a:pPr>
            <a:r>
              <a:rPr lang="en-US" b="1" i="1" u="sng" dirty="0" smtClean="0"/>
              <a:t>Longitudinal Modeling</a:t>
            </a:r>
            <a:endParaRPr lang="en-US" b="1" i="1" u="sn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sz="2400" b="1">
          <a:solidFill>
            <a:srgbClr val="002A54"/>
          </a:solidFill>
          <a:latin typeface="+mn-lt"/>
          <a:ea typeface="+mn-ea"/>
          <a:cs typeface="+mn-cs"/>
        </a:defRPr>
      </a:lvl1pPr>
      <a:lvl2pPr marL="579438" indent="-236538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sz="2400" b="1">
          <a:solidFill>
            <a:schemeClr val="folHlink"/>
          </a:solidFill>
          <a:latin typeface="+mn-lt"/>
        </a:defRPr>
      </a:lvl2pPr>
      <a:lvl3pPr marL="914400" indent="-2206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sz="2000" b="1">
          <a:solidFill>
            <a:srgbClr val="002A54"/>
          </a:solidFill>
          <a:latin typeface="+mn-lt"/>
        </a:defRPr>
      </a:lvl3pPr>
      <a:lvl4pPr marL="1203325" indent="-174625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chemeClr val="folHlink"/>
          </a:solidFill>
          <a:latin typeface="+mn-lt"/>
        </a:defRPr>
      </a:lvl4pPr>
      <a:lvl5pPr marL="1493838" indent="-17621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5pPr>
      <a:lvl6pPr marL="1951038" indent="-17621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6pPr>
      <a:lvl7pPr marL="2408238" indent="-17621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7pPr>
      <a:lvl8pPr marL="2865438" indent="-17621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8pPr>
      <a:lvl9pPr marL="3322638" indent="-17621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7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9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2.wmf"/><Relationship Id="rId22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8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9.wmf"/><Relationship Id="rId10" Type="http://schemas.openxmlformats.org/officeDocument/2006/relationships/image" Target="../media/image35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hyperlink" Target="http://www.ssicentral.com/hl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rc-bsu.cam.ac.uk/bugs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569168"/>
            <a:ext cx="7821612" cy="2183363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/>
              <a:t>I</a:t>
            </a:r>
            <a:r>
              <a:rPr lang="en-US" dirty="0" smtClean="0"/>
              <a:t>mportance </a:t>
            </a:r>
            <a:r>
              <a:rPr lang="en-US" dirty="0"/>
              <a:t>of </a:t>
            </a:r>
            <a:r>
              <a:rPr lang="en-US" dirty="0" smtClean="0"/>
              <a:t>“Correct “</a:t>
            </a:r>
            <a:br>
              <a:rPr lang="en-US" dirty="0" smtClean="0"/>
            </a:br>
            <a:r>
              <a:rPr lang="en-US" dirty="0" smtClean="0"/>
              <a:t>Longitudinal </a:t>
            </a:r>
            <a:r>
              <a:rPr lang="en-US" dirty="0"/>
              <a:t>M</a:t>
            </a:r>
            <a:r>
              <a:rPr lang="en-US" dirty="0" smtClean="0"/>
              <a:t>odeling?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935" y="3629608"/>
            <a:ext cx="8836089" cy="2618792"/>
          </a:xfrm>
        </p:spPr>
        <p:txBody>
          <a:bodyPr/>
          <a:lstStyle/>
          <a:p>
            <a:pPr eaLnBrk="1" hangingPunct="1"/>
            <a:r>
              <a:rPr lang="en-US" u="sng" dirty="0" smtClean="0"/>
              <a:t>Melinda K. Higgins, Ph.D.</a:t>
            </a:r>
          </a:p>
          <a:p>
            <a:pPr eaLnBrk="1" hangingPunct="1"/>
            <a:r>
              <a:rPr lang="en-US" sz="1800" dirty="0" smtClean="0"/>
              <a:t>Associate Research Professor/Sr. Biostatistician,                                                    Emory – School of Nursing</a:t>
            </a:r>
          </a:p>
          <a:p>
            <a:pPr eaLnBrk="1" hangingPunct="1"/>
            <a:r>
              <a:rPr lang="en-US" sz="1800" dirty="0" smtClean="0"/>
              <a:t>16 February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523"/>
            <a:ext cx="9144000" cy="1033463"/>
          </a:xfrm>
        </p:spPr>
        <p:txBody>
          <a:bodyPr/>
          <a:lstStyle/>
          <a:p>
            <a:r>
              <a:rPr lang="en-US" dirty="0" smtClean="0"/>
              <a:t>Linear Regression Design [“Person-Period”]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203646"/>
              </p:ext>
            </p:extLst>
          </p:nvPr>
        </p:nvGraphicFramePr>
        <p:xfrm>
          <a:off x="212548" y="1099966"/>
          <a:ext cx="529948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565"/>
                <a:gridCol w="761595"/>
                <a:gridCol w="1230595"/>
                <a:gridCol w="1239140"/>
                <a:gridCol w="1230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Point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Actual Time (days)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</a:p>
                    <a:p>
                      <a:r>
                        <a:rPr lang="en-US" sz="1400" dirty="0" smtClean="0"/>
                        <a:t>Missing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Y_t1(1)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 at Time 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Y_t1(2)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Y_t1(3)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⁞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⁞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Y_t1(100)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Y_t2(1)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at Time 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Y_t2(2)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Y_t2(3)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⁞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⁞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Y_t2(100)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58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Y_t3(1)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 at Time 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Y_t3(2)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Y_t3(3)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⁞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⁞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Y_t3(100)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Missing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42773" y="1162227"/>
            <a:ext cx="31363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at the data in this format, where the time points are NOT lined up in the same row (losing a data point at one time point does not affect the other), we do gain the advantage that the missing data has LESS IMPACT.</a:t>
            </a:r>
          </a:p>
          <a:p>
            <a:endParaRPr lang="en-US" dirty="0"/>
          </a:p>
          <a:p>
            <a:r>
              <a:rPr lang="en-US" dirty="0" smtClean="0"/>
              <a:t>Here the loss of 20 data points, results in only 20/300 </a:t>
            </a:r>
            <a:r>
              <a:rPr lang="en-US" b="1" dirty="0" smtClean="0"/>
              <a:t>= 6.7% lost, instead of 15-20% as before.</a:t>
            </a:r>
          </a:p>
          <a:p>
            <a:endParaRPr lang="en-US" dirty="0"/>
          </a:p>
          <a:p>
            <a:r>
              <a:rPr lang="en-US" dirty="0" smtClean="0"/>
              <a:t>We can also bring in EXACT times (instead of assumed durations)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0254" y="1068224"/>
            <a:ext cx="1256232" cy="5349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90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“Ordinary” Least Squares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blackGray">
          <a:xfrm>
            <a:off x="0" y="1512606"/>
            <a:ext cx="9144000" cy="53453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1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SzPct val="90000"/>
              <a:buChar char="•"/>
              <a:defRPr sz="2400" b="1">
                <a:solidFill>
                  <a:srgbClr val="002A54"/>
                </a:solidFill>
                <a:latin typeface="+mn-lt"/>
                <a:ea typeface="+mn-ea"/>
                <a:cs typeface="+mn-cs"/>
              </a:defRPr>
            </a:lvl1pPr>
            <a:lvl2pPr marL="579438" indent="-236538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SzPct val="90000"/>
              <a:buChar char="•"/>
              <a:defRPr sz="2400" b="1">
                <a:solidFill>
                  <a:schemeClr val="folHlink"/>
                </a:solidFill>
                <a:latin typeface="+mn-lt"/>
              </a:defRPr>
            </a:lvl2pPr>
            <a:lvl3pPr marL="914400" indent="-220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SzPct val="90000"/>
              <a:buChar char="•"/>
              <a:defRPr sz="2000" b="1">
                <a:solidFill>
                  <a:srgbClr val="002A54"/>
                </a:solidFill>
                <a:latin typeface="+mn-lt"/>
              </a:defRPr>
            </a:lvl3pPr>
            <a:lvl4pPr marL="1203325" indent="-174625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SzPct val="90000"/>
              <a:buChar char="•"/>
              <a:defRPr b="1">
                <a:solidFill>
                  <a:schemeClr val="folHlink"/>
                </a:solidFill>
                <a:latin typeface="+mn-lt"/>
              </a:defRPr>
            </a:lvl4pPr>
            <a:lvl5pPr marL="1493838" indent="-17621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SzPct val="90000"/>
              <a:buChar char="•"/>
              <a:defRPr b="1">
                <a:solidFill>
                  <a:srgbClr val="002A54"/>
                </a:solidFill>
                <a:latin typeface="+mn-lt"/>
              </a:defRPr>
            </a:lvl5pPr>
            <a:lvl6pPr marL="1951038" indent="-176213" algn="l" rtl="0" fontAlgn="base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SzPct val="90000"/>
              <a:buChar char="•"/>
              <a:defRPr b="1">
                <a:solidFill>
                  <a:srgbClr val="002A54"/>
                </a:solidFill>
                <a:latin typeface="+mn-lt"/>
              </a:defRPr>
            </a:lvl6pPr>
            <a:lvl7pPr marL="2408238" indent="-176213" algn="l" rtl="0" fontAlgn="base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SzPct val="90000"/>
              <a:buChar char="•"/>
              <a:defRPr b="1">
                <a:solidFill>
                  <a:srgbClr val="002A54"/>
                </a:solidFill>
                <a:latin typeface="+mn-lt"/>
              </a:defRPr>
            </a:lvl7pPr>
            <a:lvl8pPr marL="2865438" indent="-176213" algn="l" rtl="0" fontAlgn="base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SzPct val="90000"/>
              <a:buChar char="•"/>
              <a:defRPr b="1">
                <a:solidFill>
                  <a:srgbClr val="002A54"/>
                </a:solidFill>
                <a:latin typeface="+mn-lt"/>
              </a:defRPr>
            </a:lvl8pPr>
            <a:lvl9pPr marL="3322638" indent="-176213" algn="l" rtl="0" fontAlgn="base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SzPct val="90000"/>
              <a:buChar char="•"/>
              <a:defRPr b="1">
                <a:solidFill>
                  <a:srgbClr val="002A54"/>
                </a:solidFill>
                <a:latin typeface="+mn-lt"/>
              </a:defRPr>
            </a:lvl9pPr>
          </a:lstStyle>
          <a:p>
            <a:r>
              <a:rPr lang="en-US" sz="2000" strike="sngStrike" dirty="0" smtClean="0"/>
              <a:t>Complete Cases at All Time Points</a:t>
            </a:r>
          </a:p>
          <a:p>
            <a:r>
              <a:rPr lang="en-US" sz="2000" dirty="0" smtClean="0"/>
              <a:t>Time Points Independent of All Other Times</a:t>
            </a:r>
          </a:p>
          <a:p>
            <a:r>
              <a:rPr lang="en-US" sz="2000" strike="sngStrike" dirty="0" smtClean="0"/>
              <a:t>Time Points Evenly Spaced</a:t>
            </a:r>
          </a:p>
          <a:p>
            <a:r>
              <a:rPr lang="en-US" sz="2000" dirty="0" smtClean="0"/>
              <a:t>Covariates (other predictors, X’s in addition to TIME)</a:t>
            </a:r>
          </a:p>
          <a:p>
            <a:pPr lvl="1"/>
            <a:r>
              <a:rPr lang="en-US" sz="2000" strike="sngStrike" dirty="0"/>
              <a:t>O</a:t>
            </a:r>
            <a:r>
              <a:rPr lang="en-US" sz="2000" strike="sngStrike" dirty="0" smtClean="0"/>
              <a:t>nly at Baseline (assumed same at ALL time points)</a:t>
            </a:r>
          </a:p>
          <a:p>
            <a:pPr lvl="1"/>
            <a:r>
              <a:rPr lang="en-US" sz="2000" dirty="0" smtClean="0"/>
              <a:t>May “interact” with time (different slopes)</a:t>
            </a:r>
          </a:p>
          <a:p>
            <a:r>
              <a:rPr lang="en-US" sz="2000" dirty="0" smtClean="0"/>
              <a:t>Variance assumed SAME at all time points</a:t>
            </a:r>
          </a:p>
          <a:p>
            <a:r>
              <a:rPr lang="en-US" sz="2000" dirty="0" err="1" smtClean="0"/>
              <a:t>Covariances</a:t>
            </a:r>
            <a:r>
              <a:rPr lang="en-US" sz="2000" dirty="0" smtClean="0"/>
              <a:t> between Any 2 Time Points Same for ALL</a:t>
            </a:r>
          </a:p>
          <a:p>
            <a:r>
              <a:rPr lang="en-US" sz="2000" strike="sngStrike" dirty="0" smtClean="0"/>
              <a:t>Variance of all Pairwise Differences are equal (</a:t>
            </a:r>
            <a:r>
              <a:rPr lang="en-US" sz="2000" strike="sngStrike" dirty="0" err="1" smtClean="0"/>
              <a:t>sphericity</a:t>
            </a:r>
            <a:r>
              <a:rPr lang="en-US" sz="2000" strike="sngStrike" dirty="0" smtClean="0"/>
              <a:t>)</a:t>
            </a:r>
          </a:p>
          <a:p>
            <a:r>
              <a:rPr lang="en-US" sz="2000" u="sng" dirty="0" smtClean="0"/>
              <a:t>Missing Completely At Random (MCAR)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21293" y="1974079"/>
            <a:ext cx="64862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1293" y="2972512"/>
            <a:ext cx="64862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00983" y="3938187"/>
            <a:ext cx="75815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1551" y="5893749"/>
            <a:ext cx="75815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77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Hedeker</a:t>
            </a:r>
            <a:r>
              <a:rPr lang="en-US" dirty="0" smtClean="0"/>
              <a:t> and Gibbons, 2006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67" y="1493081"/>
            <a:ext cx="8683625" cy="4319588"/>
          </a:xfrm>
        </p:spPr>
        <p:txBody>
          <a:bodyPr/>
          <a:lstStyle/>
          <a:p>
            <a:r>
              <a:rPr lang="en-US" dirty="0" smtClean="0"/>
              <a:t>“The ANOVA approach (repeated measures) to analysis of longitudinal data represents a well-understood and well-developed statistical methodology. In addition, there is considerable available computer software for ANOVA computation. The results are based on relatively simple and </a:t>
            </a:r>
            <a:r>
              <a:rPr lang="en-US" dirty="0" err="1" smtClean="0"/>
              <a:t>noniterative</a:t>
            </a:r>
            <a:r>
              <a:rPr lang="en-US" dirty="0" smtClean="0"/>
              <a:t> calculations. Unfortunately, the ANOVA model for repeated measures assumes </a:t>
            </a:r>
            <a:r>
              <a:rPr lang="en-US" u="sng" dirty="0" err="1" smtClean="0"/>
              <a:t>sphericity</a:t>
            </a:r>
            <a:r>
              <a:rPr lang="en-US" u="sng" dirty="0" smtClean="0"/>
              <a:t>, which is UNREALISTIC for most applications</a:t>
            </a:r>
            <a:r>
              <a:rPr lang="en-US" dirty="0" smtClean="0"/>
              <a:t> where variances tend to increase with time and correlation decreases with </a:t>
            </a:r>
            <a:r>
              <a:rPr lang="en-US" dirty="0" err="1" smtClean="0"/>
              <a:t>increaing</a:t>
            </a:r>
            <a:r>
              <a:rPr lang="en-US" dirty="0" smtClean="0"/>
              <a:t> intervals in time. Other limitations include </a:t>
            </a:r>
            <a:r>
              <a:rPr lang="en-US" u="sng" dirty="0" smtClean="0"/>
              <a:t>limited treatment of missing</a:t>
            </a:r>
            <a:r>
              <a:rPr lang="en-US" dirty="0" smtClean="0"/>
              <a:t> data and the requirement that all subjects are </a:t>
            </a:r>
            <a:r>
              <a:rPr lang="en-US" u="sng" dirty="0" smtClean="0"/>
              <a:t>measured on the SAME occasions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8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397167"/>
            <a:ext cx="8683625" cy="1033463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Reisby</a:t>
            </a:r>
            <a:r>
              <a:rPr lang="en-US" dirty="0" smtClean="0"/>
              <a:t> et.al. 1977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6213"/>
            <a:ext cx="9144000" cy="5870960"/>
          </a:xfrm>
        </p:spPr>
        <p:txBody>
          <a:bodyPr/>
          <a:lstStyle/>
          <a:p>
            <a:r>
              <a:rPr lang="en-US" sz="2000" dirty="0" smtClean="0"/>
              <a:t>Study focused on the longitudinal relationships between imipramine (IMI) and </a:t>
            </a:r>
            <a:r>
              <a:rPr lang="en-US" sz="2000" dirty="0" err="1" smtClean="0"/>
              <a:t>desipramine</a:t>
            </a:r>
            <a:r>
              <a:rPr lang="en-US" sz="2000" dirty="0" smtClean="0"/>
              <a:t> (DMI) (metabolite of IMI) plasma levels and clinical response in 66 depressed patients.</a:t>
            </a:r>
          </a:p>
          <a:p>
            <a:r>
              <a:rPr lang="en-US" sz="2000" dirty="0" smtClean="0"/>
              <a:t>Primary Outcome: Hamilton Depression Rating Scale (HDRS)</a:t>
            </a:r>
          </a:p>
          <a:p>
            <a:r>
              <a:rPr lang="en-US" sz="2000" dirty="0" smtClean="0"/>
              <a:t>66 patients observed for 5 weeks, only 46 had complete data on all measures (69.7%). 376 total data points measured.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Means decrease over time, SD’s increase over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71733"/>
              </p:ext>
            </p:extLst>
          </p:nvPr>
        </p:nvGraphicFramePr>
        <p:xfrm>
          <a:off x="222187" y="3644876"/>
          <a:ext cx="856289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684"/>
                <a:gridCol w="861701"/>
                <a:gridCol w="861701"/>
                <a:gridCol w="861701"/>
                <a:gridCol w="861701"/>
                <a:gridCol w="861701"/>
                <a:gridCol w="861701"/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Subjects Complete</a:t>
                      </a:r>
                      <a:r>
                        <a:rPr lang="en-US" baseline="0" dirty="0" smtClean="0"/>
                        <a:t> on ALL Measures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 (HDRS)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Deviation, </a:t>
                      </a:r>
                      <a:r>
                        <a:rPr lang="en-US" dirty="0" err="1" smtClean="0"/>
                        <a:t>sd</a:t>
                      </a:r>
                      <a:r>
                        <a:rPr lang="en-US" dirty="0" smtClean="0"/>
                        <a:t> (HDRS)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49054" y="4674541"/>
            <a:ext cx="5136023" cy="3503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4781" y="5024918"/>
            <a:ext cx="5136023" cy="3503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32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666288" y="940037"/>
            <a:ext cx="1683521" cy="3589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414259"/>
            <a:ext cx="8683625" cy="1033463"/>
          </a:xfrm>
          <a:noFill/>
        </p:spPr>
        <p:txBody>
          <a:bodyPr/>
          <a:lstStyle/>
          <a:p>
            <a:r>
              <a:rPr lang="en-US" dirty="0" smtClean="0"/>
              <a:t>Correlations Between Time Points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Listwise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0" dirty="0" smtClean="0"/>
              <a:t>Pairwise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" b="7936"/>
          <a:stretch/>
        </p:blipFill>
        <p:spPr bwMode="auto">
          <a:xfrm>
            <a:off x="828151" y="1401395"/>
            <a:ext cx="7700562" cy="495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691783" y="4016523"/>
            <a:ext cx="2093720" cy="170915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93151" y="1948442"/>
            <a:ext cx="2435562" cy="180316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6410" y="6463030"/>
            <a:ext cx="79390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Significant Correlations Between Sequential Time Points, drops off with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09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260431"/>
            <a:ext cx="8683625" cy="1033463"/>
          </a:xfrm>
        </p:spPr>
        <p:txBody>
          <a:bodyPr/>
          <a:lstStyle/>
          <a:p>
            <a:r>
              <a:rPr lang="en-US" dirty="0" smtClean="0"/>
              <a:t>RM-ANOVA Approach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3" y="1115745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19172" y="4606183"/>
            <a:ext cx="3422732" cy="147732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Only 46 data points used !!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30% data loss!!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Fails </a:t>
            </a:r>
            <a:r>
              <a:rPr lang="en-US" b="1" dirty="0" err="1" smtClean="0"/>
              <a:t>Sphericity</a:t>
            </a:r>
            <a:r>
              <a:rPr lang="en-US" b="1" dirty="0" smtClean="0"/>
              <a:t> 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4677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Data: Separate Regression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007" y="1518719"/>
            <a:ext cx="4110528" cy="4319588"/>
          </a:xfrm>
        </p:spPr>
        <p:txBody>
          <a:bodyPr/>
          <a:lstStyle/>
          <a:p>
            <a:r>
              <a:rPr lang="en-US" dirty="0" smtClean="0"/>
              <a:t>Lots of Variability at Week 0 (Baseline Intercept)</a:t>
            </a:r>
          </a:p>
          <a:p>
            <a:r>
              <a:rPr lang="en-US" dirty="0" smtClean="0"/>
              <a:t>Also Variability in the Slopes</a:t>
            </a:r>
          </a:p>
          <a:p>
            <a:r>
              <a:rPr lang="en-US" dirty="0" smtClean="0"/>
              <a:t>But keep more data – only lose 21 of 396 possible (5.3% loss)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02"/>
          <a:stretch/>
        </p:blipFill>
        <p:spPr bwMode="auto">
          <a:xfrm>
            <a:off x="0" y="1431940"/>
            <a:ext cx="452927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672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Regression Approach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3215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38572" y="1700613"/>
            <a:ext cx="3777242" cy="4583202"/>
          </a:xfrm>
        </p:spPr>
        <p:txBody>
          <a:bodyPr/>
          <a:lstStyle/>
          <a:p>
            <a:r>
              <a:rPr lang="en-US" dirty="0" smtClean="0"/>
              <a:t>Same Overall Negative Linear Trend</a:t>
            </a:r>
          </a:p>
          <a:p>
            <a:r>
              <a:rPr lang="en-US" dirty="0" smtClean="0"/>
              <a:t>“Scatter” </a:t>
            </a:r>
            <a:r>
              <a:rPr lang="en-US" dirty="0" err="1" smtClean="0"/>
              <a:t>Variabilty</a:t>
            </a:r>
            <a:r>
              <a:rPr lang="en-US" dirty="0" smtClean="0"/>
              <a:t> seems to be increasing over time</a:t>
            </a:r>
          </a:p>
          <a:p>
            <a:r>
              <a:rPr lang="en-US" dirty="0" smtClean="0"/>
              <a:t>Regression Model assumes Variability constant</a:t>
            </a:r>
          </a:p>
          <a:p>
            <a:r>
              <a:rPr lang="en-US" dirty="0" smtClean="0"/>
              <a:t>Assumes Time points Independent (NOT correlated)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28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9"/>
            <a:ext cx="9144000" cy="1033463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Residuals: Increasing Variance and Other Issues</a:t>
            </a:r>
            <a:endParaRPr lang="en-US" sz="28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70"/>
          <a:stretch/>
        </p:blipFill>
        <p:spPr bwMode="auto">
          <a:xfrm>
            <a:off x="2322498" y="975360"/>
            <a:ext cx="4513750" cy="588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926650" y="1099038"/>
            <a:ext cx="893858" cy="53105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982482" y="1099038"/>
            <a:ext cx="495656" cy="520775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89988" y="1056308"/>
            <a:ext cx="743484" cy="102031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78138" y="2965392"/>
            <a:ext cx="682238" cy="78892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98628" y="5845323"/>
            <a:ext cx="743484" cy="72639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99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Data: Separate Regression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007" y="1518719"/>
            <a:ext cx="4110528" cy="4319588"/>
          </a:xfrm>
        </p:spPr>
        <p:txBody>
          <a:bodyPr/>
          <a:lstStyle/>
          <a:p>
            <a:r>
              <a:rPr lang="en-US" dirty="0" smtClean="0"/>
              <a:t>Lots of Variability at Week 0 (Baseline Intercept)</a:t>
            </a:r>
          </a:p>
          <a:p>
            <a:r>
              <a:rPr lang="en-US" dirty="0" smtClean="0"/>
              <a:t>Also Variability in the Slopes</a:t>
            </a:r>
          </a:p>
          <a:p>
            <a:r>
              <a:rPr lang="en-US" dirty="0" smtClean="0"/>
              <a:t>But keep more data – only lose 21 of 396 possible (5.3% loss)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02"/>
          <a:stretch/>
        </p:blipFill>
        <p:spPr bwMode="auto">
          <a:xfrm>
            <a:off x="0" y="1431940"/>
            <a:ext cx="452927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117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226247"/>
            <a:ext cx="8683625" cy="10334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34" y="1016942"/>
            <a:ext cx="8683625" cy="550776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The POWER of Time (linked/nested data points)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Missing Data: Definitions and Implications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Repeated Measures ANOVA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Least Squares Regression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Multi-level Models (MLM)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Definitions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Step-by-Step Example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Current Research Example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Other Examples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Software Options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041"/>
            <a:ext cx="9144000" cy="103346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66 Separate Regressions: </a:t>
            </a:r>
            <a:br>
              <a:rPr lang="en-US" dirty="0" smtClean="0"/>
            </a:br>
            <a:r>
              <a:rPr lang="en-US" dirty="0" smtClean="0"/>
              <a:t>Range of Intercepts and Slopes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0" y="962633"/>
            <a:ext cx="4493419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80" y="962633"/>
            <a:ext cx="4493419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87342"/>
              </p:ext>
            </p:extLst>
          </p:nvPr>
        </p:nvGraphicFramePr>
        <p:xfrm>
          <a:off x="1706550" y="4620710"/>
          <a:ext cx="564877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2402"/>
                <a:gridCol w="1652402"/>
                <a:gridCol w="1172559"/>
                <a:gridCol w="1171408"/>
              </a:tblGrid>
              <a:tr h="0">
                <a:tc gridSpan="4"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Statistics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Intercept(s)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Slope(s)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0">
                <a:tc rowSpan="2"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Valid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Missing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23.5791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-2.3745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Median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22.9760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-2.3570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Std. Deviation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4.57978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1.77020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Minimum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15.95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-6.20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Maximum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38.57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2.30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3555050" y="4401084"/>
            <a:ext cx="1495514" cy="18288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349383" y="4143286"/>
            <a:ext cx="442957" cy="2197693"/>
          </a:xfrm>
          <a:prstGeom prst="straightConnector1">
            <a:avLst/>
          </a:prstGeom>
          <a:ln w="28575">
            <a:solidFill>
              <a:schemeClr val="accent4">
                <a:lumMod val="75000"/>
                <a:lumOff val="2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909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Suppose: Fit 66 Separate Regression Lines</a:t>
            </a:r>
            <a:br>
              <a:rPr lang="en-US" dirty="0" smtClean="0"/>
            </a:br>
            <a:r>
              <a:rPr lang="en-US" dirty="0" smtClean="0"/>
              <a:t>Compare Intercepts and Slopes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512" y="1655748"/>
            <a:ext cx="3076487" cy="4319588"/>
          </a:xfrm>
        </p:spPr>
        <p:txBody>
          <a:bodyPr/>
          <a:lstStyle/>
          <a:p>
            <a:r>
              <a:rPr lang="en-US" sz="2000" dirty="0" smtClean="0"/>
              <a:t>Significantly Negatively Correlated (r=-0.47, p&lt;.001)</a:t>
            </a:r>
          </a:p>
          <a:p>
            <a:endParaRPr lang="en-US" sz="2000" dirty="0" smtClean="0"/>
          </a:p>
          <a:p>
            <a:r>
              <a:rPr lang="en-US" sz="2000" dirty="0" smtClean="0"/>
              <a:t>Times Not Independent</a:t>
            </a:r>
          </a:p>
          <a:p>
            <a:r>
              <a:rPr lang="en-US" sz="2000" dirty="0" smtClean="0"/>
              <a:t>Variances not equal</a:t>
            </a:r>
          </a:p>
          <a:p>
            <a:r>
              <a:rPr lang="en-US" sz="2000" dirty="0" smtClean="0"/>
              <a:t>Baseline Values correlated with Slopes</a:t>
            </a:r>
            <a:endParaRPr lang="en-US" sz="2000" dirty="0"/>
          </a:p>
          <a:p>
            <a:r>
              <a:rPr lang="en-US" sz="2000" dirty="0" smtClean="0"/>
              <a:t>Is there another way?</a:t>
            </a:r>
            <a:endParaRPr lang="en-US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5748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92"/>
          <a:stretch/>
        </p:blipFill>
        <p:spPr bwMode="auto">
          <a:xfrm>
            <a:off x="0" y="1655748"/>
            <a:ext cx="597034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157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5477" y="5828232"/>
            <a:ext cx="5853869" cy="4101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30188" y="481013"/>
            <a:ext cx="8683625" cy="546100"/>
          </a:xfrm>
        </p:spPr>
        <p:txBody>
          <a:bodyPr/>
          <a:lstStyle/>
          <a:p>
            <a:r>
              <a:rPr lang="en-US" dirty="0" smtClean="0"/>
              <a:t>Multi-Level Models (MLM) are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984250"/>
            <a:ext cx="8585200" cy="5332413"/>
          </a:xfrm>
        </p:spPr>
        <p:txBody>
          <a:bodyPr/>
          <a:lstStyle/>
          <a:p>
            <a:r>
              <a:rPr lang="en-US" sz="2000" dirty="0" smtClean="0"/>
              <a:t>Ordinary Least Squares (OLS) and all regression models under the General Linear Model (including logistic and </a:t>
            </a:r>
            <a:r>
              <a:rPr lang="en-US" sz="2000" dirty="0" err="1" smtClean="0"/>
              <a:t>poisson</a:t>
            </a:r>
            <a:r>
              <a:rPr lang="en-US" sz="2000" dirty="0" smtClean="0"/>
              <a:t> regression) </a:t>
            </a:r>
            <a:r>
              <a:rPr lang="en-US" sz="2000" u="sng" dirty="0" smtClean="0"/>
              <a:t>assumes that all observations are independent of one another.</a:t>
            </a:r>
          </a:p>
          <a:p>
            <a:r>
              <a:rPr lang="en-US" sz="2000" dirty="0" smtClean="0"/>
              <a:t>Likewise, repeated measures (time1, time2, …) assume that </a:t>
            </a:r>
            <a:r>
              <a:rPr lang="en-US" sz="2000" u="sng" dirty="0" smtClean="0"/>
              <a:t>all time points for a given individual are independent of one another</a:t>
            </a:r>
            <a:r>
              <a:rPr lang="en-US" sz="2000" dirty="0" smtClean="0"/>
              <a:t> (all pairs of time points), including serial dependency (“Durbin–Watson statistic”).</a:t>
            </a:r>
          </a:p>
          <a:p>
            <a:r>
              <a:rPr lang="en-US" sz="2000" dirty="0" smtClean="0"/>
              <a:t>When data are “clustered,” OLS may lead to inaccuracies in inference – </a:t>
            </a:r>
            <a:r>
              <a:rPr lang="en-US" sz="2000" u="sng" dirty="0" smtClean="0"/>
              <a:t>standard errors may be too small </a:t>
            </a:r>
            <a:r>
              <a:rPr lang="en-US" sz="2000" dirty="0" smtClean="0"/>
              <a:t>– leads to overestimation of significance (“alpha-inflation”).</a:t>
            </a:r>
          </a:p>
          <a:p>
            <a:r>
              <a:rPr lang="en-US" sz="2000" dirty="0" smtClean="0"/>
              <a:t>“Clusters” may include individuals within: dyads; twins; families; counseling groups; households; neighborhoods; schools; nursing units; hospitals (and repeated measures over time within an individual – the individual becomes the “cluster”).</a:t>
            </a:r>
          </a:p>
          <a:p>
            <a:r>
              <a:rPr lang="en-US" sz="2000" u="sng" dirty="0" smtClean="0"/>
              <a:t>MISSINGNESS – Only MAR needed, not MCAR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estimate the “degree” of clustering?</a:t>
            </a:r>
            <a:br>
              <a:rPr lang="en-US" smtClean="0"/>
            </a:br>
            <a:r>
              <a:rPr lang="en-US" smtClean="0"/>
              <a:t>Intraclass Correlation (ICC)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88" y="1641475"/>
            <a:ext cx="8683625" cy="5178425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 smtClean="0"/>
              <a:t>The ICC measures the proportion of the total variance of an outcome variable that is accounted for by the clustering of the cases.</a:t>
            </a:r>
          </a:p>
          <a:p>
            <a:r>
              <a:rPr lang="en-US" sz="2000" dirty="0" smtClean="0"/>
              <a:t>OLS regression (and GLM) assumes that there is no amount of variance accounted for by these “clusters”/groups/time; ICC=0.</a:t>
            </a:r>
          </a:p>
          <a:p>
            <a:r>
              <a:rPr lang="en-US" sz="2000" dirty="0" smtClean="0"/>
              <a:t>ICC varies from 0 to 1 (normally). [NOTE: ICC can be negative, but it is rare – this would mean that individuals within a given “cluster” were more different from one another within the group than with individuals outside the group.]</a:t>
            </a:r>
          </a:p>
          <a:p>
            <a:r>
              <a:rPr lang="en-US" sz="2000" dirty="0" smtClean="0"/>
              <a:t>The ICC may be initially estimated from a one-way (“Fixed Effects”) ANOVA on the groups or “clusters.”</a:t>
            </a:r>
          </a:p>
          <a:p>
            <a:r>
              <a:rPr lang="en-US" sz="2000" dirty="0" smtClean="0"/>
              <a:t>Even for ICC’s as small as 0.01, for n=25 subjects per group, the actual alpha=0.11 (which is more than 2 times the nominal alpha=0.05). “Alpha-inflation” increases as ICC and number of subjects per group increases.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“Fixed vs. Random Coefficients”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294063" y="2378075"/>
          <a:ext cx="2249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Equation" r:id="rId4" imgW="1117440" imgH="253800" progId="Equation.3">
                  <p:embed/>
                </p:oleObj>
              </mc:Choice>
              <mc:Fallback>
                <p:oleObj name="Equation" r:id="rId4" imgW="111744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2378075"/>
                        <a:ext cx="2249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154363" y="4189413"/>
          <a:ext cx="25558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6" imgW="1269720" imgH="266400" progId="Equation.3">
                  <p:embed/>
                </p:oleObj>
              </mc:Choice>
              <mc:Fallback>
                <p:oleObj name="Equation" r:id="rId6" imgW="126972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4189413"/>
                        <a:ext cx="25558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8925" y="1530350"/>
            <a:ext cx="8443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OLS regression – only the outcomes and errors/residuals are considered to be random (i.e. samples from a larger population)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3414713" y="3306763"/>
            <a:ext cx="447675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4873625" y="3306763"/>
            <a:ext cx="447675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3215482" y="3083719"/>
            <a:ext cx="419100" cy="1587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874170" y="3733006"/>
            <a:ext cx="989012" cy="130175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186113" y="3541713"/>
            <a:ext cx="923925" cy="447675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539456" y="3493294"/>
            <a:ext cx="923925" cy="57943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911725" y="3717925"/>
            <a:ext cx="971550" cy="177800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5099844" y="3083719"/>
            <a:ext cx="4381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V="1">
            <a:off x="3620294" y="3190082"/>
            <a:ext cx="933450" cy="13176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081463" y="3260725"/>
            <a:ext cx="971550" cy="28575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4235450" y="3135313"/>
            <a:ext cx="942975" cy="288925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4727575" y="3841750"/>
            <a:ext cx="447675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865687" y="3989388"/>
            <a:ext cx="447675" cy="15875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25875" y="3106738"/>
            <a:ext cx="110807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C00000"/>
                </a:solidFill>
              </a:rPr>
              <a:t>Random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987800" y="3660775"/>
            <a:ext cx="7874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002060"/>
                </a:solidFill>
              </a:rPr>
              <a:t>Fixed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20675" y="5032375"/>
            <a:ext cx="8443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“Random Coefficient” regression – now the intercepts and slopes are also considered to be RANDOM (i.e. samples from a larger population)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1" grpId="0" animBg="1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itle 1"/>
          <p:cNvSpPr>
            <a:spLocks noGrp="1"/>
          </p:cNvSpPr>
          <p:nvPr>
            <p:ph type="title"/>
          </p:nvPr>
        </p:nvSpPr>
        <p:spPr>
          <a:xfrm>
            <a:off x="230188" y="314325"/>
            <a:ext cx="8683625" cy="1033463"/>
          </a:xfrm>
        </p:spPr>
        <p:txBody>
          <a:bodyPr/>
          <a:lstStyle/>
          <a:p>
            <a:r>
              <a:rPr lang="en-US" smtClean="0"/>
              <a:t>“Multi-Level / Hierarchical Linear Models”</a:t>
            </a: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5375275" y="1455738"/>
          <a:ext cx="25558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" name="Equation" r:id="rId4" imgW="1269720" imgH="266400" progId="Equation.3">
                  <p:embed/>
                </p:oleObj>
              </mc:Choice>
              <mc:Fallback>
                <p:oleObj name="Equation" r:id="rId4" imgW="126972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1455738"/>
                        <a:ext cx="25558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4543425" y="2840038"/>
          <a:ext cx="42179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" name="Equation" r:id="rId6" imgW="2095200" imgH="266400" progId="Equation.3">
                  <p:embed/>
                </p:oleObj>
              </mc:Choice>
              <mc:Fallback>
                <p:oleObj name="Equation" r:id="rId6" imgW="209520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840038"/>
                        <a:ext cx="42179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2106613" y="4287838"/>
          <a:ext cx="49323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" name="Equation" r:id="rId8" imgW="2450880" imgH="253800" progId="Equation.3">
                  <p:embed/>
                </p:oleObj>
              </mc:Choice>
              <mc:Fallback>
                <p:oleObj name="Equation" r:id="rId8" imgW="245088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4287838"/>
                        <a:ext cx="49323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2297113" y="4826000"/>
          <a:ext cx="4549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" name="Equation" r:id="rId10" imgW="2260440" imgH="241200" progId="Equation.3">
                  <p:embed/>
                </p:oleObj>
              </mc:Choice>
              <mc:Fallback>
                <p:oleObj name="Equation" r:id="rId10" imgW="22604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4826000"/>
                        <a:ext cx="45497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2398713" y="5340350"/>
          <a:ext cx="4346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" name="Equation" r:id="rId12" imgW="2158920" imgH="241200" progId="Equation.3">
                  <p:embed/>
                </p:oleObj>
              </mc:Choice>
              <mc:Fallback>
                <p:oleObj name="Equation" r:id="rId12" imgW="21589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5340350"/>
                        <a:ext cx="43465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1709738" y="5853113"/>
          <a:ext cx="57245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" name="Equation" r:id="rId14" imgW="2844720" imgH="228600" progId="Equation.3">
                  <p:embed/>
                </p:oleObj>
              </mc:Choice>
              <mc:Fallback>
                <p:oleObj name="Equation" r:id="rId14" imgW="28447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853113"/>
                        <a:ext cx="57245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55588" y="1549400"/>
            <a:ext cx="4049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Level 1: Individual Level; “micro-level”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5588" y="2101639"/>
            <a:ext cx="40190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Level 2: Group Level; “macro-level</a:t>
            </a:r>
            <a:r>
              <a:rPr lang="en-US" dirty="0" smtClean="0"/>
              <a:t>”</a:t>
            </a:r>
          </a:p>
          <a:p>
            <a:pPr eaLnBrk="1" hangingPunct="1"/>
            <a:r>
              <a:rPr lang="en-US" dirty="0" smtClean="0"/>
              <a:t>Explain/Predict Intercepts and Slopes</a:t>
            </a:r>
            <a:endParaRPr 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5588" y="2927350"/>
            <a:ext cx="3171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Combine Level 1 and Level 2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473575" y="2147888"/>
            <a:ext cx="4357688" cy="536575"/>
            <a:chOff x="4473721" y="2147558"/>
            <a:chExt cx="4358010" cy="536575"/>
          </a:xfrm>
        </p:grpSpPr>
        <p:grpSp>
          <p:nvGrpSpPr>
            <p:cNvPr id="3093" name="Group 11"/>
            <p:cNvGrpSpPr>
              <a:grpSpLocks/>
            </p:cNvGrpSpPr>
            <p:nvPr/>
          </p:nvGrpSpPr>
          <p:grpSpPr bwMode="auto">
            <a:xfrm>
              <a:off x="4473721" y="2147558"/>
              <a:ext cx="4358010" cy="536575"/>
              <a:chOff x="2336445" y="2328490"/>
              <a:chExt cx="4358010" cy="536575"/>
            </a:xfrm>
          </p:grpSpPr>
          <p:graphicFrame>
            <p:nvGraphicFramePr>
              <p:cNvPr id="3080" name="Object 3"/>
              <p:cNvGraphicFramePr>
                <a:graphicFrameLocks noChangeAspect="1"/>
              </p:cNvGraphicFramePr>
              <p:nvPr/>
            </p:nvGraphicFramePr>
            <p:xfrm>
              <a:off x="2336445" y="2328490"/>
              <a:ext cx="1865312" cy="536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61" name="Equation" r:id="rId16" imgW="927000" imgH="266400" progId="Equation.3">
                      <p:embed/>
                    </p:oleObj>
                  </mc:Choice>
                  <mc:Fallback>
                    <p:oleObj name="Equation" r:id="rId16" imgW="927000" imgH="2664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6445" y="2328490"/>
                            <a:ext cx="1865312" cy="5365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1" name="Object 4"/>
              <p:cNvGraphicFramePr>
                <a:graphicFrameLocks noChangeAspect="1"/>
              </p:cNvGraphicFramePr>
              <p:nvPr/>
            </p:nvGraphicFramePr>
            <p:xfrm>
              <a:off x="4906930" y="2328490"/>
              <a:ext cx="1787525" cy="536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62" name="Equation" r:id="rId18" imgW="888840" imgH="266400" progId="Equation.3">
                      <p:embed/>
                    </p:oleObj>
                  </mc:Choice>
                  <mc:Fallback>
                    <p:oleObj name="Equation" r:id="rId18" imgW="888840" imgH="2664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6930" y="2328490"/>
                            <a:ext cx="1787525" cy="5365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94" name="TextBox 15"/>
            <p:cNvSpPr txBox="1">
              <a:spLocks noChangeArrowheads="1"/>
            </p:cNvSpPr>
            <p:nvPr/>
          </p:nvSpPr>
          <p:spPr bwMode="auto">
            <a:xfrm>
              <a:off x="6456784" y="2230016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&amp;</a:t>
              </a: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95263" y="3517900"/>
            <a:ext cx="8753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“Additional New Parameters” – Variance Components – help to </a:t>
            </a:r>
            <a:r>
              <a:rPr lang="en-US" u="sng" dirty="0"/>
              <a:t>capture the impact of the group structure</a:t>
            </a:r>
            <a:r>
              <a:rPr lang="en-US" dirty="0"/>
              <a:t> on the relationship of the predictors on the dependent variable.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932613" y="3313113"/>
            <a:ext cx="1409700" cy="124936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948363" y="3886200"/>
            <a:ext cx="1689100" cy="355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6013450" y="3905250"/>
            <a:ext cx="2332038" cy="9794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678113" y="1109663"/>
            <a:ext cx="3730625" cy="3698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i=individual		j=group</a:t>
            </a:r>
          </a:p>
        </p:txBody>
      </p:sp>
      <p:sp>
        <p:nvSpPr>
          <p:cNvPr id="24" name="Right Brace 23"/>
          <p:cNvSpPr/>
          <p:nvPr/>
        </p:nvSpPr>
        <p:spPr>
          <a:xfrm rot="5400000" flipV="1">
            <a:off x="7613651" y="2444750"/>
            <a:ext cx="260350" cy="1978025"/>
          </a:xfrm>
          <a:prstGeom prst="rightBrace">
            <a:avLst>
              <a:gd name="adj1" fmla="val 54047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751462" y="1917700"/>
            <a:ext cx="1435693" cy="31264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862273" y="1917700"/>
            <a:ext cx="317196" cy="31264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77996" y="2179070"/>
            <a:ext cx="1930742" cy="46157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70713" y="2167130"/>
            <a:ext cx="1930742" cy="4615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957" y="15472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TIME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8299" y="1889357"/>
            <a:ext cx="145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SUBJECTS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22" grpId="0" animBg="1"/>
      <p:bldP spid="24" grpId="0" animBg="1"/>
      <p:bldP spid="7" grpId="0" animBg="1"/>
      <p:bldP spid="28" grpId="0" animBg="1"/>
      <p:bldP spid="3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8" name="Picture 1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1" y="4029590"/>
            <a:ext cx="8120063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Title 1"/>
          <p:cNvSpPr>
            <a:spLocks noGrp="1"/>
          </p:cNvSpPr>
          <p:nvPr>
            <p:ph type="title"/>
          </p:nvPr>
        </p:nvSpPr>
        <p:spPr>
          <a:xfrm>
            <a:off x="230188" y="473075"/>
            <a:ext cx="8683625" cy="460375"/>
          </a:xfrm>
        </p:spPr>
        <p:txBody>
          <a:bodyPr/>
          <a:lstStyle/>
          <a:p>
            <a:r>
              <a:rPr lang="en-US" u="sng" smtClean="0"/>
              <a:t>Unconditional Cell Means Model</a:t>
            </a: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307975" y="2066925"/>
            <a:ext cx="85280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MIXED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hamd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WITH week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/CRITERIA=CIN(95) MXITER(100) MXSTEP(10) SCORING(1) SINGULAR(0.000000000001) HCONVERGE(0, ABSOLUTE) LCONVERGE(0, ABSOLUTE) PCONVERGE(0.000001, ABSOLUTE)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/FIXED=week | SSTYPE(3)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/METHOD=ML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/PRINT=CPS CORB COVB DESCRIPTIVES G  LMATRIX R SOLUTION TESTCOV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/RANDOM=INTERCEPT | SUBJECT(id) COVTYPE(UN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616496"/>
              </p:ext>
            </p:extLst>
          </p:nvPr>
        </p:nvGraphicFramePr>
        <p:xfrm>
          <a:off x="1960563" y="5516563"/>
          <a:ext cx="5156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" name="Equation" r:id="rId5" imgW="2577960" imgH="431640" progId="Equation.3">
                  <p:embed/>
                </p:oleObj>
              </mc:Choice>
              <mc:Fallback>
                <p:oleObj name="Equation" r:id="rId5" imgW="25779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5516563"/>
                        <a:ext cx="5156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3838" y="998538"/>
            <a:ext cx="8724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Calculate ICC from the RC model using only the group membership (no level 1 predictor) – equivalent to a “One-way </a:t>
            </a:r>
            <a:r>
              <a:rPr lang="en-US" u="sng"/>
              <a:t>Random</a:t>
            </a:r>
            <a:r>
              <a:rPr lang="en-US"/>
              <a:t> Effects ANOVA”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59822" y="6456339"/>
            <a:ext cx="934967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[46% of the variability in HDRS explained at Individual Level – CANNOT ignore clustering]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7975" y="2305050"/>
            <a:ext cx="3852863" cy="2508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7500" y="2938463"/>
            <a:ext cx="3852863" cy="2524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7500" y="3582988"/>
            <a:ext cx="5262563" cy="2524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555750" y="1681163"/>
          <a:ext cx="1609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7" imgW="799920" imgH="266400" progId="Equation.3">
                  <p:embed/>
                </p:oleObj>
              </mc:Choice>
              <mc:Fallback>
                <p:oleObj name="Equation" r:id="rId7" imgW="79992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681163"/>
                        <a:ext cx="16097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5208588" y="1681163"/>
          <a:ext cx="2403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" name="Equation" r:id="rId9" imgW="1193760" imgH="266400" progId="Equation.3">
                  <p:embed/>
                </p:oleObj>
              </mc:Choice>
              <mc:Fallback>
                <p:oleObj name="Equation" r:id="rId9" imgW="119376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1681163"/>
                        <a:ext cx="24034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027488" y="17653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=</a:t>
            </a:r>
          </a:p>
        </p:txBody>
      </p:sp>
      <p:sp>
        <p:nvSpPr>
          <p:cNvPr id="25" name="Oval 24"/>
          <p:cNvSpPr/>
          <p:nvPr/>
        </p:nvSpPr>
        <p:spPr>
          <a:xfrm>
            <a:off x="5813425" y="1725613"/>
            <a:ext cx="428625" cy="485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46300" y="1660525"/>
            <a:ext cx="522288" cy="6064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8" name="Straight Arrow Connector 27"/>
          <p:cNvCxnSpPr>
            <a:endCxn id="25" idx="3"/>
          </p:cNvCxnSpPr>
          <p:nvPr/>
        </p:nvCxnSpPr>
        <p:spPr>
          <a:xfrm flipV="1">
            <a:off x="3085032" y="2140248"/>
            <a:ext cx="2791164" cy="92442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4"/>
          </p:cNvCxnSpPr>
          <p:nvPr/>
        </p:nvCxnSpPr>
        <p:spPr>
          <a:xfrm flipV="1">
            <a:off x="2286000" y="2266950"/>
            <a:ext cx="121444" cy="131603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228600" y="501967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" name="Equation" r:id="rId11" imgW="203040" imgH="228600" progId="Equation.3">
                  <p:embed/>
                </p:oleObj>
              </mc:Choice>
              <mc:Fallback>
                <p:oleObj name="Equation" r:id="rId11" imgW="2030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019675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214313" y="4684713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Equation" r:id="rId13" imgW="203040" imgH="203040" progId="Equation.3">
                  <p:embed/>
                </p:oleObj>
              </mc:Choice>
              <mc:Fallback>
                <p:oleObj name="Equation" r:id="rId13" imgW="20304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684713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531813" y="4964113"/>
            <a:ext cx="288925" cy="95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31813" y="5187950"/>
            <a:ext cx="279400" cy="285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6" grpId="0"/>
      <p:bldP spid="7" grpId="0" animBg="1"/>
      <p:bldP spid="19" grpId="0" animBg="1"/>
      <p:bldP spid="20" grpId="0" animBg="1"/>
      <p:bldP spid="21" grpId="0" animBg="1"/>
      <p:bldP spid="24" grpId="0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itle 1"/>
          <p:cNvSpPr>
            <a:spLocks noGrp="1"/>
          </p:cNvSpPr>
          <p:nvPr>
            <p:ph type="title"/>
          </p:nvPr>
        </p:nvSpPr>
        <p:spPr>
          <a:xfrm>
            <a:off x="230188" y="500063"/>
            <a:ext cx="8683625" cy="601662"/>
          </a:xfrm>
        </p:spPr>
        <p:txBody>
          <a:bodyPr/>
          <a:lstStyle/>
          <a:p>
            <a:r>
              <a:rPr lang="en-US" smtClean="0"/>
              <a:t>Random Coefficient Model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01638" y="1477963"/>
            <a:ext cx="845343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MIXED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hamd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WITH week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/CRITERIA=CIN(95) MXITER(100) MXSTEP(10) SCORING(1) SINGULAR(0.000000000001) HCONVERGE(0, ABSOLUTE) LCONVERGE(0, ABSOLUTE) PCONVERGE(0.000001, ABSOLUTE)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/FIXED=week | SSTYPE(3)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/METHOD=ML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/PRINT=CPS CORB COVB DESCRIPTIVES G  LMATRIX R SOLUTION TESTCOV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/RANDOM=INTERCEPT week | SUBJECT(id) COVTYPE(UN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4454525"/>
            <a:ext cx="6661150" cy="2403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416175" y="1039813"/>
          <a:ext cx="42179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" name="Equation" r:id="rId5" imgW="2095200" imgH="266400" progId="Equation.3">
                  <p:embed/>
                </p:oleObj>
              </mc:Choice>
              <mc:Fallback>
                <p:oleObj name="Equation" r:id="rId5" imgW="209520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1039813"/>
                        <a:ext cx="42179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417638" y="1316038"/>
            <a:ext cx="1017587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793331" y="1451769"/>
            <a:ext cx="344488" cy="2603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8625" y="1708150"/>
            <a:ext cx="3854450" cy="2508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163" y="2547646"/>
            <a:ext cx="3852862" cy="2524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2588" y="3200717"/>
            <a:ext cx="6223000" cy="2508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33363" y="3957638"/>
          <a:ext cx="25558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" name="Equation" r:id="rId7" imgW="1269720" imgH="266400" progId="Equation.3">
                  <p:embed/>
                </p:oleObj>
              </mc:Choice>
              <mc:Fallback>
                <p:oleObj name="Equation" r:id="rId7" imgW="126972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3957638"/>
                        <a:ext cx="25558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792538" y="3957638"/>
          <a:ext cx="18653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" name="Equation" r:id="rId9" imgW="927000" imgH="266400" progId="Equation.3">
                  <p:embed/>
                </p:oleObj>
              </mc:Choice>
              <mc:Fallback>
                <p:oleObj name="Equation" r:id="rId9" imgW="92700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957638"/>
                        <a:ext cx="18653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6661150" y="3957638"/>
          <a:ext cx="1787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" name="Equation" r:id="rId11" imgW="888840" imgH="266400" progId="Equation.3">
                  <p:embed/>
                </p:oleObj>
              </mc:Choice>
              <mc:Fallback>
                <p:oleObj name="Equation" r:id="rId11" imgW="88884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3957638"/>
                        <a:ext cx="17875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645150" y="348932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Level 2</a:t>
            </a:r>
          </a:p>
        </p:txBody>
      </p:sp>
      <p:sp>
        <p:nvSpPr>
          <p:cNvPr id="19" name="Right Brace 18"/>
          <p:cNvSpPr/>
          <p:nvPr/>
        </p:nvSpPr>
        <p:spPr>
          <a:xfrm rot="16200000">
            <a:off x="1408113" y="2668588"/>
            <a:ext cx="300037" cy="2668587"/>
          </a:xfrm>
          <a:prstGeom prst="rightBrace">
            <a:avLst>
              <a:gd name="adj1" fmla="val 683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6200000">
            <a:off x="5972175" y="1609725"/>
            <a:ext cx="300038" cy="4624388"/>
          </a:xfrm>
          <a:prstGeom prst="rightBrace">
            <a:avLst>
              <a:gd name="adj1" fmla="val 683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9025" y="1035050"/>
            <a:ext cx="430213" cy="485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98788" y="1038225"/>
            <a:ext cx="428625" cy="485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Straight Arrow Connector 23"/>
          <p:cNvCxnSpPr>
            <a:endCxn id="22" idx="3"/>
          </p:cNvCxnSpPr>
          <p:nvPr/>
        </p:nvCxnSpPr>
        <p:spPr>
          <a:xfrm flipV="1">
            <a:off x="1893887" y="1452860"/>
            <a:ext cx="1167672" cy="11506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3"/>
          </p:cNvCxnSpPr>
          <p:nvPr/>
        </p:nvCxnSpPr>
        <p:spPr>
          <a:xfrm flipV="1">
            <a:off x="1926431" y="1449685"/>
            <a:ext cx="1765597" cy="115381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319" idx="1"/>
          </p:cNvCxnSpPr>
          <p:nvPr/>
        </p:nvCxnSpPr>
        <p:spPr>
          <a:xfrm>
            <a:off x="2076450" y="3489325"/>
            <a:ext cx="1716088" cy="736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09230" y="3418320"/>
            <a:ext cx="3899544" cy="6774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147763" y="3517900"/>
            <a:ext cx="928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Level 1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829425" y="1063625"/>
            <a:ext cx="2019300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</a:rPr>
              <a:t>Mixed Level 1 &amp; 2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7881938" y="4689475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" name="Equation" r:id="rId13" imgW="215640" imgH="228600" progId="Equation.3">
                  <p:embed/>
                </p:oleObj>
              </mc:Choice>
              <mc:Fallback>
                <p:oleObj name="Equation" r:id="rId13" imgW="2156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8" y="4689475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25"/>
          <p:cNvGraphicFramePr>
            <a:graphicFrameLocks noChangeAspect="1"/>
          </p:cNvGraphicFramePr>
          <p:nvPr/>
        </p:nvGraphicFramePr>
        <p:xfrm>
          <a:off x="8367713" y="4970463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" name="Equation" r:id="rId15" imgW="203040" imgH="228600" progId="Equation.3">
                  <p:embed/>
                </p:oleObj>
              </mc:Choice>
              <mc:Fallback>
                <p:oleObj name="Equation" r:id="rId15" imgW="20304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713" y="4970463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7916863" y="583723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" name="Equation" r:id="rId17" imgW="203040" imgH="203040" progId="Equation.3">
                  <p:embed/>
                </p:oleObj>
              </mc:Choice>
              <mc:Fallback>
                <p:oleObj name="Equation" r:id="rId17" imgW="2030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6863" y="5837238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7400925" y="5367338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" name="Equation" r:id="rId19" imgW="203040" imgH="228600" progId="Equation.3">
                  <p:embed/>
                </p:oleObj>
              </mc:Choice>
              <mc:Fallback>
                <p:oleObj name="Equation" r:id="rId19" imgW="2030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25" y="5367338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8"/>
          <p:cNvGraphicFramePr>
            <a:graphicFrameLocks noChangeAspect="1"/>
          </p:cNvGraphicFramePr>
          <p:nvPr/>
        </p:nvGraphicFramePr>
        <p:xfrm>
          <a:off x="7829550" y="538797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" name="Equation" r:id="rId21" imgW="203040" imgH="228600" progId="Equation.3">
                  <p:embed/>
                </p:oleObj>
              </mc:Choice>
              <mc:Fallback>
                <p:oleObj name="Equation" r:id="rId21" imgW="20304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550" y="5387975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9"/>
          <p:cNvGraphicFramePr>
            <a:graphicFrameLocks noChangeAspect="1"/>
          </p:cNvGraphicFramePr>
          <p:nvPr/>
        </p:nvGraphicFramePr>
        <p:xfrm>
          <a:off x="8234363" y="5391150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8" name="Equation" r:id="rId23" imgW="190440" imgH="215640" progId="Equation.3">
                  <p:embed/>
                </p:oleObj>
              </mc:Choice>
              <mc:Fallback>
                <p:oleObj name="Equation" r:id="rId23" imgW="190440" imgH="215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4363" y="5391150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rot="10800000" flipV="1">
            <a:off x="6718300" y="4983163"/>
            <a:ext cx="1193800" cy="16668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6737350" y="5243513"/>
            <a:ext cx="1612900" cy="12223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6708775" y="5589588"/>
            <a:ext cx="700088" cy="2698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>
            <a:off x="6708775" y="5794375"/>
            <a:ext cx="1250950" cy="2428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1" grpId="0" animBg="1"/>
      <p:bldP spid="12" grpId="0" animBg="1"/>
      <p:bldP spid="13" grpId="0" animBg="1"/>
      <p:bldP spid="18" grpId="0"/>
      <p:bldP spid="19" grpId="0" animBg="1"/>
      <p:bldP spid="20" grpId="0" animBg="1"/>
      <p:bldP spid="21" grpId="0" animBg="1"/>
      <p:bldP spid="22" grpId="0" animBg="1"/>
      <p:bldP spid="17" grpId="0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4" name="Picture 1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426070"/>
            <a:ext cx="7358063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6" name="Title 4"/>
          <p:cNvSpPr>
            <a:spLocks noGrp="1"/>
          </p:cNvSpPr>
          <p:nvPr>
            <p:ph type="title"/>
          </p:nvPr>
        </p:nvSpPr>
        <p:spPr>
          <a:xfrm>
            <a:off x="230188" y="361950"/>
            <a:ext cx="8683625" cy="1033463"/>
          </a:xfrm>
        </p:spPr>
        <p:txBody>
          <a:bodyPr/>
          <a:lstStyle/>
          <a:p>
            <a:r>
              <a:rPr lang="en-US" u="sng" smtClean="0"/>
              <a:t>Consider the Fixed Effects</a:t>
            </a:r>
            <a:br>
              <a:rPr lang="en-US" u="sng" smtClean="0"/>
            </a:br>
            <a:r>
              <a:rPr lang="en-US" u="sng" smtClean="0"/>
              <a:t>Portion of the Model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2888" y="4179888"/>
            <a:ext cx="8686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/>
              <a:t>HDRS </a:t>
            </a:r>
            <a:r>
              <a:rPr lang="en-US" sz="2000" dirty="0"/>
              <a:t>(</a:t>
            </a:r>
            <a:r>
              <a:rPr lang="en-US" sz="2000" dirty="0" err="1"/>
              <a:t>Y</a:t>
            </a:r>
            <a:r>
              <a:rPr lang="en-US" sz="2000" baseline="-25000" dirty="0" err="1"/>
              <a:t>ij</a:t>
            </a:r>
            <a:r>
              <a:rPr lang="en-US" sz="2000" dirty="0"/>
              <a:t>) = </a:t>
            </a:r>
            <a:r>
              <a:rPr lang="en-US" sz="2000" dirty="0" smtClean="0"/>
              <a:t>23.6        </a:t>
            </a:r>
            <a:r>
              <a:rPr lang="en-US" sz="2000" dirty="0"/>
              <a:t>-</a:t>
            </a:r>
            <a:r>
              <a:rPr lang="en-US" sz="2000" dirty="0" smtClean="0"/>
              <a:t> 2.38 HDRS units/week      *(weeks </a:t>
            </a:r>
            <a:r>
              <a:rPr lang="en-US" sz="2000" dirty="0"/>
              <a:t>(</a:t>
            </a:r>
            <a:r>
              <a:rPr lang="en-US" sz="2000" dirty="0" err="1"/>
              <a:t>x</a:t>
            </a:r>
            <a:r>
              <a:rPr lang="en-US" sz="2000" baseline="-25000" dirty="0" err="1"/>
              <a:t>ij</a:t>
            </a:r>
            <a:r>
              <a:rPr lang="en-US" sz="2000" dirty="0"/>
              <a:t>))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Both the intercept and slope are significant (both </a:t>
            </a:r>
            <a:r>
              <a:rPr lang="en-US" sz="2000" dirty="0" err="1"/>
              <a:t>pval</a:t>
            </a:r>
            <a:r>
              <a:rPr lang="en-US" sz="2000" dirty="0"/>
              <a:t>&lt;0.001).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So, </a:t>
            </a:r>
            <a:r>
              <a:rPr lang="en-US" sz="2000" dirty="0" smtClean="0"/>
              <a:t>on average, every week HDRS declines by 2.38; </a:t>
            </a:r>
            <a:r>
              <a:rPr lang="en-US" sz="2000" dirty="0"/>
              <a:t>with an average </a:t>
            </a:r>
            <a:r>
              <a:rPr lang="en-US" sz="2000" dirty="0" smtClean="0"/>
              <a:t>HDRS score of 23.6 at Week 0 (Baseline).</a:t>
            </a:r>
            <a:endParaRPr lang="en-US" sz="2000" dirty="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893763" y="2943225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5" name="Equation" r:id="rId5" imgW="215640" imgH="228600" progId="Equation.3">
                  <p:embed/>
                </p:oleObj>
              </mc:Choice>
              <mc:Fallback>
                <p:oleObj name="Equation" r:id="rId5" imgW="2156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943225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893763" y="3421063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3421063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222375" y="3162300"/>
            <a:ext cx="457200" cy="2047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22375" y="3554413"/>
            <a:ext cx="447675" cy="746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413000" y="1381125"/>
          <a:ext cx="42179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" name="Equation" r:id="rId9" imgW="2095200" imgH="266400" progId="Equation.3">
                  <p:embed/>
                </p:oleObj>
              </mc:Choice>
              <mc:Fallback>
                <p:oleObj name="Equation" r:id="rId9" imgW="209520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381125"/>
                        <a:ext cx="42179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Brace 9"/>
          <p:cNvSpPr/>
          <p:nvPr/>
        </p:nvSpPr>
        <p:spPr>
          <a:xfrm rot="5400000" flipV="1">
            <a:off x="5472906" y="1043782"/>
            <a:ext cx="300037" cy="1873250"/>
          </a:xfrm>
          <a:prstGeom prst="rightBrace">
            <a:avLst>
              <a:gd name="adj1" fmla="val 683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 flipV="1">
            <a:off x="3594894" y="1283494"/>
            <a:ext cx="300037" cy="1393825"/>
          </a:xfrm>
          <a:prstGeom prst="rightBrace">
            <a:avLst>
              <a:gd name="adj1" fmla="val 683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05188" y="2006600"/>
            <a:ext cx="74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</a:rPr>
              <a:t>Fixed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87938" y="2027238"/>
            <a:ext cx="1057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</a:rPr>
              <a:t>Random</a:t>
            </a: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078821"/>
              </p:ext>
            </p:extLst>
          </p:nvPr>
        </p:nvGraphicFramePr>
        <p:xfrm>
          <a:off x="2397703" y="4120409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8" name="Equation" r:id="rId11" imgW="215640" imgH="228600" progId="Equation.3">
                  <p:embed/>
                </p:oleObj>
              </mc:Choice>
              <mc:Fallback>
                <p:oleObj name="Equation" r:id="rId11" imgW="2156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703" y="4120409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37877"/>
              </p:ext>
            </p:extLst>
          </p:nvPr>
        </p:nvGraphicFramePr>
        <p:xfrm>
          <a:off x="5642819" y="412895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9" name="Equation" r:id="rId12" imgW="203040" imgH="228600" progId="Equation.3">
                  <p:embed/>
                </p:oleObj>
              </mc:Choice>
              <mc:Fallback>
                <p:oleObj name="Equation" r:id="rId12" imgW="2030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819" y="4128955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12" grpId="0" animBg="1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2" name="Picture 2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8" y="722047"/>
            <a:ext cx="8382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33463"/>
          </a:xfrm>
          <a:solidFill>
            <a:schemeClr val="bg1"/>
          </a:solidFill>
        </p:spPr>
        <p:txBody>
          <a:bodyPr/>
          <a:lstStyle/>
          <a:p>
            <a:r>
              <a:rPr lang="en-US" u="sng" smtClean="0"/>
              <a:t>Consider the Random Effect</a:t>
            </a:r>
            <a:br>
              <a:rPr lang="en-US" u="sng" smtClean="0"/>
            </a:br>
            <a:r>
              <a:rPr lang="en-US" u="sng" smtClean="0"/>
              <a:t>Portion of the Model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868453"/>
            <a:ext cx="91440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     variance of the slopes across groups is significant (again do not ignore clustering)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the covariance between slopes and intercepts </a:t>
            </a:r>
            <a:r>
              <a:rPr lang="en-US" dirty="0" smtClean="0"/>
              <a:t>is negative indicating </a:t>
            </a:r>
            <a:r>
              <a:rPr lang="en-US" dirty="0"/>
              <a:t>the higher </a:t>
            </a:r>
            <a:r>
              <a:rPr lang="en-US" dirty="0" smtClean="0"/>
              <a:t>a subject’s HDRS at Baseline, the more negative their slopes will be, however, this is not </a:t>
            </a:r>
            <a:r>
              <a:rPr lang="en-US" dirty="0"/>
              <a:t>significant.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the addition of </a:t>
            </a:r>
            <a:r>
              <a:rPr lang="en-US" dirty="0" smtClean="0"/>
              <a:t>WEEKS as </a:t>
            </a:r>
            <a:r>
              <a:rPr lang="en-US" dirty="0"/>
              <a:t>a predictor reduced the within </a:t>
            </a:r>
            <a:r>
              <a:rPr lang="en-US" dirty="0" smtClean="0"/>
              <a:t>subject variance </a:t>
            </a:r>
            <a:r>
              <a:rPr lang="en-US" dirty="0"/>
              <a:t>in </a:t>
            </a:r>
            <a:r>
              <a:rPr lang="en-US" dirty="0" smtClean="0"/>
              <a:t>HDRS 36% </a:t>
            </a:r>
            <a:r>
              <a:rPr lang="en-US" dirty="0"/>
              <a:t>(from </a:t>
            </a:r>
            <a:r>
              <a:rPr lang="en-US" dirty="0" smtClean="0"/>
              <a:t>19.04 </a:t>
            </a:r>
            <a:r>
              <a:rPr lang="en-US" dirty="0"/>
              <a:t>to </a:t>
            </a:r>
            <a:r>
              <a:rPr lang="en-US" dirty="0" smtClean="0"/>
              <a:t>12.2)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the addition of </a:t>
            </a:r>
            <a:r>
              <a:rPr lang="en-US" dirty="0" smtClean="0"/>
              <a:t>WEEKS as </a:t>
            </a:r>
            <a:r>
              <a:rPr lang="en-US" dirty="0"/>
              <a:t>a predictor also reduced the between </a:t>
            </a:r>
            <a:r>
              <a:rPr lang="en-US" dirty="0" smtClean="0"/>
              <a:t>subject differences at Baseline (intercepts</a:t>
            </a:r>
            <a:r>
              <a:rPr lang="en-US" dirty="0"/>
              <a:t>) by </a:t>
            </a:r>
            <a:r>
              <a:rPr lang="en-US" dirty="0" smtClean="0"/>
              <a:t>22% (16.15 to 12.63)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SO, overall there were fluctuations between </a:t>
            </a:r>
            <a:r>
              <a:rPr lang="en-US" dirty="0" smtClean="0"/>
              <a:t>subjects in terms of their initial (baseline) HDRS AND their changes in HDRS over time. 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3134"/>
              </p:ext>
            </p:extLst>
          </p:nvPr>
        </p:nvGraphicFramePr>
        <p:xfrm>
          <a:off x="169203" y="107473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1" name="Equation" r:id="rId5" imgW="203040" imgH="203040" progId="Equation.3">
                  <p:embed/>
                </p:oleObj>
              </mc:Choice>
              <mc:Fallback>
                <p:oleObj name="Equation" r:id="rId5" imgW="2030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03" y="1074738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224685"/>
              </p:ext>
            </p:extLst>
          </p:nvPr>
        </p:nvGraphicFramePr>
        <p:xfrm>
          <a:off x="169203" y="14351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2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03" y="1435100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306576"/>
              </p:ext>
            </p:extLst>
          </p:nvPr>
        </p:nvGraphicFramePr>
        <p:xfrm>
          <a:off x="169203" y="184785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3" name="Equation" r:id="rId9" imgW="203040" imgH="228600" progId="Equation.3">
                  <p:embed/>
                </p:oleObj>
              </mc:Choice>
              <mc:Fallback>
                <p:oleObj name="Equation" r:id="rId9" imgW="2030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03" y="1847850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896020"/>
              </p:ext>
            </p:extLst>
          </p:nvPr>
        </p:nvGraphicFramePr>
        <p:xfrm>
          <a:off x="181903" y="2260600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4" name="Equation" r:id="rId11" imgW="190440" imgH="215640" progId="Equation.3">
                  <p:embed/>
                </p:oleObj>
              </mc:Choice>
              <mc:Fallback>
                <p:oleObj name="Equation" r:id="rId11" imgW="19044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03" y="2260600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47015" y="1343025"/>
            <a:ext cx="2877299" cy="3270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4640" y="1670050"/>
            <a:ext cx="2128919" cy="12620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9253" y="2098675"/>
            <a:ext cx="2054306" cy="476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40678" y="2379663"/>
            <a:ext cx="2082881" cy="11112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55563" y="322262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5" name="Equation" r:id="rId13" imgW="203040" imgH="228600" progId="Equation.3">
                  <p:embed/>
                </p:oleObj>
              </mc:Choice>
              <mc:Fallback>
                <p:oleObj name="Equation" r:id="rId13" imgW="2030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222625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55563" y="2665413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6" name="Equation" r:id="rId14" imgW="190440" imgH="215640" progId="Equation.3">
                  <p:embed/>
                </p:oleObj>
              </mc:Choice>
              <mc:Fallback>
                <p:oleObj name="Equation" r:id="rId14" imgW="19044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2665413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46038" y="426878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7" name="Equation" r:id="rId16" imgW="203040" imgH="203040" progId="Equation.3">
                  <p:embed/>
                </p:oleObj>
              </mc:Choice>
              <mc:Fallback>
                <p:oleObj name="Equation" r:id="rId16" imgW="20304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8" y="4268788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38100" y="51435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8" name="Equation" r:id="rId17" imgW="203040" imgH="228600" progId="Equation.3">
                  <p:embed/>
                </p:oleObj>
              </mc:Choice>
              <mc:Fallback>
                <p:oleObj name="Equation" r:id="rId17" imgW="2030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5143500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54188" y="3168861"/>
            <a:ext cx="6145212" cy="307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C00000"/>
                </a:solidFill>
              </a:rPr>
              <a:t>Cannot test this via ANCOVA nor (g-1) dummy variables in regression.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500420"/>
            <a:ext cx="8683625" cy="759214"/>
          </a:xfrm>
        </p:spPr>
        <p:txBody>
          <a:bodyPr/>
          <a:lstStyle/>
          <a:p>
            <a:r>
              <a:rPr lang="en-US" dirty="0" smtClean="0"/>
              <a:t>Power of Linking More Than 1 Time Point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" t="-162" r="-24109" b="162"/>
          <a:stretch/>
        </p:blipFill>
        <p:spPr bwMode="auto">
          <a:xfrm>
            <a:off x="0" y="1398814"/>
            <a:ext cx="9144000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69939" y="3473818"/>
                <a:ext cx="3024482" cy="681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𝑝𝑜𝑜𝑙𝑒𝑑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="</m:t>
                      </m:r>
                      <m:r>
                        <a:rPr lang="en-US" b="0" i="1" smtClean="0">
                          <a:latin typeface="Cambria Math"/>
                        </a:rPr>
                        <m:t>𝐶𝑜h𝑒𝑛</m:t>
                      </m:r>
                      <m:r>
                        <a:rPr lang="en-US" b="0" i="1" smtClean="0">
                          <a:latin typeface="Cambria Math"/>
                        </a:rPr>
                        <m:t>′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939" y="3473818"/>
                <a:ext cx="3024482" cy="6811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9939" y="4336456"/>
                <a:ext cx="3368871" cy="737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="</m:t>
                      </m:r>
                      <m:r>
                        <a:rPr lang="en-US" b="0" i="1" smtClean="0">
                          <a:latin typeface="Cambria Math"/>
                        </a:rPr>
                        <m:t>𝐶𝑜h𝑒𝑛</m:t>
                      </m:r>
                      <m:r>
                        <a:rPr lang="en-US" b="0" i="1" smtClean="0">
                          <a:latin typeface="Cambria Math"/>
                        </a:rPr>
                        <m:t>′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939" y="4336456"/>
                <a:ext cx="3368871" cy="7373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07272" y="3138393"/>
            <a:ext cx="2999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detect the same Effect Size, adding 1 time point cuts the Sample Size by more than 1/2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9431" y="1449648"/>
            <a:ext cx="360868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 Sizes Needed to Detect</a:t>
            </a:r>
          </a:p>
          <a:p>
            <a:pPr algn="ctr"/>
            <a:r>
              <a:rPr lang="en-US" b="1" dirty="0" smtClean="0"/>
              <a:t>Effect Sizes at for 80%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90180" y="4606183"/>
            <a:ext cx="256466" cy="14869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95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Slopes and Intercepts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58" y="1474665"/>
            <a:ext cx="5991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25871" y="1555334"/>
            <a:ext cx="184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Lower Initial Depression</a:t>
            </a:r>
          </a:p>
          <a:p>
            <a:r>
              <a:rPr lang="en-US" sz="1400" b="1" dirty="0" smtClean="0"/>
              <a:t>Less Improvement</a:t>
            </a:r>
          </a:p>
          <a:p>
            <a:r>
              <a:rPr lang="en-US" sz="1400" b="1" dirty="0" smtClean="0"/>
              <a:t>“Floor Effects”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8940" y="5006411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Higher Depression</a:t>
            </a:r>
          </a:p>
          <a:p>
            <a:r>
              <a:rPr lang="en-US" sz="1400" b="1" dirty="0" smtClean="0"/>
              <a:t>More Improvement</a:t>
            </a:r>
            <a:endParaRPr lang="en-US" sz="1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35599" y="2991029"/>
            <a:ext cx="2862841" cy="0"/>
          </a:xfrm>
          <a:prstGeom prst="line">
            <a:avLst/>
          </a:prstGeom>
          <a:ln w="28575">
            <a:solidFill>
              <a:srgbClr val="A5002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70348" y="2136449"/>
            <a:ext cx="999858" cy="1196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067798" y="2136449"/>
            <a:ext cx="1102408" cy="29910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067798" y="2136449"/>
            <a:ext cx="1102408" cy="47001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7657" y="193375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Getting “worse” 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78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251885"/>
            <a:ext cx="8683625" cy="1033463"/>
          </a:xfrm>
        </p:spPr>
        <p:txBody>
          <a:bodyPr/>
          <a:lstStyle/>
          <a:p>
            <a:r>
              <a:rPr lang="en-US" dirty="0" smtClean="0"/>
              <a:t>MLM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88" y="1281869"/>
            <a:ext cx="8683625" cy="4898269"/>
          </a:xfrm>
        </p:spPr>
        <p:txBody>
          <a:bodyPr/>
          <a:lstStyle/>
          <a:p>
            <a:r>
              <a:rPr lang="en-US" dirty="0" smtClean="0"/>
              <a:t>MLM models help to answer questions about</a:t>
            </a:r>
          </a:p>
          <a:p>
            <a:pPr lvl="1"/>
            <a:r>
              <a:rPr lang="en-US" dirty="0" smtClean="0"/>
              <a:t>Predictors of intercepts (baseline levels), </a:t>
            </a:r>
          </a:p>
          <a:p>
            <a:pPr lvl="1"/>
            <a:r>
              <a:rPr lang="en-US" dirty="0" smtClean="0"/>
              <a:t>Predictors of slopes (changes over time),</a:t>
            </a:r>
          </a:p>
          <a:p>
            <a:pPr lvl="1"/>
            <a:r>
              <a:rPr lang="en-US" dirty="0" smtClean="0"/>
              <a:t>Cross-level effects between and within subjects (i.e. group-by-time effects)</a:t>
            </a:r>
          </a:p>
          <a:p>
            <a:pPr lvl="1"/>
            <a:r>
              <a:rPr lang="en-US" dirty="0" smtClean="0"/>
              <a:t>Handling time-varying predictors</a:t>
            </a:r>
          </a:p>
          <a:p>
            <a:pPr lvl="1"/>
            <a:r>
              <a:rPr lang="en-US" dirty="0" smtClean="0"/>
              <a:t>Dissecting the sources of variances (influences) within and between subjects as well as when adding to or removing predictors and terms from model</a:t>
            </a:r>
          </a:p>
          <a:p>
            <a:pPr lvl="1"/>
            <a:r>
              <a:rPr lang="en-US" dirty="0" smtClean="0"/>
              <a:t>Meta-Analysis: Combine Results from Multiple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6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226256"/>
            <a:ext cx="8683625" cy="1033463"/>
          </a:xfrm>
        </p:spPr>
        <p:txBody>
          <a:bodyPr/>
          <a:lstStyle/>
          <a:p>
            <a:r>
              <a:rPr lang="en-US" dirty="0" smtClean="0"/>
              <a:t>2 Time Periods (Phase 1, Phase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0000">
            <a:off x="2066428" y="1358096"/>
            <a:ext cx="4840224" cy="4230624"/>
          </a:xfrm>
        </p:spPr>
      </p:pic>
      <p:sp>
        <p:nvSpPr>
          <p:cNvPr id="5" name="TextBox 4"/>
          <p:cNvSpPr txBox="1"/>
          <p:nvPr/>
        </p:nvSpPr>
        <p:spPr>
          <a:xfrm>
            <a:off x="3133861" y="5905145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Raudenbush</a:t>
            </a:r>
            <a:r>
              <a:rPr lang="en-US" i="1" dirty="0" smtClean="0"/>
              <a:t> and </a:t>
            </a:r>
            <a:r>
              <a:rPr lang="en-US" i="1" dirty="0" err="1" smtClean="0"/>
              <a:t>Byrk</a:t>
            </a:r>
            <a:r>
              <a:rPr lang="en-US" i="1" dirty="0" smtClean="0"/>
              <a:t>, 2002</a:t>
            </a:r>
            <a:endParaRPr lang="en-US" i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662495" y="1213501"/>
            <a:ext cx="0" cy="38627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2501" y="15553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Phase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7129" y="15553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Phase 2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21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8977"/>
            <a:ext cx="9144000" cy="1033463"/>
          </a:xfrm>
        </p:spPr>
        <p:txBody>
          <a:bodyPr/>
          <a:lstStyle/>
          <a:p>
            <a:r>
              <a:rPr lang="en-US" dirty="0" smtClean="0"/>
              <a:t>Combining Segments From Different Cohorts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85661" y="455673"/>
            <a:ext cx="5104372" cy="6572234"/>
          </a:xfrm>
        </p:spPr>
      </p:pic>
      <p:sp>
        <p:nvSpPr>
          <p:cNvPr id="5" name="TextBox 4"/>
          <p:cNvSpPr txBox="1"/>
          <p:nvPr/>
        </p:nvSpPr>
        <p:spPr>
          <a:xfrm>
            <a:off x="3133861" y="599914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Raudenbush</a:t>
            </a:r>
            <a:r>
              <a:rPr lang="en-US" i="1" dirty="0" smtClean="0"/>
              <a:t> and </a:t>
            </a:r>
            <a:r>
              <a:rPr lang="en-US" i="1" dirty="0" err="1" smtClean="0"/>
              <a:t>Byrk</a:t>
            </a:r>
            <a:r>
              <a:rPr lang="en-US" i="1" dirty="0" smtClean="0"/>
              <a:t>, 2002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0322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55" y="564022"/>
            <a:ext cx="8683625" cy="1085316"/>
          </a:xfrm>
        </p:spPr>
        <p:txBody>
          <a:bodyPr/>
          <a:lstStyle/>
          <a:p>
            <a:r>
              <a:rPr lang="en-US" dirty="0" smtClean="0"/>
              <a:t>Meta-Analysis</a:t>
            </a:r>
            <a:br>
              <a:rPr lang="en-US" dirty="0" smtClean="0"/>
            </a:br>
            <a:r>
              <a:rPr lang="en-US" dirty="0" smtClean="0"/>
              <a:t>Combining Data from Multiple Studies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6" y="1827005"/>
            <a:ext cx="4276344" cy="38039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68" y="1827005"/>
            <a:ext cx="4276344" cy="38039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3861" y="5905145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Raudenbush</a:t>
            </a:r>
            <a:r>
              <a:rPr lang="en-US" i="1" dirty="0" smtClean="0"/>
              <a:t> and </a:t>
            </a:r>
            <a:r>
              <a:rPr lang="en-US" i="1" dirty="0" err="1" smtClean="0"/>
              <a:t>Byrk</a:t>
            </a:r>
            <a:r>
              <a:rPr lang="en-US" i="1" dirty="0" smtClean="0"/>
              <a:t>, 2002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1717705" y="2503918"/>
            <a:ext cx="991312" cy="31269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3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97" y="192072"/>
            <a:ext cx="8683625" cy="1033463"/>
          </a:xfrm>
        </p:spPr>
        <p:txBody>
          <a:bodyPr/>
          <a:lstStyle/>
          <a:p>
            <a:r>
              <a:rPr lang="en-US" dirty="0" smtClean="0"/>
              <a:t>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88" y="999860"/>
            <a:ext cx="8683625" cy="5274284"/>
          </a:xfrm>
        </p:spPr>
        <p:txBody>
          <a:bodyPr/>
          <a:lstStyle/>
          <a:p>
            <a:r>
              <a:rPr lang="en-US" sz="1800" dirty="0" smtClean="0"/>
              <a:t>R.J.A. Little and D.B. Rubin. Modeling the drop-out mechanism in repeated-measures studies. Journal of the American Statistical Association (JASA), 90: 1112-1121, 1995.</a:t>
            </a:r>
          </a:p>
          <a:p>
            <a:r>
              <a:rPr lang="en-US" sz="1800" dirty="0" smtClean="0"/>
              <a:t>J.L. Shafer and J.W. Graham. Missing data: our view of the state of the art. Psychological Methods, 7:147-177, 2002.</a:t>
            </a:r>
          </a:p>
          <a:p>
            <a:r>
              <a:rPr lang="en-US" sz="1800" dirty="0" smtClean="0"/>
              <a:t>N. </a:t>
            </a:r>
            <a:r>
              <a:rPr lang="en-US" sz="1800" dirty="0" err="1" smtClean="0"/>
              <a:t>Reisby</a:t>
            </a:r>
            <a:r>
              <a:rPr lang="en-US" sz="1800" dirty="0" smtClean="0"/>
              <a:t>, L.F. Gram, P. </a:t>
            </a:r>
            <a:r>
              <a:rPr lang="en-US" sz="1800" dirty="0" err="1" smtClean="0"/>
              <a:t>Bech</a:t>
            </a:r>
            <a:r>
              <a:rPr lang="en-US" sz="1800" dirty="0" smtClean="0"/>
              <a:t>, A. Nagy, G.O. Peterson, J. </a:t>
            </a:r>
            <a:r>
              <a:rPr lang="en-US" sz="1800" dirty="0" err="1" smtClean="0"/>
              <a:t>Ortmann</a:t>
            </a:r>
            <a:r>
              <a:rPr lang="en-US" sz="1800" dirty="0" smtClean="0"/>
              <a:t>, I. Ibsen, S.J. </a:t>
            </a:r>
            <a:r>
              <a:rPr lang="en-US" sz="1800" dirty="0" err="1" smtClean="0"/>
              <a:t>Dencker</a:t>
            </a:r>
            <a:r>
              <a:rPr lang="en-US" sz="1800" dirty="0" smtClean="0"/>
              <a:t>, O. Jacobsen, O. </a:t>
            </a:r>
            <a:r>
              <a:rPr lang="en-US" sz="1800" dirty="0" err="1" smtClean="0"/>
              <a:t>Krautwald</a:t>
            </a:r>
            <a:r>
              <a:rPr lang="en-US" sz="1800" dirty="0" smtClean="0"/>
              <a:t>, I. </a:t>
            </a:r>
            <a:r>
              <a:rPr lang="en-US" sz="1800" dirty="0" err="1" smtClean="0"/>
              <a:t>Sondergaard</a:t>
            </a:r>
            <a:r>
              <a:rPr lang="en-US" sz="1800" dirty="0" smtClean="0"/>
              <a:t>, and J. Christiansen. Imipramine: clinical effects and pharmacokinetic variability. Psychopharmacology, 54:263-272, 1977.</a:t>
            </a:r>
          </a:p>
          <a:p>
            <a:r>
              <a:rPr lang="en-US" sz="1800" dirty="0" smtClean="0"/>
              <a:t>D. </a:t>
            </a:r>
            <a:r>
              <a:rPr lang="en-US" sz="1800" dirty="0" err="1" smtClean="0"/>
              <a:t>Hedeker</a:t>
            </a:r>
            <a:r>
              <a:rPr lang="en-US" sz="1800" dirty="0" smtClean="0"/>
              <a:t> and R.D. Gibbons Longitudinal Data Analysis, Wiley </a:t>
            </a:r>
            <a:r>
              <a:rPr lang="en-US" sz="1800" dirty="0" err="1"/>
              <a:t>I</a:t>
            </a:r>
            <a:r>
              <a:rPr lang="en-US" sz="1800" dirty="0" err="1" smtClean="0"/>
              <a:t>nterscience</a:t>
            </a:r>
            <a:r>
              <a:rPr lang="en-US" sz="1800" dirty="0" smtClean="0"/>
              <a:t>, A John Wiley and Sons, </a:t>
            </a:r>
            <a:r>
              <a:rPr lang="en-US" sz="1800" dirty="0" err="1" smtClean="0"/>
              <a:t>Inc</a:t>
            </a:r>
            <a:r>
              <a:rPr lang="en-US" sz="1800" dirty="0" smtClean="0"/>
              <a:t>, Publication: Hoboken, JY, 2006.</a:t>
            </a:r>
          </a:p>
          <a:p>
            <a:r>
              <a:rPr lang="en-US" sz="1800" dirty="0" smtClean="0"/>
              <a:t>Judith D. Singer and John B. Willett, Applied Longitudinal Data Analysis: Modeling Change and Event Occurrence, Oxford University Press: New York, 2003.</a:t>
            </a:r>
          </a:p>
          <a:p>
            <a:r>
              <a:rPr lang="en-US" sz="1800" dirty="0" smtClean="0"/>
              <a:t>Andrew </a:t>
            </a:r>
            <a:r>
              <a:rPr lang="en-US" sz="1800" dirty="0" err="1" smtClean="0"/>
              <a:t>Gelman</a:t>
            </a:r>
            <a:r>
              <a:rPr lang="en-US" sz="1800" dirty="0" smtClean="0"/>
              <a:t> and Jennifer Hill, Data Analysis Using Regression and Multilevel/Hierarchical Models, Cambridge </a:t>
            </a:r>
            <a:r>
              <a:rPr lang="en-US" sz="1800" dirty="0"/>
              <a:t>U</a:t>
            </a:r>
            <a:r>
              <a:rPr lang="en-US" sz="1800" dirty="0" smtClean="0"/>
              <a:t>niversity Press: New York, 2007.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96553" y="3700329"/>
            <a:ext cx="8802168" cy="26150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0235" y="59341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BUGS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475" y="3507116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MIXED,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NLMIXED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8393" y="5007835"/>
            <a:ext cx="421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SAS CODES, SURVIVAL ANALYSES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25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30188" y="596900"/>
            <a:ext cx="8683625" cy="544513"/>
          </a:xfrm>
        </p:spPr>
        <p:txBody>
          <a:bodyPr/>
          <a:lstStyle/>
          <a:p>
            <a:r>
              <a:rPr lang="en-US" dirty="0" smtClean="0"/>
              <a:t>More References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6050" y="1127125"/>
            <a:ext cx="8877300" cy="5286375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Cohen, Jacob; Cohen, Patricia; West, Stephen; Aiken, Leona. “Applied Multiple Regression/Correlation Analysis for the Behavioral Sciences”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edition, Lawrence Erlbaum Associates Inc., 2003.</a:t>
            </a:r>
          </a:p>
          <a:p>
            <a:pPr lvl="2">
              <a:defRPr/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Chapter 14 (Random Coefficient Regression and Multilevel Models) and </a:t>
            </a:r>
          </a:p>
          <a:p>
            <a:pPr lvl="2">
              <a:defRPr/>
            </a:pP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Section 15.4 (Multilevel Regression of Individual Changes Over Time)</a:t>
            </a:r>
          </a:p>
          <a:p>
            <a:pPr>
              <a:defRPr/>
            </a:pPr>
            <a:r>
              <a:rPr lang="en-US" sz="1800" dirty="0" err="1" smtClean="0"/>
              <a:t>Raudenbush</a:t>
            </a:r>
            <a:r>
              <a:rPr lang="en-US" sz="1800" dirty="0" smtClean="0"/>
              <a:t>; Stephen W.; </a:t>
            </a:r>
            <a:r>
              <a:rPr lang="en-US" sz="1800" dirty="0" err="1" smtClean="0"/>
              <a:t>Bryk</a:t>
            </a:r>
            <a:r>
              <a:rPr lang="en-US" sz="1800" dirty="0" smtClean="0"/>
              <a:t>, Anthony S. “Hierarchical Linear Models: Applications and Data Analysis Methods”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edition, SAGE publications, 2002.</a:t>
            </a:r>
          </a:p>
          <a:p>
            <a:pPr>
              <a:defRPr/>
            </a:pPr>
            <a:r>
              <a:rPr lang="en-US" sz="1800" dirty="0" err="1" smtClean="0"/>
              <a:t>Kreft</a:t>
            </a:r>
            <a:r>
              <a:rPr lang="en-US" sz="1800" dirty="0" smtClean="0"/>
              <a:t>, </a:t>
            </a:r>
            <a:r>
              <a:rPr lang="en-US" sz="1800" dirty="0" err="1" smtClean="0"/>
              <a:t>Ita</a:t>
            </a:r>
            <a:r>
              <a:rPr lang="en-US" sz="1800" dirty="0" smtClean="0"/>
              <a:t>; de </a:t>
            </a:r>
            <a:r>
              <a:rPr lang="en-US" sz="1800" dirty="0" err="1" smtClean="0"/>
              <a:t>Leeuw</a:t>
            </a:r>
            <a:r>
              <a:rPr lang="en-US" sz="1800" dirty="0" smtClean="0"/>
              <a:t>, Jan. “Introducing Multilevel Modeling,” SAGE publications, 1998.</a:t>
            </a:r>
          </a:p>
          <a:p>
            <a:pPr>
              <a:defRPr/>
            </a:pPr>
            <a:r>
              <a:rPr lang="en-US" sz="1800" dirty="0" err="1" smtClean="0"/>
              <a:t>Tabachnick</a:t>
            </a:r>
            <a:r>
              <a:rPr lang="en-US" sz="1800" dirty="0" smtClean="0"/>
              <a:t>, Barbara G.; </a:t>
            </a:r>
            <a:r>
              <a:rPr lang="en-US" sz="1800" dirty="0" err="1" smtClean="0"/>
              <a:t>Fidell</a:t>
            </a:r>
            <a:r>
              <a:rPr lang="en-US" sz="1800" dirty="0" smtClean="0"/>
              <a:t>, Linda S. “Using Multivariate Statistics,” 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edition, Pearson Education Inc., 2007. [Chapter 15 focuses on Multilevel Linear Modeling.]</a:t>
            </a:r>
          </a:p>
          <a:p>
            <a:pPr>
              <a:defRPr/>
            </a:pPr>
            <a:endParaRPr lang="en-US" sz="1800" dirty="0" smtClean="0"/>
          </a:p>
        </p:txBody>
      </p:sp>
      <p:sp>
        <p:nvSpPr>
          <p:cNvPr id="4" name="Left Brace 3"/>
          <p:cNvSpPr/>
          <p:nvPr/>
        </p:nvSpPr>
        <p:spPr>
          <a:xfrm>
            <a:off x="189506" y="3398837"/>
            <a:ext cx="298450" cy="1595438"/>
          </a:xfrm>
          <a:prstGeom prst="leftBrace">
            <a:avLst>
              <a:gd name="adj1" fmla="val 35119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050" y="3965575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C00000"/>
                </a:solidFill>
              </a:rPr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4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88" y="1544356"/>
            <a:ext cx="8683625" cy="4319588"/>
          </a:xfrm>
        </p:spPr>
        <p:txBody>
          <a:bodyPr/>
          <a:lstStyle/>
          <a:p>
            <a:r>
              <a:rPr lang="en-US" dirty="0" smtClean="0"/>
              <a:t>SPSS</a:t>
            </a:r>
            <a:r>
              <a:rPr lang="en-US" dirty="0"/>
              <a:t>: MIXED, GENLINMIXED</a:t>
            </a:r>
            <a:endParaRPr lang="en-US" dirty="0" smtClean="0"/>
          </a:p>
          <a:p>
            <a:r>
              <a:rPr lang="en-US" dirty="0" smtClean="0"/>
              <a:t>SAS: PROC MIXED, PROC NLMIXED</a:t>
            </a:r>
          </a:p>
          <a:p>
            <a:r>
              <a:rPr lang="en-US" dirty="0" smtClean="0"/>
              <a:t>HLM (Hierarchical Linear and Nonlinear Modeling)</a:t>
            </a:r>
          </a:p>
          <a:p>
            <a:pPr lvl="1"/>
            <a:r>
              <a:rPr lang="en-US" dirty="0">
                <a:hlinkClick r:id="rId2"/>
              </a:rPr>
              <a:t>http://www.ssicentral.com/hlm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R: lme4, </a:t>
            </a:r>
            <a:r>
              <a:rPr lang="en-US" dirty="0" err="1" smtClean="0"/>
              <a:t>nlme</a:t>
            </a:r>
            <a:r>
              <a:rPr lang="en-US" dirty="0" smtClean="0"/>
              <a:t>, </a:t>
            </a:r>
            <a:r>
              <a:rPr lang="en-US" dirty="0"/>
              <a:t>… (</a:t>
            </a:r>
            <a:r>
              <a:rPr lang="en-US" dirty="0">
                <a:hlinkClick r:id="rId3"/>
              </a:rPr>
              <a:t>http://cran.r-project.org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)</a:t>
            </a:r>
          </a:p>
          <a:p>
            <a:r>
              <a:rPr lang="en-US" dirty="0" smtClean="0"/>
              <a:t>R: Bayesian Estimation (BUGS, Bayesian Inference Using Gibbs Sampling)</a:t>
            </a:r>
          </a:p>
          <a:p>
            <a:pPr lvl="1"/>
            <a:r>
              <a:rPr lang="en-US" dirty="0">
                <a:hlinkClick r:id="rId4"/>
              </a:rPr>
              <a:t>http://www.mrc-bsu.cam.ac.uk/bugs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42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15900"/>
            <a:ext cx="8683625" cy="1033463"/>
          </a:xfrm>
        </p:spPr>
        <p:txBody>
          <a:bodyPr/>
          <a:lstStyle/>
          <a:p>
            <a:pPr eaLnBrk="1" hangingPunct="1"/>
            <a:r>
              <a:rPr lang="en-US" dirty="0" smtClean="0"/>
              <a:t>Contact Info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2713" y="971550"/>
            <a:ext cx="8867775" cy="5527675"/>
          </a:xfrm>
          <a:noFill/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</a:t>
            </a:r>
            <a:r>
              <a:rPr lang="en-US" sz="2800" dirty="0" smtClean="0"/>
              <a:t>Contact </a:t>
            </a:r>
          </a:p>
          <a:p>
            <a:pPr marL="1036638" lvl="2" indent="-342900" eaLnBrk="1" hangingPunct="1">
              <a:buFontTx/>
              <a:buNone/>
            </a:pPr>
            <a:r>
              <a:rPr lang="en-US" sz="2400" dirty="0" smtClean="0">
                <a:solidFill>
                  <a:srgbClr val="6600CC"/>
                </a:solidFill>
              </a:rPr>
              <a:t>Dr. Melinda Higgins</a:t>
            </a:r>
          </a:p>
          <a:p>
            <a:pPr marL="1036638" lvl="2" indent="-342900" eaLnBrk="1" hangingPunct="1">
              <a:buFontTx/>
              <a:buNone/>
            </a:pPr>
            <a:r>
              <a:rPr lang="en-US" sz="2400" dirty="0" smtClean="0">
                <a:solidFill>
                  <a:srgbClr val="6600CC"/>
                </a:solidFill>
              </a:rPr>
              <a:t>Melinda.higgins@emory.edu</a:t>
            </a:r>
          </a:p>
          <a:p>
            <a:pPr marL="1036638" lvl="2" indent="-342900" eaLnBrk="1" hangingPunct="1">
              <a:buFontTx/>
              <a:buNone/>
            </a:pPr>
            <a:r>
              <a:rPr lang="en-US" sz="2400" dirty="0" smtClean="0">
                <a:solidFill>
                  <a:srgbClr val="6600CC"/>
                </a:solidFill>
              </a:rPr>
              <a:t>Office: 404-727-5180</a:t>
            </a:r>
          </a:p>
          <a:p>
            <a:pPr marL="1036638" lvl="2" indent="-342900" eaLnBrk="1" hangingPunct="1">
              <a:buFontTx/>
              <a:buNone/>
            </a:pPr>
            <a:r>
              <a:rPr lang="en-US" sz="2400" dirty="0" smtClean="0">
                <a:solidFill>
                  <a:srgbClr val="6600CC"/>
                </a:solidFill>
              </a:rPr>
              <a:t>School of Nursing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Sizes Needed to Detect</a:t>
            </a:r>
            <a:br>
              <a:rPr lang="en-US" dirty="0"/>
            </a:br>
            <a:r>
              <a:rPr lang="en-US" dirty="0"/>
              <a:t>Effect Sizes at for 80%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847489"/>
              </p:ext>
            </p:extLst>
          </p:nvPr>
        </p:nvGraphicFramePr>
        <p:xfrm>
          <a:off x="438537" y="1683268"/>
          <a:ext cx="824826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652"/>
                <a:gridCol w="1649652"/>
                <a:gridCol w="1649652"/>
                <a:gridCol w="1649652"/>
                <a:gridCol w="16496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Effect</a:t>
                      </a:r>
                    </a:p>
                    <a:p>
                      <a:r>
                        <a:rPr lang="en-US" b="1" dirty="0" smtClean="0"/>
                        <a:t>Size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1" dirty="0" smtClean="0"/>
                        <a:t>1 Time, 2 Groups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 Times</a:t>
                      </a:r>
                    </a:p>
                    <a:p>
                      <a:r>
                        <a:rPr lang="en-US" b="1" dirty="0" smtClean="0"/>
                        <a:t>1 Group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b="1" dirty="0" smtClean="0"/>
                        <a:t>n1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b="1" dirty="0" smtClean="0"/>
                        <a:t>n2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b="1" dirty="0" smtClean="0"/>
                        <a:t>n 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 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393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393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786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199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0.5 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0.8 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786" y="5529165"/>
            <a:ext cx="798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Cohen</a:t>
            </a:r>
            <a:r>
              <a:rPr lang="en-US" dirty="0"/>
              <a:t>, Jacob. 1988. </a:t>
            </a:r>
            <a:r>
              <a:rPr lang="en-US" i="1" dirty="0"/>
              <a:t>Statistical Power Analysis for the Behavioral Sciences</a:t>
            </a:r>
            <a:r>
              <a:rPr lang="en-US" dirty="0"/>
              <a:t>, Lawrence Erlbaum Associates</a:t>
            </a:r>
            <a:r>
              <a:rPr lang="en-US" dirty="0" smtClean="0"/>
              <a:t>, Hillsdale</a:t>
            </a:r>
            <a:r>
              <a:rPr lang="en-US" dirty="0"/>
              <a:t>, New Jersey.</a:t>
            </a:r>
          </a:p>
        </p:txBody>
      </p:sp>
      <p:sp>
        <p:nvSpPr>
          <p:cNvPr id="6" name="Rectangle 5"/>
          <p:cNvSpPr/>
          <p:nvPr/>
        </p:nvSpPr>
        <p:spPr>
          <a:xfrm>
            <a:off x="5785503" y="4161802"/>
            <a:ext cx="581114" cy="393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43387" y="3085032"/>
            <a:ext cx="581114" cy="341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8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303161"/>
            <a:ext cx="8683625" cy="1033463"/>
          </a:xfrm>
        </p:spPr>
        <p:txBody>
          <a:bodyPr/>
          <a:lstStyle/>
          <a:p>
            <a:r>
              <a:rPr lang="en-US" dirty="0" smtClean="0"/>
              <a:t>More Time Points – Not Many More Samples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" y="1333500"/>
            <a:ext cx="73533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78570" y="1457329"/>
            <a:ext cx="345479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 Sizes For Effect Sizes</a:t>
            </a:r>
          </a:p>
          <a:p>
            <a:pPr algn="ctr"/>
            <a:r>
              <a:rPr lang="en-US" b="1" dirty="0" smtClean="0"/>
              <a:t>(RM-ANOVA) at ~ 90%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73936" y="3138392"/>
            <a:ext cx="3666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detect the same Effect Size, adding more time points only increases the sample size only slightly.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3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217701"/>
            <a:ext cx="8683625" cy="1033463"/>
          </a:xfrm>
        </p:spPr>
        <p:txBody>
          <a:bodyPr/>
          <a:lstStyle/>
          <a:p>
            <a:r>
              <a:rPr lang="en-US" dirty="0" smtClean="0"/>
              <a:t>More Time Points – MORE POWER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37" y="1333500"/>
            <a:ext cx="73533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1838" y="5174749"/>
            <a:ext cx="38523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 smtClean="0"/>
              <a:t>Power versus Standard Deviation</a:t>
            </a:r>
          </a:p>
          <a:p>
            <a:pPr algn="ctr"/>
            <a:r>
              <a:rPr lang="en-US" b="1" dirty="0" smtClean="0"/>
              <a:t>of Effects For Sample Size 30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08945" y="3830602"/>
            <a:ext cx="2982483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Adding more Time Points, Increases Power for Same Standard Deviations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2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26" y="435823"/>
            <a:ext cx="8683625" cy="670051"/>
          </a:xfrm>
        </p:spPr>
        <p:txBody>
          <a:bodyPr/>
          <a:lstStyle/>
          <a:p>
            <a:r>
              <a:rPr lang="en-US" dirty="0" smtClean="0"/>
              <a:t>Missing Data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2587"/>
            <a:ext cx="9144000" cy="581541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u="sng" dirty="0" smtClean="0"/>
              <a:t>MCAR – Missing Completely at Random (COMMONLY ASSUMED and NOT MET)</a:t>
            </a:r>
          </a:p>
          <a:p>
            <a:r>
              <a:rPr lang="en-US" sz="1800" b="0" dirty="0" smtClean="0"/>
              <a:t>A subject is missing at a particular </a:t>
            </a:r>
            <a:r>
              <a:rPr lang="en-US" sz="1800" b="0" dirty="0" err="1" smtClean="0"/>
              <a:t>timepoint</a:t>
            </a:r>
            <a:r>
              <a:rPr lang="en-US" sz="1800" b="0" dirty="0" smtClean="0"/>
              <a:t> for COMPLETELY random reasons (does not depend upon the outcome, Y)</a:t>
            </a:r>
          </a:p>
          <a:p>
            <a:r>
              <a:rPr lang="en-US" sz="1800" b="0" dirty="0" smtClean="0"/>
              <a:t>May have increasing attrition over time IF the </a:t>
            </a:r>
            <a:r>
              <a:rPr lang="en-US" sz="1800" b="0" dirty="0" err="1" smtClean="0"/>
              <a:t>missingness</a:t>
            </a:r>
            <a:r>
              <a:rPr lang="en-US" sz="1800" b="0" dirty="0" smtClean="0"/>
              <a:t> can be explained by a covariate (X’s) in model [Little 1995] and still be MCAR.</a:t>
            </a:r>
          </a:p>
          <a:p>
            <a:r>
              <a:rPr lang="en-US" sz="1800" b="0" dirty="0" smtClean="0"/>
              <a:t>Because it is important to include predictors of </a:t>
            </a:r>
            <a:r>
              <a:rPr lang="en-US" sz="1800" b="0" dirty="0" err="1" smtClean="0"/>
              <a:t>missingness</a:t>
            </a:r>
            <a:r>
              <a:rPr lang="en-US" sz="1800" b="0" dirty="0" smtClean="0"/>
              <a:t>, Shafer and Graham 2002 recommended including a question like “How likely is it that you will remain in this study through the next study period?”</a:t>
            </a:r>
          </a:p>
          <a:p>
            <a:pPr marL="0" indent="0">
              <a:buNone/>
            </a:pPr>
            <a:r>
              <a:rPr lang="en-US" sz="1800" u="sng" dirty="0" smtClean="0"/>
              <a:t>MAR – Missing at Random (OCCURS OFTEN)</a:t>
            </a:r>
          </a:p>
          <a:p>
            <a:r>
              <a:rPr lang="en-US" sz="1800" b="0" dirty="0" smtClean="0"/>
              <a:t>Allows “</a:t>
            </a:r>
            <a:r>
              <a:rPr lang="en-US" sz="1800" b="0" dirty="0" err="1" smtClean="0"/>
              <a:t>missingness</a:t>
            </a:r>
            <a:r>
              <a:rPr lang="en-US" sz="1800" b="0" dirty="0" smtClean="0"/>
              <a:t>” to depend on BOTH the model covariates (X’s) and outcome (Y)</a:t>
            </a:r>
          </a:p>
          <a:p>
            <a:r>
              <a:rPr lang="en-US" sz="1800" b="0" dirty="0" smtClean="0"/>
              <a:t>MAR assumes that given these X’s and Y, the missing data are NOT related to the unobserved Y’s (what would have been measured if the data was not missing)</a:t>
            </a:r>
          </a:p>
          <a:p>
            <a:pPr marL="0" indent="0">
              <a:buNone/>
            </a:pPr>
            <a:r>
              <a:rPr lang="en-US" sz="1800" u="sng" dirty="0" smtClean="0"/>
              <a:t>MNAR – Missing Not at Random (NO WAY TO CONFIRM or REJECT)</a:t>
            </a:r>
          </a:p>
          <a:p>
            <a:r>
              <a:rPr lang="en-US" sz="1800" b="0" dirty="0"/>
              <a:t>Example, a subjects drops out of a study because their value has dropped  </a:t>
            </a:r>
            <a:r>
              <a:rPr lang="en-US" sz="1800" b="0" dirty="0" smtClean="0"/>
              <a:t>below (or exceeds) </a:t>
            </a:r>
            <a:r>
              <a:rPr lang="en-US" sz="1800" b="0" dirty="0"/>
              <a:t>a certain level (i.e. no longer depressed</a:t>
            </a:r>
            <a:r>
              <a:rPr lang="en-US" sz="1800" b="0" dirty="0" smtClean="0"/>
              <a:t>).</a:t>
            </a:r>
            <a:endParaRPr lang="en-US" sz="1800" b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0378" y="2256090"/>
            <a:ext cx="3307222" cy="85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682953" y="4785645"/>
            <a:ext cx="3307222" cy="85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43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Measures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853722"/>
              </p:ext>
            </p:extLst>
          </p:nvPr>
        </p:nvGraphicFramePr>
        <p:xfrm>
          <a:off x="230188" y="1860550"/>
          <a:ext cx="86836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06"/>
                <a:gridCol w="2170906"/>
                <a:gridCol w="2170906"/>
                <a:gridCol w="21709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 T1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 T2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 T3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Y_t1(1)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Y_t2(1)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Y_t3(1)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Y_t1(2)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Y_t2(2)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Y_t3(2)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Y_t1(3)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Y_t2(3)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Y_t3(3)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Y_t1(100)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Y_t2(100)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Y_t3(100)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Missing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6194" y="5204389"/>
            <a:ext cx="857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Depending on how the missing data “line” up, we could end up with anywhere between 85 complete cases (15% loss) down to 80 complete cases (20% loss)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35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303161"/>
            <a:ext cx="8683625" cy="1033463"/>
          </a:xfrm>
        </p:spPr>
        <p:txBody>
          <a:bodyPr/>
          <a:lstStyle/>
          <a:p>
            <a:r>
              <a:rPr lang="en-US" dirty="0" smtClean="0"/>
              <a:t>Assumptions of RM-ANOVA (GLM)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9499"/>
            <a:ext cx="9144000" cy="5738501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 smtClean="0"/>
              <a:t>Repeated Measures – Analysis of Variance (RM-ANOVA); aka. GLM: General Linear Models</a:t>
            </a:r>
          </a:p>
          <a:p>
            <a:r>
              <a:rPr lang="en-US" sz="2000" dirty="0" smtClean="0"/>
              <a:t>Assumptions:</a:t>
            </a:r>
          </a:p>
          <a:p>
            <a:pPr lvl="1"/>
            <a:r>
              <a:rPr lang="en-US" sz="2000" dirty="0" smtClean="0"/>
              <a:t>Complete Cases at All Time Points</a:t>
            </a:r>
          </a:p>
          <a:p>
            <a:pPr lvl="1"/>
            <a:r>
              <a:rPr lang="en-US" sz="2000" dirty="0" smtClean="0"/>
              <a:t>Time Points Independent of All Other Times</a:t>
            </a:r>
          </a:p>
          <a:p>
            <a:pPr lvl="1"/>
            <a:r>
              <a:rPr lang="en-US" sz="2000" dirty="0" smtClean="0"/>
              <a:t>Time Points Evenly Spaced and SAME (EXACT) for all individuals</a:t>
            </a:r>
          </a:p>
          <a:p>
            <a:pPr lvl="1"/>
            <a:r>
              <a:rPr lang="en-US" sz="2000" dirty="0" smtClean="0"/>
              <a:t>Covariates – only at Baseline (assumed same at ALL time points)</a:t>
            </a:r>
          </a:p>
          <a:p>
            <a:pPr lvl="1"/>
            <a:r>
              <a:rPr lang="en-US" sz="2000" dirty="0" smtClean="0"/>
              <a:t>Variance assumed SAME at all time points</a:t>
            </a:r>
          </a:p>
          <a:p>
            <a:pPr lvl="1"/>
            <a:r>
              <a:rPr lang="en-US" sz="2000" dirty="0" err="1" smtClean="0"/>
              <a:t>Covariances</a:t>
            </a:r>
            <a:r>
              <a:rPr lang="en-US" sz="2000" dirty="0" smtClean="0"/>
              <a:t> between Any 2 Time Points Same for ALL</a:t>
            </a:r>
          </a:p>
          <a:p>
            <a:pPr lvl="1"/>
            <a:r>
              <a:rPr lang="en-US" sz="2000" dirty="0" smtClean="0"/>
              <a:t>Variance of all Pairwise Differences are equal (</a:t>
            </a:r>
            <a:r>
              <a:rPr lang="en-US" sz="2000" dirty="0" err="1" smtClean="0"/>
              <a:t>sphericity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u="sng" dirty="0" smtClean="0"/>
              <a:t>Missing Completely At Random (MCAR) assumed</a:t>
            </a:r>
          </a:p>
        </p:txBody>
      </p:sp>
    </p:spTree>
    <p:extLst>
      <p:ext uri="{BB962C8B-B14F-4D97-AF65-F5344CB8AC3E}">
        <p14:creationId xmlns:p14="http://schemas.microsoft.com/office/powerpoint/2010/main" val="2146427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Tower">
  <a:themeElements>
    <a:clrScheme name="5_Tower 10">
      <a:dk1>
        <a:srgbClr val="002B45"/>
      </a:dk1>
      <a:lt1>
        <a:srgbClr val="FFFFFF"/>
      </a:lt1>
      <a:dk2>
        <a:srgbClr val="002B45"/>
      </a:dk2>
      <a:lt2>
        <a:srgbClr val="002B45"/>
      </a:lt2>
      <a:accent1>
        <a:srgbClr val="B79650"/>
      </a:accent1>
      <a:accent2>
        <a:srgbClr val="FDB913"/>
      </a:accent2>
      <a:accent3>
        <a:srgbClr val="FFFFFF"/>
      </a:accent3>
      <a:accent4>
        <a:srgbClr val="00233A"/>
      </a:accent4>
      <a:accent5>
        <a:srgbClr val="D8C9B3"/>
      </a:accent5>
      <a:accent6>
        <a:srgbClr val="E5A710"/>
      </a:accent6>
      <a:hlink>
        <a:srgbClr val="00568A"/>
      </a:hlink>
      <a:folHlink>
        <a:srgbClr val="B79650"/>
      </a:folHlink>
    </a:clrScheme>
    <a:fontScheme name="5_Tow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Tow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ow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8">
        <a:dk1>
          <a:srgbClr val="002B55"/>
        </a:dk1>
        <a:lt1>
          <a:srgbClr val="FFFFFF"/>
        </a:lt1>
        <a:dk2>
          <a:srgbClr val="002B55"/>
        </a:dk2>
        <a:lt2>
          <a:srgbClr val="002B55"/>
        </a:lt2>
        <a:accent1>
          <a:srgbClr val="B79650"/>
        </a:accent1>
        <a:accent2>
          <a:srgbClr val="FDB913"/>
        </a:accent2>
        <a:accent3>
          <a:srgbClr val="FFFFFF"/>
        </a:accent3>
        <a:accent4>
          <a:srgbClr val="002347"/>
        </a:accent4>
        <a:accent5>
          <a:srgbClr val="D8C9B3"/>
        </a:accent5>
        <a:accent6>
          <a:srgbClr val="E5A710"/>
        </a:accent6>
        <a:hlink>
          <a:srgbClr val="002B55"/>
        </a:hlink>
        <a:folHlink>
          <a:srgbClr val="B796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9">
        <a:dk1>
          <a:srgbClr val="002B55"/>
        </a:dk1>
        <a:lt1>
          <a:srgbClr val="FFFFFF"/>
        </a:lt1>
        <a:dk2>
          <a:srgbClr val="002B55"/>
        </a:dk2>
        <a:lt2>
          <a:srgbClr val="002B55"/>
        </a:lt2>
        <a:accent1>
          <a:srgbClr val="B79650"/>
        </a:accent1>
        <a:accent2>
          <a:srgbClr val="E0AD12"/>
        </a:accent2>
        <a:accent3>
          <a:srgbClr val="FFFFFF"/>
        </a:accent3>
        <a:accent4>
          <a:srgbClr val="002347"/>
        </a:accent4>
        <a:accent5>
          <a:srgbClr val="D8C9B3"/>
        </a:accent5>
        <a:accent6>
          <a:srgbClr val="CB9C0F"/>
        </a:accent6>
        <a:hlink>
          <a:srgbClr val="002B55"/>
        </a:hlink>
        <a:folHlink>
          <a:srgbClr val="B796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10">
        <a:dk1>
          <a:srgbClr val="002B45"/>
        </a:dk1>
        <a:lt1>
          <a:srgbClr val="FFFFFF"/>
        </a:lt1>
        <a:dk2>
          <a:srgbClr val="002B45"/>
        </a:dk2>
        <a:lt2>
          <a:srgbClr val="002B45"/>
        </a:lt2>
        <a:accent1>
          <a:srgbClr val="B79650"/>
        </a:accent1>
        <a:accent2>
          <a:srgbClr val="FDB913"/>
        </a:accent2>
        <a:accent3>
          <a:srgbClr val="FFFFFF"/>
        </a:accent3>
        <a:accent4>
          <a:srgbClr val="00233A"/>
        </a:accent4>
        <a:accent5>
          <a:srgbClr val="D8C9B3"/>
        </a:accent5>
        <a:accent6>
          <a:srgbClr val="E5A710"/>
        </a:accent6>
        <a:hlink>
          <a:srgbClr val="00568A"/>
        </a:hlink>
        <a:folHlink>
          <a:srgbClr val="B7965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5107</TotalTime>
  <Words>2792</Words>
  <Application>Microsoft Office PowerPoint</Application>
  <PresentationFormat>On-screen Show (4:3)</PresentationFormat>
  <Paragraphs>450</Paragraphs>
  <Slides>38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5_Tower</vt:lpstr>
      <vt:lpstr>Equation</vt:lpstr>
      <vt:lpstr>The Importance of “Correct “ Longitudinal Modeling? </vt:lpstr>
      <vt:lpstr>Outline</vt:lpstr>
      <vt:lpstr>Power of Linking More Than 1 Time Point</vt:lpstr>
      <vt:lpstr>Sample Sizes Needed to Detect Effect Sizes at for 80%</vt:lpstr>
      <vt:lpstr>More Time Points – Not Many More Samples</vt:lpstr>
      <vt:lpstr>More Time Points – MORE POWER</vt:lpstr>
      <vt:lpstr>Missing Data Definitions</vt:lpstr>
      <vt:lpstr>Repeated Measures Design</vt:lpstr>
      <vt:lpstr>Assumptions of RM-ANOVA (GLM)</vt:lpstr>
      <vt:lpstr>Linear Regression Design [“Person-Period”]</vt:lpstr>
      <vt:lpstr>Assumptions of “Ordinary” Least Squares</vt:lpstr>
      <vt:lpstr>Hedeker and Gibbons, 2006</vt:lpstr>
      <vt:lpstr>Example: Reisby et.al. 1977</vt:lpstr>
      <vt:lpstr>Correlations Between Time Points [Listwise vs Pairwise]</vt:lpstr>
      <vt:lpstr>RM-ANOVA Approach</vt:lpstr>
      <vt:lpstr>Raw Data: Separate Regression Lines</vt:lpstr>
      <vt:lpstr>Least Squares Regression Approach</vt:lpstr>
      <vt:lpstr>Residuals: Increasing Variance and Other Issues</vt:lpstr>
      <vt:lpstr>Raw Data: Separate Regression Lines</vt:lpstr>
      <vt:lpstr>66 Separate Regressions:  Range of Intercepts and Slopes</vt:lpstr>
      <vt:lpstr>Suppose: Fit 66 Separate Regression Lines Compare Intercepts and Slopes </vt:lpstr>
      <vt:lpstr>Multi-Level Models (MLM) are Useful</vt:lpstr>
      <vt:lpstr>How to estimate the “degree” of clustering? Intraclass Correlation (ICC)</vt:lpstr>
      <vt:lpstr>“Fixed vs. Random Coefficients”</vt:lpstr>
      <vt:lpstr>“Multi-Level / Hierarchical Linear Models”</vt:lpstr>
      <vt:lpstr>Unconditional Cell Means Model</vt:lpstr>
      <vt:lpstr>Random Coefficient Model</vt:lpstr>
      <vt:lpstr>Consider the Fixed Effects Portion of the Model</vt:lpstr>
      <vt:lpstr>Consider the Random Effect Portion of the Model</vt:lpstr>
      <vt:lpstr>Slopes and Intercepts</vt:lpstr>
      <vt:lpstr>MLM Models </vt:lpstr>
      <vt:lpstr>2 Time Periods (Phase 1, Phase 2)</vt:lpstr>
      <vt:lpstr>Combining Segments From Different Cohorts</vt:lpstr>
      <vt:lpstr>Meta-Analysis Combining Data from Multiple Studies</vt:lpstr>
      <vt:lpstr>Refs</vt:lpstr>
      <vt:lpstr>More References</vt:lpstr>
      <vt:lpstr>Software</vt:lpstr>
      <vt:lpstr>Contact Info</vt:lpstr>
    </vt:vector>
  </TitlesOfParts>
  <Company>Emory University School of Nursing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Review</dc:title>
  <dc:creator>Melinda Kay Higgins</dc:creator>
  <cp:lastModifiedBy>SON</cp:lastModifiedBy>
  <cp:revision>940</cp:revision>
  <cp:lastPrinted>2012-11-14T15:27:00Z</cp:lastPrinted>
  <dcterms:created xsi:type="dcterms:W3CDTF">2007-09-26T21:55:26Z</dcterms:created>
  <dcterms:modified xsi:type="dcterms:W3CDTF">2012-11-14T15:27:58Z</dcterms:modified>
</cp:coreProperties>
</file>