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5"/>
  </p:notesMasterIdLst>
  <p:handoutMasterIdLst>
    <p:handoutMasterId r:id="rId36"/>
  </p:handoutMasterIdLst>
  <p:sldIdLst>
    <p:sldId id="256" r:id="rId3"/>
    <p:sldId id="263" r:id="rId4"/>
    <p:sldId id="264" r:id="rId5"/>
    <p:sldId id="283" r:id="rId6"/>
    <p:sldId id="285" r:id="rId7"/>
    <p:sldId id="286" r:id="rId8"/>
    <p:sldId id="287" r:id="rId9"/>
    <p:sldId id="288" r:id="rId10"/>
    <p:sldId id="265" r:id="rId11"/>
    <p:sldId id="289" r:id="rId12"/>
    <p:sldId id="290" r:id="rId13"/>
    <p:sldId id="294" r:id="rId14"/>
    <p:sldId id="295" r:id="rId15"/>
    <p:sldId id="296" r:id="rId16"/>
    <p:sldId id="268" r:id="rId17"/>
    <p:sldId id="266" r:id="rId18"/>
    <p:sldId id="257" r:id="rId19"/>
    <p:sldId id="269" r:id="rId20"/>
    <p:sldId id="270" r:id="rId21"/>
    <p:sldId id="258" r:id="rId22"/>
    <p:sldId id="261" r:id="rId23"/>
    <p:sldId id="262" r:id="rId24"/>
    <p:sldId id="259" r:id="rId25"/>
    <p:sldId id="260" r:id="rId26"/>
    <p:sldId id="297" r:id="rId27"/>
    <p:sldId id="284" r:id="rId28"/>
    <p:sldId id="298" r:id="rId29"/>
    <p:sldId id="299" r:id="rId30"/>
    <p:sldId id="300" r:id="rId31"/>
    <p:sldId id="301" r:id="rId32"/>
    <p:sldId id="281" r:id="rId33"/>
    <p:sldId id="282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FF"/>
    <a:srgbClr val="FFFF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4" autoAdjust="0"/>
    <p:restoredTop sz="94685" autoAdjust="0"/>
  </p:normalViewPr>
  <p:slideViewPr>
    <p:cSldViewPr snapToGrid="0">
      <p:cViewPr varScale="1">
        <p:scale>
          <a:sx n="78" d="100"/>
          <a:sy n="78" d="100"/>
        </p:scale>
        <p:origin x="-27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169577-B5D5-49C3-BC30-287408D25D49}" type="datetimeFigureOut">
              <a:rPr lang="en-US" smtClean="0"/>
              <a:t>4/13/2009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982FDDE-9356-4AED-87D1-A5289A6712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F15006-614E-4A8C-B650-178C8089B5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D3EA-0C92-44AE-B8BC-DD66E04D52E3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B0641250-5360-4FE0-A810-CA3C1218C9BF}" type="slidenum">
              <a:rPr lang="en-US" smtClean="0"/>
              <a:pPr defTabSz="965616"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3E22D68D-C7A9-42BA-9868-1B1FE2890115}" type="slidenum">
              <a:rPr lang="en-US" smtClean="0"/>
              <a:pPr defTabSz="965616"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CD98185D-6BE8-4215-B5D1-418316154857}" type="slidenum">
              <a:rPr lang="en-US" smtClean="0"/>
              <a:pPr defTabSz="965616"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CA39608E-0741-4E7D-BA98-C73A0AC62F02}" type="slidenum">
              <a:rPr lang="en-US" smtClean="0"/>
              <a:pPr defTabSz="965616"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9FDBD02D-A9AC-42D3-8515-69248B5E0F8D}" type="slidenum">
              <a:rPr lang="en-US" smtClean="0"/>
              <a:pPr defTabSz="965616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6FB53-B0ED-4E8A-9747-34640F510AF7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DC283-542B-4F30-B83D-B14EE2001313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5C8FF-2FA9-4651-B5C8-36543C655538}" type="slidenum">
              <a:rPr lang="en-US"/>
              <a:pPr/>
              <a:t>17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61260-690A-4BF2-B8E5-07F28CC8C479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625CA-1572-4686-8FC9-8812C1EEE5CB}" type="slidenum">
              <a:rPr lang="en-US"/>
              <a:pPr/>
              <a:t>19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1631D-11C4-466F-904A-D32845C07AB0}" type="slidenum">
              <a:rPr lang="en-US"/>
              <a:pPr/>
              <a:t>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BC79A-7DA7-40B1-9FD3-B228338B0651}" type="slidenum">
              <a:rPr lang="en-US"/>
              <a:pPr/>
              <a:t>20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890EE-F83A-4020-87A7-41F88E7D8EB2}" type="slidenum">
              <a:rPr lang="en-US"/>
              <a:pPr/>
              <a:t>21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84C98-E05E-4334-BB7B-3C3506A9B047}" type="slidenum">
              <a:rPr lang="en-US"/>
              <a:pPr/>
              <a:t>22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6B81E-A578-46B5-AFA2-38D7FD597F26}" type="slidenum">
              <a:rPr lang="en-US"/>
              <a:pPr/>
              <a:t>23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05DB4-3C23-4335-8CFD-E1BD6EF40FC5}" type="slidenum">
              <a:rPr lang="en-US"/>
              <a:pPr/>
              <a:t>24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E7DE9-537C-44EB-A8D2-74544F58E09D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20E7F029-C501-4C9D-99A6-3504C98E66DE}" type="slidenum">
              <a:rPr lang="en-US" smtClean="0"/>
              <a:pPr defTabSz="965616"/>
              <a:t>31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616"/>
            <a:fld id="{1A4D4509-1672-4D5A-A27B-4F87823F18C1}" type="slidenum">
              <a:rPr lang="en-US" smtClean="0"/>
              <a:pPr defTabSz="965616"/>
              <a:t>32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15006-614E-4A8C-B650-178C8089B5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89CC9-2168-49D2-9578-D5C4DE99FE9C}" type="slidenum">
              <a:rPr lang="en-US"/>
              <a:pPr/>
              <a:t>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gray">
          <a:xfrm>
            <a:off x="0" y="6477000"/>
            <a:ext cx="16002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Line 5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8438" name="Picture 6" descr="EmoryLogo_wTex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</p:spPr>
      </p:pic>
      <p:sp>
        <p:nvSpPr>
          <p:cNvPr id="18441" name="Text Box 9"/>
          <p:cNvSpPr txBox="1">
            <a:spLocks noChangeArrowheads="1"/>
          </p:cNvSpPr>
          <p:nvPr userDrawn="1"/>
        </p:nvSpPr>
        <p:spPr bwMode="gray">
          <a:xfrm>
            <a:off x="2886075" y="6477000"/>
            <a:ext cx="33718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algn="ctr" eaLnBrk="0" hangingPunct="0"/>
            <a:r>
              <a:rPr lang="en-US" b="1" i="1" u="sng"/>
              <a:t>Structural Equation Modeling</a:t>
            </a:r>
          </a:p>
        </p:txBody>
      </p:sp>
      <p:sp>
        <p:nvSpPr>
          <p:cNvPr id="18442" name="Line 10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93725"/>
            <a:ext cx="2170113" cy="558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188" y="593725"/>
            <a:ext cx="6361112" cy="558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88" y="1860550"/>
            <a:ext cx="42656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0550"/>
            <a:ext cx="4265613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30188" y="593725"/>
            <a:ext cx="86836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15" tIns="45715" rIns="45715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230188" y="1860550"/>
            <a:ext cx="86836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Line 4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413" name="Picture 5" descr="EmoryLogo_wTex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</p:spPr>
      </p:pic>
      <p:sp>
        <p:nvSpPr>
          <p:cNvPr id="17414" name="Line 6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 userDrawn="1"/>
        </p:nvSpPr>
        <p:spPr bwMode="auto">
          <a:xfrm>
            <a:off x="0" y="16224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 userDrawn="1"/>
        </p:nvSpPr>
        <p:spPr bwMode="gray">
          <a:xfrm>
            <a:off x="2886075" y="6477000"/>
            <a:ext cx="33718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algn="ctr" eaLnBrk="0" hangingPunct="0"/>
            <a:r>
              <a:rPr lang="en-US" b="1" i="1" u="sng"/>
              <a:t>Structural Equation Modeling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2A54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rgbClr val="002A54"/>
          </a:solidFill>
          <a:latin typeface="+mn-lt"/>
          <a:ea typeface="+mn-ea"/>
          <a:cs typeface="+mn-cs"/>
        </a:defRPr>
      </a:lvl1pPr>
      <a:lvl2pPr marL="579438" indent="-236538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400" b="1">
          <a:solidFill>
            <a:schemeClr val="folHlink"/>
          </a:solidFill>
          <a:latin typeface="+mn-lt"/>
        </a:defRPr>
      </a:lvl2pPr>
      <a:lvl3pPr marL="914400" indent="-22066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sz="2000" b="1">
          <a:solidFill>
            <a:srgbClr val="002A54"/>
          </a:solidFill>
          <a:latin typeface="+mn-lt"/>
        </a:defRPr>
      </a:lvl3pPr>
      <a:lvl4pPr marL="1203325" indent="-174625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chemeClr val="folHlink"/>
          </a:solidFill>
          <a:latin typeface="+mn-lt"/>
        </a:defRPr>
      </a:lvl4pPr>
      <a:lvl5pPr marL="14938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5pPr>
      <a:lvl6pPr marL="19510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6pPr>
      <a:lvl7pPr marL="24082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7pPr>
      <a:lvl8pPr marL="28654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8pPr>
      <a:lvl9pPr marL="3322638" indent="-176213" algn="l" rtl="0" fontAlgn="base">
        <a:lnSpc>
          <a:spcPct val="90000"/>
        </a:lnSpc>
        <a:spcBef>
          <a:spcPct val="35000"/>
        </a:spcBef>
        <a:spcAft>
          <a:spcPct val="35000"/>
        </a:spcAft>
        <a:buSzPct val="90000"/>
        <a:buChar char="•"/>
        <a:defRPr b="1">
          <a:solidFill>
            <a:srgbClr val="002A5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406C-C008-49BD-A351-4A3885CB5344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F622-1E6F-455B-B980-C8347C741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gray">
          <a:xfrm>
            <a:off x="0" y="428625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" name="Picture 5" descr="EmoryLogo_wText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2700"/>
            <a:ext cx="1325563" cy="376238"/>
          </a:xfrm>
          <a:prstGeom prst="rect">
            <a:avLst/>
          </a:prstGeom>
          <a:noFill/>
        </p:spPr>
      </p:pic>
      <p:sp>
        <p:nvSpPr>
          <p:cNvPr id="9" name="Line 6"/>
          <p:cNvSpPr>
            <a:spLocks noChangeShapeType="1"/>
          </p:cNvSpPr>
          <p:nvPr userDrawn="1"/>
        </p:nvSpPr>
        <p:spPr bwMode="gray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gray">
          <a:xfrm>
            <a:off x="2886075" y="6477000"/>
            <a:ext cx="33718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algn="ctr" eaLnBrk="0" hangingPunct="0"/>
            <a:r>
              <a:rPr lang="en-US" b="1" i="1" u="sng"/>
              <a:t>Structural Equation Modeling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akenny.net/cm/mediate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://amosdevelopment.com/video/indirect/flash/indirec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rsing.emory.edu/pulse/statistic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Structural Equation Modeling (SEM)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6688" y="3214688"/>
            <a:ext cx="8778875" cy="1379537"/>
          </a:xfrm>
        </p:spPr>
        <p:txBody>
          <a:bodyPr/>
          <a:lstStyle/>
          <a:p>
            <a:r>
              <a:rPr lang="en-US" dirty="0"/>
              <a:t>Melinda K. Higgins, Ph.D.</a:t>
            </a:r>
          </a:p>
          <a:p>
            <a:r>
              <a:rPr lang="en-US" dirty="0" smtClean="0"/>
              <a:t>13 </a:t>
            </a:r>
            <a:r>
              <a:rPr lang="en-US" dirty="0"/>
              <a:t>April </a:t>
            </a:r>
            <a:r>
              <a:rPr lang="en-US" dirty="0" smtClean="0"/>
              <a:t>2009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45915" y="206072"/>
            <a:ext cx="8683625" cy="596900"/>
          </a:xfrm>
        </p:spPr>
        <p:txBody>
          <a:bodyPr>
            <a:normAutofit/>
          </a:bodyPr>
          <a:lstStyle/>
          <a:p>
            <a:r>
              <a:rPr lang="en-US" u="sng" dirty="0" smtClean="0"/>
              <a:t>Mediators – How to test for …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6688" y="923925"/>
            <a:ext cx="846931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[Preacher, Hayes] – 3 approaches:</a:t>
            </a:r>
          </a:p>
          <a:p>
            <a:r>
              <a:rPr lang="en-US" sz="2000" b="1" dirty="0"/>
              <a:t>	(1) Baron, Kenny:</a:t>
            </a:r>
          </a:p>
          <a:p>
            <a:r>
              <a:rPr lang="en-US" sz="2000" b="1" dirty="0"/>
              <a:t>		(</a:t>
            </a:r>
            <a:r>
              <a:rPr lang="en-US" sz="2000" b="1" dirty="0" err="1"/>
              <a:t>i</a:t>
            </a:r>
            <a:r>
              <a:rPr lang="en-US" sz="2000" b="1" dirty="0"/>
              <a:t>) Y = i</a:t>
            </a:r>
            <a:r>
              <a:rPr lang="en-US" sz="2000" b="1" baseline="-25000" dirty="0"/>
              <a:t>1</a:t>
            </a:r>
            <a:r>
              <a:rPr lang="en-US" sz="2000" b="1" dirty="0"/>
              <a:t> + </a:t>
            </a:r>
            <a:r>
              <a:rPr lang="en-US" sz="2000" b="1" dirty="0" err="1"/>
              <a:t>cX</a:t>
            </a:r>
            <a:endParaRPr lang="en-US" sz="2000" b="1" dirty="0"/>
          </a:p>
          <a:p>
            <a:r>
              <a:rPr lang="en-US" sz="2000" b="1" dirty="0"/>
              <a:t>		(ii) M = i</a:t>
            </a:r>
            <a:r>
              <a:rPr lang="en-US" sz="2000" b="1" baseline="-25000" dirty="0"/>
              <a:t>2</a:t>
            </a:r>
            <a:r>
              <a:rPr lang="en-US" sz="2000" b="1" dirty="0"/>
              <a:t> + </a:t>
            </a:r>
            <a:r>
              <a:rPr lang="en-US" sz="2000" b="1" dirty="0" err="1"/>
              <a:t>aX</a:t>
            </a:r>
            <a:endParaRPr lang="en-US" sz="2000" b="1" dirty="0"/>
          </a:p>
          <a:p>
            <a:r>
              <a:rPr lang="en-US" sz="2000" b="1" dirty="0"/>
              <a:t>		(iii) Y = i</a:t>
            </a:r>
            <a:r>
              <a:rPr lang="en-US" sz="2000" b="1" baseline="-25000" dirty="0"/>
              <a:t>3</a:t>
            </a:r>
            <a:r>
              <a:rPr lang="en-US" sz="2000" b="1" dirty="0"/>
              <a:t> + </a:t>
            </a:r>
            <a:r>
              <a:rPr lang="en-US" sz="2000" b="1" dirty="0" err="1"/>
              <a:t>c’X</a:t>
            </a:r>
            <a:r>
              <a:rPr lang="en-US" sz="2000" b="1" dirty="0"/>
              <a:t> + </a:t>
            </a:r>
            <a:r>
              <a:rPr lang="en-US" sz="2000" b="1" dirty="0" err="1"/>
              <a:t>bM</a:t>
            </a:r>
            <a:endParaRPr lang="en-US" sz="2000" b="1" dirty="0"/>
          </a:p>
          <a:p>
            <a:r>
              <a:rPr lang="en-US" sz="2000" b="1" dirty="0"/>
              <a:t>	(2) </a:t>
            </a:r>
            <a:r>
              <a:rPr lang="en-US" sz="2000" b="1" dirty="0" err="1"/>
              <a:t>Sobel</a:t>
            </a:r>
            <a:r>
              <a:rPr lang="en-US" sz="2000" b="1" dirty="0"/>
              <a:t> Test</a:t>
            </a:r>
          </a:p>
          <a:p>
            <a:r>
              <a:rPr lang="en-US" sz="2000" b="1" dirty="0"/>
              <a:t>		(</a:t>
            </a:r>
            <a:r>
              <a:rPr lang="en-US" sz="2000" b="1" dirty="0" err="1"/>
              <a:t>i</a:t>
            </a:r>
            <a:r>
              <a:rPr lang="en-US" sz="2000" b="1" dirty="0"/>
              <a:t>) calculate </a:t>
            </a:r>
            <a:r>
              <a:rPr lang="en-US" sz="2400" b="1" dirty="0" err="1"/>
              <a:t>ab</a:t>
            </a:r>
            <a:r>
              <a:rPr lang="en-US" sz="2000" b="1" dirty="0"/>
              <a:t> </a:t>
            </a:r>
            <a:r>
              <a:rPr lang="en-US" sz="2000" b="1" u="sng" dirty="0">
                <a:solidFill>
                  <a:srgbClr val="A50021"/>
                </a:solidFill>
              </a:rPr>
              <a:t>(assumption Normal Distribution)</a:t>
            </a:r>
          </a:p>
          <a:p>
            <a:r>
              <a:rPr lang="en-US" sz="2000" b="1" dirty="0"/>
              <a:t>		(ii) calculate 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ab</a:t>
            </a:r>
            <a:r>
              <a:rPr lang="en-US" sz="2400" b="1" dirty="0"/>
              <a:t> = </a:t>
            </a:r>
            <a:r>
              <a:rPr lang="en-US" sz="2400" b="1" dirty="0" err="1"/>
              <a:t>sqrt</a:t>
            </a:r>
            <a:r>
              <a:rPr lang="en-US" sz="2400" b="1" dirty="0"/>
              <a:t> (b</a:t>
            </a:r>
            <a:r>
              <a:rPr lang="en-US" sz="2400" b="1" baseline="30000" dirty="0"/>
              <a:t>2</a:t>
            </a:r>
            <a:r>
              <a:rPr lang="en-US" sz="2400" b="1" dirty="0"/>
              <a:t>s</a:t>
            </a:r>
            <a:r>
              <a:rPr lang="en-US" sz="2400" b="1" baseline="-25000" dirty="0"/>
              <a:t>a</a:t>
            </a:r>
            <a:r>
              <a:rPr lang="en-US" sz="2400" b="1" baseline="30000" dirty="0"/>
              <a:t>2</a:t>
            </a:r>
            <a:r>
              <a:rPr lang="en-US" sz="2400" b="1" dirty="0"/>
              <a:t> + a</a:t>
            </a:r>
            <a:r>
              <a:rPr lang="en-US" sz="2400" b="1" baseline="30000" dirty="0"/>
              <a:t>2</a:t>
            </a:r>
            <a:r>
              <a:rPr lang="en-US" sz="2400" b="1" dirty="0"/>
              <a:t>s</a:t>
            </a:r>
            <a:r>
              <a:rPr lang="en-US" sz="2400" b="1" baseline="-25000" dirty="0"/>
              <a:t>b</a:t>
            </a:r>
            <a:r>
              <a:rPr lang="en-US" sz="2400" b="1" baseline="30000" dirty="0"/>
              <a:t>2</a:t>
            </a:r>
            <a:r>
              <a:rPr lang="en-US" sz="2400" b="1" dirty="0"/>
              <a:t> + s</a:t>
            </a:r>
            <a:r>
              <a:rPr lang="en-US" sz="2400" b="1" baseline="-25000" dirty="0"/>
              <a:t>a</a:t>
            </a:r>
            <a:r>
              <a:rPr lang="en-US" sz="2400" b="1" baseline="30000" dirty="0"/>
              <a:t>2</a:t>
            </a:r>
            <a:r>
              <a:rPr lang="en-US" sz="2400" b="1" dirty="0"/>
              <a:t>s</a:t>
            </a:r>
            <a:r>
              <a:rPr lang="en-US" sz="2400" b="1" baseline="-25000" dirty="0"/>
              <a:t>b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</a:p>
          <a:p>
            <a:r>
              <a:rPr lang="en-US" sz="2000" b="1" dirty="0"/>
              <a:t>		(iii) divide </a:t>
            </a:r>
            <a:r>
              <a:rPr lang="en-US" sz="2400" b="1" dirty="0" err="1"/>
              <a:t>ab</a:t>
            </a:r>
            <a:r>
              <a:rPr lang="en-US" sz="2400" b="1" dirty="0"/>
              <a:t>/</a:t>
            </a:r>
            <a:r>
              <a:rPr lang="en-US" sz="2400" b="1" dirty="0" err="1"/>
              <a:t>s</a:t>
            </a:r>
            <a:r>
              <a:rPr lang="en-US" sz="2400" b="1" baseline="-25000" dirty="0" err="1"/>
              <a:t>ab</a:t>
            </a:r>
            <a:r>
              <a:rPr lang="en-US" sz="2000" b="1" dirty="0"/>
              <a:t> </a:t>
            </a:r>
            <a:r>
              <a:rPr lang="en-US" sz="2000" b="1" dirty="0">
                <a:sym typeface="Wingdings" pitchFamily="2" charset="2"/>
              </a:rPr>
              <a:t> compare to N(0,1) critical values</a:t>
            </a:r>
          </a:p>
          <a:p>
            <a:r>
              <a:rPr lang="en-US" sz="2000" b="1" dirty="0">
                <a:sym typeface="Wingdings" pitchFamily="2" charset="2"/>
              </a:rPr>
              <a:t>	(3) Bootstrap sampling distribution for </a:t>
            </a:r>
            <a:r>
              <a:rPr lang="en-US" sz="2400" b="1" dirty="0" err="1">
                <a:sym typeface="Wingdings" pitchFamily="2" charset="2"/>
              </a:rPr>
              <a:t>ab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90688" y="5564188"/>
            <a:ext cx="1287462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70600" y="5564188"/>
            <a:ext cx="1287463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DV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14775" y="4381500"/>
            <a:ext cx="1287463" cy="7286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Med</a:t>
            </a:r>
          </a:p>
        </p:txBody>
      </p:sp>
      <p:cxnSp>
        <p:nvCxnSpPr>
          <p:cNvPr id="8" name="Straight Arrow Connector 7"/>
          <p:cNvCxnSpPr>
            <a:stCxn id="4" idx="0"/>
            <a:endCxn id="7" idx="1"/>
          </p:cNvCxnSpPr>
          <p:nvPr/>
        </p:nvCxnSpPr>
        <p:spPr>
          <a:xfrm rot="5400000" flipH="1" flipV="1">
            <a:off x="2716212" y="4365626"/>
            <a:ext cx="817563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0"/>
          </p:cNvCxnSpPr>
          <p:nvPr/>
        </p:nvCxnSpPr>
        <p:spPr>
          <a:xfrm>
            <a:off x="5202238" y="4746625"/>
            <a:ext cx="1511300" cy="817563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978150" y="592772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4367213" y="554672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2859088" y="477202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4349" name="TextBox 12"/>
          <p:cNvSpPr txBox="1">
            <a:spLocks noChangeArrowheads="1"/>
          </p:cNvSpPr>
          <p:nvPr/>
        </p:nvSpPr>
        <p:spPr bwMode="auto">
          <a:xfrm>
            <a:off x="5791200" y="4732338"/>
            <a:ext cx="371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4367213" y="5872163"/>
            <a:ext cx="441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c’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27475" y="1333500"/>
            <a:ext cx="295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A50021"/>
                </a:solidFill>
              </a:rPr>
              <a:t>“suffers from low power”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291830" y="269808"/>
            <a:ext cx="8683625" cy="534988"/>
          </a:xfrm>
        </p:spPr>
        <p:txBody>
          <a:bodyPr>
            <a:normAutofit/>
          </a:bodyPr>
          <a:lstStyle/>
          <a:p>
            <a:r>
              <a:rPr lang="en-US" u="sng" dirty="0" smtClean="0"/>
              <a:t>Example [</a:t>
            </a:r>
            <a:r>
              <a:rPr lang="en-US" u="sng" dirty="0" err="1" smtClean="0"/>
              <a:t>Preacher,Hayes</a:t>
            </a:r>
            <a:r>
              <a:rPr lang="en-US" u="sng" dirty="0" smtClean="0"/>
              <a:t>]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50988" y="2454275"/>
            <a:ext cx="1287462" cy="728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30900" y="2454275"/>
            <a:ext cx="1552575" cy="7286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838450" y="2819400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75075" y="1273175"/>
            <a:ext cx="1287463" cy="7270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Attribution</a:t>
            </a:r>
          </a:p>
        </p:txBody>
      </p:sp>
      <p:cxnSp>
        <p:nvCxnSpPr>
          <p:cNvPr id="7" name="Straight Arrow Connector 6"/>
          <p:cNvCxnSpPr>
            <a:stCxn id="3" idx="0"/>
            <a:endCxn id="6" idx="1"/>
          </p:cNvCxnSpPr>
          <p:nvPr/>
        </p:nvCxnSpPr>
        <p:spPr>
          <a:xfrm rot="5400000" flipH="1" flipV="1">
            <a:off x="2576513" y="1255713"/>
            <a:ext cx="817562" cy="1579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>
          <a:xfrm>
            <a:off x="5062538" y="1636713"/>
            <a:ext cx="1644650" cy="817562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2838450" y="2819400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4227513" y="2436813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2719388" y="16637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651500" y="1624013"/>
            <a:ext cx="371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4227513" y="276225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c’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125413" y="3429000"/>
            <a:ext cx="90185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“An investigator is interested in the effects of a new cognitive therapy on life satisfaction after retirement. Residents of a retirement home diagnosed as clinically depressed are randomly assigned to receive 10 sessions of a new cognitive therapy or an alternative method. After session 8, the “positivity of attributions” the residents make for a recent failure experience is assessed. After session 10, the residents are given a measure of life satisfaction (questionnaire).”</a:t>
            </a:r>
          </a:p>
        </p:txBody>
      </p:sp>
      <p:sp>
        <p:nvSpPr>
          <p:cNvPr id="15" name="Oval 14"/>
          <p:cNvSpPr/>
          <p:nvPr/>
        </p:nvSpPr>
        <p:spPr>
          <a:xfrm>
            <a:off x="4635500" y="4918075"/>
            <a:ext cx="385763" cy="4111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036763" y="5654675"/>
            <a:ext cx="430212" cy="4095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425450"/>
            <a:ext cx="8683625" cy="517525"/>
          </a:xfrm>
        </p:spPr>
        <p:txBody>
          <a:bodyPr>
            <a:normAutofit/>
          </a:bodyPr>
          <a:lstStyle/>
          <a:p>
            <a:r>
              <a:rPr lang="en-US" smtClean="0"/>
              <a:t>Results – SPSS Macro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04950" y="3883025"/>
            <a:ext cx="1287463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83275" y="3883025"/>
            <a:ext cx="1552575" cy="7270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792413" y="4246563"/>
            <a:ext cx="309086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29038" y="2700338"/>
            <a:ext cx="1287462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Attribution</a:t>
            </a:r>
          </a:p>
        </p:txBody>
      </p:sp>
      <p:cxnSp>
        <p:nvCxnSpPr>
          <p:cNvPr id="7" name="Straight Arrow Connector 6"/>
          <p:cNvCxnSpPr>
            <a:stCxn id="3" idx="0"/>
            <a:endCxn id="6" idx="1"/>
          </p:cNvCxnSpPr>
          <p:nvPr/>
        </p:nvCxnSpPr>
        <p:spPr>
          <a:xfrm rot="5400000" flipH="1" flipV="1">
            <a:off x="2528888" y="2682875"/>
            <a:ext cx="819150" cy="158115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0"/>
          </p:cNvCxnSpPr>
          <p:nvPr/>
        </p:nvCxnSpPr>
        <p:spPr>
          <a:xfrm>
            <a:off x="5016500" y="3063875"/>
            <a:ext cx="1643063" cy="819150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>
            <a:off x="2792413" y="4246563"/>
            <a:ext cx="3090862" cy="1587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1824038" y="3062288"/>
            <a:ext cx="1306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a=.8186</a:t>
            </a:r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5661025" y="3051175"/>
            <a:ext cx="132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b=.4039</a:t>
            </a:r>
          </a:p>
        </p:txBody>
      </p:sp>
      <p:sp>
        <p:nvSpPr>
          <p:cNvPr id="19468" name="TextBox 12"/>
          <p:cNvSpPr txBox="1">
            <a:spLocks noChangeArrowheads="1"/>
          </p:cNvSpPr>
          <p:nvPr/>
        </p:nvSpPr>
        <p:spPr bwMode="auto">
          <a:xfrm>
            <a:off x="3686175" y="4198938"/>
            <a:ext cx="15176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c’=.4334</a:t>
            </a:r>
          </a:p>
          <a:p>
            <a:r>
              <a:rPr lang="en-US" sz="2400" b="1"/>
              <a:t>** not sig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50988" y="1316038"/>
            <a:ext cx="1287462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Therapy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30900" y="1316038"/>
            <a:ext cx="1552575" cy="7286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Satisfaction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2838450" y="167957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2838450" y="1679575"/>
            <a:ext cx="3092450" cy="1588"/>
          </a:xfrm>
          <a:prstGeom prst="straightConnector1">
            <a:avLst/>
          </a:prstGeom>
          <a:ln w="28575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676650" y="1308100"/>
            <a:ext cx="1306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c=.7640</a:t>
            </a:r>
          </a:p>
        </p:txBody>
      </p:sp>
      <p:sp>
        <p:nvSpPr>
          <p:cNvPr id="19474" name="TextBox 24"/>
          <p:cNvSpPr txBox="1">
            <a:spLocks noChangeArrowheads="1"/>
          </p:cNvSpPr>
          <p:nvPr/>
        </p:nvSpPr>
        <p:spPr bwMode="auto">
          <a:xfrm>
            <a:off x="328613" y="5138738"/>
            <a:ext cx="87931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CC"/>
                </a:solidFill>
              </a:rPr>
              <a:t>(Baron/Kenny)	C’ is not significantly different from 0 (pval=0.1897)</a:t>
            </a:r>
          </a:p>
          <a:p>
            <a:r>
              <a:rPr lang="en-US" sz="2000" b="1">
                <a:solidFill>
                  <a:srgbClr val="6600CC"/>
                </a:solidFill>
              </a:rPr>
              <a:t>(Sobel) 	ab = 0.3306	95% CI = [-0.0585, 0.7197] not significant</a:t>
            </a:r>
          </a:p>
          <a:p>
            <a:r>
              <a:rPr lang="en-US" sz="2000" b="1">
                <a:solidFill>
                  <a:srgbClr val="6600CC"/>
                </a:solidFill>
              </a:rPr>
              <a:t>(Bootstrap) 	ab = 0.3205	95% CI = [ 0.0334, 0.7008] 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9466" grpId="0"/>
      <p:bldP spid="19467" grpId="0"/>
      <p:bldP spid="19468" grpId="0"/>
      <p:bldP spid="14" grpId="0" animBg="1"/>
      <p:bldP spid="15" grpId="0" animBg="1"/>
      <p:bldP spid="19473" grpId="0"/>
      <p:bldP spid="1947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420688"/>
            <a:ext cx="9144000" cy="1033462"/>
          </a:xfrm>
        </p:spPr>
        <p:txBody>
          <a:bodyPr/>
          <a:lstStyle/>
          <a:p>
            <a:r>
              <a:rPr lang="en-US" smtClean="0"/>
              <a:t>Example (cont’d) – Mediation Using Structural Equation Modeling (SEM) via AMOS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216650"/>
            <a:ext cx="91440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>
                <a:solidFill>
                  <a:srgbClr val="FF0000"/>
                </a:solidFill>
              </a:rPr>
              <a:t>See </a:t>
            </a:r>
            <a:r>
              <a:rPr lang="en-US" i="1">
                <a:solidFill>
                  <a:srgbClr val="FF0000"/>
                </a:solidFill>
                <a:hlinkClick r:id="rId3"/>
              </a:rPr>
              <a:t>http://davidakenny.net/cm/mediate.htm</a:t>
            </a:r>
            <a:r>
              <a:rPr lang="en-US" i="1">
                <a:solidFill>
                  <a:srgbClr val="FF0000"/>
                </a:solidFill>
              </a:rPr>
              <a:t> and tutorial (video and sound) at </a:t>
            </a:r>
            <a:r>
              <a:rPr lang="en-US" i="1">
                <a:solidFill>
                  <a:srgbClr val="FF0000"/>
                </a:solidFill>
                <a:hlinkClick r:id="rId4"/>
              </a:rPr>
              <a:t>http://amosdevelopment.com/video/indirect/flash/indirect.html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 descr="AMOS_SEMmodel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" y="1341438"/>
            <a:ext cx="908685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OS_SEMunstdRegWt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66788"/>
            <a:ext cx="9144000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MOS_SEMindirectEstima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60438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 (cont’d)</a:t>
            </a:r>
          </a:p>
        </p:txBody>
      </p:sp>
      <p:pic>
        <p:nvPicPr>
          <p:cNvPr id="6" name="Picture 5" descr="AMOS_SEMindirectCI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924175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MOS_SEMunstdModel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5" y="952500"/>
            <a:ext cx="90868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32313" y="4122738"/>
            <a:ext cx="4211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AMOS-boot   95%CI [0.075, 0.788]</a:t>
            </a:r>
          </a:p>
          <a:p>
            <a:r>
              <a:rPr lang="en-US" b="1">
                <a:solidFill>
                  <a:srgbClr val="6600CC"/>
                </a:solidFill>
              </a:rPr>
              <a:t>Macro-boot   95%CI [0.0334, 0.7008]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1" name="Picture 10" descr="AMOS_SEMunstdModel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5" y="952500"/>
            <a:ext cx="90868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3744913" y="4492625"/>
            <a:ext cx="393700" cy="315913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75313" y="5353050"/>
            <a:ext cx="393700" cy="290513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78700" y="4476750"/>
            <a:ext cx="393700" cy="292100"/>
          </a:xfrm>
          <a:prstGeom prst="ellipse">
            <a:avLst/>
          </a:prstGeom>
          <a:noFill/>
          <a:ln w="28575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 – graphics and terms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4800" y="1738313"/>
            <a:ext cx="1120775" cy="465137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212725" y="2393950"/>
            <a:ext cx="1273175" cy="762000"/>
          </a:xfrm>
          <a:prstGeom prst="ellipse">
            <a:avLst/>
          </a:prstGeom>
          <a:solidFill>
            <a:srgbClr val="FF66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73050" y="394335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8763" y="510515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47700" y="3292475"/>
            <a:ext cx="3810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470025" y="1674813"/>
            <a:ext cx="7018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Rectangles/squares = </a:t>
            </a:r>
            <a:r>
              <a:rPr lang="en-US" dirty="0" smtClean="0"/>
              <a:t>measured/observed/manifest </a:t>
            </a:r>
            <a:r>
              <a:rPr lang="en-US" dirty="0"/>
              <a:t>variables – can be treated as DVs or IVs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470025" y="2489200"/>
            <a:ext cx="7018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Ovals/Circles = latent/unobserved variables – can be treated as DVs or IVs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470025" y="3311525"/>
            <a:ext cx="701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Smaller Circles = unobserved “errors” or “residuals”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470025" y="3756025"/>
            <a:ext cx="70183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One way arrows show the direction of prediction</a:t>
            </a:r>
            <a:r>
              <a:rPr lang="en-US" dirty="0" smtClean="0"/>
              <a:t>*</a:t>
            </a:r>
          </a:p>
          <a:p>
            <a:r>
              <a:rPr lang="en-US" dirty="0" smtClean="0"/>
              <a:t>     - variable receiving path = “dependent variable/endogenous”</a:t>
            </a:r>
          </a:p>
          <a:p>
            <a:r>
              <a:rPr lang="en-US" dirty="0" smtClean="0"/>
              <a:t>     - variable originating path = “independent variable/exogenous”</a:t>
            </a:r>
          </a:p>
          <a:p>
            <a:r>
              <a:rPr lang="en-US" dirty="0" smtClean="0"/>
              <a:t>     - can be both (e.g. indirect effect/mediator)</a:t>
            </a:r>
            <a:endParaRPr lang="en-US" dirty="0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470025" y="4908306"/>
            <a:ext cx="701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Two way arrows indicate covariance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0" y="5364163"/>
            <a:ext cx="9144000" cy="14938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*NOTE: Latent variables ALWAYS “predict” Measured variables – the underlying construct/latent variables “drives or creates” the measured/observed variables.</a:t>
            </a:r>
          </a:p>
          <a:p>
            <a:endParaRPr lang="en-US" dirty="0"/>
          </a:p>
          <a:p>
            <a:r>
              <a:rPr lang="en-US" dirty="0"/>
              <a:t>“Measurement Model” portion – relates measured to latent </a:t>
            </a:r>
            <a:r>
              <a:rPr lang="en-US" dirty="0" smtClean="0"/>
              <a:t>variables (CFA)</a:t>
            </a:r>
            <a:endParaRPr lang="en-US" dirty="0"/>
          </a:p>
          <a:p>
            <a:r>
              <a:rPr lang="en-US" dirty="0"/>
              <a:t>“Structural Model” portion – relates </a:t>
            </a:r>
            <a:r>
              <a:rPr lang="en-US" dirty="0" smtClean="0"/>
              <a:t>constructs (usually) </a:t>
            </a:r>
            <a:r>
              <a:rPr lang="en-US" dirty="0"/>
              <a:t>to each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  <p:bldP spid="41991" grpId="0" animBg="1"/>
      <p:bldP spid="41992" grpId="0" animBg="1"/>
      <p:bldP spid="41993" grpId="0"/>
      <p:bldP spid="41994" grpId="0"/>
      <p:bldP spid="41995" grpId="0"/>
      <p:bldP spid="41996" grpId="0"/>
      <p:bldP spid="41997" grpId="0"/>
      <p:bldP spid="419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Data (Tabachnick et.al. Fig 14.4)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9075" y="1651000"/>
            <a:ext cx="872648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1600" b="1" u="sng"/>
              <a:t>5 continuous measured variables: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NUMYRS – number of years participant has skied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DAYSKI – total number days person has skied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SNOWSAT – Likert scale measure of overall satisfaction with snow conditions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FOODSAT – Likert scale measure of overall satisfaction with quality of food at  </a:t>
            </a:r>
          </a:p>
          <a:p>
            <a:pPr marL="342900" indent="-342900"/>
            <a:r>
              <a:rPr lang="en-US" sz="1600"/>
              <a:t>                            resort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SENSEEK – Likert scale measure of degree of sensation seeking</a:t>
            </a:r>
          </a:p>
          <a:p>
            <a:pPr marL="342900" indent="-342900">
              <a:buFontTx/>
              <a:buChar char="•"/>
            </a:pPr>
            <a:endParaRPr lang="en-US" sz="1600"/>
          </a:p>
          <a:p>
            <a:pPr marL="342900" indent="-342900"/>
            <a:r>
              <a:rPr lang="en-US" sz="1600" b="1" u="sng"/>
              <a:t>2 hypothesized latent variables: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LOVESKI – Love of Skiing</a:t>
            </a:r>
          </a:p>
          <a:p>
            <a:pPr marL="342900" indent="-342900">
              <a:buFontTx/>
              <a:buChar char="•"/>
            </a:pPr>
            <a:r>
              <a:rPr lang="en-US" sz="1600"/>
              <a:t> SKISAT – Ski Trip Satisfaction</a:t>
            </a:r>
          </a:p>
          <a:p>
            <a:pPr marL="342900" indent="-342900"/>
            <a:endParaRPr lang="en-US" sz="1600"/>
          </a:p>
          <a:p>
            <a:pPr marL="342900" indent="-342900"/>
            <a:r>
              <a:rPr lang="en-US" sz="1600" b="1" u="sng"/>
              <a:t>It is hypothesized that:</a:t>
            </a:r>
          </a:p>
          <a:p>
            <a:pPr marL="342900" indent="-342900">
              <a:buFontTx/>
              <a:buAutoNum type="arabicPeriod"/>
            </a:pPr>
            <a:r>
              <a:rPr lang="en-US" sz="1600"/>
              <a:t>Love of Skiing “predicts” number of year skied and number of days skied</a:t>
            </a:r>
          </a:p>
          <a:p>
            <a:pPr marL="342900" indent="-342900">
              <a:buFontTx/>
              <a:buAutoNum type="arabicPeriod"/>
            </a:pPr>
            <a:r>
              <a:rPr lang="en-US" sz="1600"/>
              <a:t>Ski Trip Satisfaction “predicts” degree of satisfaction with snow conditions and food quality at resort.</a:t>
            </a:r>
          </a:p>
          <a:p>
            <a:pPr marL="342900" indent="-342900">
              <a:buFontTx/>
              <a:buAutoNum type="arabicPeriod"/>
            </a:pPr>
            <a:r>
              <a:rPr lang="en-US" sz="1600"/>
              <a:t>Love of Skiing and degree of sensation seeking “predict” level of Ski Trip Satisfaction</a:t>
            </a:r>
          </a:p>
          <a:p>
            <a:pPr marL="342900" indent="-342900">
              <a:buFontTx/>
              <a:buAutoNum type="arabicPeriod"/>
            </a:pPr>
            <a:endParaRPr lang="en-US" sz="1600"/>
          </a:p>
          <a:p>
            <a:pPr marL="342900" indent="-342900"/>
            <a:r>
              <a:rPr lang="en-US" sz="1600" b="1" u="sng"/>
              <a:t>Figure on next page shows these relationships and the hypothesized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-5882" t="22728" r="-5882" b="11818"/>
          <a:stretch>
            <a:fillRect/>
          </a:stretch>
        </p:blipFill>
        <p:spPr bwMode="auto">
          <a:xfrm>
            <a:off x="185834" y="156320"/>
            <a:ext cx="8686745" cy="658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AMOS - Amos is short for </a:t>
            </a:r>
            <a:r>
              <a:rPr lang="en-US" u="sng"/>
              <a:t>A</a:t>
            </a:r>
            <a:r>
              <a:rPr lang="en-US"/>
              <a:t>nalysis of </a:t>
            </a:r>
            <a:r>
              <a:rPr lang="en-US" u="sng"/>
              <a:t>MO</a:t>
            </a:r>
            <a:r>
              <a:rPr lang="en-US"/>
              <a:t>ment </a:t>
            </a:r>
            <a:r>
              <a:rPr lang="en-US" u="sng"/>
              <a:t>S</a:t>
            </a:r>
            <a:r>
              <a:rPr lang="en-US"/>
              <a:t>tructures.</a:t>
            </a:r>
          </a:p>
        </p:txBody>
      </p:sp>
      <p:pic>
        <p:nvPicPr>
          <p:cNvPr id="44037" name="Picture 5" descr="Tabachnick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013" y="44450"/>
            <a:ext cx="7926387" cy="6769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Tabachnick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050" y="114300"/>
            <a:ext cx="6565900" cy="6629400"/>
          </a:xfrm>
          <a:prstGeom prst="rect">
            <a:avLst/>
          </a:prstGeom>
          <a:noFill/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892550" y="1057275"/>
            <a:ext cx="4549775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b="1"/>
              <a:t>Data can come from SPSS, Excel, DBs, MS Access &amp; can be in tables (raw data) or summarized in covariance tables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7635875" y="1851025"/>
            <a:ext cx="639763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– </a:t>
            </a:r>
            <a:r>
              <a:rPr lang="en-US" dirty="0" smtClean="0"/>
              <a:t>descriptions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SEM is a collection of statistical techniques that allow a set of relationships between one or more IVs (independent variables) (either continuous or discrete) and one or more DVs (dependent variables) (also either continuous or discrete).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SEM is also called causal modeling; causal analysis; simultaneous equation modeling; analysis of covariance structures; analysis of moments; path analysis or confirmatory factor analysis [last 2 are special types of SEM]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(example) When you combine EFA (exploratory factor analysis) with multiple regression, you have SEM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Some recommend you begin with confirmatory factor analysis (</a:t>
            </a:r>
            <a:r>
              <a:rPr lang="en-US" sz="2000" dirty="0" smtClean="0"/>
              <a:t>where applicable), then evaluate the various “paths/regression relationships” and, finally, put it all together into one SEM model. [D. Garson]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abachnickExFitFinish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"/>
            <a:ext cx="7496175" cy="6594475"/>
          </a:xfrm>
          <a:prstGeom prst="rect">
            <a:avLst/>
          </a:prstGeom>
          <a:noFill/>
        </p:spPr>
      </p:pic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85800" y="2209800"/>
            <a:ext cx="2286000" cy="1447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600200" y="381000"/>
            <a:ext cx="685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 descr="Tacahnick14"/>
          <p:cNvPicPr>
            <a:picLocks noChangeAspect="1" noChangeArrowheads="1"/>
          </p:cNvPicPr>
          <p:nvPr/>
        </p:nvPicPr>
        <p:blipFill>
          <a:blip r:embed="rId3"/>
          <a:srcRect b="9471"/>
          <a:stretch>
            <a:fillRect/>
          </a:stretch>
        </p:blipFill>
        <p:spPr bwMode="auto">
          <a:xfrm>
            <a:off x="1431925" y="114300"/>
            <a:ext cx="620395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00625" y="1649413"/>
            <a:ext cx="2147888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Dependent Variables = </a:t>
            </a:r>
          </a:p>
          <a:p>
            <a:pPr algn="ctr"/>
            <a:r>
              <a:rPr lang="en-US" sz="1400" b="1"/>
              <a:t>“endogenous”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916488" y="2503488"/>
            <a:ext cx="2284412" cy="5270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chemeClr val="hlink"/>
                </a:solidFill>
              </a:rPr>
              <a:t>Independent Variables = </a:t>
            </a:r>
          </a:p>
          <a:p>
            <a:pPr algn="ctr"/>
            <a:r>
              <a:rPr lang="en-US" sz="1400" b="1">
                <a:solidFill>
                  <a:schemeClr val="hlink"/>
                </a:solidFill>
              </a:rPr>
              <a:t>“exogenous”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 flipV="1">
            <a:off x="4457700" y="1311275"/>
            <a:ext cx="53340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4556125" y="1897063"/>
            <a:ext cx="442913" cy="655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 flipV="1">
            <a:off x="4419600" y="2187575"/>
            <a:ext cx="487363" cy="5556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541838" y="2759075"/>
            <a:ext cx="350837" cy="3571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819400" y="1295400"/>
            <a:ext cx="4794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827338" y="2217738"/>
            <a:ext cx="47942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873375" y="2697163"/>
            <a:ext cx="479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865438" y="3200400"/>
            <a:ext cx="479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4683125" y="1016000"/>
            <a:ext cx="175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008000"/>
                </a:solidFill>
              </a:rPr>
              <a:t>Observed vars =</a:t>
            </a:r>
          </a:p>
          <a:p>
            <a:pPr algn="ctr"/>
            <a:r>
              <a:rPr lang="en-US" sz="1200" b="1" i="1">
                <a:solidFill>
                  <a:srgbClr val="008000"/>
                </a:solidFill>
              </a:rPr>
              <a:t>“measured variables”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810125" y="3294063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FF0000"/>
                </a:solidFill>
              </a:rPr>
              <a:t>Unobserved vars =</a:t>
            </a:r>
          </a:p>
          <a:p>
            <a:pPr algn="ctr"/>
            <a:r>
              <a:rPr lang="en-US" sz="1200" b="1" i="1">
                <a:solidFill>
                  <a:srgbClr val="FF0000"/>
                </a:solidFill>
              </a:rPr>
              <a:t>“latent variables”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/>
      <p:bldP spid="133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Tachnick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0"/>
            <a:ext cx="6248400" cy="6534150"/>
          </a:xfrm>
          <a:prstGeom prst="rect">
            <a:avLst/>
          </a:prstGeom>
          <a:noFill/>
        </p:spPr>
      </p:pic>
      <p:pic>
        <p:nvPicPr>
          <p:cNvPr id="15365" name="Picture 5" descr="Tabachnick14"/>
          <p:cNvPicPr>
            <a:picLocks noChangeAspect="1" noChangeArrowheads="1"/>
          </p:cNvPicPr>
          <p:nvPr/>
        </p:nvPicPr>
        <p:blipFill>
          <a:blip r:embed="rId4"/>
          <a:srcRect l="21989" t="6232" r="24432" b="71667"/>
          <a:stretch>
            <a:fillRect/>
          </a:stretch>
        </p:blipFill>
        <p:spPr bwMode="auto">
          <a:xfrm>
            <a:off x="5476875" y="4630738"/>
            <a:ext cx="3340100" cy="1620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184525" y="3543300"/>
            <a:ext cx="565150" cy="1249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00400" y="5053013"/>
            <a:ext cx="565150" cy="1249362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430963" y="4876800"/>
            <a:ext cx="565150" cy="12493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524000" y="1249363"/>
            <a:ext cx="1493838" cy="9826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352800" y="1514475"/>
            <a:ext cx="5191125" cy="6699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/>
              <a:t>Barely not significant – a better model may exist?</a:t>
            </a:r>
          </a:p>
          <a:p>
            <a:r>
              <a:rPr lang="en-US"/>
              <a:t>[additional fit indices can also be inspected]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2917825" y="1736725"/>
            <a:ext cx="49530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  <p:bldP spid="15369" grpId="0" animBg="1"/>
      <p:bldP spid="15371" grpId="0" animBg="1"/>
      <p:bldP spid="153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TabachnickFit_unstd"/>
          <p:cNvPicPr>
            <a:picLocks noChangeAspect="1" noChangeArrowheads="1"/>
          </p:cNvPicPr>
          <p:nvPr/>
        </p:nvPicPr>
        <p:blipFill>
          <a:blip r:embed="rId3"/>
          <a:srcRect b="35181"/>
          <a:stretch>
            <a:fillRect/>
          </a:stretch>
        </p:blipFill>
        <p:spPr bwMode="auto">
          <a:xfrm>
            <a:off x="1438275" y="828675"/>
            <a:ext cx="6265863" cy="337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28800" y="1730375"/>
            <a:ext cx="334963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81188" y="3343275"/>
            <a:ext cx="488950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5078413" y="1820863"/>
            <a:ext cx="350837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7237413" y="1620838"/>
            <a:ext cx="350837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7275513" y="3287713"/>
            <a:ext cx="350837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4591050" y="3398838"/>
            <a:ext cx="350838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3883025" y="2492375"/>
            <a:ext cx="419100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2987675" y="2301875"/>
            <a:ext cx="334963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2781300" y="3078163"/>
            <a:ext cx="334963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4427538" y="2643188"/>
            <a:ext cx="334962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5935663" y="3040063"/>
            <a:ext cx="334962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5540375" y="2270125"/>
            <a:ext cx="379413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4540250" y="3148013"/>
            <a:ext cx="334963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638300" y="4257675"/>
            <a:ext cx="334963" cy="250825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1638300" y="4578350"/>
            <a:ext cx="334963" cy="250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1966913" y="4221163"/>
            <a:ext cx="358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Numbers in circled in blue are variances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976438" y="4543425"/>
            <a:ext cx="609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Numbers in circled in red are (unstandardized) regression coefficients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3255963" y="485775"/>
            <a:ext cx="304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/>
              <a:t>Unstandardized Estimates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98425" y="4913313"/>
            <a:ext cx="8891588" cy="18224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b="1"/>
              <a:t>NUMYRS and DAYSKI are both significant indictors of LOVESKI [see Tabachnick, et.al. p.695 for z-score tests on regression parameters – all have pval &lt; or = to 0.05]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FOODSAT is a significant indicator of SKISAT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[Since SKISAT </a:t>
            </a:r>
            <a:r>
              <a:rPr lang="en-US" sz="1600" b="1">
                <a:sym typeface="Wingdings" pitchFamily="2" charset="2"/>
              </a:rPr>
              <a:t> SNOWSAT was set=1, this significance cannot be determined – rerun with SKISAT  FOODSAT set=1</a:t>
            </a:r>
            <a:r>
              <a:rPr lang="en-US" sz="1600" b="1"/>
              <a:t>]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SENSEEK is a significant indicator of SKISAT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LOVESKI is a significant indicator of SKISAT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4" grpId="0" animBg="1"/>
      <p:bldP spid="9227" grpId="0" animBg="1"/>
      <p:bldP spid="9228" grpId="0" animBg="1"/>
      <p:bldP spid="9231" grpId="0" animBg="1"/>
      <p:bldP spid="9232" grpId="0" animBg="1"/>
      <p:bldP spid="9233" grpId="0" animBg="1"/>
      <p:bldP spid="9234" grpId="0" animBg="1"/>
      <p:bldP spid="9235" grpId="0" animBg="1"/>
      <p:bldP spid="9236" grpId="0" animBg="1"/>
      <p:bldP spid="9237" grpId="0" animBg="1"/>
      <p:bldP spid="9238" grpId="0" animBg="1"/>
      <p:bldP spid="9239" grpId="0" animBg="1"/>
      <p:bldP spid="9240" grpId="0" animBg="1"/>
      <p:bldP spid="9241" grpId="0" animBg="1"/>
      <p:bldP spid="9242" grpId="0"/>
      <p:bldP spid="9243" grpId="0"/>
      <p:bldP spid="92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TabachnickFit_std"/>
          <p:cNvPicPr>
            <a:picLocks noChangeAspect="1" noChangeArrowheads="1"/>
          </p:cNvPicPr>
          <p:nvPr/>
        </p:nvPicPr>
        <p:blipFill>
          <a:blip r:embed="rId3"/>
          <a:srcRect b="36134"/>
          <a:stretch>
            <a:fillRect/>
          </a:stretch>
        </p:blipFill>
        <p:spPr bwMode="auto">
          <a:xfrm>
            <a:off x="1435100" y="898525"/>
            <a:ext cx="6273800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248025" y="485775"/>
            <a:ext cx="276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/>
              <a:t>Standardized Estimates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630363" y="4491038"/>
            <a:ext cx="334962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66913" y="4165600"/>
            <a:ext cx="302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Now all variances = 1 [not shown]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968500" y="4456113"/>
            <a:ext cx="6081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Numbers in circled in green are (standardized) regression coefficients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957513" y="2298700"/>
            <a:ext cx="334962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751138" y="3090863"/>
            <a:ext cx="334962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403725" y="2657475"/>
            <a:ext cx="334963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4510088" y="3159125"/>
            <a:ext cx="334962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5584825" y="2252663"/>
            <a:ext cx="334963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5919788" y="3044825"/>
            <a:ext cx="334962" cy="250825"/>
          </a:xfrm>
          <a:prstGeom prst="ellips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98425" y="4818063"/>
            <a:ext cx="8891588" cy="206692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b="1"/>
              <a:t>Standardized regression coefficients can be compared to each other since the “scales” of the variables have been removed.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E.g. can compare that NUMYRS is a stronger indicator (.81) of LOVESKI than DAYSKI (.26) although both were tested to be significant indicators.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Likewise both SNOWSAT and FOODSAT are almost equivalently strong indicators of SKISAT</a:t>
            </a:r>
          </a:p>
          <a:p>
            <a:pPr marL="342900" indent="-342900">
              <a:buFontTx/>
              <a:buAutoNum type="arabicPeriod"/>
            </a:pPr>
            <a:r>
              <a:rPr lang="en-US" sz="1600" b="1"/>
              <a:t>LOVESKI while significant is a weaker indicator (.56) of SKISAT followed by SENSEEK with an even lower standardized regression weight of 0.35.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2" grpId="0"/>
      <p:bldP spid="11273" grpId="0"/>
      <p:bldP spid="11274" grpId="0" animBg="1"/>
      <p:bldP spid="11275" grpId="0" animBg="1"/>
      <p:bldP spid="11276" grpId="0" animBg="1"/>
      <p:bldP spid="11277" grpId="0" animBg="1"/>
      <p:bldP spid="11278" grpId="0" animBg="1"/>
      <p:bldP spid="11279" grpId="0" animBg="1"/>
      <p:bldP spid="112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086"/>
            <a:ext cx="9144000" cy="45499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variances of independent variables are model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 err="1" smtClean="0"/>
              <a:t>covariances</a:t>
            </a:r>
            <a:r>
              <a:rPr lang="en-US" sz="2000" dirty="0" smtClean="0"/>
              <a:t> between independent variables are model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factor loadings are model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regression coefficients between observed or latent variables are model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Variances and </a:t>
            </a:r>
            <a:r>
              <a:rPr lang="en-US" sz="2000" dirty="0" err="1" smtClean="0"/>
              <a:t>covariances</a:t>
            </a:r>
            <a:r>
              <a:rPr lang="en-US" sz="2000" dirty="0" smtClean="0"/>
              <a:t> between dependent variables and/or </a:t>
            </a:r>
            <a:r>
              <a:rPr lang="en-US" sz="2000" dirty="0" err="1" smtClean="0"/>
              <a:t>covariances</a:t>
            </a:r>
            <a:r>
              <a:rPr lang="en-US" sz="2000" dirty="0" smtClean="0"/>
              <a:t> between dependent variables and independent variables are NEVER model parameters (because these variances and </a:t>
            </a:r>
            <a:r>
              <a:rPr lang="en-US" sz="2000" dirty="0" err="1" smtClean="0"/>
              <a:t>covariances</a:t>
            </a:r>
            <a:r>
              <a:rPr lang="en-US" sz="2000" dirty="0" smtClean="0"/>
              <a:t> are themselves explained in terms of other model parameters)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each latent variable, the “metric” of its latent “scale” needs to be set. [usually either the variance = constant (1) or the path leaving the latent variable = constant (1).]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_fig10_C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5" y="2109197"/>
            <a:ext cx="3673936" cy="382638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Measurement Model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Confirmatory Factor </a:t>
            </a:r>
            <a:r>
              <a:rPr lang="en-US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8350" y="1733661"/>
            <a:ext cx="4554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CHECK 6 RULES</a:t>
            </a:r>
          </a:p>
          <a:p>
            <a:pPr marL="342900" indent="-342900">
              <a:buAutoNum type="arabicParenBoth"/>
            </a:pPr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8 error variances (e1 </a:t>
            </a:r>
            <a:r>
              <a:rPr lang="en-US" dirty="0" smtClean="0">
                <a:sym typeface="Wingdings" pitchFamily="2" charset="2"/>
              </a:rPr>
              <a:t> e8) and 3 factor variances (1)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 pitchFamily="2" charset="2"/>
              </a:rPr>
              <a:t>3 factor </a:t>
            </a:r>
            <a:r>
              <a:rPr lang="en-US" dirty="0" err="1" smtClean="0">
                <a:sym typeface="Wingdings" pitchFamily="2" charset="2"/>
              </a:rPr>
              <a:t>covariances</a:t>
            </a:r>
            <a:endParaRPr lang="en-US" dirty="0" smtClean="0">
              <a:sym typeface="Wingdings" pitchFamily="2" charset="2"/>
            </a:endParaRPr>
          </a:p>
          <a:p>
            <a:pPr marL="342900" indent="-342900">
              <a:buAutoNum type="arabicParenBoth"/>
            </a:pPr>
            <a:r>
              <a:rPr lang="en-US" dirty="0" smtClean="0">
                <a:sym typeface="Wingdings" pitchFamily="2" charset="2"/>
              </a:rPr>
              <a:t>8 factor loadings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 pitchFamily="2" charset="2"/>
              </a:rPr>
              <a:t>n/a – no regression relationships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 pitchFamily="2" charset="2"/>
              </a:rPr>
              <a:t>No 2-way arrows between DVs nor between IV-DV.</a:t>
            </a:r>
          </a:p>
          <a:p>
            <a:pPr marL="342900" indent="-342900">
              <a:buAutoNum type="arabicParenBoth"/>
            </a:pPr>
            <a:r>
              <a:rPr lang="en-US" dirty="0" smtClean="0">
                <a:sym typeface="Wingdings" pitchFamily="2" charset="2"/>
              </a:rPr>
              <a:t>Metric of 3 factors is “fixed” by setting their variances = 1 (see (1) above).</a:t>
            </a:r>
          </a:p>
          <a:p>
            <a:pPr marL="342900" indent="-342900">
              <a:buAutoNum type="arabicParenBoth"/>
            </a:pPr>
            <a:endParaRPr lang="en-US" dirty="0" smtClean="0">
              <a:sym typeface="Wingdings" pitchFamily="2" charset="2"/>
            </a:endParaRPr>
          </a:p>
          <a:p>
            <a:pPr marL="342900" indent="-342900"/>
            <a:r>
              <a:rPr lang="en-US" dirty="0" smtClean="0">
                <a:sym typeface="Wingdings" pitchFamily="2" charset="2"/>
              </a:rPr>
              <a:t>So, there are 8 + 3 + 8 = 19 “free” parameters to estimate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br>
              <a:rPr lang="en-US" dirty="0" smtClean="0"/>
            </a:br>
            <a:r>
              <a:rPr lang="en-US" dirty="0" smtClean="0"/>
              <a:t>(“Identification”)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932" y="1974714"/>
            <a:ext cx="7986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a model to be “identified,” there must be the same or fewer number of parameters than non-redundant elements in the covariance matrix (i.e. degrees of freedom &gt;= 0).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ctr"/>
            <a:r>
              <a:rPr lang="en-US" b="1" dirty="0" smtClean="0"/>
              <a:t>DF = [P(P+1)/2] – number of parameters to be estimated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DF (example) = [8(9)/2] – 19 = 36 – 19 = 17 degrees of freedom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r>
              <a:rPr lang="en-US" b="1" dirty="0" smtClean="0"/>
              <a:t>NOTE: If DF=0, the model is said to be saturated.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fig10_results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8" y="336412"/>
            <a:ext cx="3877833" cy="6126403"/>
          </a:xfrm>
          <a:prstGeom prst="rect">
            <a:avLst/>
          </a:prstGeom>
        </p:spPr>
      </p:pic>
      <p:pic>
        <p:nvPicPr>
          <p:cNvPr id="4" name="Picture 3" descr="intro_fig10_results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851" y="852971"/>
            <a:ext cx="5640483" cy="1448233"/>
          </a:xfrm>
          <a:prstGeom prst="rect">
            <a:avLst/>
          </a:prstGeom>
        </p:spPr>
      </p:pic>
      <p:pic>
        <p:nvPicPr>
          <p:cNvPr id="5" name="Picture 4" descr="intro_fig10_results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14" y="3353191"/>
            <a:ext cx="3782554" cy="23247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_fig10_result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34" y="277646"/>
            <a:ext cx="6040653" cy="60787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 – advantages and disadvantages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900238"/>
            <a:ext cx="8683625" cy="4510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ADV – When relationships among factors are examined the relationships are free from measurement error (because error has been estimated and removed leaving only common variance).</a:t>
            </a:r>
          </a:p>
          <a:p>
            <a:pPr>
              <a:lnSpc>
                <a:spcPct val="80000"/>
              </a:lnSpc>
            </a:pPr>
            <a:r>
              <a:rPr lang="en-US" dirty="0"/>
              <a:t>ADV – Thus, reliability of measurement can be accounted for explicitly within the analysis by estimating and removing the measurement error.</a:t>
            </a:r>
          </a:p>
          <a:p>
            <a:pPr>
              <a:lnSpc>
                <a:spcPct val="80000"/>
              </a:lnSpc>
            </a:pPr>
            <a:r>
              <a:rPr lang="en-US" dirty="0"/>
              <a:t>ADV – When phenomena of interest are complex and multidimensional, SEM is the only analysis that allows complete and simultaneous test of all the relationships.</a:t>
            </a:r>
          </a:p>
          <a:p>
            <a:pPr>
              <a:lnSpc>
                <a:spcPct val="80000"/>
              </a:lnSpc>
            </a:pPr>
            <a:r>
              <a:rPr lang="en-US" dirty="0"/>
              <a:t>DISADV –  with increased flexibility comes increased </a:t>
            </a:r>
            <a:r>
              <a:rPr lang="en-US" dirty="0" smtClean="0"/>
              <a:t>complexity (and demands for larger sample sizes).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_fig10_results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9" y="670993"/>
            <a:ext cx="5049756" cy="51926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92611"/>
            <a:ext cx="9144000" cy="5126477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 err="1" smtClean="0"/>
              <a:t>Tabachnick</a:t>
            </a:r>
            <a:r>
              <a:rPr lang="en-US" sz="1800" dirty="0" smtClean="0"/>
              <a:t>, Barbara G.; </a:t>
            </a:r>
            <a:r>
              <a:rPr lang="en-US" sz="1800" dirty="0" err="1" smtClean="0"/>
              <a:t>Fidell</a:t>
            </a:r>
            <a:r>
              <a:rPr lang="en-US" sz="1800" dirty="0" smtClean="0"/>
              <a:t>, Linda S. “Using Multivariate Statistics,” 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Pearson Education Inc., 2007. </a:t>
            </a:r>
            <a:r>
              <a:rPr lang="en-US" sz="1800" dirty="0" smtClean="0"/>
              <a:t>{“</a:t>
            </a:r>
            <a:r>
              <a:rPr lang="en-US" sz="1800" dirty="0" smtClean="0"/>
              <a:t>Chapter 14: SEM</a:t>
            </a:r>
            <a:r>
              <a:rPr lang="en-US" sz="1800" dirty="0" smtClean="0"/>
              <a:t>” good worked examples – with discussion of covariance math}</a:t>
            </a:r>
          </a:p>
          <a:p>
            <a:r>
              <a:rPr lang="en-US" sz="1800" dirty="0" err="1" smtClean="0"/>
              <a:t>Raykov</a:t>
            </a:r>
            <a:r>
              <a:rPr lang="en-US" sz="1800" dirty="0" smtClean="0"/>
              <a:t>, </a:t>
            </a:r>
            <a:r>
              <a:rPr lang="en-US" sz="1800" dirty="0" err="1" smtClean="0"/>
              <a:t>Tenko</a:t>
            </a:r>
            <a:r>
              <a:rPr lang="en-US" sz="1800" dirty="0" smtClean="0"/>
              <a:t>; </a:t>
            </a:r>
            <a:r>
              <a:rPr lang="en-US" sz="1800" dirty="0" err="1" smtClean="0"/>
              <a:t>Marcoulides</a:t>
            </a:r>
            <a:r>
              <a:rPr lang="en-US" sz="1800" dirty="0" smtClean="0"/>
              <a:t>, George. “A First Course in Structural Equation Modeling.” Lawrence Erlbaum Associates Publishers, New Jersey, 2000. {good examples with LISREL and EQS codes and some info on AMOS}</a:t>
            </a:r>
          </a:p>
          <a:p>
            <a:r>
              <a:rPr lang="en-US" sz="1800" dirty="0" smtClean="0"/>
              <a:t>Kline, Rex. “Principles and Practice of Structural Equation Modeling.” The Guilford Press, New York, 1998. {some info on AMOS, EQS and LISREL}</a:t>
            </a:r>
          </a:p>
          <a:p>
            <a:r>
              <a:rPr lang="en-US" sz="1800" dirty="0" smtClean="0"/>
              <a:t>Kaplan, David. “Structural Equation Modeling – Foundations and Extensions.”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edition, SAGE Publications, Los Angeles, 2009. {more advanced text, but good </a:t>
            </a:r>
            <a:r>
              <a:rPr lang="en-US" sz="1800" dirty="0" err="1" smtClean="0"/>
              <a:t>indepth</a:t>
            </a:r>
            <a:r>
              <a:rPr lang="en-US" sz="1800" dirty="0" smtClean="0"/>
              <a:t> discussions}</a:t>
            </a:r>
          </a:p>
          <a:p>
            <a:r>
              <a:rPr lang="en-US" sz="1800" dirty="0" smtClean="0"/>
              <a:t>Duncan, T; Duncan, S; </a:t>
            </a:r>
            <a:r>
              <a:rPr lang="en-US" sz="1800" dirty="0" err="1" smtClean="0"/>
              <a:t>Strycker</a:t>
            </a:r>
            <a:r>
              <a:rPr lang="en-US" sz="1800" dirty="0" smtClean="0"/>
              <a:t>, L; Li, F; Alpert, A. “An Introduction to Latent Variable Growth Curve Modeling: Concepts, Issues and Applications.” Lawrence Erlbaum Associates Publishers, New Jersey, 1999. {also good worked examples with EQS and LISREL codes}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VIII. Statistical Resources and Contact Info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731523"/>
            <a:ext cx="9144000" cy="5126477"/>
          </a:xfrm>
          <a:solidFill>
            <a:schemeClr val="bg1"/>
          </a:solidFill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 dirty="0" smtClean="0"/>
              <a:t>SON S:\Shared\Statistics_MKHiggins\website2\index.htm</a:t>
            </a:r>
          </a:p>
          <a:p>
            <a:pPr marL="381000" indent="-381000" eaLnBrk="1" hangingPunct="1">
              <a:buFontTx/>
              <a:buNone/>
            </a:pPr>
            <a:r>
              <a:rPr lang="en-US" sz="2000" dirty="0" smtClean="0"/>
              <a:t>	 [updates in process]</a:t>
            </a:r>
          </a:p>
          <a:p>
            <a:pPr marL="723900" lvl="1" indent="-381000" eaLnBrk="1" hangingPunct="1">
              <a:buFontTx/>
              <a:buNone/>
            </a:pPr>
            <a:r>
              <a:rPr lang="en-US" sz="2000" dirty="0" smtClean="0">
                <a:solidFill>
                  <a:srgbClr val="6600CC"/>
                </a:solidFill>
              </a:rPr>
              <a:t>Working to include tip sheets (for SPSS, SAS, and other software), lectures (PPTs and handouts), datasets, other resources and references</a:t>
            </a:r>
          </a:p>
          <a:p>
            <a:pPr marL="723900" lvl="1" indent="-381000" eaLnBrk="1" hangingPunct="1">
              <a:buFontTx/>
              <a:buNone/>
            </a:pPr>
            <a:r>
              <a:rPr lang="en-US" sz="2000" dirty="0" smtClean="0">
                <a:solidFill>
                  <a:srgbClr val="6600CC"/>
                </a:solidFill>
              </a:rPr>
              <a:t>Statistics At Nursing Website:</a:t>
            </a:r>
            <a:r>
              <a:rPr lang="en-US" sz="2000" dirty="0" smtClean="0"/>
              <a:t> [website being updated] </a:t>
            </a:r>
            <a:r>
              <a:rPr lang="en-US" sz="2000" dirty="0" smtClean="0">
                <a:hlinkClick r:id="rId3"/>
              </a:rPr>
              <a:t>http://www.nursing.emory.edu/pulse/statistics/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723900" lvl="1" indent="-381000" eaLnBrk="1" hangingPunct="1">
              <a:buFontTx/>
              <a:buNone/>
            </a:pPr>
            <a:r>
              <a:rPr lang="en-US" sz="2000" dirty="0" smtClean="0">
                <a:solidFill>
                  <a:srgbClr val="A50021"/>
                </a:solidFill>
              </a:rPr>
              <a:t>And Blackboard Site (in development) for                                          “Organization: Statistics at School of Nursing”</a:t>
            </a:r>
          </a:p>
          <a:p>
            <a:pPr marL="381000" indent="-381000" eaLnBrk="1" hangingPunct="1"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Contact 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dirty="0" smtClean="0">
                <a:solidFill>
                  <a:srgbClr val="6600CC"/>
                </a:solidFill>
              </a:rPr>
              <a:t>Dr. Melinda Higgins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dirty="0" smtClean="0">
                <a:solidFill>
                  <a:srgbClr val="6600CC"/>
                </a:solidFill>
              </a:rPr>
              <a:t>Melinda.higgins@emory.edu</a:t>
            </a:r>
          </a:p>
          <a:p>
            <a:pPr marL="1036638" lvl="2" indent="-342900" eaLnBrk="1" hangingPunct="1">
              <a:buFontTx/>
              <a:buNone/>
            </a:pPr>
            <a:r>
              <a:rPr lang="en-US" sz="1800" dirty="0" smtClean="0">
                <a:solidFill>
                  <a:srgbClr val="6600CC"/>
                </a:solidFill>
              </a:rPr>
              <a:t>Office: 404-727-5180 / Mobile: 404-434-1785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“Types” </a:t>
            </a:r>
            <a:r>
              <a:rPr lang="en-US" dirty="0" smtClean="0"/>
              <a:t>of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 Model/Confirmatory Factor Analysis</a:t>
            </a:r>
          </a:p>
          <a:p>
            <a:r>
              <a:rPr lang="en-US" dirty="0" smtClean="0"/>
              <a:t>Path Analysis</a:t>
            </a:r>
          </a:p>
          <a:p>
            <a:r>
              <a:rPr lang="en-US" dirty="0" smtClean="0"/>
              <a:t>Structural “Regression” Analysis</a:t>
            </a:r>
          </a:p>
          <a:p>
            <a:r>
              <a:rPr lang="en-US" dirty="0" smtClean="0"/>
              <a:t>Latent Change (or Growth) Models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Confirmatory Factor Analysis</a:t>
            </a:r>
            <a:endParaRPr lang="en-US" dirty="0"/>
          </a:p>
        </p:txBody>
      </p:sp>
      <p:pic>
        <p:nvPicPr>
          <p:cNvPr id="5" name="Picture 4" descr="raykovfig2_c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48" y="2077001"/>
            <a:ext cx="3940716" cy="39102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Model</a:t>
            </a:r>
            <a:endParaRPr lang="en-US" dirty="0"/>
          </a:p>
        </p:txBody>
      </p:sp>
      <p:pic>
        <p:nvPicPr>
          <p:cNvPr id="5" name="Picture 4" descr="raykov_fig1pat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30" y="2426671"/>
            <a:ext cx="4085539" cy="20046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 (CFA and Path Combined)</a:t>
            </a:r>
            <a:endParaRPr lang="en-US" dirty="0"/>
          </a:p>
        </p:txBody>
      </p:sp>
      <p:pic>
        <p:nvPicPr>
          <p:cNvPr id="3" name="Picture 2" descr="raykov_fig3se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64" y="1814539"/>
            <a:ext cx="4260851" cy="42989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Change (Growth) Model</a:t>
            </a:r>
            <a:endParaRPr lang="en-US" dirty="0"/>
          </a:p>
        </p:txBody>
      </p:sp>
      <p:pic>
        <p:nvPicPr>
          <p:cNvPr id="3" name="Picture 2" descr="raykov_fig4lc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00" y="2148458"/>
            <a:ext cx="3147999" cy="25610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 - goal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2613"/>
            <a:ext cx="9144000" cy="516538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Develop a model the “fits” the </a:t>
            </a:r>
            <a:r>
              <a:rPr lang="en-US" dirty="0" smtClean="0"/>
              <a:t>data (based on variance/covariance matrix)</a:t>
            </a:r>
            <a:endParaRPr lang="en-US" dirty="0"/>
          </a:p>
          <a:p>
            <a:pPr lvl="1"/>
            <a:r>
              <a:rPr lang="en-US" dirty="0"/>
              <a:t>H0: Model “fits” the </a:t>
            </a:r>
            <a:r>
              <a:rPr lang="en-US" dirty="0" smtClean="0"/>
              <a:t>data (“fit” function defined that compares sample </a:t>
            </a:r>
            <a:r>
              <a:rPr lang="en-US" dirty="0" err="1" smtClean="0"/>
              <a:t>cov</a:t>
            </a:r>
            <a:r>
              <a:rPr lang="en-US" dirty="0" smtClean="0"/>
              <a:t> matrix, S, to predicted </a:t>
            </a:r>
            <a:r>
              <a:rPr lang="en-US" dirty="0" err="1" smtClean="0"/>
              <a:t>cov</a:t>
            </a:r>
            <a:r>
              <a:rPr lang="en-US" dirty="0" smtClean="0"/>
              <a:t> matrix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Ha: Model does not “fit” the data</a:t>
            </a:r>
          </a:p>
          <a:p>
            <a:r>
              <a:rPr lang="en-US" dirty="0"/>
              <a:t>Test via a </a:t>
            </a:r>
            <a:r>
              <a:rPr lang="en-US" sz="3600" dirty="0"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  - want a non-significant test (p-</a:t>
            </a:r>
            <a:r>
              <a:rPr lang="en-US" dirty="0" err="1"/>
              <a:t>val</a:t>
            </a:r>
            <a:r>
              <a:rPr lang="en-US" dirty="0"/>
              <a:t> &gt;&gt; 0.05)</a:t>
            </a:r>
          </a:p>
          <a:p>
            <a:r>
              <a:rPr lang="en-US" sz="3600" dirty="0"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/>
              <a:t> - is calculated by comparing estimated </a:t>
            </a:r>
            <a:r>
              <a:rPr lang="en-US" dirty="0" smtClean="0"/>
              <a:t>predicted covariance </a:t>
            </a:r>
            <a:r>
              <a:rPr lang="en-US" dirty="0"/>
              <a:t>to sample covariance [ideally = </a:t>
            </a:r>
            <a:r>
              <a:rPr lang="en-US" dirty="0" smtClean="0"/>
              <a:t>0, no difference between S and </a:t>
            </a:r>
            <a:r>
              <a:rPr lang="en-US" dirty="0" smtClean="0">
                <a:sym typeface="Symbol"/>
              </a:rPr>
              <a:t>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nimBg="1"/>
    </p:bldLst>
  </p:timing>
</p:sld>
</file>

<file path=ppt/theme/theme1.xml><?xml version="1.0" encoding="utf-8"?>
<a:theme xmlns:a="http://schemas.openxmlformats.org/drawingml/2006/main" name="5_Tower">
  <a:themeElements>
    <a:clrScheme name="5_Tower 10">
      <a:dk1>
        <a:srgbClr val="002B45"/>
      </a:dk1>
      <a:lt1>
        <a:srgbClr val="FFFFFF"/>
      </a:lt1>
      <a:dk2>
        <a:srgbClr val="002B45"/>
      </a:dk2>
      <a:lt2>
        <a:srgbClr val="002B45"/>
      </a:lt2>
      <a:accent1>
        <a:srgbClr val="B79650"/>
      </a:accent1>
      <a:accent2>
        <a:srgbClr val="FDB913"/>
      </a:accent2>
      <a:accent3>
        <a:srgbClr val="FFFFFF"/>
      </a:accent3>
      <a:accent4>
        <a:srgbClr val="00233A"/>
      </a:accent4>
      <a:accent5>
        <a:srgbClr val="D8C9B3"/>
      </a:accent5>
      <a:accent6>
        <a:srgbClr val="E5A710"/>
      </a:accent6>
      <a:hlink>
        <a:srgbClr val="00568A"/>
      </a:hlink>
      <a:folHlink>
        <a:srgbClr val="B79650"/>
      </a:folHlink>
    </a:clrScheme>
    <a:fontScheme name="5_Tow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Tow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Tow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8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E5A710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9">
        <a:dk1>
          <a:srgbClr val="002B55"/>
        </a:dk1>
        <a:lt1>
          <a:srgbClr val="FFFFFF"/>
        </a:lt1>
        <a:dk2>
          <a:srgbClr val="002B55"/>
        </a:dk2>
        <a:lt2>
          <a:srgbClr val="002B55"/>
        </a:lt2>
        <a:accent1>
          <a:srgbClr val="B79650"/>
        </a:accent1>
        <a:accent2>
          <a:srgbClr val="E0AD12"/>
        </a:accent2>
        <a:accent3>
          <a:srgbClr val="FFFFFF"/>
        </a:accent3>
        <a:accent4>
          <a:srgbClr val="002347"/>
        </a:accent4>
        <a:accent5>
          <a:srgbClr val="D8C9B3"/>
        </a:accent5>
        <a:accent6>
          <a:srgbClr val="CB9C0F"/>
        </a:accent6>
        <a:hlink>
          <a:srgbClr val="002B55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Tower 10">
        <a:dk1>
          <a:srgbClr val="002B45"/>
        </a:dk1>
        <a:lt1>
          <a:srgbClr val="FFFFFF"/>
        </a:lt1>
        <a:dk2>
          <a:srgbClr val="002B45"/>
        </a:dk2>
        <a:lt2>
          <a:srgbClr val="002B45"/>
        </a:lt2>
        <a:accent1>
          <a:srgbClr val="B79650"/>
        </a:accent1>
        <a:accent2>
          <a:srgbClr val="FDB913"/>
        </a:accent2>
        <a:accent3>
          <a:srgbClr val="FFFFFF"/>
        </a:accent3>
        <a:accent4>
          <a:srgbClr val="00233A"/>
        </a:accent4>
        <a:accent5>
          <a:srgbClr val="D8C9B3"/>
        </a:accent5>
        <a:accent6>
          <a:srgbClr val="E5A710"/>
        </a:accent6>
        <a:hlink>
          <a:srgbClr val="00568A"/>
        </a:hlink>
        <a:folHlink>
          <a:srgbClr val="B796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1691</Words>
  <Application>Microsoft Office PowerPoint</Application>
  <PresentationFormat>On-screen Show (4:3)</PresentationFormat>
  <Paragraphs>212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5_Tower</vt:lpstr>
      <vt:lpstr>Custom Design</vt:lpstr>
      <vt:lpstr>Structural Equation Modeling (SEM)</vt:lpstr>
      <vt:lpstr>SEM – descriptions</vt:lpstr>
      <vt:lpstr>SEM – advantages and disadvantages</vt:lpstr>
      <vt:lpstr>“Types” of SEM</vt:lpstr>
      <vt:lpstr>Confirmatory Factor Analysis</vt:lpstr>
      <vt:lpstr>Path Model</vt:lpstr>
      <vt:lpstr>SEM (CFA and Path Combined)</vt:lpstr>
      <vt:lpstr>Latent Change (Growth) Model</vt:lpstr>
      <vt:lpstr>SEM - goal</vt:lpstr>
      <vt:lpstr>Mediators – How to test for …</vt:lpstr>
      <vt:lpstr>Example [Preacher,Hayes]</vt:lpstr>
      <vt:lpstr>Results – SPSS Macro</vt:lpstr>
      <vt:lpstr>Example (cont’d) – Mediation Using Structural Equation Modeling (SEM) via AMOS</vt:lpstr>
      <vt:lpstr>SEM (cont’d)</vt:lpstr>
      <vt:lpstr>SEM – graphics and terms</vt:lpstr>
      <vt:lpstr>Example Data (Tabachnick et.al. Fig 14.4)</vt:lpstr>
      <vt:lpstr>Slide 17</vt:lpstr>
      <vt:lpstr>AMOS - Amos is short for Analysis of MOment Structures.</vt:lpstr>
      <vt:lpstr>Slide 19</vt:lpstr>
      <vt:lpstr>Slide 20</vt:lpstr>
      <vt:lpstr>Slide 21</vt:lpstr>
      <vt:lpstr>Slide 22</vt:lpstr>
      <vt:lpstr>Slide 23</vt:lpstr>
      <vt:lpstr>Slide 24</vt:lpstr>
      <vt:lpstr>6 rules</vt:lpstr>
      <vt:lpstr>Measurement Model Confirmatory Factor Analysis</vt:lpstr>
      <vt:lpstr>Degrees of Freedom (“Identification”)</vt:lpstr>
      <vt:lpstr>Slide 28</vt:lpstr>
      <vt:lpstr>Slide 29</vt:lpstr>
      <vt:lpstr>Slide 30</vt:lpstr>
      <vt:lpstr>References</vt:lpstr>
      <vt:lpstr>VIII. Statistical Resources and Contact Info</vt:lpstr>
    </vt:vector>
  </TitlesOfParts>
  <Company>Emory University School of Nursing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Melinda Kay Higgins</dc:creator>
  <cp:lastModifiedBy>Melinda Kay Higgins</cp:lastModifiedBy>
  <cp:revision>210</cp:revision>
  <dcterms:created xsi:type="dcterms:W3CDTF">2008-04-13T19:22:34Z</dcterms:created>
  <dcterms:modified xsi:type="dcterms:W3CDTF">2009-04-13T13:39:10Z</dcterms:modified>
</cp:coreProperties>
</file>