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5" r:id="rId9"/>
    <p:sldId id="264" r:id="rId10"/>
    <p:sldId id="268" r:id="rId11"/>
    <p:sldId id="266" r:id="rId12"/>
    <p:sldId id="270" r:id="rId13"/>
    <p:sldId id="269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80"/>
  </p:normalViewPr>
  <p:slideViewPr>
    <p:cSldViewPr snapToGrid="0" snapToObjects="1">
      <p:cViewPr varScale="1">
        <p:scale>
          <a:sx n="105" d="100"/>
          <a:sy n="105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10A0A5-26E2-C043-93A5-93AA63A4B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9BF9F3-1C95-434B-92AA-7022E5954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8668C3-29BF-404D-B3A1-6F30083B3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E30B-C85D-044A-9368-CAE5625098DF}" type="datetimeFigureOut">
              <a:rPr kumimoji="1" lang="zh-TW" altLang="en-US" smtClean="0"/>
              <a:t>2022/12/18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E9DCE2-7506-C14B-9B5E-5FB667AE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0C9D2D-1233-E44D-8354-9DCC2E56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8EC9-292D-B041-B267-8ECDBC9E62A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910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C1756C-A0E2-BB4A-BBBA-80527851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E93B9D3-BE17-D44E-9A72-82FA3D702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122FDF-5115-4449-B22F-D39669B5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E30B-C85D-044A-9368-CAE5625098DF}" type="datetimeFigureOut">
              <a:rPr kumimoji="1" lang="zh-TW" altLang="en-US" smtClean="0"/>
              <a:t>2022/12/18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0CB34B-4003-9349-92D4-1284ED31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7C10B5-1FAA-654F-9D4E-D6A27908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8EC9-292D-B041-B267-8ECDBC9E62A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892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0D9C94D-3174-C444-B083-6DC74D990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0FB738-1853-8D49-BE91-9E7D5CFC7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FE24A4-F470-6844-9131-42392F5E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E30B-C85D-044A-9368-CAE5625098DF}" type="datetimeFigureOut">
              <a:rPr kumimoji="1" lang="zh-TW" altLang="en-US" smtClean="0"/>
              <a:t>2022/12/18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3E1B04-4AEA-8147-8062-ADDE9DFB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E0D832-E6EB-A645-8628-DBB805C8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8EC9-292D-B041-B267-8ECDBC9E62A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441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B4147-15D2-C24E-8FBE-4CF5C66E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FAC766-9530-9E45-B810-DD53B018A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D14A62-C053-2D4A-B1D2-7085C8D9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E30B-C85D-044A-9368-CAE5625098DF}" type="datetimeFigureOut">
              <a:rPr kumimoji="1" lang="zh-TW" altLang="en-US" smtClean="0"/>
              <a:t>2022/12/18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FD129E-275A-8A49-8152-664172FD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027EAC-AEC9-B241-8E1D-1F798734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8EC9-292D-B041-B267-8ECDBC9E62A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6930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42EA65-F8E8-4248-B077-CF4E855BA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807C44-CBD4-5A40-BA7B-2F3317FBA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CF9526-7D9C-474E-90AF-2B97C929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E30B-C85D-044A-9368-CAE5625098DF}" type="datetimeFigureOut">
              <a:rPr kumimoji="1" lang="zh-TW" altLang="en-US" smtClean="0"/>
              <a:t>2022/12/18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ECF7F1-346F-424C-A34C-ECA2D9E9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4DC438-CBA5-DE45-AAA8-0137BE7A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8EC9-292D-B041-B267-8ECDBC9E62A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777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67F1E9-31BF-D74C-8B56-B72C3D86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20CEB2-2B2F-5440-8BF0-3AD7C41DC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4DC6F7-02DC-1D4B-B91B-663BF88F6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C3AF18-C815-0949-976F-3ACCEB85D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E30B-C85D-044A-9368-CAE5625098DF}" type="datetimeFigureOut">
              <a:rPr kumimoji="1" lang="zh-TW" altLang="en-US" smtClean="0"/>
              <a:t>2022/12/18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A10101-D2BB-9344-9C09-520747E3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E18090-46C8-1D41-AC74-18E92691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8EC9-292D-B041-B267-8ECDBC9E62A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5651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76B5DA-2B08-BE46-A7FC-4D2FCEA1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B1405B-DABD-7E4D-BC7A-977608B0C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AC634A-92D5-7742-8509-36DC2F264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918556C-D485-FD46-9A06-A58777E70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AFF2A3E-0186-D74B-BC37-DDFDE06BC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A249865-EA79-8C4E-837B-D319BE04B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E30B-C85D-044A-9368-CAE5625098DF}" type="datetimeFigureOut">
              <a:rPr kumimoji="1" lang="zh-TW" altLang="en-US" smtClean="0"/>
              <a:t>2022/12/18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A45899-90D1-4745-971E-8D0628EB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E6E3EAA-10E2-1542-AAA4-C4FD0DEC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8EC9-292D-B041-B267-8ECDBC9E62A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021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484B72-F6C9-5047-8D8B-6FD17C208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B6F9C6C-4255-8F4E-9FAE-F1E74AA3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E30B-C85D-044A-9368-CAE5625098DF}" type="datetimeFigureOut">
              <a:rPr kumimoji="1" lang="zh-TW" altLang="en-US" smtClean="0"/>
              <a:t>2022/12/18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30297C8-79D6-4E4B-B509-B88D764D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DD62B71-9A13-0B4C-B921-75B8F7B4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8EC9-292D-B041-B267-8ECDBC9E62A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641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AE1AD43-9B2F-2949-AE00-3C2DAE0D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E30B-C85D-044A-9368-CAE5625098DF}" type="datetimeFigureOut">
              <a:rPr kumimoji="1" lang="zh-TW" altLang="en-US" smtClean="0"/>
              <a:t>2022/12/18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B4E29F5-5633-6547-A7D6-E16F3D8C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F67C14-CB35-EE4D-A6A3-B24AC3B2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8EC9-292D-B041-B267-8ECDBC9E62A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953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C70826-A0AA-C34D-829E-CE15C5182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D86594-D57A-1148-B2C3-6BBDC6E71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841F96-3917-504B-9E10-D06C94F36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1BC207-BDFD-9A4D-93B3-9A346BCA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E30B-C85D-044A-9368-CAE5625098DF}" type="datetimeFigureOut">
              <a:rPr kumimoji="1" lang="zh-TW" altLang="en-US" smtClean="0"/>
              <a:t>2022/12/18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0FB52D-3AED-C641-8B1E-BB0A538A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FB9553-968B-F64C-B115-3E72988E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8EC9-292D-B041-B267-8ECDBC9E62A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399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E35388-F2A0-AB4D-82CB-C1B8EAD54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4367425-BF8A-A646-A915-B788439E9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1ADC870-84BD-1F4C-9629-2DE4D8629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EB2011-CBF7-EC45-BF70-316FCE79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E30B-C85D-044A-9368-CAE5625098DF}" type="datetimeFigureOut">
              <a:rPr kumimoji="1" lang="zh-TW" altLang="en-US" smtClean="0"/>
              <a:t>2022/12/18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C2A27D-3D5B-9E44-9087-51BD8B4D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3C13C0-39E0-E04F-BE58-1E795E13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8EC9-292D-B041-B267-8ECDBC9E62A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0865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8B70702-B481-CE4A-ADA4-4C017EF55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95EF92-2E13-114B-94D8-112DC9999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D5901F-1E82-7447-8185-890320B2E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1E30B-C85D-044A-9368-CAE5625098DF}" type="datetimeFigureOut">
              <a:rPr kumimoji="1" lang="zh-TW" altLang="en-US" smtClean="0"/>
              <a:t>2022/12/18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0B1DA8-B3EE-334A-88A1-BAA8A065D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1231D7-9D48-E542-A5C1-7078992FA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78EC9-292D-B041-B267-8ECDBC9E62A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519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true-and-false-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F3003C-1037-194C-B2C7-3C15789383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Final Project</a:t>
            </a:r>
            <a:r>
              <a:rPr kumimoji="1" lang="zh-TW" altLang="en-US" dirty="0"/>
              <a:t> </a:t>
            </a:r>
            <a:r>
              <a:rPr kumimoji="1" lang="en" altLang="zh-TW" dirty="0"/>
              <a:t>Guidance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CC2ACA-E353-1644-9463-1E95FCFD07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2022/12/19</a:t>
            </a:r>
          </a:p>
          <a:p>
            <a:r>
              <a:rPr kumimoji="1" lang="zh-TW" altLang="en-US" dirty="0"/>
              <a:t>林承賢</a:t>
            </a:r>
          </a:p>
        </p:txBody>
      </p:sp>
    </p:spTree>
    <p:extLst>
      <p:ext uri="{BB962C8B-B14F-4D97-AF65-F5344CB8AC3E}">
        <p14:creationId xmlns:p14="http://schemas.microsoft.com/office/powerpoint/2010/main" val="176595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87FC47-E291-F946-A427-D4C07E0B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Data structure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4D0D19-6311-374E-8A80-9093902FC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Block size : 4 bytes                                Block size : 8 bytes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9C97C8C-9B3B-6549-A0A9-1282F003D483}"/>
              </a:ext>
            </a:extLst>
          </p:cNvPr>
          <p:cNvSpPr txBox="1"/>
          <p:nvPr/>
        </p:nvSpPr>
        <p:spPr>
          <a:xfrm>
            <a:off x="920393" y="3036695"/>
            <a:ext cx="12811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100100</a:t>
            </a:r>
          </a:p>
          <a:p>
            <a:r>
              <a:rPr kumimoji="1" lang="en-US" altLang="zh-TW" sz="2800" dirty="0"/>
              <a:t>100101</a:t>
            </a:r>
          </a:p>
          <a:p>
            <a:r>
              <a:rPr kumimoji="1" lang="en-US" altLang="zh-TW" sz="2800" dirty="0"/>
              <a:t>100110</a:t>
            </a:r>
          </a:p>
          <a:p>
            <a:r>
              <a:rPr kumimoji="1" lang="en-US" altLang="zh-TW" sz="2800" dirty="0"/>
              <a:t>100111</a:t>
            </a:r>
            <a:endParaRPr kumimoji="1" lang="zh-TW" altLang="en-US" sz="2800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E8CC81EF-5260-1746-A4DA-615BC51DF1CD}"/>
              </a:ext>
            </a:extLst>
          </p:cNvPr>
          <p:cNvCxnSpPr/>
          <p:nvPr/>
        </p:nvCxnSpPr>
        <p:spPr>
          <a:xfrm>
            <a:off x="2280863" y="3293549"/>
            <a:ext cx="852755" cy="6472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A400C76-433E-A04B-8FB2-A2F58FB74D2E}"/>
              </a:ext>
            </a:extLst>
          </p:cNvPr>
          <p:cNvCxnSpPr>
            <a:cxnSpLocks/>
          </p:cNvCxnSpPr>
          <p:nvPr/>
        </p:nvCxnSpPr>
        <p:spPr>
          <a:xfrm>
            <a:off x="2280863" y="3725064"/>
            <a:ext cx="852755" cy="2157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42BAF1B-62F7-2140-A80D-4C7B4F26165F}"/>
              </a:ext>
            </a:extLst>
          </p:cNvPr>
          <p:cNvCxnSpPr>
            <a:cxnSpLocks/>
          </p:cNvCxnSpPr>
          <p:nvPr/>
        </p:nvCxnSpPr>
        <p:spPr>
          <a:xfrm flipV="1">
            <a:off x="2280863" y="3940821"/>
            <a:ext cx="852755" cy="1998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45571AB-CA85-7145-85B0-B2D5CBFDBD42}"/>
              </a:ext>
            </a:extLst>
          </p:cNvPr>
          <p:cNvCxnSpPr>
            <a:cxnSpLocks/>
          </p:cNvCxnSpPr>
          <p:nvPr/>
        </p:nvCxnSpPr>
        <p:spPr>
          <a:xfrm flipV="1">
            <a:off x="2280863" y="3940821"/>
            <a:ext cx="852755" cy="6267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E5DC218-0DAE-824C-A70C-D65CC5FE77A6}"/>
              </a:ext>
            </a:extLst>
          </p:cNvPr>
          <p:cNvSpPr txBox="1"/>
          <p:nvPr/>
        </p:nvSpPr>
        <p:spPr>
          <a:xfrm>
            <a:off x="3133618" y="3679211"/>
            <a:ext cx="1226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1001xx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A2CFC6C-DE24-7649-8F44-2C5AAAB40D54}"/>
              </a:ext>
            </a:extLst>
          </p:cNvPr>
          <p:cNvSpPr txBox="1"/>
          <p:nvPr/>
        </p:nvSpPr>
        <p:spPr>
          <a:xfrm>
            <a:off x="6233609" y="2370962"/>
            <a:ext cx="146386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1001000</a:t>
            </a:r>
          </a:p>
          <a:p>
            <a:r>
              <a:rPr kumimoji="1" lang="en-US" altLang="zh-TW" sz="2800" dirty="0"/>
              <a:t>1001001</a:t>
            </a:r>
          </a:p>
          <a:p>
            <a:r>
              <a:rPr kumimoji="1" lang="en-US" altLang="zh-TW" sz="2800" dirty="0"/>
              <a:t>1001010</a:t>
            </a:r>
          </a:p>
          <a:p>
            <a:r>
              <a:rPr kumimoji="1" lang="en-US" altLang="zh-TW" sz="2800" dirty="0"/>
              <a:t>1001011</a:t>
            </a:r>
          </a:p>
          <a:p>
            <a:r>
              <a:rPr kumimoji="1" lang="en-US" altLang="zh-TW" sz="2800" dirty="0"/>
              <a:t>1001100</a:t>
            </a:r>
          </a:p>
          <a:p>
            <a:r>
              <a:rPr kumimoji="1" lang="en-US" altLang="zh-TW" sz="2800" dirty="0"/>
              <a:t>1001101</a:t>
            </a:r>
          </a:p>
          <a:p>
            <a:r>
              <a:rPr kumimoji="1" lang="en-US" altLang="zh-TW" sz="2800" dirty="0"/>
              <a:t>1001110</a:t>
            </a:r>
          </a:p>
          <a:p>
            <a:r>
              <a:rPr kumimoji="1" lang="en-US" altLang="zh-TW" sz="2800" dirty="0"/>
              <a:t>1001111</a:t>
            </a:r>
            <a:endParaRPr kumimoji="1" lang="zh-TW" altLang="en-US" sz="2800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79C56E26-C0FE-FE41-9AEA-25975AF0446F}"/>
              </a:ext>
            </a:extLst>
          </p:cNvPr>
          <p:cNvCxnSpPr>
            <a:cxnSpLocks/>
          </p:cNvCxnSpPr>
          <p:nvPr/>
        </p:nvCxnSpPr>
        <p:spPr>
          <a:xfrm>
            <a:off x="7594079" y="2627816"/>
            <a:ext cx="904451" cy="15590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6C0B2652-6F71-8244-B6AC-31E8600921F4}"/>
              </a:ext>
            </a:extLst>
          </p:cNvPr>
          <p:cNvCxnSpPr>
            <a:cxnSpLocks/>
          </p:cNvCxnSpPr>
          <p:nvPr/>
        </p:nvCxnSpPr>
        <p:spPr>
          <a:xfrm>
            <a:off x="7594079" y="3109830"/>
            <a:ext cx="904451" cy="10770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CFE02430-907E-F641-828C-A0462410BA19}"/>
              </a:ext>
            </a:extLst>
          </p:cNvPr>
          <p:cNvCxnSpPr>
            <a:cxnSpLocks/>
          </p:cNvCxnSpPr>
          <p:nvPr/>
        </p:nvCxnSpPr>
        <p:spPr>
          <a:xfrm>
            <a:off x="7594079" y="3474944"/>
            <a:ext cx="904451" cy="7119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081DBFC7-42BA-204B-9B1C-84F6EE6F49F6}"/>
              </a:ext>
            </a:extLst>
          </p:cNvPr>
          <p:cNvCxnSpPr>
            <a:cxnSpLocks/>
          </p:cNvCxnSpPr>
          <p:nvPr/>
        </p:nvCxnSpPr>
        <p:spPr>
          <a:xfrm>
            <a:off x="7594079" y="3901812"/>
            <a:ext cx="904451" cy="285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6B925A6-125C-7049-92B7-7D53516225D9}"/>
              </a:ext>
            </a:extLst>
          </p:cNvPr>
          <p:cNvSpPr txBox="1"/>
          <p:nvPr/>
        </p:nvSpPr>
        <p:spPr>
          <a:xfrm>
            <a:off x="8529027" y="3925234"/>
            <a:ext cx="138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1001xxx</a:t>
            </a: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6EE2735F-A6C0-F54D-A60C-8D734D04FA4C}"/>
              </a:ext>
            </a:extLst>
          </p:cNvPr>
          <p:cNvCxnSpPr>
            <a:cxnSpLocks/>
          </p:cNvCxnSpPr>
          <p:nvPr/>
        </p:nvCxnSpPr>
        <p:spPr>
          <a:xfrm flipV="1">
            <a:off x="7645775" y="4208541"/>
            <a:ext cx="852755" cy="1176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879E5153-9070-194A-B909-CCF02113FF34}"/>
              </a:ext>
            </a:extLst>
          </p:cNvPr>
          <p:cNvCxnSpPr>
            <a:cxnSpLocks/>
          </p:cNvCxnSpPr>
          <p:nvPr/>
        </p:nvCxnSpPr>
        <p:spPr>
          <a:xfrm flipV="1">
            <a:off x="7645775" y="4208541"/>
            <a:ext cx="852755" cy="5492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D2FE559B-D437-4140-A5D2-7E07AA375B26}"/>
              </a:ext>
            </a:extLst>
          </p:cNvPr>
          <p:cNvCxnSpPr>
            <a:cxnSpLocks/>
          </p:cNvCxnSpPr>
          <p:nvPr/>
        </p:nvCxnSpPr>
        <p:spPr>
          <a:xfrm flipV="1">
            <a:off x="7645775" y="4208541"/>
            <a:ext cx="852755" cy="9648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C5D12154-8E20-DD46-A417-678E60356935}"/>
              </a:ext>
            </a:extLst>
          </p:cNvPr>
          <p:cNvCxnSpPr>
            <a:cxnSpLocks/>
          </p:cNvCxnSpPr>
          <p:nvPr/>
        </p:nvCxnSpPr>
        <p:spPr>
          <a:xfrm flipV="1">
            <a:off x="7645775" y="4208541"/>
            <a:ext cx="852755" cy="13916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47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87FC47-E291-F946-A427-D4C07E0B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Data structure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4D0D19-6311-374E-8A80-9093902FC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Associativity : Number of ways in a set</a:t>
            </a:r>
          </a:p>
          <a:p>
            <a:pPr marL="0" indent="0">
              <a:buNone/>
            </a:pPr>
            <a:r>
              <a:rPr kumimoji="1" lang="en-US" altLang="zh-TW" dirty="0" err="1"/>
              <a:t>Cache_sets</a:t>
            </a:r>
            <a:r>
              <a:rPr kumimoji="1" lang="en-US" altLang="zh-TW" dirty="0"/>
              <a:t> : Number of sets in a cache</a:t>
            </a:r>
            <a:endParaRPr kumimoji="1" lang="zh-TW" altLang="en-US" dirty="0"/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AD80ECED-F1F5-574D-92AB-69B8450FCF7A}"/>
              </a:ext>
            </a:extLst>
          </p:cNvPr>
          <p:cNvSpPr/>
          <p:nvPr/>
        </p:nvSpPr>
        <p:spPr>
          <a:xfrm>
            <a:off x="3924727" y="3678662"/>
            <a:ext cx="934949" cy="78340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Cache</a:t>
            </a:r>
          </a:p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Block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846619CD-E3DB-3C4C-872C-3F809498A397}"/>
              </a:ext>
            </a:extLst>
          </p:cNvPr>
          <p:cNvSpPr/>
          <p:nvPr/>
        </p:nvSpPr>
        <p:spPr>
          <a:xfrm>
            <a:off x="5104543" y="3669760"/>
            <a:ext cx="934949" cy="78340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Cache</a:t>
            </a:r>
          </a:p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Block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34B40BE-3A63-1640-A1D2-7AAE34B35C82}"/>
              </a:ext>
            </a:extLst>
          </p:cNvPr>
          <p:cNvSpPr txBox="1"/>
          <p:nvPr/>
        </p:nvSpPr>
        <p:spPr>
          <a:xfrm>
            <a:off x="6284359" y="3830629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…</a:t>
            </a:r>
            <a:endParaRPr kumimoji="1" lang="zh-TW" altLang="en-US" sz="2400" dirty="0"/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D6EFF13B-27F8-904B-A8D1-F1EB878B39D4}"/>
              </a:ext>
            </a:extLst>
          </p:cNvPr>
          <p:cNvSpPr/>
          <p:nvPr/>
        </p:nvSpPr>
        <p:spPr>
          <a:xfrm>
            <a:off x="6863735" y="3678662"/>
            <a:ext cx="934949" cy="78340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Cache</a:t>
            </a:r>
          </a:p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Block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3BD2C7A-142C-DC4B-8671-147C491FD3B4}"/>
              </a:ext>
            </a:extLst>
          </p:cNvPr>
          <p:cNvCxnSpPr/>
          <p:nvPr/>
        </p:nvCxnSpPr>
        <p:spPr>
          <a:xfrm flipV="1">
            <a:off x="4392201" y="3429000"/>
            <a:ext cx="0" cy="164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4A1F93-216D-284C-9479-94E98E3E59C3}"/>
              </a:ext>
            </a:extLst>
          </p:cNvPr>
          <p:cNvCxnSpPr/>
          <p:nvPr/>
        </p:nvCxnSpPr>
        <p:spPr>
          <a:xfrm flipV="1">
            <a:off x="7331209" y="3414103"/>
            <a:ext cx="0" cy="164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89DDDD8A-4EF2-7A41-AF20-443D709F1A4C}"/>
              </a:ext>
            </a:extLst>
          </p:cNvPr>
          <p:cNvCxnSpPr>
            <a:cxnSpLocks/>
          </p:cNvCxnSpPr>
          <p:nvPr/>
        </p:nvCxnSpPr>
        <p:spPr>
          <a:xfrm flipH="1">
            <a:off x="4392201" y="3429000"/>
            <a:ext cx="293900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E621EF2-A3C2-794C-B96F-C8D6EB8E8718}"/>
              </a:ext>
            </a:extLst>
          </p:cNvPr>
          <p:cNvSpPr txBox="1"/>
          <p:nvPr/>
        </p:nvSpPr>
        <p:spPr>
          <a:xfrm>
            <a:off x="5454775" y="2909794"/>
            <a:ext cx="846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Ways</a:t>
            </a:r>
            <a:endParaRPr kumimoji="1"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4223D47-DC91-C54A-9D02-EFED3997D25B}"/>
              </a:ext>
            </a:extLst>
          </p:cNvPr>
          <p:cNvSpPr txBox="1"/>
          <p:nvPr/>
        </p:nvSpPr>
        <p:spPr>
          <a:xfrm>
            <a:off x="2997330" y="3830628"/>
            <a:ext cx="804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Set 0</a:t>
            </a:r>
            <a:endParaRPr kumimoji="1" lang="zh-TW" altLang="en-US" sz="2400" dirty="0"/>
          </a:p>
        </p:txBody>
      </p:sp>
      <p:sp>
        <p:nvSpPr>
          <p:cNvPr id="25" name="圓角矩形 24">
            <a:extLst>
              <a:ext uri="{FF2B5EF4-FFF2-40B4-BE49-F238E27FC236}">
                <a16:creationId xmlns:a16="http://schemas.microsoft.com/office/drawing/2014/main" id="{15AB8384-F8E7-1A4C-92E3-B890AB896B3D}"/>
              </a:ext>
            </a:extLst>
          </p:cNvPr>
          <p:cNvSpPr/>
          <p:nvPr/>
        </p:nvSpPr>
        <p:spPr>
          <a:xfrm>
            <a:off x="3924726" y="4600086"/>
            <a:ext cx="934949" cy="78340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Cache</a:t>
            </a:r>
          </a:p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Block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圓角矩形 25">
            <a:extLst>
              <a:ext uri="{FF2B5EF4-FFF2-40B4-BE49-F238E27FC236}">
                <a16:creationId xmlns:a16="http://schemas.microsoft.com/office/drawing/2014/main" id="{EFD352D7-D32F-184D-9BA4-F89AB0BFFA62}"/>
              </a:ext>
            </a:extLst>
          </p:cNvPr>
          <p:cNvSpPr/>
          <p:nvPr/>
        </p:nvSpPr>
        <p:spPr>
          <a:xfrm>
            <a:off x="5104542" y="4591184"/>
            <a:ext cx="934949" cy="78340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Cache</a:t>
            </a:r>
          </a:p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Block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12098DD-981E-9B4D-B2F7-8F0E9368571D}"/>
              </a:ext>
            </a:extLst>
          </p:cNvPr>
          <p:cNvSpPr txBox="1"/>
          <p:nvPr/>
        </p:nvSpPr>
        <p:spPr>
          <a:xfrm>
            <a:off x="6284358" y="4752053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…</a:t>
            </a:r>
            <a:endParaRPr kumimoji="1" lang="zh-TW" altLang="en-US" sz="2400" dirty="0"/>
          </a:p>
        </p:txBody>
      </p:sp>
      <p:sp>
        <p:nvSpPr>
          <p:cNvPr id="28" name="圓角矩形 27">
            <a:extLst>
              <a:ext uri="{FF2B5EF4-FFF2-40B4-BE49-F238E27FC236}">
                <a16:creationId xmlns:a16="http://schemas.microsoft.com/office/drawing/2014/main" id="{2F857E71-F2E5-9E45-8EED-C8A90CEF390B}"/>
              </a:ext>
            </a:extLst>
          </p:cNvPr>
          <p:cNvSpPr/>
          <p:nvPr/>
        </p:nvSpPr>
        <p:spPr>
          <a:xfrm>
            <a:off x="6863734" y="4600086"/>
            <a:ext cx="934949" cy="78340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Cache</a:t>
            </a:r>
          </a:p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Block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43576F7-195F-9E47-ABF0-F4119A617600}"/>
              </a:ext>
            </a:extLst>
          </p:cNvPr>
          <p:cNvSpPr txBox="1"/>
          <p:nvPr/>
        </p:nvSpPr>
        <p:spPr>
          <a:xfrm>
            <a:off x="2997329" y="4752052"/>
            <a:ext cx="804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Set 1</a:t>
            </a:r>
            <a:endParaRPr kumimoji="1" lang="zh-TW" altLang="en-US" sz="2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E5648A9-2DE4-1E4E-95BE-54DC1738469E}"/>
              </a:ext>
            </a:extLst>
          </p:cNvPr>
          <p:cNvSpPr txBox="1"/>
          <p:nvPr/>
        </p:nvSpPr>
        <p:spPr>
          <a:xfrm>
            <a:off x="4215520" y="5474693"/>
            <a:ext cx="553998" cy="3055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400" dirty="0"/>
              <a:t>…</a:t>
            </a:r>
            <a:endParaRPr kumimoji="1" lang="zh-TW" altLang="en-US" sz="2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B88D4D2-18C1-B843-B239-2CC1462B838D}"/>
              </a:ext>
            </a:extLst>
          </p:cNvPr>
          <p:cNvSpPr txBox="1"/>
          <p:nvPr/>
        </p:nvSpPr>
        <p:spPr>
          <a:xfrm>
            <a:off x="5357261" y="5462580"/>
            <a:ext cx="553998" cy="3055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400" dirty="0"/>
              <a:t>…</a:t>
            </a:r>
            <a:endParaRPr kumimoji="1"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5F5DD42-608A-4246-B647-C69FF065506B}"/>
              </a:ext>
            </a:extLst>
          </p:cNvPr>
          <p:cNvSpPr txBox="1"/>
          <p:nvPr/>
        </p:nvSpPr>
        <p:spPr>
          <a:xfrm>
            <a:off x="7181599" y="5449554"/>
            <a:ext cx="553998" cy="3055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400" dirty="0"/>
              <a:t>…</a:t>
            </a:r>
            <a:endParaRPr kumimoji="1" lang="zh-TW" altLang="en-US" sz="2400" dirty="0"/>
          </a:p>
        </p:txBody>
      </p:sp>
      <p:sp>
        <p:nvSpPr>
          <p:cNvPr id="33" name="圓角矩形 32">
            <a:extLst>
              <a:ext uri="{FF2B5EF4-FFF2-40B4-BE49-F238E27FC236}">
                <a16:creationId xmlns:a16="http://schemas.microsoft.com/office/drawing/2014/main" id="{16D7B80F-14D2-B045-9AFF-C7846F0BB0ED}"/>
              </a:ext>
            </a:extLst>
          </p:cNvPr>
          <p:cNvSpPr/>
          <p:nvPr/>
        </p:nvSpPr>
        <p:spPr>
          <a:xfrm>
            <a:off x="3947583" y="5820983"/>
            <a:ext cx="934949" cy="78340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Cache</a:t>
            </a:r>
          </a:p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Block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圓角矩形 33">
            <a:extLst>
              <a:ext uri="{FF2B5EF4-FFF2-40B4-BE49-F238E27FC236}">
                <a16:creationId xmlns:a16="http://schemas.microsoft.com/office/drawing/2014/main" id="{A8FD76D2-CCB0-C446-9F4E-FC5EDE5666D0}"/>
              </a:ext>
            </a:extLst>
          </p:cNvPr>
          <p:cNvSpPr/>
          <p:nvPr/>
        </p:nvSpPr>
        <p:spPr>
          <a:xfrm>
            <a:off x="5127399" y="5812081"/>
            <a:ext cx="934949" cy="78340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Cache</a:t>
            </a:r>
          </a:p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Block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圓角矩形 34">
            <a:extLst>
              <a:ext uri="{FF2B5EF4-FFF2-40B4-BE49-F238E27FC236}">
                <a16:creationId xmlns:a16="http://schemas.microsoft.com/office/drawing/2014/main" id="{50FF768D-A539-0747-BE61-DB67675A8C7A}"/>
              </a:ext>
            </a:extLst>
          </p:cNvPr>
          <p:cNvSpPr/>
          <p:nvPr/>
        </p:nvSpPr>
        <p:spPr>
          <a:xfrm>
            <a:off x="6886591" y="5820983"/>
            <a:ext cx="934949" cy="78340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Cache</a:t>
            </a:r>
          </a:p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Block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0711360-B71C-134B-AF16-7B56F39CDC19}"/>
              </a:ext>
            </a:extLst>
          </p:cNvPr>
          <p:cNvSpPr txBox="1"/>
          <p:nvPr/>
        </p:nvSpPr>
        <p:spPr>
          <a:xfrm>
            <a:off x="3020186" y="5981852"/>
            <a:ext cx="848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Set N</a:t>
            </a:r>
            <a:endParaRPr kumimoji="1" lang="zh-TW" altLang="en-US" sz="2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96DB11A-7719-1640-9C26-BFDBDA5618DA}"/>
              </a:ext>
            </a:extLst>
          </p:cNvPr>
          <p:cNvSpPr txBox="1"/>
          <p:nvPr/>
        </p:nvSpPr>
        <p:spPr>
          <a:xfrm>
            <a:off x="6284358" y="5924559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…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527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AD3990-9323-F046-951D-B2B67651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Outline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E32806-4284-BC46-94E8-5A98A8854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Pass data from command line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Read / Output file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Data structure of Cache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Simulation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Part 2</a:t>
            </a:r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84648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8563BC-ECC4-5542-A9A1-83D10BBF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Extract the reference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9BE047-715D-2548-930D-622D862FA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Block size : 8 bytes</a:t>
            </a:r>
          </a:p>
          <a:p>
            <a:pPr marL="0" indent="0">
              <a:buNone/>
            </a:pPr>
            <a:r>
              <a:rPr kumimoji="1" lang="en-US" altLang="zh-TW" dirty="0"/>
              <a:t>Number of set : 16</a:t>
            </a:r>
          </a:p>
          <a:p>
            <a:pPr marL="0" indent="0">
              <a:buNone/>
            </a:pPr>
            <a:r>
              <a:rPr kumimoji="1" lang="en-US" altLang="zh-TW" dirty="0"/>
              <a:t>Indexing policy : LSB</a:t>
            </a:r>
          </a:p>
          <a:p>
            <a:pPr marL="0" indent="0">
              <a:buNone/>
            </a:pPr>
            <a:r>
              <a:rPr kumimoji="1" lang="en-US" altLang="zh-TW" dirty="0"/>
              <a:t>			    </a:t>
            </a:r>
            <a:r>
              <a:rPr kumimoji="1" lang="en-US" altLang="zh-TW" sz="5400" dirty="0"/>
              <a:t>0010</a:t>
            </a:r>
            <a:r>
              <a:rPr kumimoji="1" lang="en-US" altLang="zh-TW" sz="5400" dirty="0">
                <a:highlight>
                  <a:srgbClr val="00FF00"/>
                </a:highlight>
              </a:rPr>
              <a:t>1010</a:t>
            </a:r>
            <a:r>
              <a:rPr kumimoji="1" lang="en-US" altLang="zh-TW" sz="5400" dirty="0">
                <a:highlight>
                  <a:srgbClr val="FFFF00"/>
                </a:highlight>
              </a:rPr>
              <a:t>001</a:t>
            </a:r>
            <a:endParaRPr kumimoji="1" lang="zh-TW" altLang="en-US" dirty="0">
              <a:highlight>
                <a:srgbClr val="FFFF00"/>
              </a:highlight>
            </a:endParaRPr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9EA4A1A5-0A25-824E-B7ED-28D792D01801}"/>
              </a:ext>
            </a:extLst>
          </p:cNvPr>
          <p:cNvCxnSpPr/>
          <p:nvPr/>
        </p:nvCxnSpPr>
        <p:spPr>
          <a:xfrm>
            <a:off x="7304926" y="4191856"/>
            <a:ext cx="0" cy="339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4E4B42AB-37B8-0243-9C23-9B407A9D888D}"/>
              </a:ext>
            </a:extLst>
          </p:cNvPr>
          <p:cNvSpPr txBox="1"/>
          <p:nvPr/>
        </p:nvSpPr>
        <p:spPr>
          <a:xfrm>
            <a:off x="6811457" y="4530903"/>
            <a:ext cx="986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Ignore</a:t>
            </a:r>
            <a:endParaRPr kumimoji="1" lang="zh-TW" altLang="en-US" sz="2400" dirty="0"/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176ED974-DD6B-1146-845C-86386EBD3FDF}"/>
              </a:ext>
            </a:extLst>
          </p:cNvPr>
          <p:cNvCxnSpPr>
            <a:cxnSpLocks/>
          </p:cNvCxnSpPr>
          <p:nvPr/>
        </p:nvCxnSpPr>
        <p:spPr>
          <a:xfrm>
            <a:off x="6094288" y="4205554"/>
            <a:ext cx="0" cy="79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1B822F84-BB4C-1C4B-9803-BD8CD08125B9}"/>
              </a:ext>
            </a:extLst>
          </p:cNvPr>
          <p:cNvSpPr txBox="1"/>
          <p:nvPr/>
        </p:nvSpPr>
        <p:spPr>
          <a:xfrm>
            <a:off x="2406804" y="5002170"/>
            <a:ext cx="7374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Indexing bits : Decide which set should this reference visit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7456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03D402-EB76-AB4C-9652-54AC13D0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Read references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0146CF-9BAF-B249-90E8-612892C94642}"/>
              </a:ext>
            </a:extLst>
          </p:cNvPr>
          <p:cNvSpPr/>
          <p:nvPr/>
        </p:nvSpPr>
        <p:spPr>
          <a:xfrm>
            <a:off x="550507" y="2789039"/>
            <a:ext cx="1464906" cy="2892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00000000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09295E-E369-9D41-8840-17851AB12033}"/>
              </a:ext>
            </a:extLst>
          </p:cNvPr>
          <p:cNvSpPr/>
          <p:nvPr/>
        </p:nvSpPr>
        <p:spPr>
          <a:xfrm>
            <a:off x="550507" y="3078287"/>
            <a:ext cx="1464906" cy="2892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00010000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4F7BDE-636A-9545-9865-2EC979F83243}"/>
              </a:ext>
            </a:extLst>
          </p:cNvPr>
          <p:cNvSpPr/>
          <p:nvPr/>
        </p:nvSpPr>
        <p:spPr>
          <a:xfrm>
            <a:off x="550507" y="3367535"/>
            <a:ext cx="1464906" cy="2892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10011100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946E09-5A6B-F54C-A248-DE6091D06796}"/>
              </a:ext>
            </a:extLst>
          </p:cNvPr>
          <p:cNvSpPr/>
          <p:nvPr/>
        </p:nvSpPr>
        <p:spPr>
          <a:xfrm>
            <a:off x="550507" y="3656783"/>
            <a:ext cx="1464906" cy="2892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00000000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1F70CF-B39A-D741-AE8B-F7332A737A31}"/>
              </a:ext>
            </a:extLst>
          </p:cNvPr>
          <p:cNvSpPr/>
          <p:nvPr/>
        </p:nvSpPr>
        <p:spPr>
          <a:xfrm>
            <a:off x="550507" y="3946031"/>
            <a:ext cx="1464906" cy="2892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01011000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008B926-AE86-2342-9044-8ED8AF8639C8}"/>
              </a:ext>
            </a:extLst>
          </p:cNvPr>
          <p:cNvSpPr txBox="1"/>
          <p:nvPr/>
        </p:nvSpPr>
        <p:spPr>
          <a:xfrm>
            <a:off x="1089766" y="4305263"/>
            <a:ext cx="553998" cy="3055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400" dirty="0"/>
              <a:t>…</a:t>
            </a:r>
            <a:endParaRPr kumimoji="1"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348D0A-70EA-3E41-B817-31E8ABB3C520}"/>
              </a:ext>
            </a:extLst>
          </p:cNvPr>
          <p:cNvSpPr txBox="1"/>
          <p:nvPr/>
        </p:nvSpPr>
        <p:spPr>
          <a:xfrm>
            <a:off x="719568" y="2417277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Reference</a:t>
            </a:r>
            <a:endParaRPr kumimoji="1" lang="zh-TW" altLang="en-US" dirty="0"/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0428AF13-36DC-A94C-8808-60529CD71E2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015413" y="2933663"/>
            <a:ext cx="9703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06A828-44C3-D845-BD09-10913F0B258E}"/>
              </a:ext>
            </a:extLst>
          </p:cNvPr>
          <p:cNvSpPr txBox="1"/>
          <p:nvPr/>
        </p:nvSpPr>
        <p:spPr>
          <a:xfrm>
            <a:off x="3024243" y="2672053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0000</a:t>
            </a:r>
            <a:r>
              <a:rPr kumimoji="1" lang="en-US" altLang="zh-TW" sz="2800" dirty="0">
                <a:highlight>
                  <a:srgbClr val="00FF00"/>
                </a:highlight>
              </a:rPr>
              <a:t>00</a:t>
            </a:r>
            <a:r>
              <a:rPr kumimoji="1" lang="en-US" altLang="zh-TW" sz="2800" dirty="0">
                <a:highlight>
                  <a:srgbClr val="FFFF00"/>
                </a:highlight>
              </a:rPr>
              <a:t>00</a:t>
            </a:r>
            <a:endParaRPr kumimoji="1" lang="zh-TW" altLang="en-US" sz="2800" dirty="0">
              <a:highlight>
                <a:srgbClr val="FFFF00"/>
              </a:highlight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72B8E42-28D5-AE4C-8A6A-D6CE605D8409}"/>
              </a:ext>
            </a:extLst>
          </p:cNvPr>
          <p:cNvSpPr txBox="1"/>
          <p:nvPr/>
        </p:nvSpPr>
        <p:spPr>
          <a:xfrm>
            <a:off x="2942158" y="3285958"/>
            <a:ext cx="2141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Go to set 0 and check whether “00000000” is in the ways of set 0.</a:t>
            </a:r>
          </a:p>
        </p:txBody>
      </p:sp>
      <p:cxnSp>
        <p:nvCxnSpPr>
          <p:cNvPr id="48" name="直線箭頭接點 47">
            <a:extLst>
              <a:ext uri="{FF2B5EF4-FFF2-40B4-BE49-F238E27FC236}">
                <a16:creationId xmlns:a16="http://schemas.microsoft.com/office/drawing/2014/main" id="{F9FA81E5-48D9-3B4F-BD30-4ED1B85176D9}"/>
              </a:ext>
            </a:extLst>
          </p:cNvPr>
          <p:cNvCxnSpPr>
            <a:cxnSpLocks/>
          </p:cNvCxnSpPr>
          <p:nvPr/>
        </p:nvCxnSpPr>
        <p:spPr>
          <a:xfrm flipV="1">
            <a:off x="4799046" y="2118049"/>
            <a:ext cx="1060578" cy="8156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13629B14-BE15-FD4F-881C-E6FA911DA163}"/>
              </a:ext>
            </a:extLst>
          </p:cNvPr>
          <p:cNvSpPr txBox="1"/>
          <p:nvPr/>
        </p:nvSpPr>
        <p:spPr>
          <a:xfrm>
            <a:off x="5030965" y="2077367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Yes</a:t>
            </a:r>
            <a:endParaRPr kumimoji="1" lang="zh-TW" altLang="en-US" dirty="0"/>
          </a:p>
        </p:txBody>
      </p:sp>
      <p:cxnSp>
        <p:nvCxnSpPr>
          <p:cNvPr id="51" name="直線箭頭接點 50">
            <a:extLst>
              <a:ext uri="{FF2B5EF4-FFF2-40B4-BE49-F238E27FC236}">
                <a16:creationId xmlns:a16="http://schemas.microsoft.com/office/drawing/2014/main" id="{156CE7BE-710F-524D-9E6C-7ADFB84A472F}"/>
              </a:ext>
            </a:extLst>
          </p:cNvPr>
          <p:cNvCxnSpPr>
            <a:cxnSpLocks/>
          </p:cNvCxnSpPr>
          <p:nvPr/>
        </p:nvCxnSpPr>
        <p:spPr>
          <a:xfrm>
            <a:off x="4799046" y="2933663"/>
            <a:ext cx="1060578" cy="578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63CC352-4FB2-4F4F-843B-3CCB82C4DA3A}"/>
              </a:ext>
            </a:extLst>
          </p:cNvPr>
          <p:cNvSpPr txBox="1"/>
          <p:nvPr/>
        </p:nvSpPr>
        <p:spPr>
          <a:xfrm>
            <a:off x="5066616" y="324433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No</a:t>
            </a:r>
            <a:endParaRPr kumimoji="1"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407BD497-6A08-6946-B6E1-7EEEC380253C}"/>
              </a:ext>
            </a:extLst>
          </p:cNvPr>
          <p:cNvSpPr txBox="1"/>
          <p:nvPr/>
        </p:nvSpPr>
        <p:spPr>
          <a:xfrm>
            <a:off x="5859624" y="1832502"/>
            <a:ext cx="5108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/>
              <a:t>Return hit</a:t>
            </a:r>
          </a:p>
          <a:p>
            <a:r>
              <a:rPr kumimoji="1" lang="en-US" altLang="zh-TW" sz="1600" dirty="0"/>
              <a:t>Re-reference the block, set the corresponding NRU bit to 0.</a:t>
            </a:r>
            <a:endParaRPr kumimoji="1"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DA1F681D-8354-EA45-9657-638215F2C60E}"/>
              </a:ext>
            </a:extLst>
          </p:cNvPr>
          <p:cNvSpPr txBox="1"/>
          <p:nvPr/>
        </p:nvSpPr>
        <p:spPr>
          <a:xfrm>
            <a:off x="5848739" y="3125790"/>
            <a:ext cx="5056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Return miss.</a:t>
            </a:r>
          </a:p>
          <a:p>
            <a:r>
              <a:rPr kumimoji="1" lang="en-US" altLang="zh-TW" sz="1600" dirty="0"/>
              <a:t>Check All NRU bits of blocks in set 0 whether there is a block which NRU bit is 1.</a:t>
            </a:r>
          </a:p>
        </p:txBody>
      </p:sp>
      <p:cxnSp>
        <p:nvCxnSpPr>
          <p:cNvPr id="57" name="直線箭頭接點 56">
            <a:extLst>
              <a:ext uri="{FF2B5EF4-FFF2-40B4-BE49-F238E27FC236}">
                <a16:creationId xmlns:a16="http://schemas.microsoft.com/office/drawing/2014/main" id="{35AFC97B-AC2B-7443-80C1-3CB847878413}"/>
              </a:ext>
            </a:extLst>
          </p:cNvPr>
          <p:cNvCxnSpPr>
            <a:cxnSpLocks/>
          </p:cNvCxnSpPr>
          <p:nvPr/>
        </p:nvCxnSpPr>
        <p:spPr>
          <a:xfrm>
            <a:off x="8058540" y="4032300"/>
            <a:ext cx="1060578" cy="578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箭頭接點 57">
            <a:extLst>
              <a:ext uri="{FF2B5EF4-FFF2-40B4-BE49-F238E27FC236}">
                <a16:creationId xmlns:a16="http://schemas.microsoft.com/office/drawing/2014/main" id="{8A9A3641-377E-0647-A62F-2151EF35788E}"/>
              </a:ext>
            </a:extLst>
          </p:cNvPr>
          <p:cNvCxnSpPr>
            <a:cxnSpLocks/>
          </p:cNvCxnSpPr>
          <p:nvPr/>
        </p:nvCxnSpPr>
        <p:spPr>
          <a:xfrm flipH="1">
            <a:off x="7108280" y="4028545"/>
            <a:ext cx="950263" cy="636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371FCEF2-8F15-A148-B72E-41D88ACBCECC}"/>
              </a:ext>
            </a:extLst>
          </p:cNvPr>
          <p:cNvSpPr txBox="1"/>
          <p:nvPr/>
        </p:nvSpPr>
        <p:spPr>
          <a:xfrm>
            <a:off x="7098881" y="402854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Yes</a:t>
            </a:r>
            <a:endParaRPr kumimoji="1"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2861E23-48F0-844D-BB80-3AD9DC158C5F}"/>
              </a:ext>
            </a:extLst>
          </p:cNvPr>
          <p:cNvSpPr txBox="1"/>
          <p:nvPr/>
        </p:nvSpPr>
        <p:spPr>
          <a:xfrm>
            <a:off x="8654145" y="402854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No</a:t>
            </a:r>
            <a:endParaRPr kumimoji="1"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B1D6D052-D566-E24A-BD83-0ABD85022D5F}"/>
              </a:ext>
            </a:extLst>
          </p:cNvPr>
          <p:cNvSpPr txBox="1"/>
          <p:nvPr/>
        </p:nvSpPr>
        <p:spPr>
          <a:xfrm>
            <a:off x="4799046" y="4784263"/>
            <a:ext cx="3259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Choose the one which is closest to the head (way 0) as victim. </a:t>
            </a:r>
            <a:endParaRPr kumimoji="1"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652598BC-36EF-1842-B9C4-0E0AC5D50B99}"/>
              </a:ext>
            </a:extLst>
          </p:cNvPr>
          <p:cNvSpPr txBox="1"/>
          <p:nvPr/>
        </p:nvSpPr>
        <p:spPr>
          <a:xfrm>
            <a:off x="8063207" y="4784263"/>
            <a:ext cx="3141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Reset all NRU bits of set 0 to 1.</a:t>
            </a:r>
          </a:p>
          <a:p>
            <a:r>
              <a:rPr kumimoji="1" lang="en-US" altLang="zh-TW" dirty="0"/>
              <a:t>Choose the way 0 as the victim.</a:t>
            </a:r>
            <a:endParaRPr kumimoji="1"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600D1356-1558-AE49-8A0C-E0F35AFA5AEF}"/>
              </a:ext>
            </a:extLst>
          </p:cNvPr>
          <p:cNvSpPr txBox="1"/>
          <p:nvPr/>
        </p:nvSpPr>
        <p:spPr>
          <a:xfrm>
            <a:off x="5008902" y="6054395"/>
            <a:ext cx="595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Put ”00000000” into victim and set the NRU bit of victim to 0.</a:t>
            </a:r>
            <a:endParaRPr kumimoji="1" lang="zh-TW" altLang="en-US" dirty="0"/>
          </a:p>
        </p:txBody>
      </p:sp>
      <p:cxnSp>
        <p:nvCxnSpPr>
          <p:cNvPr id="69" name="直線箭頭接點 68">
            <a:extLst>
              <a:ext uri="{FF2B5EF4-FFF2-40B4-BE49-F238E27FC236}">
                <a16:creationId xmlns:a16="http://schemas.microsoft.com/office/drawing/2014/main" id="{C9411539-B2A3-F04A-81ED-B971BE436F1C}"/>
              </a:ext>
            </a:extLst>
          </p:cNvPr>
          <p:cNvCxnSpPr>
            <a:cxnSpLocks/>
          </p:cNvCxnSpPr>
          <p:nvPr/>
        </p:nvCxnSpPr>
        <p:spPr>
          <a:xfrm>
            <a:off x="7108281" y="5469766"/>
            <a:ext cx="766756" cy="5301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箭頭接點 70">
            <a:extLst>
              <a:ext uri="{FF2B5EF4-FFF2-40B4-BE49-F238E27FC236}">
                <a16:creationId xmlns:a16="http://schemas.microsoft.com/office/drawing/2014/main" id="{52B9F28F-EF55-1B40-BABB-E4187E77CB2F}"/>
              </a:ext>
            </a:extLst>
          </p:cNvPr>
          <p:cNvCxnSpPr>
            <a:cxnSpLocks/>
          </p:cNvCxnSpPr>
          <p:nvPr/>
        </p:nvCxnSpPr>
        <p:spPr>
          <a:xfrm flipH="1">
            <a:off x="8294914" y="5510852"/>
            <a:ext cx="824204" cy="4890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465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AD3990-9323-F046-951D-B2B67651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Outline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E32806-4284-BC46-94E8-5A98A8854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Pass data from command line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Read / Output file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Data structure of Cache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Simulation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902376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8563BC-ECC4-5542-A9A1-83D10BBF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Extract the reference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9BE047-715D-2548-930D-622D862FA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8309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Block size : 8 bytes</a:t>
            </a:r>
          </a:p>
          <a:p>
            <a:pPr marL="0" indent="0">
              <a:buNone/>
            </a:pPr>
            <a:r>
              <a:rPr kumimoji="1" lang="en-US" altLang="zh-TW" dirty="0"/>
              <a:t>Number of set : 16</a:t>
            </a:r>
          </a:p>
          <a:p>
            <a:pPr marL="0" indent="0">
              <a:buNone/>
            </a:pPr>
            <a:r>
              <a:rPr kumimoji="1" lang="en-US" altLang="zh-TW" dirty="0"/>
              <a:t>Indexing policy : LSB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 </a:t>
            </a:r>
            <a:r>
              <a:rPr kumimoji="1" lang="en-US" altLang="zh-TW" sz="4400" dirty="0"/>
              <a:t>0010</a:t>
            </a:r>
            <a:r>
              <a:rPr kumimoji="1" lang="en-US" altLang="zh-TW" sz="4400" dirty="0">
                <a:highlight>
                  <a:srgbClr val="00FF00"/>
                </a:highlight>
              </a:rPr>
              <a:t>1010</a:t>
            </a:r>
            <a:r>
              <a:rPr kumimoji="1" lang="en-US" altLang="zh-TW" sz="4400" dirty="0">
                <a:highlight>
                  <a:srgbClr val="FFFF00"/>
                </a:highlight>
              </a:rPr>
              <a:t>001</a:t>
            </a:r>
            <a:endParaRPr kumimoji="1" lang="zh-TW" altLang="en-US" dirty="0">
              <a:highlight>
                <a:srgbClr val="FFFF00"/>
              </a:highlight>
            </a:endParaRPr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9EA4A1A5-0A25-824E-B7ED-28D792D01801}"/>
              </a:ext>
            </a:extLst>
          </p:cNvPr>
          <p:cNvCxnSpPr/>
          <p:nvPr/>
        </p:nvCxnSpPr>
        <p:spPr>
          <a:xfrm>
            <a:off x="3693979" y="4639997"/>
            <a:ext cx="0" cy="339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4E4B42AB-37B8-0243-9C23-9B407A9D888D}"/>
              </a:ext>
            </a:extLst>
          </p:cNvPr>
          <p:cNvSpPr txBox="1"/>
          <p:nvPr/>
        </p:nvSpPr>
        <p:spPr>
          <a:xfrm>
            <a:off x="3200510" y="4979044"/>
            <a:ext cx="986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Ignore</a:t>
            </a:r>
            <a:endParaRPr kumimoji="1" lang="zh-TW" altLang="en-US" sz="2400" dirty="0"/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176ED974-DD6B-1146-845C-86386EBD3FDF}"/>
              </a:ext>
            </a:extLst>
          </p:cNvPr>
          <p:cNvCxnSpPr>
            <a:cxnSpLocks/>
          </p:cNvCxnSpPr>
          <p:nvPr/>
        </p:nvCxnSpPr>
        <p:spPr>
          <a:xfrm>
            <a:off x="2660622" y="4644093"/>
            <a:ext cx="0" cy="79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1B822F84-BB4C-1C4B-9803-BD8CD08125B9}"/>
              </a:ext>
            </a:extLst>
          </p:cNvPr>
          <p:cNvSpPr txBox="1"/>
          <p:nvPr/>
        </p:nvSpPr>
        <p:spPr>
          <a:xfrm>
            <a:off x="1355553" y="5548923"/>
            <a:ext cx="261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Indexing bits : 1010</a:t>
            </a:r>
            <a:endParaRPr kumimoji="1" lang="zh-TW" altLang="en-US" sz="240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A6349DD5-8AD2-E046-8188-93C3FACE967D}"/>
              </a:ext>
            </a:extLst>
          </p:cNvPr>
          <p:cNvSpPr txBox="1">
            <a:spLocks/>
          </p:cNvSpPr>
          <p:nvPr/>
        </p:nvSpPr>
        <p:spPr>
          <a:xfrm>
            <a:off x="5870512" y="1825625"/>
            <a:ext cx="38830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TW" dirty="0"/>
              <a:t>Block size : 8 bytes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TW" dirty="0"/>
              <a:t>Number of set : 16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TW" dirty="0"/>
              <a:t> </a:t>
            </a:r>
            <a:r>
              <a:rPr kumimoji="1" lang="en-US" altLang="zh-TW" sz="4400" dirty="0">
                <a:highlight>
                  <a:srgbClr val="00FF00"/>
                </a:highlight>
              </a:rPr>
              <a:t>0</a:t>
            </a:r>
            <a:r>
              <a:rPr kumimoji="1" lang="en-US" altLang="zh-TW" sz="4400" dirty="0"/>
              <a:t>01</a:t>
            </a:r>
            <a:r>
              <a:rPr kumimoji="1" lang="en-US" altLang="zh-TW" sz="4400" dirty="0">
                <a:highlight>
                  <a:srgbClr val="00FF00"/>
                </a:highlight>
              </a:rPr>
              <a:t>01</a:t>
            </a:r>
            <a:r>
              <a:rPr kumimoji="1" lang="en-US" altLang="zh-TW" sz="4400" dirty="0"/>
              <a:t>0</a:t>
            </a:r>
            <a:r>
              <a:rPr kumimoji="1" lang="en-US" altLang="zh-TW" sz="4400" dirty="0">
                <a:highlight>
                  <a:srgbClr val="00FF00"/>
                </a:highlight>
              </a:rPr>
              <a:t>1</a:t>
            </a:r>
            <a:r>
              <a:rPr kumimoji="1" lang="en-US" altLang="zh-TW" sz="4400" dirty="0"/>
              <a:t>0</a:t>
            </a:r>
            <a:r>
              <a:rPr kumimoji="1" lang="en-US" altLang="zh-TW" sz="4400" dirty="0">
                <a:highlight>
                  <a:srgbClr val="FFFF00"/>
                </a:highlight>
              </a:rPr>
              <a:t>001</a:t>
            </a:r>
            <a:endParaRPr kumimoji="1" lang="zh-TW" altLang="en-US" dirty="0">
              <a:highlight>
                <a:srgbClr val="FFFF00"/>
              </a:highlight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ECE312D3-7A72-CB48-851A-5837BDA1CF10}"/>
              </a:ext>
            </a:extLst>
          </p:cNvPr>
          <p:cNvCxnSpPr/>
          <p:nvPr/>
        </p:nvCxnSpPr>
        <p:spPr>
          <a:xfrm>
            <a:off x="8726290" y="4639997"/>
            <a:ext cx="0" cy="339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F82B83A-331E-9149-9A15-7C81B4330D68}"/>
              </a:ext>
            </a:extLst>
          </p:cNvPr>
          <p:cNvSpPr txBox="1"/>
          <p:nvPr/>
        </p:nvSpPr>
        <p:spPr>
          <a:xfrm>
            <a:off x="8232821" y="4979044"/>
            <a:ext cx="986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Ignore</a:t>
            </a:r>
            <a:endParaRPr kumimoji="1" lang="zh-TW" altLang="en-US" sz="24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13C8C81-1123-1041-8406-642D59AD9AEF}"/>
              </a:ext>
            </a:extLst>
          </p:cNvPr>
          <p:cNvCxnSpPr>
            <a:cxnSpLocks/>
          </p:cNvCxnSpPr>
          <p:nvPr/>
        </p:nvCxnSpPr>
        <p:spPr>
          <a:xfrm flipH="1">
            <a:off x="7692933" y="4639997"/>
            <a:ext cx="210096" cy="8007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647C2BD-A18C-504F-9AA6-92A90F4C6A70}"/>
              </a:ext>
            </a:extLst>
          </p:cNvPr>
          <p:cNvSpPr txBox="1"/>
          <p:nvPr/>
        </p:nvSpPr>
        <p:spPr>
          <a:xfrm>
            <a:off x="6272000" y="5575646"/>
            <a:ext cx="261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Indexing bits : 0011</a:t>
            </a:r>
            <a:endParaRPr kumimoji="1" lang="zh-TW" altLang="en-US" sz="2400" dirty="0"/>
          </a:p>
        </p:txBody>
      </p: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54F8900B-B7EA-1645-8B61-E7F90A015D11}"/>
              </a:ext>
            </a:extLst>
          </p:cNvPr>
          <p:cNvCxnSpPr>
            <a:cxnSpLocks/>
          </p:cNvCxnSpPr>
          <p:nvPr/>
        </p:nvCxnSpPr>
        <p:spPr>
          <a:xfrm>
            <a:off x="7302164" y="4525347"/>
            <a:ext cx="349048" cy="9153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AFF48E4C-D77E-4149-8F78-B4C210C998C1}"/>
              </a:ext>
            </a:extLst>
          </p:cNvPr>
          <p:cNvCxnSpPr>
            <a:cxnSpLocks/>
          </p:cNvCxnSpPr>
          <p:nvPr/>
        </p:nvCxnSpPr>
        <p:spPr>
          <a:xfrm>
            <a:off x="7106779" y="4505060"/>
            <a:ext cx="470290" cy="9356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29F517DF-40CF-BA45-B46C-120C6A48D3B9}"/>
              </a:ext>
            </a:extLst>
          </p:cNvPr>
          <p:cNvCxnSpPr>
            <a:cxnSpLocks/>
          </p:cNvCxnSpPr>
          <p:nvPr/>
        </p:nvCxnSpPr>
        <p:spPr>
          <a:xfrm>
            <a:off x="6131859" y="4531783"/>
            <a:ext cx="1383996" cy="9089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377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4B6B94-9261-1A4F-B5F3-642FB9E6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How to find proper indexing bits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FC8973-420E-AC4A-8F4F-45D90473C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529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Exhausted search?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Read the reference paper from p10 to p13?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Attend the </a:t>
            </a:r>
            <a:r>
              <a:rPr kumimoji="1" lang="zh-TW" altLang="en-US" dirty="0"/>
              <a:t>助教課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84B9E2F-97B3-9A45-849A-B8DAACD70F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50000"/>
          <a:stretch/>
        </p:blipFill>
        <p:spPr>
          <a:xfrm>
            <a:off x="7604449" y="2028665"/>
            <a:ext cx="964163" cy="86910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2111BFA-0DDE-6D49-815D-0839726EE8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8163"/>
          <a:stretch/>
        </p:blipFill>
        <p:spPr>
          <a:xfrm>
            <a:off x="4134304" y="1545643"/>
            <a:ext cx="851742" cy="91757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4C0CFE3-4409-E040-89AA-AE6C60D989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50000"/>
          <a:stretch/>
        </p:blipFill>
        <p:spPr>
          <a:xfrm>
            <a:off x="4078093" y="2675588"/>
            <a:ext cx="964163" cy="86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1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335C36-20A9-394D-87E9-7B87DFAB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The method of reference paper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5F9A13-F40C-F349-8F88-BCED316D7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Correlation of two bits : C</a:t>
            </a:r>
            <a:r>
              <a:rPr kumimoji="1" lang="en-US" altLang="zh-TW" i="1" baseline="-25000" dirty="0"/>
              <a:t>i, j  </a:t>
            </a:r>
            <a:r>
              <a:rPr kumimoji="1" lang="en-US" altLang="zh-TW" dirty="0"/>
              <a:t>= min(</a:t>
            </a:r>
            <a:r>
              <a:rPr kumimoji="1" lang="en-US" altLang="zh-TW" dirty="0" err="1"/>
              <a:t>E</a:t>
            </a:r>
            <a:r>
              <a:rPr kumimoji="1" lang="en-US" altLang="zh-TW" i="1" baseline="-25000" dirty="0" err="1"/>
              <a:t>i,j</a:t>
            </a:r>
            <a:r>
              <a:rPr kumimoji="1" lang="en-US" altLang="zh-TW" i="1" baseline="-25000" dirty="0"/>
              <a:t>  , </a:t>
            </a:r>
            <a:r>
              <a:rPr kumimoji="1" lang="en-US" altLang="zh-TW" dirty="0" err="1"/>
              <a:t>D</a:t>
            </a:r>
            <a:r>
              <a:rPr kumimoji="1" lang="en-US" altLang="zh-TW" i="1" baseline="-25000" dirty="0" err="1"/>
              <a:t>i,j</a:t>
            </a:r>
            <a:r>
              <a:rPr kumimoji="1" lang="en-US" altLang="zh-TW" i="1" baseline="-25000" dirty="0"/>
              <a:t> </a:t>
            </a:r>
            <a:r>
              <a:rPr kumimoji="1" lang="en-US" altLang="zh-TW" dirty="0"/>
              <a:t>) / max (</a:t>
            </a:r>
            <a:r>
              <a:rPr kumimoji="1" lang="en-US" altLang="zh-TW" dirty="0" err="1"/>
              <a:t>E</a:t>
            </a:r>
            <a:r>
              <a:rPr kumimoji="1" lang="en-US" altLang="zh-TW" i="1" baseline="-25000" dirty="0" err="1"/>
              <a:t>i,j</a:t>
            </a:r>
            <a:r>
              <a:rPr kumimoji="1" lang="en-US" altLang="zh-TW" i="1" baseline="-25000" dirty="0"/>
              <a:t>  , </a:t>
            </a:r>
            <a:r>
              <a:rPr kumimoji="1" lang="en-US" altLang="zh-TW" dirty="0" err="1"/>
              <a:t>D</a:t>
            </a:r>
            <a:r>
              <a:rPr kumimoji="1" lang="en-US" altLang="zh-TW" i="1" baseline="-25000" dirty="0" err="1"/>
              <a:t>i,j</a:t>
            </a:r>
            <a:r>
              <a:rPr kumimoji="1" lang="en-US" altLang="zh-TW" i="1" baseline="-25000" dirty="0"/>
              <a:t> </a:t>
            </a:r>
            <a:r>
              <a:rPr kumimoji="1" lang="en-US" altLang="zh-TW" dirty="0"/>
              <a:t>) </a:t>
            </a:r>
          </a:p>
          <a:p>
            <a:pPr marL="0" indent="0">
              <a:buNone/>
            </a:pPr>
            <a:r>
              <a:rPr kumimoji="1" lang="en-US" altLang="zh-TW" dirty="0" err="1"/>
              <a:t>E</a:t>
            </a:r>
            <a:r>
              <a:rPr kumimoji="1" lang="en-US" altLang="zh-TW" i="1" baseline="-25000" dirty="0" err="1"/>
              <a:t>i,j</a:t>
            </a:r>
            <a:r>
              <a:rPr kumimoji="1" lang="en-US" altLang="zh-TW" i="1" baseline="-25000" dirty="0"/>
              <a:t> </a:t>
            </a:r>
            <a:r>
              <a:rPr kumimoji="1" lang="en-US" altLang="zh-TW" dirty="0"/>
              <a:t> : The number of references having the same values at address bits a</a:t>
            </a:r>
            <a:r>
              <a:rPr kumimoji="1" lang="en-US" altLang="zh-TW" baseline="-25000" dirty="0"/>
              <a:t>i </a:t>
            </a:r>
            <a:r>
              <a:rPr kumimoji="1" lang="en-US" altLang="zh-TW" dirty="0"/>
              <a:t>and </a:t>
            </a:r>
            <a:r>
              <a:rPr kumimoji="1" lang="en-US" altLang="zh-TW" dirty="0" err="1"/>
              <a:t>a</a:t>
            </a:r>
            <a:r>
              <a:rPr kumimoji="1" lang="en-US" altLang="zh-TW" baseline="-25000" dirty="0" err="1"/>
              <a:t>j</a:t>
            </a:r>
            <a:r>
              <a:rPr kumimoji="1" lang="en-US" altLang="zh-TW" baseline="-25000" dirty="0"/>
              <a:t> </a:t>
            </a:r>
            <a:r>
              <a:rPr kumimoji="1" lang="en-US" altLang="zh-TW" dirty="0"/>
              <a:t>.</a:t>
            </a:r>
          </a:p>
          <a:p>
            <a:pPr marL="0" indent="0">
              <a:buNone/>
            </a:pPr>
            <a:r>
              <a:rPr kumimoji="1" lang="en-US" altLang="zh-TW" dirty="0" err="1"/>
              <a:t>D</a:t>
            </a:r>
            <a:r>
              <a:rPr kumimoji="1" lang="en-US" altLang="zh-TW" i="1" baseline="-25000" dirty="0" err="1"/>
              <a:t>i,j</a:t>
            </a:r>
            <a:r>
              <a:rPr kumimoji="1" lang="en-US" altLang="zh-TW" i="1" baseline="-25000" dirty="0"/>
              <a:t> </a:t>
            </a:r>
            <a:r>
              <a:rPr kumimoji="1" lang="en-US" altLang="zh-TW" dirty="0"/>
              <a:t>: The number of references having different values at address bits a</a:t>
            </a:r>
            <a:r>
              <a:rPr kumimoji="1" lang="en-US" altLang="zh-TW" baseline="-25000" dirty="0"/>
              <a:t>i </a:t>
            </a:r>
            <a:r>
              <a:rPr kumimoji="1" lang="en-US" altLang="zh-TW" dirty="0"/>
              <a:t>and </a:t>
            </a:r>
            <a:r>
              <a:rPr kumimoji="1" lang="en-US" altLang="zh-TW" dirty="0" err="1"/>
              <a:t>a</a:t>
            </a:r>
            <a:r>
              <a:rPr kumimoji="1" lang="en-US" altLang="zh-TW" baseline="-25000" dirty="0" err="1"/>
              <a:t>j</a:t>
            </a:r>
            <a:r>
              <a:rPr kumimoji="1" lang="en-US" altLang="zh-TW" baseline="-25000" dirty="0"/>
              <a:t> </a:t>
            </a:r>
            <a:r>
              <a:rPr kumimoji="1" lang="en-US" altLang="zh-TW" dirty="0"/>
              <a:t>.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F6297F5-82D8-0948-9CEC-921192650A89}"/>
              </a:ext>
            </a:extLst>
          </p:cNvPr>
          <p:cNvSpPr/>
          <p:nvPr/>
        </p:nvSpPr>
        <p:spPr>
          <a:xfrm>
            <a:off x="660917" y="4568492"/>
            <a:ext cx="2418185" cy="28924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0 0 0 0 0 0 0 0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5C18AC-261D-BC4E-A761-EE8CBC858B87}"/>
              </a:ext>
            </a:extLst>
          </p:cNvPr>
          <p:cNvSpPr/>
          <p:nvPr/>
        </p:nvSpPr>
        <p:spPr>
          <a:xfrm>
            <a:off x="660917" y="4911629"/>
            <a:ext cx="2418185" cy="28924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0 0 0 1 0 0 0 0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EB1587-3BED-8C4A-B1A9-325A472C13E5}"/>
              </a:ext>
            </a:extLst>
          </p:cNvPr>
          <p:cNvSpPr/>
          <p:nvPr/>
        </p:nvSpPr>
        <p:spPr>
          <a:xfrm>
            <a:off x="660917" y="5291612"/>
            <a:ext cx="2418185" cy="28924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1 0 0 1 1 1 0 0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C8463E-D7D6-F947-A410-690185DD160D}"/>
              </a:ext>
            </a:extLst>
          </p:cNvPr>
          <p:cNvSpPr/>
          <p:nvPr/>
        </p:nvSpPr>
        <p:spPr>
          <a:xfrm>
            <a:off x="660918" y="5653990"/>
            <a:ext cx="2418185" cy="28924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0 0 0 0 0 0 0 0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B4B9ED-A1CD-D14D-B7EB-78D7EFAB0E55}"/>
              </a:ext>
            </a:extLst>
          </p:cNvPr>
          <p:cNvSpPr/>
          <p:nvPr/>
        </p:nvSpPr>
        <p:spPr>
          <a:xfrm>
            <a:off x="660918" y="6032339"/>
            <a:ext cx="2418185" cy="28924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0 1 0 1 1 0 0 0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2201CF7-E303-0648-BF62-08576092F128}"/>
              </a:ext>
            </a:extLst>
          </p:cNvPr>
          <p:cNvSpPr/>
          <p:nvPr/>
        </p:nvSpPr>
        <p:spPr>
          <a:xfrm>
            <a:off x="660916" y="4211776"/>
            <a:ext cx="2418185" cy="28924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a</a:t>
            </a:r>
            <a:r>
              <a:rPr kumimoji="1" lang="en-US" altLang="zh-TW" sz="2000" baseline="-25000" dirty="0">
                <a:solidFill>
                  <a:schemeClr val="tx1"/>
                </a:solidFill>
              </a:rPr>
              <a:t>7  </a:t>
            </a:r>
            <a:r>
              <a:rPr kumimoji="1" lang="en-US" altLang="zh-TW" sz="2000" dirty="0">
                <a:solidFill>
                  <a:schemeClr val="tx1"/>
                </a:solidFill>
              </a:rPr>
              <a:t>a</a:t>
            </a:r>
            <a:r>
              <a:rPr kumimoji="1" lang="en-US" altLang="zh-TW" sz="2000" baseline="-25000" dirty="0">
                <a:solidFill>
                  <a:schemeClr val="tx1"/>
                </a:solidFill>
              </a:rPr>
              <a:t>6 </a:t>
            </a:r>
            <a:r>
              <a:rPr kumimoji="1" lang="en-US" altLang="zh-TW" sz="2000" dirty="0">
                <a:solidFill>
                  <a:schemeClr val="tx1"/>
                </a:solidFill>
              </a:rPr>
              <a:t>a</a:t>
            </a:r>
            <a:r>
              <a:rPr kumimoji="1" lang="en-US" altLang="zh-TW" sz="2000" baseline="-25000" dirty="0">
                <a:solidFill>
                  <a:schemeClr val="tx1"/>
                </a:solidFill>
              </a:rPr>
              <a:t>5 </a:t>
            </a:r>
            <a:r>
              <a:rPr kumimoji="1" lang="en-US" altLang="zh-TW" sz="2000" dirty="0">
                <a:solidFill>
                  <a:schemeClr val="tx1"/>
                </a:solidFill>
              </a:rPr>
              <a:t>a</a:t>
            </a:r>
            <a:r>
              <a:rPr kumimoji="1" lang="en-US" altLang="zh-TW" sz="2000" baseline="-25000" dirty="0">
                <a:solidFill>
                  <a:schemeClr val="tx1"/>
                </a:solidFill>
              </a:rPr>
              <a:t>4 </a:t>
            </a:r>
            <a:r>
              <a:rPr kumimoji="1" lang="en-US" altLang="zh-TW" sz="2000" dirty="0">
                <a:solidFill>
                  <a:schemeClr val="tx1"/>
                </a:solidFill>
              </a:rPr>
              <a:t>a</a:t>
            </a:r>
            <a:r>
              <a:rPr kumimoji="1" lang="en-US" altLang="zh-TW" sz="2000" baseline="-25000" dirty="0">
                <a:solidFill>
                  <a:schemeClr val="tx1"/>
                </a:solidFill>
              </a:rPr>
              <a:t>3 </a:t>
            </a:r>
            <a:r>
              <a:rPr kumimoji="1" lang="en-US" altLang="zh-TW" sz="2000" dirty="0">
                <a:solidFill>
                  <a:schemeClr val="tx1"/>
                </a:solidFill>
              </a:rPr>
              <a:t>a</a:t>
            </a:r>
            <a:r>
              <a:rPr kumimoji="1" lang="en-US" altLang="zh-TW" sz="2000" baseline="-25000" dirty="0">
                <a:solidFill>
                  <a:schemeClr val="tx1"/>
                </a:solidFill>
              </a:rPr>
              <a:t>2 </a:t>
            </a:r>
            <a:r>
              <a:rPr kumimoji="1" lang="en-US" altLang="zh-TW" sz="2000" dirty="0">
                <a:solidFill>
                  <a:schemeClr val="tx1"/>
                </a:solidFill>
              </a:rPr>
              <a:t>a</a:t>
            </a:r>
            <a:r>
              <a:rPr kumimoji="1" lang="en-US" altLang="zh-TW" sz="2000" baseline="-25000" dirty="0">
                <a:solidFill>
                  <a:schemeClr val="tx1"/>
                </a:solidFill>
              </a:rPr>
              <a:t>1  </a:t>
            </a:r>
            <a:r>
              <a:rPr kumimoji="1" lang="en-US" altLang="zh-TW" sz="2000" dirty="0">
                <a:solidFill>
                  <a:schemeClr val="tx1"/>
                </a:solidFill>
              </a:rPr>
              <a:t>a</a:t>
            </a:r>
            <a:r>
              <a:rPr kumimoji="1" lang="en-US" altLang="zh-TW" sz="2000" baseline="-25000" dirty="0">
                <a:solidFill>
                  <a:schemeClr val="tx1"/>
                </a:solidFill>
              </a:rPr>
              <a:t>0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0263434-1640-1142-8A3F-3EFE6524856A}"/>
              </a:ext>
            </a:extLst>
          </p:cNvPr>
          <p:cNvSpPr txBox="1"/>
          <p:nvPr/>
        </p:nvSpPr>
        <p:spPr>
          <a:xfrm>
            <a:off x="3256384" y="4566076"/>
            <a:ext cx="18846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Example : C</a:t>
            </a:r>
            <a:r>
              <a:rPr kumimoji="1" lang="en-US" altLang="zh-TW" sz="2400" baseline="-25000" dirty="0"/>
              <a:t>2,3</a:t>
            </a:r>
          </a:p>
          <a:p>
            <a:r>
              <a:rPr kumimoji="1" lang="en-US" altLang="zh-TW" sz="2400" dirty="0"/>
              <a:t>E</a:t>
            </a:r>
            <a:r>
              <a:rPr kumimoji="1" lang="en-US" altLang="zh-TW" sz="2400" baseline="-25000" dirty="0"/>
              <a:t>2,3</a:t>
            </a:r>
            <a:r>
              <a:rPr kumimoji="1" lang="en-US" altLang="zh-TW" sz="2400" dirty="0"/>
              <a:t> = 4</a:t>
            </a:r>
          </a:p>
          <a:p>
            <a:r>
              <a:rPr kumimoji="1" lang="en-US" altLang="zh-TW" sz="2400" dirty="0"/>
              <a:t>D</a:t>
            </a:r>
            <a:r>
              <a:rPr kumimoji="1" lang="en-US" altLang="zh-TW" sz="2400" baseline="-25000" dirty="0"/>
              <a:t>2,3 </a:t>
            </a:r>
            <a:r>
              <a:rPr kumimoji="1" lang="en-US" altLang="zh-TW" sz="2400" dirty="0"/>
              <a:t>= 1</a:t>
            </a:r>
          </a:p>
          <a:p>
            <a:r>
              <a:rPr kumimoji="1" lang="en-US" altLang="zh-TW" sz="2400" dirty="0"/>
              <a:t>C</a:t>
            </a:r>
            <a:r>
              <a:rPr kumimoji="1" lang="en-US" altLang="zh-TW" sz="2400" baseline="-25000" dirty="0"/>
              <a:t>2,3 </a:t>
            </a:r>
            <a:r>
              <a:rPr kumimoji="1" lang="en-US" altLang="zh-TW" sz="2400" dirty="0"/>
              <a:t> = 1/4</a:t>
            </a:r>
            <a:endParaRPr kumimoji="1" lang="en-US" altLang="zh-TW" sz="2400" baseline="-250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DF69375-A04B-2944-B3C4-585B693DD4A7}"/>
              </a:ext>
            </a:extLst>
          </p:cNvPr>
          <p:cNvSpPr txBox="1"/>
          <p:nvPr/>
        </p:nvSpPr>
        <p:spPr>
          <a:xfrm>
            <a:off x="5529264" y="4611607"/>
            <a:ext cx="18846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Example : C</a:t>
            </a:r>
            <a:r>
              <a:rPr kumimoji="1" lang="en-US" altLang="zh-TW" sz="2400" baseline="-25000" dirty="0"/>
              <a:t>5,7</a:t>
            </a:r>
          </a:p>
          <a:p>
            <a:r>
              <a:rPr kumimoji="1" lang="en-US" altLang="zh-TW" sz="2400" dirty="0"/>
              <a:t>E</a:t>
            </a:r>
            <a:r>
              <a:rPr kumimoji="1" lang="en-US" altLang="zh-TW" sz="2400" baseline="-25000" dirty="0"/>
              <a:t>5,7</a:t>
            </a:r>
            <a:r>
              <a:rPr kumimoji="1" lang="en-US" altLang="zh-TW" sz="2400" dirty="0"/>
              <a:t> = 4</a:t>
            </a:r>
          </a:p>
          <a:p>
            <a:r>
              <a:rPr kumimoji="1" lang="en-US" altLang="zh-TW" sz="2400" dirty="0"/>
              <a:t>D</a:t>
            </a:r>
            <a:r>
              <a:rPr kumimoji="1" lang="en-US" altLang="zh-TW" sz="2400" baseline="-25000" dirty="0"/>
              <a:t>5,7 </a:t>
            </a:r>
            <a:r>
              <a:rPr kumimoji="1" lang="en-US" altLang="zh-TW" sz="2400" dirty="0"/>
              <a:t>= 1</a:t>
            </a:r>
          </a:p>
          <a:p>
            <a:r>
              <a:rPr kumimoji="1" lang="en-US" altLang="zh-TW" sz="2400" dirty="0"/>
              <a:t>C</a:t>
            </a:r>
            <a:r>
              <a:rPr kumimoji="1" lang="en-US" altLang="zh-TW" sz="2400" baseline="-25000" dirty="0"/>
              <a:t>5,7 </a:t>
            </a:r>
            <a:r>
              <a:rPr kumimoji="1" lang="en-US" altLang="zh-TW" sz="2400" dirty="0"/>
              <a:t> = 1/4</a:t>
            </a:r>
            <a:endParaRPr kumimoji="1" lang="en-US" altLang="zh-TW" sz="2400" baseline="-25000" dirty="0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241ACD6-3BC4-354F-A5D7-26343F822520}"/>
              </a:ext>
            </a:extLst>
          </p:cNvPr>
          <p:cNvCxnSpPr>
            <a:cxnSpLocks/>
          </p:cNvCxnSpPr>
          <p:nvPr/>
        </p:nvCxnSpPr>
        <p:spPr>
          <a:xfrm flipH="1">
            <a:off x="2435290" y="4611607"/>
            <a:ext cx="426388" cy="17891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AAEBF7A-1F1E-3A4F-95DB-94A38EDEE80B}"/>
              </a:ext>
            </a:extLst>
          </p:cNvPr>
          <p:cNvCxnSpPr>
            <a:cxnSpLocks/>
          </p:cNvCxnSpPr>
          <p:nvPr/>
        </p:nvCxnSpPr>
        <p:spPr>
          <a:xfrm>
            <a:off x="2435290" y="4566076"/>
            <a:ext cx="446313" cy="18347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0EA9AF9-2999-5545-9C25-ED544D472195}"/>
              </a:ext>
            </a:extLst>
          </p:cNvPr>
          <p:cNvSpPr txBox="1"/>
          <p:nvPr/>
        </p:nvSpPr>
        <p:spPr>
          <a:xfrm>
            <a:off x="2108377" y="6410029"/>
            <a:ext cx="114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Offset bits</a:t>
            </a:r>
            <a:endParaRPr kumimoji="1"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EC9340E-D74A-D743-8AFD-DF536544269D}"/>
              </a:ext>
            </a:extLst>
          </p:cNvPr>
          <p:cNvSpPr txBox="1"/>
          <p:nvPr/>
        </p:nvSpPr>
        <p:spPr>
          <a:xfrm>
            <a:off x="7959013" y="4238218"/>
            <a:ext cx="325638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C</a:t>
            </a:r>
            <a:r>
              <a:rPr kumimoji="1" lang="en-US" altLang="zh-TW" sz="2400" baseline="-25000" dirty="0"/>
              <a:t>2,2  </a:t>
            </a:r>
            <a:r>
              <a:rPr kumimoji="1" lang="en-US" altLang="zh-TW" sz="2400" dirty="0">
                <a:highlight>
                  <a:srgbClr val="FFFF00"/>
                </a:highlight>
              </a:rPr>
              <a:t>C</a:t>
            </a:r>
            <a:r>
              <a:rPr kumimoji="1" lang="en-US" altLang="zh-TW" sz="2400" baseline="-25000" dirty="0">
                <a:highlight>
                  <a:srgbClr val="FFFF00"/>
                </a:highlight>
              </a:rPr>
              <a:t>2,3  </a:t>
            </a:r>
            <a:r>
              <a:rPr kumimoji="1" lang="en-US" altLang="zh-TW" sz="2400" dirty="0">
                <a:highlight>
                  <a:srgbClr val="FFFF00"/>
                </a:highlight>
              </a:rPr>
              <a:t>C</a:t>
            </a:r>
            <a:r>
              <a:rPr kumimoji="1" lang="en-US" altLang="zh-TW" sz="2400" baseline="-25000" dirty="0">
                <a:highlight>
                  <a:srgbClr val="FFFF00"/>
                </a:highlight>
              </a:rPr>
              <a:t>2,4  </a:t>
            </a:r>
            <a:r>
              <a:rPr kumimoji="1" lang="en-US" altLang="zh-TW" sz="2400" dirty="0">
                <a:highlight>
                  <a:srgbClr val="FFFF00"/>
                </a:highlight>
              </a:rPr>
              <a:t>C</a:t>
            </a:r>
            <a:r>
              <a:rPr kumimoji="1" lang="en-US" altLang="zh-TW" sz="2400" baseline="-25000" dirty="0">
                <a:highlight>
                  <a:srgbClr val="FFFF00"/>
                </a:highlight>
              </a:rPr>
              <a:t>2,5  </a:t>
            </a:r>
            <a:r>
              <a:rPr kumimoji="1" lang="en-US" altLang="zh-TW" sz="2400" dirty="0">
                <a:highlight>
                  <a:srgbClr val="FFFF00"/>
                </a:highlight>
              </a:rPr>
              <a:t>C</a:t>
            </a:r>
            <a:r>
              <a:rPr kumimoji="1" lang="en-US" altLang="zh-TW" sz="2400" baseline="-25000" dirty="0">
                <a:highlight>
                  <a:srgbClr val="FFFF00"/>
                </a:highlight>
              </a:rPr>
              <a:t>2,6  </a:t>
            </a:r>
            <a:r>
              <a:rPr kumimoji="1" lang="en-US" altLang="zh-TW" sz="2400" dirty="0">
                <a:highlight>
                  <a:srgbClr val="FFFF00"/>
                </a:highlight>
              </a:rPr>
              <a:t>C</a:t>
            </a:r>
            <a:r>
              <a:rPr kumimoji="1" lang="en-US" altLang="zh-TW" sz="2400" baseline="-25000" dirty="0">
                <a:highlight>
                  <a:srgbClr val="FFFF00"/>
                </a:highlight>
              </a:rPr>
              <a:t>2,7</a:t>
            </a:r>
          </a:p>
          <a:p>
            <a:r>
              <a:rPr kumimoji="1" lang="en-US" altLang="zh-TW" sz="2400" dirty="0"/>
              <a:t>C</a:t>
            </a:r>
            <a:r>
              <a:rPr kumimoji="1" lang="en-US" altLang="zh-TW" sz="2400" baseline="-25000" dirty="0"/>
              <a:t>3,2  </a:t>
            </a:r>
            <a:r>
              <a:rPr kumimoji="1" lang="en-US" altLang="zh-TW" sz="2400" dirty="0"/>
              <a:t>C</a:t>
            </a:r>
            <a:r>
              <a:rPr kumimoji="1" lang="en-US" altLang="zh-TW" sz="2400" baseline="-25000" dirty="0"/>
              <a:t>3,3  </a:t>
            </a:r>
            <a:r>
              <a:rPr kumimoji="1" lang="en-US" altLang="zh-TW" sz="2400" dirty="0">
                <a:highlight>
                  <a:srgbClr val="FFFF00"/>
                </a:highlight>
              </a:rPr>
              <a:t>C</a:t>
            </a:r>
            <a:r>
              <a:rPr kumimoji="1" lang="en-US" altLang="zh-TW" sz="2400" baseline="-25000" dirty="0">
                <a:highlight>
                  <a:srgbClr val="FFFF00"/>
                </a:highlight>
              </a:rPr>
              <a:t>3,4  </a:t>
            </a:r>
            <a:r>
              <a:rPr kumimoji="1" lang="en-US" altLang="zh-TW" sz="2400" dirty="0">
                <a:highlight>
                  <a:srgbClr val="FFFF00"/>
                </a:highlight>
              </a:rPr>
              <a:t>C</a:t>
            </a:r>
            <a:r>
              <a:rPr kumimoji="1" lang="en-US" altLang="zh-TW" sz="2400" baseline="-25000" dirty="0">
                <a:highlight>
                  <a:srgbClr val="FFFF00"/>
                </a:highlight>
              </a:rPr>
              <a:t>3,5  </a:t>
            </a:r>
            <a:r>
              <a:rPr kumimoji="1" lang="en-US" altLang="zh-TW" sz="2400" dirty="0">
                <a:highlight>
                  <a:srgbClr val="FFFF00"/>
                </a:highlight>
              </a:rPr>
              <a:t>C</a:t>
            </a:r>
            <a:r>
              <a:rPr kumimoji="1" lang="en-US" altLang="zh-TW" sz="2400" baseline="-25000" dirty="0">
                <a:highlight>
                  <a:srgbClr val="FFFF00"/>
                </a:highlight>
              </a:rPr>
              <a:t>3,6  </a:t>
            </a:r>
            <a:r>
              <a:rPr kumimoji="1" lang="en-US" altLang="zh-TW" sz="2400" dirty="0">
                <a:highlight>
                  <a:srgbClr val="FFFF00"/>
                </a:highlight>
              </a:rPr>
              <a:t>C</a:t>
            </a:r>
            <a:r>
              <a:rPr kumimoji="1" lang="en-US" altLang="zh-TW" sz="2400" baseline="-25000" dirty="0">
                <a:highlight>
                  <a:srgbClr val="FFFF00"/>
                </a:highlight>
              </a:rPr>
              <a:t>3,7</a:t>
            </a:r>
          </a:p>
          <a:p>
            <a:r>
              <a:rPr kumimoji="1" lang="en-US" altLang="zh-TW" sz="2400" dirty="0"/>
              <a:t>C</a:t>
            </a:r>
            <a:r>
              <a:rPr kumimoji="1" lang="en-US" altLang="zh-TW" sz="2400" baseline="-25000" dirty="0"/>
              <a:t>4,2  </a:t>
            </a:r>
            <a:r>
              <a:rPr kumimoji="1" lang="en-US" altLang="zh-TW" sz="2400" dirty="0"/>
              <a:t>C</a:t>
            </a:r>
            <a:r>
              <a:rPr kumimoji="1" lang="en-US" altLang="zh-TW" sz="2400" baseline="-25000" dirty="0"/>
              <a:t>4,3  </a:t>
            </a:r>
            <a:r>
              <a:rPr kumimoji="1" lang="en-US" altLang="zh-TW" sz="2400" dirty="0"/>
              <a:t>C</a:t>
            </a:r>
            <a:r>
              <a:rPr kumimoji="1" lang="en-US" altLang="zh-TW" sz="2400" baseline="-25000" dirty="0"/>
              <a:t>4,4  </a:t>
            </a:r>
            <a:r>
              <a:rPr kumimoji="1" lang="en-US" altLang="zh-TW" sz="2400" dirty="0">
                <a:highlight>
                  <a:srgbClr val="FFFF00"/>
                </a:highlight>
              </a:rPr>
              <a:t>C</a:t>
            </a:r>
            <a:r>
              <a:rPr kumimoji="1" lang="en-US" altLang="zh-TW" sz="2400" baseline="-25000" dirty="0">
                <a:highlight>
                  <a:srgbClr val="FFFF00"/>
                </a:highlight>
              </a:rPr>
              <a:t>4,5  </a:t>
            </a:r>
            <a:r>
              <a:rPr kumimoji="1" lang="en-US" altLang="zh-TW" sz="2400" dirty="0">
                <a:highlight>
                  <a:srgbClr val="FFFF00"/>
                </a:highlight>
              </a:rPr>
              <a:t>C</a:t>
            </a:r>
            <a:r>
              <a:rPr kumimoji="1" lang="en-US" altLang="zh-TW" sz="2400" baseline="-25000" dirty="0">
                <a:highlight>
                  <a:srgbClr val="FFFF00"/>
                </a:highlight>
              </a:rPr>
              <a:t>4,6  </a:t>
            </a:r>
            <a:r>
              <a:rPr kumimoji="1" lang="en-US" altLang="zh-TW" sz="2400" dirty="0">
                <a:highlight>
                  <a:srgbClr val="FFFF00"/>
                </a:highlight>
              </a:rPr>
              <a:t>C</a:t>
            </a:r>
            <a:r>
              <a:rPr kumimoji="1" lang="en-US" altLang="zh-TW" sz="2400" baseline="-25000" dirty="0">
                <a:highlight>
                  <a:srgbClr val="FFFF00"/>
                </a:highlight>
              </a:rPr>
              <a:t>4,7</a:t>
            </a:r>
          </a:p>
          <a:p>
            <a:r>
              <a:rPr kumimoji="1" lang="en-US" altLang="zh-TW" sz="2400" dirty="0"/>
              <a:t>C</a:t>
            </a:r>
            <a:r>
              <a:rPr kumimoji="1" lang="en-US" altLang="zh-TW" sz="2400" baseline="-25000" dirty="0"/>
              <a:t>5,2  </a:t>
            </a:r>
            <a:r>
              <a:rPr kumimoji="1" lang="en-US" altLang="zh-TW" sz="2400" dirty="0"/>
              <a:t>C</a:t>
            </a:r>
            <a:r>
              <a:rPr kumimoji="1" lang="en-US" altLang="zh-TW" sz="2400" baseline="-25000" dirty="0"/>
              <a:t>5,3  </a:t>
            </a:r>
            <a:r>
              <a:rPr kumimoji="1" lang="en-US" altLang="zh-TW" sz="2400" dirty="0"/>
              <a:t>C</a:t>
            </a:r>
            <a:r>
              <a:rPr kumimoji="1" lang="en-US" altLang="zh-TW" sz="2400" baseline="-25000" dirty="0"/>
              <a:t>5,4  </a:t>
            </a:r>
            <a:r>
              <a:rPr kumimoji="1" lang="en-US" altLang="zh-TW" sz="2400" dirty="0"/>
              <a:t>C</a:t>
            </a:r>
            <a:r>
              <a:rPr kumimoji="1" lang="en-US" altLang="zh-TW" sz="2400" baseline="-25000" dirty="0"/>
              <a:t>5,5  </a:t>
            </a:r>
            <a:r>
              <a:rPr kumimoji="1" lang="en-US" altLang="zh-TW" sz="2400" dirty="0">
                <a:highlight>
                  <a:srgbClr val="FFFF00"/>
                </a:highlight>
              </a:rPr>
              <a:t>C</a:t>
            </a:r>
            <a:r>
              <a:rPr kumimoji="1" lang="en-US" altLang="zh-TW" sz="2400" baseline="-25000" dirty="0">
                <a:highlight>
                  <a:srgbClr val="FFFF00"/>
                </a:highlight>
              </a:rPr>
              <a:t>5,6  </a:t>
            </a:r>
            <a:r>
              <a:rPr kumimoji="1" lang="en-US" altLang="zh-TW" sz="2400" dirty="0">
                <a:highlight>
                  <a:srgbClr val="FFFF00"/>
                </a:highlight>
              </a:rPr>
              <a:t>C</a:t>
            </a:r>
            <a:r>
              <a:rPr kumimoji="1" lang="en-US" altLang="zh-TW" sz="2400" baseline="-25000" dirty="0">
                <a:highlight>
                  <a:srgbClr val="FFFF00"/>
                </a:highlight>
              </a:rPr>
              <a:t>5,7</a:t>
            </a:r>
            <a:endParaRPr kumimoji="1" lang="zh-TW" altLang="en-US" sz="2400" dirty="0">
              <a:highlight>
                <a:srgbClr val="FFFF00"/>
              </a:highlight>
            </a:endParaRPr>
          </a:p>
          <a:p>
            <a:r>
              <a:rPr kumimoji="1" lang="en-US" altLang="zh-TW" sz="2400" dirty="0"/>
              <a:t>C</a:t>
            </a:r>
            <a:r>
              <a:rPr kumimoji="1" lang="en-US" altLang="zh-TW" sz="2400" baseline="-25000" dirty="0"/>
              <a:t>6,2  </a:t>
            </a:r>
            <a:r>
              <a:rPr kumimoji="1" lang="en-US" altLang="zh-TW" sz="2400" dirty="0"/>
              <a:t>C</a:t>
            </a:r>
            <a:r>
              <a:rPr kumimoji="1" lang="en-US" altLang="zh-TW" sz="2400" baseline="-25000" dirty="0"/>
              <a:t>6,3  </a:t>
            </a:r>
            <a:r>
              <a:rPr kumimoji="1" lang="en-US" altLang="zh-TW" sz="2400" dirty="0"/>
              <a:t>C</a:t>
            </a:r>
            <a:r>
              <a:rPr kumimoji="1" lang="en-US" altLang="zh-TW" sz="2400" baseline="-25000" dirty="0"/>
              <a:t>6,4  </a:t>
            </a:r>
            <a:r>
              <a:rPr kumimoji="1" lang="en-US" altLang="zh-TW" sz="2400" dirty="0"/>
              <a:t>C</a:t>
            </a:r>
            <a:r>
              <a:rPr kumimoji="1" lang="en-US" altLang="zh-TW" sz="2400" baseline="-25000" dirty="0"/>
              <a:t>6,5  </a:t>
            </a:r>
            <a:r>
              <a:rPr kumimoji="1" lang="en-US" altLang="zh-TW" sz="2400" dirty="0"/>
              <a:t>C</a:t>
            </a:r>
            <a:r>
              <a:rPr kumimoji="1" lang="en-US" altLang="zh-TW" sz="2400" baseline="-25000" dirty="0"/>
              <a:t>6,6  </a:t>
            </a:r>
            <a:r>
              <a:rPr kumimoji="1" lang="en-US" altLang="zh-TW" sz="2400" dirty="0">
                <a:highlight>
                  <a:srgbClr val="FFFF00"/>
                </a:highlight>
              </a:rPr>
              <a:t>C</a:t>
            </a:r>
            <a:r>
              <a:rPr kumimoji="1" lang="en-US" altLang="zh-TW" sz="2400" baseline="-25000" dirty="0">
                <a:highlight>
                  <a:srgbClr val="FFFF00"/>
                </a:highlight>
              </a:rPr>
              <a:t>6,7</a:t>
            </a:r>
          </a:p>
          <a:p>
            <a:r>
              <a:rPr kumimoji="1" lang="en-US" altLang="zh-TW" sz="2400" dirty="0"/>
              <a:t>C</a:t>
            </a:r>
            <a:r>
              <a:rPr kumimoji="1" lang="en-US" altLang="zh-TW" sz="2400" baseline="-25000" dirty="0"/>
              <a:t>7,2  </a:t>
            </a:r>
            <a:r>
              <a:rPr kumimoji="1" lang="en-US" altLang="zh-TW" sz="2400" dirty="0"/>
              <a:t>C</a:t>
            </a:r>
            <a:r>
              <a:rPr kumimoji="1" lang="en-US" altLang="zh-TW" sz="2400" baseline="-25000" dirty="0"/>
              <a:t>7,3  </a:t>
            </a:r>
            <a:r>
              <a:rPr kumimoji="1" lang="en-US" altLang="zh-TW" sz="2400" dirty="0"/>
              <a:t>C</a:t>
            </a:r>
            <a:r>
              <a:rPr kumimoji="1" lang="en-US" altLang="zh-TW" sz="2400" baseline="-25000" dirty="0"/>
              <a:t>7,4  </a:t>
            </a:r>
            <a:r>
              <a:rPr kumimoji="1" lang="en-US" altLang="zh-TW" sz="2400" dirty="0"/>
              <a:t>C</a:t>
            </a:r>
            <a:r>
              <a:rPr kumimoji="1" lang="en-US" altLang="zh-TW" sz="2400" baseline="-25000" dirty="0"/>
              <a:t>7,5  </a:t>
            </a:r>
            <a:r>
              <a:rPr kumimoji="1" lang="en-US" altLang="zh-TW" sz="2400" dirty="0"/>
              <a:t>C</a:t>
            </a:r>
            <a:r>
              <a:rPr kumimoji="1" lang="en-US" altLang="zh-TW" sz="2400" baseline="-25000" dirty="0"/>
              <a:t>7,6  </a:t>
            </a:r>
            <a:r>
              <a:rPr kumimoji="1" lang="en-US" altLang="zh-TW" sz="2400" dirty="0"/>
              <a:t>C</a:t>
            </a:r>
            <a:r>
              <a:rPr kumimoji="1" lang="en-US" altLang="zh-TW" sz="2400" baseline="-25000" dirty="0"/>
              <a:t>7,7</a:t>
            </a:r>
          </a:p>
          <a:p>
            <a:endParaRPr kumimoji="1" lang="en-US" altLang="zh-TW" sz="2400" baseline="-25000" dirty="0"/>
          </a:p>
          <a:p>
            <a:endParaRPr kumimoji="1"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1F58BEC-C55B-ED4A-B465-BE16585484DC}"/>
              </a:ext>
            </a:extLst>
          </p:cNvPr>
          <p:cNvSpPr txBox="1"/>
          <p:nvPr/>
        </p:nvSpPr>
        <p:spPr>
          <a:xfrm>
            <a:off x="7959011" y="3868886"/>
            <a:ext cx="229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Correlation array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241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2" grpId="0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222EFF-BAC9-0648-A566-03C84C84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The method of reference paper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79B0EF-3954-7E44-A170-8437A32E1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Quality measurement : Q</a:t>
            </a:r>
            <a:r>
              <a:rPr kumimoji="1" lang="en-US" altLang="zh-TW" baseline="-25000" dirty="0"/>
              <a:t>i </a:t>
            </a:r>
            <a:r>
              <a:rPr kumimoji="1" lang="en-US" altLang="zh-TW" dirty="0"/>
              <a:t>= min(Z</a:t>
            </a:r>
            <a:r>
              <a:rPr kumimoji="1" lang="en-US" altLang="zh-TW" baseline="-25000" dirty="0"/>
              <a:t>i ,</a:t>
            </a:r>
            <a:r>
              <a:rPr kumimoji="1" lang="en-US" altLang="zh-TW" dirty="0"/>
              <a:t> O</a:t>
            </a:r>
            <a:r>
              <a:rPr kumimoji="1" lang="en-US" altLang="zh-TW" baseline="-25000" dirty="0"/>
              <a:t>i</a:t>
            </a:r>
            <a:r>
              <a:rPr kumimoji="1" lang="en-US" altLang="zh-TW" dirty="0"/>
              <a:t>) / max(Z</a:t>
            </a:r>
            <a:r>
              <a:rPr kumimoji="1" lang="en-US" altLang="zh-TW" baseline="-25000" dirty="0"/>
              <a:t>i ,</a:t>
            </a:r>
            <a:r>
              <a:rPr kumimoji="1" lang="en-US" altLang="zh-TW" dirty="0"/>
              <a:t> O</a:t>
            </a:r>
            <a:r>
              <a:rPr kumimoji="1" lang="en-US" altLang="zh-TW" baseline="-25000" dirty="0"/>
              <a:t>i</a:t>
            </a:r>
            <a:r>
              <a:rPr kumimoji="1" lang="en-US" altLang="zh-TW" dirty="0"/>
              <a:t>) </a:t>
            </a:r>
            <a:endParaRPr kumimoji="1" lang="en-US" altLang="zh-TW" baseline="-25000" dirty="0"/>
          </a:p>
          <a:p>
            <a:pPr marL="0" indent="0">
              <a:buNone/>
            </a:pPr>
            <a:r>
              <a:rPr kumimoji="1" lang="en-US" altLang="zh-TW" dirty="0"/>
              <a:t>Z</a:t>
            </a:r>
            <a:r>
              <a:rPr kumimoji="1" lang="en-US" altLang="zh-TW" baseline="-25000" dirty="0"/>
              <a:t>i </a:t>
            </a:r>
            <a:r>
              <a:rPr kumimoji="1" lang="en-US" altLang="zh-TW" dirty="0"/>
              <a:t>: The number of references having the value ”0” at address bit a</a:t>
            </a:r>
            <a:r>
              <a:rPr kumimoji="1" lang="en-US" altLang="zh-TW" baseline="-25000" dirty="0"/>
              <a:t>i </a:t>
            </a:r>
            <a:r>
              <a:rPr kumimoji="1" lang="en-US" altLang="zh-TW" dirty="0"/>
              <a:t>.</a:t>
            </a:r>
          </a:p>
          <a:p>
            <a:pPr marL="0" indent="0">
              <a:buNone/>
            </a:pPr>
            <a:r>
              <a:rPr kumimoji="1" lang="en-US" altLang="zh-TW" dirty="0"/>
              <a:t>O</a:t>
            </a:r>
            <a:r>
              <a:rPr kumimoji="1" lang="en-US" altLang="zh-TW" baseline="-25000" dirty="0"/>
              <a:t>i </a:t>
            </a:r>
            <a:r>
              <a:rPr kumimoji="1" lang="en-US" altLang="zh-TW" dirty="0"/>
              <a:t>: The number of references having the value ”1” at address bit a</a:t>
            </a:r>
            <a:r>
              <a:rPr kumimoji="1" lang="en-US" altLang="zh-TW" baseline="-25000" dirty="0"/>
              <a:t>i </a:t>
            </a:r>
            <a:r>
              <a:rPr kumimoji="1" lang="en-US" altLang="zh-TW" dirty="0"/>
              <a:t>.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i="1" baseline="-25000" dirty="0"/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65C22D0-14BC-C445-8353-E716B4577547}"/>
              </a:ext>
            </a:extLst>
          </p:cNvPr>
          <p:cNvSpPr/>
          <p:nvPr/>
        </p:nvSpPr>
        <p:spPr>
          <a:xfrm>
            <a:off x="707570" y="3966094"/>
            <a:ext cx="2418185" cy="28924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0 0 0 0 0 0 0 0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70D9EA-3CF2-2E47-899D-C51C10EC4FCF}"/>
              </a:ext>
            </a:extLst>
          </p:cNvPr>
          <p:cNvSpPr/>
          <p:nvPr/>
        </p:nvSpPr>
        <p:spPr>
          <a:xfrm>
            <a:off x="707570" y="4309231"/>
            <a:ext cx="2418185" cy="28924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0 0 0 1 0 0 0 0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C52C7C-3D19-984C-B363-5B1D99B45CE6}"/>
              </a:ext>
            </a:extLst>
          </p:cNvPr>
          <p:cNvSpPr/>
          <p:nvPr/>
        </p:nvSpPr>
        <p:spPr>
          <a:xfrm>
            <a:off x="707570" y="4689214"/>
            <a:ext cx="2418185" cy="28924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1 0 0 1 1 1 0 0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F0D622-73F7-BA4C-8420-AF21844F06ED}"/>
              </a:ext>
            </a:extLst>
          </p:cNvPr>
          <p:cNvSpPr/>
          <p:nvPr/>
        </p:nvSpPr>
        <p:spPr>
          <a:xfrm>
            <a:off x="707571" y="5051592"/>
            <a:ext cx="2418185" cy="28924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0 0 0 0 0 0 0 0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2168CC-3FE4-E244-A7A2-C2F0C733EE6D}"/>
              </a:ext>
            </a:extLst>
          </p:cNvPr>
          <p:cNvSpPr/>
          <p:nvPr/>
        </p:nvSpPr>
        <p:spPr>
          <a:xfrm>
            <a:off x="707571" y="5429941"/>
            <a:ext cx="2418185" cy="28924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0 1 0 1 1 0 0 0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99E36C-FAC8-7049-98D2-7F0F4A1808D4}"/>
              </a:ext>
            </a:extLst>
          </p:cNvPr>
          <p:cNvSpPr/>
          <p:nvPr/>
        </p:nvSpPr>
        <p:spPr>
          <a:xfrm>
            <a:off x="707569" y="3609378"/>
            <a:ext cx="2418185" cy="28924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a</a:t>
            </a:r>
            <a:r>
              <a:rPr kumimoji="1" lang="en-US" altLang="zh-TW" sz="2000" baseline="-25000" dirty="0">
                <a:solidFill>
                  <a:schemeClr val="tx1"/>
                </a:solidFill>
              </a:rPr>
              <a:t>7  </a:t>
            </a:r>
            <a:r>
              <a:rPr kumimoji="1" lang="en-US" altLang="zh-TW" sz="2000" dirty="0">
                <a:solidFill>
                  <a:schemeClr val="tx1"/>
                </a:solidFill>
              </a:rPr>
              <a:t>a</a:t>
            </a:r>
            <a:r>
              <a:rPr kumimoji="1" lang="en-US" altLang="zh-TW" sz="2000" baseline="-25000" dirty="0">
                <a:solidFill>
                  <a:schemeClr val="tx1"/>
                </a:solidFill>
              </a:rPr>
              <a:t>6 </a:t>
            </a:r>
            <a:r>
              <a:rPr kumimoji="1" lang="en-US" altLang="zh-TW" sz="2000" dirty="0">
                <a:solidFill>
                  <a:schemeClr val="tx1"/>
                </a:solidFill>
              </a:rPr>
              <a:t>a</a:t>
            </a:r>
            <a:r>
              <a:rPr kumimoji="1" lang="en-US" altLang="zh-TW" sz="2000" baseline="-25000" dirty="0">
                <a:solidFill>
                  <a:schemeClr val="tx1"/>
                </a:solidFill>
              </a:rPr>
              <a:t>5 </a:t>
            </a:r>
            <a:r>
              <a:rPr kumimoji="1" lang="en-US" altLang="zh-TW" sz="2000" dirty="0">
                <a:solidFill>
                  <a:schemeClr val="tx1"/>
                </a:solidFill>
              </a:rPr>
              <a:t>a</a:t>
            </a:r>
            <a:r>
              <a:rPr kumimoji="1" lang="en-US" altLang="zh-TW" sz="2000" baseline="-25000" dirty="0">
                <a:solidFill>
                  <a:schemeClr val="tx1"/>
                </a:solidFill>
              </a:rPr>
              <a:t>4 </a:t>
            </a:r>
            <a:r>
              <a:rPr kumimoji="1" lang="en-US" altLang="zh-TW" sz="2000" dirty="0">
                <a:solidFill>
                  <a:schemeClr val="tx1"/>
                </a:solidFill>
              </a:rPr>
              <a:t>a</a:t>
            </a:r>
            <a:r>
              <a:rPr kumimoji="1" lang="en-US" altLang="zh-TW" sz="2000" baseline="-25000" dirty="0">
                <a:solidFill>
                  <a:schemeClr val="tx1"/>
                </a:solidFill>
              </a:rPr>
              <a:t>3 </a:t>
            </a:r>
            <a:r>
              <a:rPr kumimoji="1" lang="en-US" altLang="zh-TW" sz="2000" dirty="0">
                <a:solidFill>
                  <a:schemeClr val="tx1"/>
                </a:solidFill>
              </a:rPr>
              <a:t>a</a:t>
            </a:r>
            <a:r>
              <a:rPr kumimoji="1" lang="en-US" altLang="zh-TW" sz="2000" baseline="-25000" dirty="0">
                <a:solidFill>
                  <a:schemeClr val="tx1"/>
                </a:solidFill>
              </a:rPr>
              <a:t>2 </a:t>
            </a:r>
            <a:r>
              <a:rPr kumimoji="1" lang="en-US" altLang="zh-TW" sz="2000" dirty="0">
                <a:solidFill>
                  <a:schemeClr val="tx1"/>
                </a:solidFill>
              </a:rPr>
              <a:t>a</a:t>
            </a:r>
            <a:r>
              <a:rPr kumimoji="1" lang="en-US" altLang="zh-TW" sz="2000" baseline="-25000" dirty="0">
                <a:solidFill>
                  <a:schemeClr val="tx1"/>
                </a:solidFill>
              </a:rPr>
              <a:t>1  </a:t>
            </a:r>
            <a:r>
              <a:rPr kumimoji="1" lang="en-US" altLang="zh-TW" sz="2000" dirty="0">
                <a:solidFill>
                  <a:schemeClr val="tx1"/>
                </a:solidFill>
              </a:rPr>
              <a:t>a</a:t>
            </a:r>
            <a:r>
              <a:rPr kumimoji="1" lang="en-US" altLang="zh-TW" sz="2000" baseline="-25000" dirty="0">
                <a:solidFill>
                  <a:schemeClr val="tx1"/>
                </a:solidFill>
              </a:rPr>
              <a:t>0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818CDD4F-BC4E-4843-84C4-D2CA4FB99118}"/>
              </a:ext>
            </a:extLst>
          </p:cNvPr>
          <p:cNvCxnSpPr>
            <a:cxnSpLocks/>
          </p:cNvCxnSpPr>
          <p:nvPr/>
        </p:nvCxnSpPr>
        <p:spPr>
          <a:xfrm flipH="1">
            <a:off x="2481943" y="4009209"/>
            <a:ext cx="426388" cy="17891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AFDBAE3-9BE5-7849-8AB1-425CFF30116E}"/>
              </a:ext>
            </a:extLst>
          </p:cNvPr>
          <p:cNvCxnSpPr>
            <a:cxnSpLocks/>
          </p:cNvCxnSpPr>
          <p:nvPr/>
        </p:nvCxnSpPr>
        <p:spPr>
          <a:xfrm>
            <a:off x="2481943" y="3963678"/>
            <a:ext cx="446313" cy="18347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BC31081-A75D-9846-9E71-22F96268EEFB}"/>
              </a:ext>
            </a:extLst>
          </p:cNvPr>
          <p:cNvSpPr txBox="1"/>
          <p:nvPr/>
        </p:nvSpPr>
        <p:spPr>
          <a:xfrm>
            <a:off x="2155030" y="5807631"/>
            <a:ext cx="114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Offset bits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DC2C00-6724-5342-ADB5-3205CE4269BC}"/>
              </a:ext>
            </a:extLst>
          </p:cNvPr>
          <p:cNvSpPr txBox="1"/>
          <p:nvPr/>
        </p:nvSpPr>
        <p:spPr>
          <a:xfrm>
            <a:off x="3516597" y="3944375"/>
            <a:ext cx="17724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Example : Q</a:t>
            </a:r>
            <a:r>
              <a:rPr kumimoji="1" lang="en-US" altLang="zh-TW" sz="2400" baseline="-25000" dirty="0"/>
              <a:t>2</a:t>
            </a:r>
          </a:p>
          <a:p>
            <a:r>
              <a:rPr kumimoji="1" lang="en-US" altLang="zh-TW" sz="2400" dirty="0"/>
              <a:t>Z</a:t>
            </a:r>
            <a:r>
              <a:rPr kumimoji="1" lang="en-US" altLang="zh-TW" sz="2400" baseline="-25000" dirty="0"/>
              <a:t>2 </a:t>
            </a:r>
            <a:r>
              <a:rPr kumimoji="1" lang="en-US" altLang="zh-TW" sz="2400" dirty="0"/>
              <a:t>= 4</a:t>
            </a:r>
            <a:endParaRPr kumimoji="1" lang="en-US" altLang="zh-TW" sz="2400" baseline="-25000" dirty="0"/>
          </a:p>
          <a:p>
            <a:r>
              <a:rPr kumimoji="1" lang="en-US" altLang="zh-TW" sz="2400" dirty="0"/>
              <a:t>O</a:t>
            </a:r>
            <a:r>
              <a:rPr kumimoji="1" lang="en-US" altLang="zh-TW" sz="2400" baseline="-25000" dirty="0"/>
              <a:t>2</a:t>
            </a:r>
            <a:r>
              <a:rPr kumimoji="1" lang="en-US" altLang="zh-TW" sz="2400" dirty="0"/>
              <a:t> = 1</a:t>
            </a:r>
          </a:p>
          <a:p>
            <a:r>
              <a:rPr kumimoji="1" lang="en-US" altLang="zh-TW" sz="2400" dirty="0"/>
              <a:t>Q</a:t>
            </a:r>
            <a:r>
              <a:rPr kumimoji="1" lang="en-US" altLang="zh-TW" sz="2400" baseline="-25000" dirty="0"/>
              <a:t>2 </a:t>
            </a:r>
            <a:r>
              <a:rPr kumimoji="1" lang="en-US" altLang="zh-TW" sz="2400" dirty="0"/>
              <a:t>= 1/4</a:t>
            </a:r>
            <a:endParaRPr kumimoji="1"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35CD757-1FF2-9740-91F6-7E8D3D9BF557}"/>
              </a:ext>
            </a:extLst>
          </p:cNvPr>
          <p:cNvSpPr txBox="1"/>
          <p:nvPr/>
        </p:nvSpPr>
        <p:spPr>
          <a:xfrm>
            <a:off x="5467303" y="3963678"/>
            <a:ext cx="17724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Example : Q</a:t>
            </a:r>
            <a:r>
              <a:rPr kumimoji="1" lang="en-US" altLang="zh-TW" sz="2400" baseline="-25000" dirty="0"/>
              <a:t>5</a:t>
            </a:r>
          </a:p>
          <a:p>
            <a:r>
              <a:rPr kumimoji="1" lang="en-US" altLang="zh-TW" sz="2400" dirty="0"/>
              <a:t>Z</a:t>
            </a:r>
            <a:r>
              <a:rPr kumimoji="1" lang="en-US" altLang="zh-TW" sz="2400" baseline="-25000" dirty="0"/>
              <a:t>5 </a:t>
            </a:r>
            <a:r>
              <a:rPr kumimoji="1" lang="en-US" altLang="zh-TW" sz="2400" dirty="0"/>
              <a:t>= 5</a:t>
            </a:r>
            <a:endParaRPr kumimoji="1" lang="en-US" altLang="zh-TW" sz="2400" baseline="-25000" dirty="0"/>
          </a:p>
          <a:p>
            <a:r>
              <a:rPr kumimoji="1" lang="en-US" altLang="zh-TW" sz="2400" dirty="0"/>
              <a:t>O</a:t>
            </a:r>
            <a:r>
              <a:rPr kumimoji="1" lang="en-US" altLang="zh-TW" sz="2400" baseline="-25000" dirty="0"/>
              <a:t>5</a:t>
            </a:r>
            <a:r>
              <a:rPr kumimoji="1" lang="en-US" altLang="zh-TW" sz="2400" dirty="0"/>
              <a:t> = 0</a:t>
            </a:r>
          </a:p>
          <a:p>
            <a:r>
              <a:rPr kumimoji="1" lang="en-US" altLang="zh-TW" sz="2400" dirty="0"/>
              <a:t>Q</a:t>
            </a:r>
            <a:r>
              <a:rPr kumimoji="1" lang="en-US" altLang="zh-TW" sz="2400" baseline="-25000" dirty="0"/>
              <a:t>5 </a:t>
            </a:r>
            <a:r>
              <a:rPr kumimoji="1" lang="en-US" altLang="zh-TW" sz="2400" dirty="0"/>
              <a:t>= 0</a:t>
            </a:r>
            <a:endParaRPr kumimoji="1" lang="zh-TW" altLang="en-US" sz="2400" dirty="0"/>
          </a:p>
        </p:txBody>
      </p:sp>
      <p:graphicFrame>
        <p:nvGraphicFramePr>
          <p:cNvPr id="16" name="表格 16">
            <a:extLst>
              <a:ext uri="{FF2B5EF4-FFF2-40B4-BE49-F238E27FC236}">
                <a16:creationId xmlns:a16="http://schemas.microsoft.com/office/drawing/2014/main" id="{5CA1D73C-F46B-274A-AEEB-3E98BF54F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519517"/>
              </p:ext>
            </p:extLst>
          </p:nvPr>
        </p:nvGraphicFramePr>
        <p:xfrm>
          <a:off x="7343816" y="4477756"/>
          <a:ext cx="473248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747">
                  <a:extLst>
                    <a:ext uri="{9D8B030D-6E8A-4147-A177-3AD203B41FA5}">
                      <a16:colId xmlns:a16="http://schemas.microsoft.com/office/drawing/2014/main" val="224784999"/>
                    </a:ext>
                  </a:extLst>
                </a:gridCol>
                <a:gridCol w="788747">
                  <a:extLst>
                    <a:ext uri="{9D8B030D-6E8A-4147-A177-3AD203B41FA5}">
                      <a16:colId xmlns:a16="http://schemas.microsoft.com/office/drawing/2014/main" val="274793471"/>
                    </a:ext>
                  </a:extLst>
                </a:gridCol>
                <a:gridCol w="788747">
                  <a:extLst>
                    <a:ext uri="{9D8B030D-6E8A-4147-A177-3AD203B41FA5}">
                      <a16:colId xmlns:a16="http://schemas.microsoft.com/office/drawing/2014/main" val="1583744105"/>
                    </a:ext>
                  </a:extLst>
                </a:gridCol>
                <a:gridCol w="788747">
                  <a:extLst>
                    <a:ext uri="{9D8B030D-6E8A-4147-A177-3AD203B41FA5}">
                      <a16:colId xmlns:a16="http://schemas.microsoft.com/office/drawing/2014/main" val="1459031468"/>
                    </a:ext>
                  </a:extLst>
                </a:gridCol>
                <a:gridCol w="788747">
                  <a:extLst>
                    <a:ext uri="{9D8B030D-6E8A-4147-A177-3AD203B41FA5}">
                      <a16:colId xmlns:a16="http://schemas.microsoft.com/office/drawing/2014/main" val="892337304"/>
                    </a:ext>
                  </a:extLst>
                </a:gridCol>
                <a:gridCol w="788747">
                  <a:extLst>
                    <a:ext uri="{9D8B030D-6E8A-4147-A177-3AD203B41FA5}">
                      <a16:colId xmlns:a16="http://schemas.microsoft.com/office/drawing/2014/main" val="3002380487"/>
                    </a:ext>
                  </a:extLst>
                </a:gridCol>
              </a:tblGrid>
              <a:tr h="325813">
                <a:tc>
                  <a:txBody>
                    <a:bodyPr/>
                    <a:lstStyle/>
                    <a:p>
                      <a:r>
                        <a:rPr kumimoji="1" lang="en-US" altLang="zh-TW" sz="1800" dirty="0"/>
                        <a:t>Q</a:t>
                      </a:r>
                      <a:r>
                        <a:rPr kumimoji="1" lang="en-US" altLang="zh-TW" sz="1800" baseline="-25000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TW" sz="1800" dirty="0"/>
                        <a:t>Q</a:t>
                      </a:r>
                      <a:r>
                        <a:rPr kumimoji="1" lang="en-US" altLang="zh-TW" sz="1800" baseline="-25000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TW" sz="1800" dirty="0"/>
                        <a:t>Q</a:t>
                      </a:r>
                      <a:r>
                        <a:rPr kumimoji="1" lang="en-US" altLang="zh-TW" sz="1800" baseline="-25000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TW" sz="1800" dirty="0"/>
                        <a:t>Q</a:t>
                      </a:r>
                      <a:r>
                        <a:rPr kumimoji="1" lang="en-US" altLang="zh-TW" sz="1800" baseline="-25000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TW" sz="1800" dirty="0"/>
                        <a:t>Q</a:t>
                      </a:r>
                      <a:r>
                        <a:rPr kumimoji="1" lang="en-US" altLang="zh-TW" sz="1800" baseline="-25000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dirty="0"/>
                        <a:t>Q</a:t>
                      </a:r>
                      <a:r>
                        <a:rPr kumimoji="1" lang="en-US" altLang="zh-TW" sz="1800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821761"/>
                  </a:ext>
                </a:extLst>
              </a:tr>
              <a:tr h="325813">
                <a:tc>
                  <a:txBody>
                    <a:bodyPr/>
                    <a:lstStyle/>
                    <a:p>
                      <a:r>
                        <a:rPr kumimoji="1" lang="en-US" altLang="zh-TW" sz="1800" dirty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TW" sz="1800" dirty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TW" sz="1800" dirty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12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89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AD3990-9323-F046-951D-B2B67651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Outline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E32806-4284-BC46-94E8-5A98A8854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Pass data from command line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Read / Output file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Data structure of Cache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Simulation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1626424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34BB3-A9E7-4F4F-8DD3-8ABDD828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The method of reference paper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F6ECCA-1B8C-0241-BBA3-133D69FA0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Number of indexing bits : 3</a:t>
            </a:r>
          </a:p>
          <a:p>
            <a:pPr marL="0" indent="0">
              <a:buNone/>
            </a:pPr>
            <a:r>
              <a:rPr kumimoji="1" lang="en-US" altLang="zh-TW" dirty="0"/>
              <a:t>Select the current best quality as indexing bit. </a:t>
            </a:r>
            <a:endParaRPr kumimoji="1" lang="zh-TW" altLang="en-US" dirty="0"/>
          </a:p>
        </p:txBody>
      </p:sp>
      <p:graphicFrame>
        <p:nvGraphicFramePr>
          <p:cNvPr id="4" name="表格 16">
            <a:extLst>
              <a:ext uri="{FF2B5EF4-FFF2-40B4-BE49-F238E27FC236}">
                <a16:creationId xmlns:a16="http://schemas.microsoft.com/office/drawing/2014/main" id="{511ECA5F-94B3-044D-8D01-EFE25FF71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264526"/>
              </p:ext>
            </p:extLst>
          </p:nvPr>
        </p:nvGraphicFramePr>
        <p:xfrm>
          <a:off x="924356" y="3447715"/>
          <a:ext cx="473248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747">
                  <a:extLst>
                    <a:ext uri="{9D8B030D-6E8A-4147-A177-3AD203B41FA5}">
                      <a16:colId xmlns:a16="http://schemas.microsoft.com/office/drawing/2014/main" val="224784999"/>
                    </a:ext>
                  </a:extLst>
                </a:gridCol>
                <a:gridCol w="788747">
                  <a:extLst>
                    <a:ext uri="{9D8B030D-6E8A-4147-A177-3AD203B41FA5}">
                      <a16:colId xmlns:a16="http://schemas.microsoft.com/office/drawing/2014/main" val="274793471"/>
                    </a:ext>
                  </a:extLst>
                </a:gridCol>
                <a:gridCol w="788747">
                  <a:extLst>
                    <a:ext uri="{9D8B030D-6E8A-4147-A177-3AD203B41FA5}">
                      <a16:colId xmlns:a16="http://schemas.microsoft.com/office/drawing/2014/main" val="1583744105"/>
                    </a:ext>
                  </a:extLst>
                </a:gridCol>
                <a:gridCol w="788747">
                  <a:extLst>
                    <a:ext uri="{9D8B030D-6E8A-4147-A177-3AD203B41FA5}">
                      <a16:colId xmlns:a16="http://schemas.microsoft.com/office/drawing/2014/main" val="1459031468"/>
                    </a:ext>
                  </a:extLst>
                </a:gridCol>
                <a:gridCol w="788747">
                  <a:extLst>
                    <a:ext uri="{9D8B030D-6E8A-4147-A177-3AD203B41FA5}">
                      <a16:colId xmlns:a16="http://schemas.microsoft.com/office/drawing/2014/main" val="892337304"/>
                    </a:ext>
                  </a:extLst>
                </a:gridCol>
                <a:gridCol w="788747">
                  <a:extLst>
                    <a:ext uri="{9D8B030D-6E8A-4147-A177-3AD203B41FA5}">
                      <a16:colId xmlns:a16="http://schemas.microsoft.com/office/drawing/2014/main" val="3002380487"/>
                    </a:ext>
                  </a:extLst>
                </a:gridCol>
              </a:tblGrid>
              <a:tr h="32581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dirty="0"/>
                        <a:t>Q</a:t>
                      </a:r>
                      <a:r>
                        <a:rPr kumimoji="1" lang="en-US" altLang="zh-TW" sz="1800" baseline="-25000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dirty="0"/>
                        <a:t>Q</a:t>
                      </a:r>
                      <a:r>
                        <a:rPr kumimoji="1" lang="en-US" altLang="zh-TW" sz="1800" baseline="-25000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dirty="0"/>
                        <a:t>Q</a:t>
                      </a:r>
                      <a:r>
                        <a:rPr kumimoji="1" lang="en-US" altLang="zh-TW" sz="1800" baseline="-25000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dirty="0"/>
                        <a:t>Q</a:t>
                      </a:r>
                      <a:r>
                        <a:rPr kumimoji="1" lang="en-US" altLang="zh-TW" sz="1800" baseline="-25000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dirty="0"/>
                        <a:t>Q</a:t>
                      </a:r>
                      <a:r>
                        <a:rPr kumimoji="1" lang="en-US" altLang="zh-TW" sz="1800" baseline="-25000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dirty="0"/>
                        <a:t>Q</a:t>
                      </a:r>
                      <a:r>
                        <a:rPr kumimoji="1" lang="en-US" altLang="zh-TW" sz="1800" baseline="-25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821761"/>
                  </a:ext>
                </a:extLst>
              </a:tr>
              <a:tr h="32581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dirty="0"/>
                        <a:t>1/4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dirty="0"/>
                        <a:t>1/4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2/3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2/3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dirty="0"/>
                        <a:t>1/4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621213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134C25B4-706F-E44C-82F5-B377A19E1C31}"/>
              </a:ext>
            </a:extLst>
          </p:cNvPr>
          <p:cNvSpPr txBox="1"/>
          <p:nvPr/>
        </p:nvSpPr>
        <p:spPr>
          <a:xfrm>
            <a:off x="7677083" y="3492511"/>
            <a:ext cx="325638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C</a:t>
            </a:r>
            <a:r>
              <a:rPr kumimoji="1" lang="en-US" altLang="zh-TW" sz="2400" baseline="-25000" dirty="0"/>
              <a:t>2,2  </a:t>
            </a:r>
            <a:r>
              <a:rPr kumimoji="1" lang="en-US" altLang="zh-TW" sz="2400" dirty="0">
                <a:highlight>
                  <a:srgbClr val="FFFF00"/>
                </a:highlight>
              </a:rPr>
              <a:t>C</a:t>
            </a:r>
            <a:r>
              <a:rPr kumimoji="1" lang="en-US" altLang="zh-TW" sz="2400" baseline="-25000" dirty="0">
                <a:highlight>
                  <a:srgbClr val="FFFF00"/>
                </a:highlight>
              </a:rPr>
              <a:t>2,3  </a:t>
            </a:r>
            <a:r>
              <a:rPr kumimoji="1" lang="en-US" altLang="zh-TW" sz="2400" dirty="0">
                <a:highlight>
                  <a:srgbClr val="FFFF00"/>
                </a:highlight>
              </a:rPr>
              <a:t>C</a:t>
            </a:r>
            <a:r>
              <a:rPr kumimoji="1" lang="en-US" altLang="zh-TW" sz="2400" baseline="-25000" dirty="0">
                <a:highlight>
                  <a:srgbClr val="FFFF00"/>
                </a:highlight>
              </a:rPr>
              <a:t>2,4  </a:t>
            </a:r>
            <a:r>
              <a:rPr kumimoji="1" lang="en-US" altLang="zh-TW" sz="2400" dirty="0">
                <a:highlight>
                  <a:srgbClr val="FFFF00"/>
                </a:highlight>
              </a:rPr>
              <a:t>C</a:t>
            </a:r>
            <a:r>
              <a:rPr kumimoji="1" lang="en-US" altLang="zh-TW" sz="2400" baseline="-25000" dirty="0">
                <a:highlight>
                  <a:srgbClr val="FFFF00"/>
                </a:highlight>
              </a:rPr>
              <a:t>2,5  </a:t>
            </a:r>
            <a:r>
              <a:rPr kumimoji="1" lang="en-US" altLang="zh-TW" sz="2400" dirty="0">
                <a:highlight>
                  <a:srgbClr val="FFFF00"/>
                </a:highlight>
              </a:rPr>
              <a:t>C</a:t>
            </a:r>
            <a:r>
              <a:rPr kumimoji="1" lang="en-US" altLang="zh-TW" sz="2400" baseline="-25000" dirty="0">
                <a:highlight>
                  <a:srgbClr val="FFFF00"/>
                </a:highlight>
              </a:rPr>
              <a:t>2,6  </a:t>
            </a:r>
            <a:r>
              <a:rPr kumimoji="1" lang="en-US" altLang="zh-TW" sz="2400" dirty="0">
                <a:highlight>
                  <a:srgbClr val="FFFF00"/>
                </a:highlight>
              </a:rPr>
              <a:t>C</a:t>
            </a:r>
            <a:r>
              <a:rPr kumimoji="1" lang="en-US" altLang="zh-TW" sz="2400" baseline="-25000" dirty="0">
                <a:highlight>
                  <a:srgbClr val="FFFF00"/>
                </a:highlight>
              </a:rPr>
              <a:t>2,7</a:t>
            </a:r>
          </a:p>
          <a:p>
            <a:r>
              <a:rPr kumimoji="1" lang="en-US" altLang="zh-TW" sz="2400" dirty="0"/>
              <a:t>C</a:t>
            </a:r>
            <a:r>
              <a:rPr kumimoji="1" lang="en-US" altLang="zh-TW" sz="2400" baseline="-25000" dirty="0"/>
              <a:t>3,2  </a:t>
            </a:r>
            <a:r>
              <a:rPr kumimoji="1" lang="en-US" altLang="zh-TW" sz="2400" dirty="0"/>
              <a:t>C</a:t>
            </a:r>
            <a:r>
              <a:rPr kumimoji="1" lang="en-US" altLang="zh-TW" sz="2400" baseline="-25000" dirty="0"/>
              <a:t>3,3  </a:t>
            </a:r>
            <a:r>
              <a:rPr kumimoji="1" lang="en-US" altLang="zh-TW" sz="2400" dirty="0">
                <a:highlight>
                  <a:srgbClr val="FFFF00"/>
                </a:highlight>
              </a:rPr>
              <a:t>C</a:t>
            </a:r>
            <a:r>
              <a:rPr kumimoji="1" lang="en-US" altLang="zh-TW" sz="2400" baseline="-25000" dirty="0">
                <a:highlight>
                  <a:srgbClr val="FFFF00"/>
                </a:highlight>
              </a:rPr>
              <a:t>3,4  </a:t>
            </a:r>
            <a:r>
              <a:rPr kumimoji="1" lang="en-US" altLang="zh-TW" sz="2400" dirty="0">
                <a:highlight>
                  <a:srgbClr val="FFFF00"/>
                </a:highlight>
              </a:rPr>
              <a:t>C</a:t>
            </a:r>
            <a:r>
              <a:rPr kumimoji="1" lang="en-US" altLang="zh-TW" sz="2400" baseline="-25000" dirty="0">
                <a:highlight>
                  <a:srgbClr val="FFFF00"/>
                </a:highlight>
              </a:rPr>
              <a:t>3,5  </a:t>
            </a:r>
            <a:r>
              <a:rPr kumimoji="1" lang="en-US" altLang="zh-TW" sz="2400" dirty="0">
                <a:highlight>
                  <a:srgbClr val="FFFF00"/>
                </a:highlight>
              </a:rPr>
              <a:t>C</a:t>
            </a:r>
            <a:r>
              <a:rPr kumimoji="1" lang="en-US" altLang="zh-TW" sz="2400" baseline="-25000" dirty="0">
                <a:highlight>
                  <a:srgbClr val="FFFF00"/>
                </a:highlight>
              </a:rPr>
              <a:t>3,6  </a:t>
            </a:r>
            <a:r>
              <a:rPr kumimoji="1" lang="en-US" altLang="zh-TW" sz="2400" dirty="0">
                <a:highlight>
                  <a:srgbClr val="FFFF00"/>
                </a:highlight>
              </a:rPr>
              <a:t>C</a:t>
            </a:r>
            <a:r>
              <a:rPr kumimoji="1" lang="en-US" altLang="zh-TW" sz="2400" baseline="-25000" dirty="0">
                <a:highlight>
                  <a:srgbClr val="FFFF00"/>
                </a:highlight>
              </a:rPr>
              <a:t>3,7</a:t>
            </a:r>
          </a:p>
          <a:p>
            <a:r>
              <a:rPr kumimoji="1" lang="en-US" altLang="zh-TW" sz="2400" dirty="0"/>
              <a:t>C</a:t>
            </a:r>
            <a:r>
              <a:rPr kumimoji="1" lang="en-US" altLang="zh-TW" sz="2400" baseline="-25000" dirty="0"/>
              <a:t>4,2  </a:t>
            </a:r>
            <a:r>
              <a:rPr kumimoji="1" lang="en-US" altLang="zh-TW" sz="2400" dirty="0"/>
              <a:t>C</a:t>
            </a:r>
            <a:r>
              <a:rPr kumimoji="1" lang="en-US" altLang="zh-TW" sz="2400" baseline="-25000" dirty="0"/>
              <a:t>4,3  </a:t>
            </a:r>
            <a:r>
              <a:rPr kumimoji="1" lang="en-US" altLang="zh-TW" sz="2400" dirty="0"/>
              <a:t>C</a:t>
            </a:r>
            <a:r>
              <a:rPr kumimoji="1" lang="en-US" altLang="zh-TW" sz="2400" baseline="-25000" dirty="0"/>
              <a:t>4,4  </a:t>
            </a:r>
            <a:r>
              <a:rPr kumimoji="1" lang="en-US" altLang="zh-TW" sz="2400" dirty="0">
                <a:highlight>
                  <a:srgbClr val="FFFF00"/>
                </a:highlight>
              </a:rPr>
              <a:t>C</a:t>
            </a:r>
            <a:r>
              <a:rPr kumimoji="1" lang="en-US" altLang="zh-TW" sz="2400" baseline="-25000" dirty="0">
                <a:highlight>
                  <a:srgbClr val="FFFF00"/>
                </a:highlight>
              </a:rPr>
              <a:t>4,5  </a:t>
            </a:r>
            <a:r>
              <a:rPr kumimoji="1" lang="en-US" altLang="zh-TW" sz="2400" dirty="0">
                <a:highlight>
                  <a:srgbClr val="FFFF00"/>
                </a:highlight>
              </a:rPr>
              <a:t>C</a:t>
            </a:r>
            <a:r>
              <a:rPr kumimoji="1" lang="en-US" altLang="zh-TW" sz="2400" baseline="-25000" dirty="0">
                <a:highlight>
                  <a:srgbClr val="FFFF00"/>
                </a:highlight>
              </a:rPr>
              <a:t>4,6  </a:t>
            </a:r>
            <a:r>
              <a:rPr kumimoji="1" lang="en-US" altLang="zh-TW" sz="2400" dirty="0">
                <a:highlight>
                  <a:srgbClr val="FFFF00"/>
                </a:highlight>
              </a:rPr>
              <a:t>C</a:t>
            </a:r>
            <a:r>
              <a:rPr kumimoji="1" lang="en-US" altLang="zh-TW" sz="2400" baseline="-25000" dirty="0">
                <a:highlight>
                  <a:srgbClr val="FFFF00"/>
                </a:highlight>
              </a:rPr>
              <a:t>4,7</a:t>
            </a:r>
          </a:p>
          <a:p>
            <a:r>
              <a:rPr kumimoji="1" lang="en-US" altLang="zh-TW" sz="2400" dirty="0"/>
              <a:t>C</a:t>
            </a:r>
            <a:r>
              <a:rPr kumimoji="1" lang="en-US" altLang="zh-TW" sz="2400" baseline="-25000" dirty="0"/>
              <a:t>5,2  </a:t>
            </a:r>
            <a:r>
              <a:rPr kumimoji="1" lang="en-US" altLang="zh-TW" sz="2400" dirty="0"/>
              <a:t>C</a:t>
            </a:r>
            <a:r>
              <a:rPr kumimoji="1" lang="en-US" altLang="zh-TW" sz="2400" baseline="-25000" dirty="0"/>
              <a:t>5,3  </a:t>
            </a:r>
            <a:r>
              <a:rPr kumimoji="1" lang="en-US" altLang="zh-TW" sz="2400" dirty="0"/>
              <a:t>C</a:t>
            </a:r>
            <a:r>
              <a:rPr kumimoji="1" lang="en-US" altLang="zh-TW" sz="2400" baseline="-25000" dirty="0"/>
              <a:t>5,4  </a:t>
            </a:r>
            <a:r>
              <a:rPr kumimoji="1" lang="en-US" altLang="zh-TW" sz="2400" dirty="0"/>
              <a:t>C</a:t>
            </a:r>
            <a:r>
              <a:rPr kumimoji="1" lang="en-US" altLang="zh-TW" sz="2400" baseline="-25000" dirty="0"/>
              <a:t>5,5  </a:t>
            </a:r>
            <a:r>
              <a:rPr kumimoji="1" lang="en-US" altLang="zh-TW" sz="2400" dirty="0">
                <a:highlight>
                  <a:srgbClr val="FFFF00"/>
                </a:highlight>
              </a:rPr>
              <a:t>C</a:t>
            </a:r>
            <a:r>
              <a:rPr kumimoji="1" lang="en-US" altLang="zh-TW" sz="2400" baseline="-25000" dirty="0">
                <a:highlight>
                  <a:srgbClr val="FFFF00"/>
                </a:highlight>
              </a:rPr>
              <a:t>5,6  </a:t>
            </a:r>
            <a:r>
              <a:rPr kumimoji="1" lang="en-US" altLang="zh-TW" sz="2400" dirty="0">
                <a:highlight>
                  <a:srgbClr val="FFFF00"/>
                </a:highlight>
              </a:rPr>
              <a:t>C</a:t>
            </a:r>
            <a:r>
              <a:rPr kumimoji="1" lang="en-US" altLang="zh-TW" sz="2400" baseline="-25000" dirty="0">
                <a:highlight>
                  <a:srgbClr val="FFFF00"/>
                </a:highlight>
              </a:rPr>
              <a:t>5,7</a:t>
            </a:r>
            <a:endParaRPr kumimoji="1" lang="zh-TW" altLang="en-US" sz="2400" dirty="0">
              <a:highlight>
                <a:srgbClr val="FFFF00"/>
              </a:highlight>
            </a:endParaRPr>
          </a:p>
          <a:p>
            <a:r>
              <a:rPr kumimoji="1" lang="en-US" altLang="zh-TW" sz="2400" dirty="0"/>
              <a:t>C</a:t>
            </a:r>
            <a:r>
              <a:rPr kumimoji="1" lang="en-US" altLang="zh-TW" sz="2400" baseline="-25000" dirty="0"/>
              <a:t>6,2  </a:t>
            </a:r>
            <a:r>
              <a:rPr kumimoji="1" lang="en-US" altLang="zh-TW" sz="2400" dirty="0"/>
              <a:t>C</a:t>
            </a:r>
            <a:r>
              <a:rPr kumimoji="1" lang="en-US" altLang="zh-TW" sz="2400" baseline="-25000" dirty="0"/>
              <a:t>6,3  </a:t>
            </a:r>
            <a:r>
              <a:rPr kumimoji="1" lang="en-US" altLang="zh-TW" sz="2400" dirty="0"/>
              <a:t>C</a:t>
            </a:r>
            <a:r>
              <a:rPr kumimoji="1" lang="en-US" altLang="zh-TW" sz="2400" baseline="-25000" dirty="0"/>
              <a:t>6,4  </a:t>
            </a:r>
            <a:r>
              <a:rPr kumimoji="1" lang="en-US" altLang="zh-TW" sz="2400" dirty="0"/>
              <a:t>C</a:t>
            </a:r>
            <a:r>
              <a:rPr kumimoji="1" lang="en-US" altLang="zh-TW" sz="2400" baseline="-25000" dirty="0"/>
              <a:t>6,5  </a:t>
            </a:r>
            <a:r>
              <a:rPr kumimoji="1" lang="en-US" altLang="zh-TW" sz="2400" dirty="0"/>
              <a:t>C</a:t>
            </a:r>
            <a:r>
              <a:rPr kumimoji="1" lang="en-US" altLang="zh-TW" sz="2400" baseline="-25000" dirty="0"/>
              <a:t>6,6  </a:t>
            </a:r>
            <a:r>
              <a:rPr kumimoji="1" lang="en-US" altLang="zh-TW" sz="2400" dirty="0">
                <a:highlight>
                  <a:srgbClr val="FFFF00"/>
                </a:highlight>
              </a:rPr>
              <a:t>C</a:t>
            </a:r>
            <a:r>
              <a:rPr kumimoji="1" lang="en-US" altLang="zh-TW" sz="2400" baseline="-25000" dirty="0">
                <a:highlight>
                  <a:srgbClr val="FFFF00"/>
                </a:highlight>
              </a:rPr>
              <a:t>6,7</a:t>
            </a:r>
          </a:p>
          <a:p>
            <a:r>
              <a:rPr kumimoji="1" lang="en-US" altLang="zh-TW" sz="2400" dirty="0"/>
              <a:t>C</a:t>
            </a:r>
            <a:r>
              <a:rPr kumimoji="1" lang="en-US" altLang="zh-TW" sz="2400" baseline="-25000" dirty="0"/>
              <a:t>7,2  </a:t>
            </a:r>
            <a:r>
              <a:rPr kumimoji="1" lang="en-US" altLang="zh-TW" sz="2400" dirty="0"/>
              <a:t>C</a:t>
            </a:r>
            <a:r>
              <a:rPr kumimoji="1" lang="en-US" altLang="zh-TW" sz="2400" baseline="-25000" dirty="0"/>
              <a:t>7,3  </a:t>
            </a:r>
            <a:r>
              <a:rPr kumimoji="1" lang="en-US" altLang="zh-TW" sz="2400" dirty="0"/>
              <a:t>C</a:t>
            </a:r>
            <a:r>
              <a:rPr kumimoji="1" lang="en-US" altLang="zh-TW" sz="2400" baseline="-25000" dirty="0"/>
              <a:t>7,4  </a:t>
            </a:r>
            <a:r>
              <a:rPr kumimoji="1" lang="en-US" altLang="zh-TW" sz="2400" dirty="0"/>
              <a:t>C</a:t>
            </a:r>
            <a:r>
              <a:rPr kumimoji="1" lang="en-US" altLang="zh-TW" sz="2400" baseline="-25000" dirty="0"/>
              <a:t>7,5  </a:t>
            </a:r>
            <a:r>
              <a:rPr kumimoji="1" lang="en-US" altLang="zh-TW" sz="2400" dirty="0"/>
              <a:t>C</a:t>
            </a:r>
            <a:r>
              <a:rPr kumimoji="1" lang="en-US" altLang="zh-TW" sz="2400" baseline="-25000" dirty="0"/>
              <a:t>7,6  </a:t>
            </a:r>
            <a:r>
              <a:rPr kumimoji="1" lang="en-US" altLang="zh-TW" sz="2400" dirty="0"/>
              <a:t>C</a:t>
            </a:r>
            <a:r>
              <a:rPr kumimoji="1" lang="en-US" altLang="zh-TW" sz="2400" baseline="-25000" dirty="0"/>
              <a:t>7,7</a:t>
            </a:r>
          </a:p>
          <a:p>
            <a:endParaRPr kumimoji="1" lang="en-US" altLang="zh-TW" sz="2400" baseline="-25000" dirty="0"/>
          </a:p>
          <a:p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B00B290-9ECA-3B45-B6A1-1BE5D34627AC}"/>
              </a:ext>
            </a:extLst>
          </p:cNvPr>
          <p:cNvSpPr txBox="1"/>
          <p:nvPr/>
        </p:nvSpPr>
        <p:spPr>
          <a:xfrm>
            <a:off x="7677081" y="3123179"/>
            <a:ext cx="229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Correlation array</a:t>
            </a:r>
            <a:endParaRPr kumimoji="1" lang="zh-TW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5C571A-3381-CC47-B3CF-A8F1C914448C}"/>
              </a:ext>
            </a:extLst>
          </p:cNvPr>
          <p:cNvSpPr/>
          <p:nvPr/>
        </p:nvSpPr>
        <p:spPr>
          <a:xfrm>
            <a:off x="3290597" y="3356275"/>
            <a:ext cx="777551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A145440-731F-8447-AE97-F74F74F3E62D}"/>
              </a:ext>
            </a:extLst>
          </p:cNvPr>
          <p:cNvSpPr txBox="1"/>
          <p:nvPr/>
        </p:nvSpPr>
        <p:spPr>
          <a:xfrm>
            <a:off x="2356890" y="2986943"/>
            <a:ext cx="28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Select a</a:t>
            </a:r>
            <a:r>
              <a:rPr kumimoji="1" lang="en-US" altLang="zh-TW" baseline="-25000" dirty="0"/>
              <a:t>4 </a:t>
            </a:r>
            <a:r>
              <a:rPr kumimoji="1" lang="en-US" altLang="zh-TW" dirty="0"/>
              <a:t>as first indexing bit</a:t>
            </a:r>
            <a:endParaRPr kumimoji="1" lang="zh-TW" altLang="en-US" dirty="0"/>
          </a:p>
        </p:txBody>
      </p:sp>
      <p:graphicFrame>
        <p:nvGraphicFramePr>
          <p:cNvPr id="9" name="表格 16">
            <a:extLst>
              <a:ext uri="{FF2B5EF4-FFF2-40B4-BE49-F238E27FC236}">
                <a16:creationId xmlns:a16="http://schemas.microsoft.com/office/drawing/2014/main" id="{611C4ABE-8B9E-0A40-8A74-D4E4FB4CB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201733"/>
              </p:ext>
            </p:extLst>
          </p:nvPr>
        </p:nvGraphicFramePr>
        <p:xfrm>
          <a:off x="924356" y="4743960"/>
          <a:ext cx="4732482" cy="6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747">
                  <a:extLst>
                    <a:ext uri="{9D8B030D-6E8A-4147-A177-3AD203B41FA5}">
                      <a16:colId xmlns:a16="http://schemas.microsoft.com/office/drawing/2014/main" val="224784999"/>
                    </a:ext>
                  </a:extLst>
                </a:gridCol>
                <a:gridCol w="788747">
                  <a:extLst>
                    <a:ext uri="{9D8B030D-6E8A-4147-A177-3AD203B41FA5}">
                      <a16:colId xmlns:a16="http://schemas.microsoft.com/office/drawing/2014/main" val="274793471"/>
                    </a:ext>
                  </a:extLst>
                </a:gridCol>
                <a:gridCol w="788747">
                  <a:extLst>
                    <a:ext uri="{9D8B030D-6E8A-4147-A177-3AD203B41FA5}">
                      <a16:colId xmlns:a16="http://schemas.microsoft.com/office/drawing/2014/main" val="1583744105"/>
                    </a:ext>
                  </a:extLst>
                </a:gridCol>
                <a:gridCol w="788747">
                  <a:extLst>
                    <a:ext uri="{9D8B030D-6E8A-4147-A177-3AD203B41FA5}">
                      <a16:colId xmlns:a16="http://schemas.microsoft.com/office/drawing/2014/main" val="1459031468"/>
                    </a:ext>
                  </a:extLst>
                </a:gridCol>
                <a:gridCol w="788747">
                  <a:extLst>
                    <a:ext uri="{9D8B030D-6E8A-4147-A177-3AD203B41FA5}">
                      <a16:colId xmlns:a16="http://schemas.microsoft.com/office/drawing/2014/main" val="892337304"/>
                    </a:ext>
                  </a:extLst>
                </a:gridCol>
                <a:gridCol w="788747">
                  <a:extLst>
                    <a:ext uri="{9D8B030D-6E8A-4147-A177-3AD203B41FA5}">
                      <a16:colId xmlns:a16="http://schemas.microsoft.com/office/drawing/2014/main" val="3002380487"/>
                    </a:ext>
                  </a:extLst>
                </a:gridCol>
              </a:tblGrid>
              <a:tr h="32581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dirty="0"/>
                        <a:t>Q</a:t>
                      </a:r>
                      <a:r>
                        <a:rPr kumimoji="1" lang="en-US" altLang="zh-TW" sz="1800" baseline="-25000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dirty="0"/>
                        <a:t>Q</a:t>
                      </a:r>
                      <a:r>
                        <a:rPr kumimoji="1" lang="en-US" altLang="zh-TW" sz="1800" baseline="-25000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dirty="0"/>
                        <a:t>Q</a:t>
                      </a:r>
                      <a:r>
                        <a:rPr kumimoji="1" lang="en-US" altLang="zh-TW" sz="1800" baseline="-25000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dirty="0"/>
                        <a:t>Q</a:t>
                      </a:r>
                      <a:r>
                        <a:rPr kumimoji="1" lang="en-US" altLang="zh-TW" sz="1800" baseline="-25000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dirty="0"/>
                        <a:t>Q</a:t>
                      </a:r>
                      <a:r>
                        <a:rPr kumimoji="1" lang="en-US" altLang="zh-TW" sz="1800" baseline="-25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821761"/>
                  </a:ext>
                </a:extLst>
              </a:tr>
              <a:tr h="3258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1/4 x C</a:t>
                      </a:r>
                      <a:r>
                        <a:rPr kumimoji="1" lang="en-US" altLang="zh-TW" sz="1200" baseline="-25000" dirty="0"/>
                        <a:t>7,4</a:t>
                      </a:r>
                      <a:endParaRPr kumimoji="1"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1/4 x C</a:t>
                      </a:r>
                      <a:r>
                        <a:rPr kumimoji="1" lang="en-US" altLang="zh-TW" sz="1200" baseline="-25000" dirty="0"/>
                        <a:t>6,4</a:t>
                      </a:r>
                      <a:endParaRPr kumimoji="1"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2/3 </a:t>
                      </a:r>
                      <a:r>
                        <a:rPr kumimoji="1" lang="en-US" altLang="zh-TW" sz="1200" dirty="0"/>
                        <a:t>x C</a:t>
                      </a:r>
                      <a:r>
                        <a:rPr kumimoji="1" lang="en-US" altLang="zh-TW" sz="1200" baseline="-25000" dirty="0"/>
                        <a:t>3,4</a:t>
                      </a:r>
                      <a:endParaRPr kumimoji="1"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1/4 x C</a:t>
                      </a:r>
                      <a:r>
                        <a:rPr kumimoji="1" lang="en-US" altLang="zh-TW" sz="1200" baseline="-25000" dirty="0"/>
                        <a:t>2,4</a:t>
                      </a:r>
                      <a:endParaRPr kumimoji="1"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6212138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33F75D52-779A-3040-96A1-F0C77E7E053C}"/>
              </a:ext>
            </a:extLst>
          </p:cNvPr>
          <p:cNvSpPr txBox="1"/>
          <p:nvPr/>
        </p:nvSpPr>
        <p:spPr>
          <a:xfrm>
            <a:off x="5754654" y="4270675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x C</a:t>
            </a:r>
            <a:r>
              <a:rPr kumimoji="1" lang="en-US" altLang="zh-TW" sz="2400" baseline="-25000" dirty="0"/>
              <a:t>i,4</a:t>
            </a:r>
            <a:endParaRPr kumimoji="1" lang="zh-TW" altLang="en-US" sz="2400" dirty="0"/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530C1AAB-EB7A-724C-AEFA-19A2047D27B6}"/>
              </a:ext>
            </a:extLst>
          </p:cNvPr>
          <p:cNvCxnSpPr>
            <a:cxnSpLocks/>
          </p:cNvCxnSpPr>
          <p:nvPr/>
        </p:nvCxnSpPr>
        <p:spPr>
          <a:xfrm flipH="1">
            <a:off x="1289682" y="4204163"/>
            <a:ext cx="1" cy="5550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F8CB7442-552D-A447-A55D-730A3DA5F692}"/>
              </a:ext>
            </a:extLst>
          </p:cNvPr>
          <p:cNvCxnSpPr>
            <a:cxnSpLocks/>
          </p:cNvCxnSpPr>
          <p:nvPr/>
        </p:nvCxnSpPr>
        <p:spPr>
          <a:xfrm flipH="1">
            <a:off x="2090798" y="4191000"/>
            <a:ext cx="1" cy="5550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083DA424-D247-5946-9A56-526F0DA2F373}"/>
              </a:ext>
            </a:extLst>
          </p:cNvPr>
          <p:cNvCxnSpPr>
            <a:cxnSpLocks/>
          </p:cNvCxnSpPr>
          <p:nvPr/>
        </p:nvCxnSpPr>
        <p:spPr>
          <a:xfrm flipH="1">
            <a:off x="2856222" y="4179235"/>
            <a:ext cx="1" cy="5550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AAF98DBD-8EF1-DD49-AABE-F454AE4B62CA}"/>
              </a:ext>
            </a:extLst>
          </p:cNvPr>
          <p:cNvCxnSpPr>
            <a:cxnSpLocks/>
          </p:cNvCxnSpPr>
          <p:nvPr/>
        </p:nvCxnSpPr>
        <p:spPr>
          <a:xfrm flipH="1">
            <a:off x="4473600" y="4188940"/>
            <a:ext cx="1" cy="5550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DDE6E27A-7EA5-E44C-A533-26E6B527541E}"/>
              </a:ext>
            </a:extLst>
          </p:cNvPr>
          <p:cNvCxnSpPr>
            <a:cxnSpLocks/>
          </p:cNvCxnSpPr>
          <p:nvPr/>
        </p:nvCxnSpPr>
        <p:spPr>
          <a:xfrm flipH="1">
            <a:off x="5239025" y="4195408"/>
            <a:ext cx="1" cy="5550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728C1B24-CE90-8E4D-84BA-30A71F64DC9B}"/>
              </a:ext>
            </a:extLst>
          </p:cNvPr>
          <p:cNvSpPr/>
          <p:nvPr/>
        </p:nvSpPr>
        <p:spPr>
          <a:xfrm>
            <a:off x="1707494" y="4680605"/>
            <a:ext cx="777551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9934E7A-CC0B-0C4B-B27C-FB425CF9A51E}"/>
              </a:ext>
            </a:extLst>
          </p:cNvPr>
          <p:cNvSpPr txBox="1"/>
          <p:nvPr/>
        </p:nvSpPr>
        <p:spPr>
          <a:xfrm>
            <a:off x="773787" y="4311273"/>
            <a:ext cx="3095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Select a</a:t>
            </a:r>
            <a:r>
              <a:rPr kumimoji="1" lang="en-US" altLang="zh-TW" baseline="-25000" dirty="0"/>
              <a:t>6 </a:t>
            </a:r>
            <a:r>
              <a:rPr kumimoji="1" lang="en-US" altLang="zh-TW" dirty="0"/>
              <a:t>as second indexing bit</a:t>
            </a:r>
            <a:endParaRPr kumimoji="1" lang="zh-TW" altLang="en-US" dirty="0"/>
          </a:p>
        </p:txBody>
      </p:sp>
      <p:graphicFrame>
        <p:nvGraphicFramePr>
          <p:cNvPr id="31" name="表格 16">
            <a:extLst>
              <a:ext uri="{FF2B5EF4-FFF2-40B4-BE49-F238E27FC236}">
                <a16:creationId xmlns:a16="http://schemas.microsoft.com/office/drawing/2014/main" id="{45F57840-23FC-4A49-BD02-57BE12240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479306"/>
              </p:ext>
            </p:extLst>
          </p:nvPr>
        </p:nvGraphicFramePr>
        <p:xfrm>
          <a:off x="924356" y="5984085"/>
          <a:ext cx="473248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747">
                  <a:extLst>
                    <a:ext uri="{9D8B030D-6E8A-4147-A177-3AD203B41FA5}">
                      <a16:colId xmlns:a16="http://schemas.microsoft.com/office/drawing/2014/main" val="224784999"/>
                    </a:ext>
                  </a:extLst>
                </a:gridCol>
                <a:gridCol w="788747">
                  <a:extLst>
                    <a:ext uri="{9D8B030D-6E8A-4147-A177-3AD203B41FA5}">
                      <a16:colId xmlns:a16="http://schemas.microsoft.com/office/drawing/2014/main" val="274793471"/>
                    </a:ext>
                  </a:extLst>
                </a:gridCol>
                <a:gridCol w="788747">
                  <a:extLst>
                    <a:ext uri="{9D8B030D-6E8A-4147-A177-3AD203B41FA5}">
                      <a16:colId xmlns:a16="http://schemas.microsoft.com/office/drawing/2014/main" val="1583744105"/>
                    </a:ext>
                  </a:extLst>
                </a:gridCol>
                <a:gridCol w="788747">
                  <a:extLst>
                    <a:ext uri="{9D8B030D-6E8A-4147-A177-3AD203B41FA5}">
                      <a16:colId xmlns:a16="http://schemas.microsoft.com/office/drawing/2014/main" val="1459031468"/>
                    </a:ext>
                  </a:extLst>
                </a:gridCol>
                <a:gridCol w="788747">
                  <a:extLst>
                    <a:ext uri="{9D8B030D-6E8A-4147-A177-3AD203B41FA5}">
                      <a16:colId xmlns:a16="http://schemas.microsoft.com/office/drawing/2014/main" val="892337304"/>
                    </a:ext>
                  </a:extLst>
                </a:gridCol>
                <a:gridCol w="788747">
                  <a:extLst>
                    <a:ext uri="{9D8B030D-6E8A-4147-A177-3AD203B41FA5}">
                      <a16:colId xmlns:a16="http://schemas.microsoft.com/office/drawing/2014/main" val="3002380487"/>
                    </a:ext>
                  </a:extLst>
                </a:gridCol>
              </a:tblGrid>
              <a:tr h="32581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dirty="0"/>
                        <a:t>Q</a:t>
                      </a:r>
                      <a:r>
                        <a:rPr kumimoji="1" lang="en-US" altLang="zh-TW" sz="1800" baseline="-25000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dirty="0"/>
                        <a:t>Q</a:t>
                      </a:r>
                      <a:r>
                        <a:rPr kumimoji="1" lang="en-US" altLang="zh-TW" sz="1800" baseline="-25000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dirty="0"/>
                        <a:t>Q</a:t>
                      </a:r>
                      <a:r>
                        <a:rPr kumimoji="1" lang="en-US" altLang="zh-TW" sz="1800" baseline="-25000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dirty="0"/>
                        <a:t>Q</a:t>
                      </a:r>
                      <a:r>
                        <a:rPr kumimoji="1" lang="en-US" altLang="zh-TW" sz="1800" baseline="-25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821761"/>
                  </a:ext>
                </a:extLst>
              </a:tr>
              <a:tr h="3258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1/4 x C</a:t>
                      </a:r>
                      <a:r>
                        <a:rPr kumimoji="1" lang="en-US" altLang="zh-TW" sz="1200" baseline="-25000" dirty="0"/>
                        <a:t>7,4 </a:t>
                      </a:r>
                      <a:r>
                        <a:rPr kumimoji="1" lang="en-US" altLang="zh-TW" sz="1200" baseline="0" dirty="0"/>
                        <a:t>x </a:t>
                      </a:r>
                      <a:r>
                        <a:rPr kumimoji="1" lang="en-US" altLang="zh-TW" sz="1200" dirty="0"/>
                        <a:t>C</a:t>
                      </a:r>
                      <a:r>
                        <a:rPr kumimoji="1" lang="en-US" altLang="zh-TW" sz="1200" baseline="-25000" dirty="0"/>
                        <a:t>7,6</a:t>
                      </a:r>
                      <a:endParaRPr kumimoji="1"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2/3 </a:t>
                      </a:r>
                      <a:r>
                        <a:rPr kumimoji="1" lang="en-US" altLang="zh-TW" sz="1200" dirty="0"/>
                        <a:t>x C</a:t>
                      </a:r>
                      <a:r>
                        <a:rPr kumimoji="1" lang="en-US" altLang="zh-TW" sz="1200" baseline="-25000" dirty="0"/>
                        <a:t>3,4 </a:t>
                      </a:r>
                      <a:r>
                        <a:rPr kumimoji="1" lang="en-US" altLang="zh-TW" sz="1200" baseline="0" dirty="0"/>
                        <a:t>x </a:t>
                      </a:r>
                      <a:r>
                        <a:rPr kumimoji="1" lang="en-US" altLang="zh-TW" sz="1200" dirty="0"/>
                        <a:t>C</a:t>
                      </a:r>
                      <a:r>
                        <a:rPr kumimoji="1" lang="en-US" altLang="zh-TW" sz="1200" baseline="-25000" dirty="0"/>
                        <a:t>3,6</a:t>
                      </a:r>
                      <a:endParaRPr kumimoji="1"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1/4 x C</a:t>
                      </a:r>
                      <a:r>
                        <a:rPr kumimoji="1" lang="en-US" altLang="zh-TW" sz="1200" baseline="-25000" dirty="0"/>
                        <a:t>2,4 </a:t>
                      </a:r>
                      <a:r>
                        <a:rPr kumimoji="1" lang="en-US" altLang="zh-TW" sz="1200" baseline="0" dirty="0"/>
                        <a:t>x </a:t>
                      </a:r>
                      <a:r>
                        <a:rPr kumimoji="1" lang="en-US" altLang="zh-TW" sz="1200" dirty="0"/>
                        <a:t>C</a:t>
                      </a:r>
                      <a:r>
                        <a:rPr kumimoji="1" lang="en-US" altLang="zh-TW" sz="1200" baseline="-25000" dirty="0"/>
                        <a:t>2,6</a:t>
                      </a:r>
                      <a:endParaRPr kumimoji="1"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6212138"/>
                  </a:ext>
                </a:extLst>
              </a:tr>
            </a:tbl>
          </a:graphicData>
        </a:graphic>
      </p:graphicFrame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9CAEDB7C-851C-CB41-87E5-FA000F3E0BFB}"/>
              </a:ext>
            </a:extLst>
          </p:cNvPr>
          <p:cNvCxnSpPr/>
          <p:nvPr/>
        </p:nvCxnSpPr>
        <p:spPr>
          <a:xfrm>
            <a:off x="1312509" y="5467455"/>
            <a:ext cx="0" cy="517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210141B9-08C5-A542-AC83-A31F328C84DC}"/>
              </a:ext>
            </a:extLst>
          </p:cNvPr>
          <p:cNvCxnSpPr/>
          <p:nvPr/>
        </p:nvCxnSpPr>
        <p:spPr>
          <a:xfrm>
            <a:off x="2856222" y="5467455"/>
            <a:ext cx="0" cy="517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箭頭接點 39">
            <a:extLst>
              <a:ext uri="{FF2B5EF4-FFF2-40B4-BE49-F238E27FC236}">
                <a16:creationId xmlns:a16="http://schemas.microsoft.com/office/drawing/2014/main" id="{13E2B2A9-8A7B-4F45-8195-C0D367A90C4D}"/>
              </a:ext>
            </a:extLst>
          </p:cNvPr>
          <p:cNvCxnSpPr/>
          <p:nvPr/>
        </p:nvCxnSpPr>
        <p:spPr>
          <a:xfrm>
            <a:off x="4450705" y="5467455"/>
            <a:ext cx="0" cy="517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177A2BDD-701A-F846-8BED-03D9FC29D6E4}"/>
              </a:ext>
            </a:extLst>
          </p:cNvPr>
          <p:cNvCxnSpPr/>
          <p:nvPr/>
        </p:nvCxnSpPr>
        <p:spPr>
          <a:xfrm>
            <a:off x="5239025" y="5467455"/>
            <a:ext cx="0" cy="517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1C7E81B-9ECC-A74E-A823-6F7125C2E1B0}"/>
              </a:ext>
            </a:extLst>
          </p:cNvPr>
          <p:cNvSpPr txBox="1"/>
          <p:nvPr/>
        </p:nvSpPr>
        <p:spPr>
          <a:xfrm>
            <a:off x="5716147" y="5441561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x C</a:t>
            </a:r>
            <a:r>
              <a:rPr kumimoji="1" lang="en-US" altLang="zh-TW" sz="2400" baseline="-25000" dirty="0"/>
              <a:t>i,6</a:t>
            </a:r>
            <a:endParaRPr kumimoji="1" lang="zh-TW" altLang="en-US" sz="24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3902473-747E-A545-B29A-C3A50EB82AB6}"/>
              </a:ext>
            </a:extLst>
          </p:cNvPr>
          <p:cNvSpPr/>
          <p:nvPr/>
        </p:nvSpPr>
        <p:spPr>
          <a:xfrm>
            <a:off x="4087778" y="5935148"/>
            <a:ext cx="777551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DA8B30A-6CCE-C349-9675-227A13B9EE85}"/>
              </a:ext>
            </a:extLst>
          </p:cNvPr>
          <p:cNvSpPr txBox="1"/>
          <p:nvPr/>
        </p:nvSpPr>
        <p:spPr>
          <a:xfrm>
            <a:off x="3154071" y="5565816"/>
            <a:ext cx="287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Select a</a:t>
            </a:r>
            <a:r>
              <a:rPr kumimoji="1" lang="en-US" altLang="zh-TW" baseline="-25000" dirty="0"/>
              <a:t>3 </a:t>
            </a:r>
            <a:r>
              <a:rPr kumimoji="1" lang="en-US" altLang="zh-TW" dirty="0"/>
              <a:t>as third indexing bit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009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10" grpId="1"/>
      <p:bldP spid="29" grpId="0" animBg="1"/>
      <p:bldP spid="30" grpId="0"/>
      <p:bldP spid="42" grpId="0"/>
      <p:bldP spid="42" grpId="1"/>
      <p:bldP spid="43" grpId="0" animBg="1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099A9F-16B1-4144-857E-D30C8076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TA’s result of released testcases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A1620D5-1DCC-B641-A427-DB87FDDCB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07802"/>
            <a:ext cx="10515600" cy="2023254"/>
          </a:xfr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3566FB4-4F2C-D349-ACC0-337D57431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534" y="3948170"/>
            <a:ext cx="9000931" cy="241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1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016413-A293-6243-B0BC-F2AF3835C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Pass the file name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26B0D63-2ED2-2C47-B11C-55A032C9C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1278272"/>
          </a:xfr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17BA5AA-FE1D-3A40-B7CE-664680D8742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You can use “</a:t>
            </a:r>
            <a:r>
              <a:rPr kumimoji="1" lang="en-US" altLang="zh-TW" dirty="0" err="1"/>
              <a:t>argc</a:t>
            </a:r>
            <a:r>
              <a:rPr kumimoji="1" lang="en-US" altLang="zh-TW" dirty="0"/>
              <a:t>” and ”</a:t>
            </a:r>
            <a:r>
              <a:rPr kumimoji="1" lang="en-US" altLang="zh-TW" dirty="0" err="1"/>
              <a:t>argv</a:t>
            </a:r>
            <a:r>
              <a:rPr kumimoji="1" lang="en-US" altLang="zh-TW" dirty="0"/>
              <a:t>” to pass the information of command line into your program.</a:t>
            </a:r>
          </a:p>
        </p:txBody>
      </p:sp>
    </p:spTree>
    <p:extLst>
      <p:ext uri="{BB962C8B-B14F-4D97-AF65-F5344CB8AC3E}">
        <p14:creationId xmlns:p14="http://schemas.microsoft.com/office/powerpoint/2010/main" val="93807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97659-F282-5144-BF4E-6D2D42F6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Example : </a:t>
            </a:r>
            <a:r>
              <a:rPr kumimoji="1" lang="en-US" altLang="zh-TW" dirty="0" err="1"/>
              <a:t>argc</a:t>
            </a:r>
            <a:r>
              <a:rPr kumimoji="1" lang="en-US" altLang="zh-TW" dirty="0"/>
              <a:t> , </a:t>
            </a:r>
            <a:r>
              <a:rPr kumimoji="1" lang="en-US" altLang="zh-TW" dirty="0" err="1"/>
              <a:t>argv</a:t>
            </a:r>
            <a:endParaRPr kumimoji="1"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4027C07-C07F-6C4A-B1C9-CFCABD39D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622" y="3572584"/>
            <a:ext cx="4070707" cy="32975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DE93908-4F76-C94F-A83A-5D78088E4B4E}"/>
              </a:ext>
            </a:extLst>
          </p:cNvPr>
          <p:cNvSpPr txBox="1"/>
          <p:nvPr/>
        </p:nvSpPr>
        <p:spPr>
          <a:xfrm>
            <a:off x="963319" y="2002924"/>
            <a:ext cx="6351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err="1"/>
              <a:t>argc</a:t>
            </a:r>
            <a:r>
              <a:rPr kumimoji="1" lang="en-US" altLang="zh-TW" sz="2400" dirty="0"/>
              <a:t> : The number of arguments in the command</a:t>
            </a:r>
          </a:p>
          <a:p>
            <a:r>
              <a:rPr kumimoji="1" lang="en-US" altLang="zh-TW" sz="2400" dirty="0" err="1"/>
              <a:t>argv</a:t>
            </a:r>
            <a:r>
              <a:rPr kumimoji="1" lang="en-US" altLang="zh-TW" sz="2400" dirty="0"/>
              <a:t> : The array which store all of the arguments</a:t>
            </a:r>
          </a:p>
          <a:p>
            <a:endParaRPr kumimoji="1" lang="en-US" altLang="zh-TW" sz="2400" dirty="0"/>
          </a:p>
          <a:p>
            <a:r>
              <a:rPr kumimoji="1" lang="en-US" altLang="zh-TW" sz="2400" dirty="0"/>
              <a:t>Sample code</a:t>
            </a:r>
            <a:endParaRPr kumimoji="1"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465A507-5CD3-B648-AAC3-1597E7016827}"/>
              </a:ext>
            </a:extLst>
          </p:cNvPr>
          <p:cNvSpPr txBox="1"/>
          <p:nvPr/>
        </p:nvSpPr>
        <p:spPr>
          <a:xfrm>
            <a:off x="7446622" y="3095622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Input </a:t>
            </a:r>
            <a:endParaRPr kumimoji="1" lang="zh-TW" altLang="en-US" sz="2400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0536F9E-1B8F-5E47-B6A7-F74BA3EEB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19" y="3557287"/>
            <a:ext cx="6219019" cy="274077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1179B3CF-E5FB-E14A-9E84-73549BBDE3B4}"/>
              </a:ext>
            </a:extLst>
          </p:cNvPr>
          <p:cNvSpPr txBox="1"/>
          <p:nvPr/>
        </p:nvSpPr>
        <p:spPr>
          <a:xfrm>
            <a:off x="7446622" y="4150760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Output</a:t>
            </a:r>
            <a:endParaRPr kumimoji="1" lang="zh-TW" altLang="en-US" sz="24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15DE8F0F-5606-C24B-92EE-02CBCC664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622" y="4596030"/>
            <a:ext cx="4070707" cy="179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7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AD3990-9323-F046-951D-B2B67651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Outline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E32806-4284-BC46-94E8-5A98A8854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Pass data from command line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Read / Output file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Data structure of Cache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Simulation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7431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F4060-9E1B-2249-A02F-FAA16047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I/O in C++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3918AD-BEAF-0C4D-906F-D7562F51D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You can use &lt;</a:t>
            </a:r>
            <a:r>
              <a:rPr kumimoji="1" lang="en-US" altLang="zh-TW" dirty="0" err="1"/>
              <a:t>fstream</a:t>
            </a:r>
            <a:r>
              <a:rPr kumimoji="1" lang="en-US" altLang="zh-TW" dirty="0"/>
              <a:t>&gt; library to read or write a file.</a:t>
            </a:r>
          </a:p>
          <a:p>
            <a:pPr marL="0" indent="0">
              <a:buNone/>
            </a:pPr>
            <a:r>
              <a:rPr kumimoji="1" lang="en-US" altLang="zh-TW" dirty="0"/>
              <a:t>Read example : 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EB1870-D3DC-8D40-9C7B-D09962A06CB7}"/>
              </a:ext>
            </a:extLst>
          </p:cNvPr>
          <p:cNvSpPr txBox="1"/>
          <p:nvPr/>
        </p:nvSpPr>
        <p:spPr>
          <a:xfrm>
            <a:off x="5859733" y="3343915"/>
            <a:ext cx="1259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err="1"/>
              <a:t>input.txt</a:t>
            </a:r>
            <a:endParaRPr kumimoji="1" lang="zh-TW" altLang="en-US" sz="24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4F5832B-A25B-2F48-AEFF-2F65DFE5F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1908"/>
            <a:ext cx="4612247" cy="373096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D970282-AEBD-0047-B901-096242494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733" y="3958924"/>
            <a:ext cx="3860800" cy="4064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1ACB024C-36F5-2F4F-A07E-3C9F17599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733" y="5431012"/>
            <a:ext cx="5782596" cy="296544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42D38D51-C6DE-E341-BCCE-CE9501242FF7}"/>
              </a:ext>
            </a:extLst>
          </p:cNvPr>
          <p:cNvSpPr txBox="1"/>
          <p:nvPr/>
        </p:nvSpPr>
        <p:spPr>
          <a:xfrm>
            <a:off x="5859732" y="4824850"/>
            <a:ext cx="3025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Output of the program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6977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F4060-9E1B-2249-A02F-FAA16047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I/O in C++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3918AD-BEAF-0C4D-906F-D7562F51D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You can use &lt;</a:t>
            </a:r>
            <a:r>
              <a:rPr kumimoji="1" lang="en-US" altLang="zh-TW" dirty="0" err="1"/>
              <a:t>fstream</a:t>
            </a:r>
            <a:r>
              <a:rPr kumimoji="1" lang="en-US" altLang="zh-TW" dirty="0"/>
              <a:t>&gt; library to read or write a file.</a:t>
            </a:r>
          </a:p>
          <a:p>
            <a:pPr marL="0" indent="0">
              <a:buNone/>
            </a:pPr>
            <a:r>
              <a:rPr kumimoji="1" lang="en-US" altLang="zh-TW" dirty="0"/>
              <a:t>Write example : 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EB1870-D3DC-8D40-9C7B-D09962A06CB7}"/>
              </a:ext>
            </a:extLst>
          </p:cNvPr>
          <p:cNvSpPr txBox="1"/>
          <p:nvPr/>
        </p:nvSpPr>
        <p:spPr>
          <a:xfrm>
            <a:off x="6096000" y="3826801"/>
            <a:ext cx="1662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 err="1"/>
              <a:t>output.txt</a:t>
            </a:r>
            <a:endParaRPr kumimoji="1" lang="zh-TW" altLang="en-US" sz="2800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D970282-AEBD-0047-B901-096242494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441810"/>
            <a:ext cx="3860800" cy="4064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5E4A978-7A48-4F49-AA99-E4942EABC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58" y="2801144"/>
            <a:ext cx="4635646" cy="396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3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AD3990-9323-F046-951D-B2B67651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Outline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E32806-4284-BC46-94E8-5A98A8854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Pass data from command line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Read / Output file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Data structure of Cache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Simulation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405850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C9B007-193D-D94B-8977-37128A73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Data structure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185AE6-D7FB-4748-BF22-325EFE1C4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You can use 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Struct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Class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Array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Vector (STL)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Map / Unorder map (STL)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Queue (STL)</a:t>
            </a:r>
          </a:p>
          <a:p>
            <a:pPr marL="514350" indent="-514350">
              <a:buFont typeface="+mj-lt"/>
              <a:buAutoNum type="arabicPeriod"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9836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7133</TotalTime>
  <Words>980</Words>
  <Application>Microsoft Office PowerPoint</Application>
  <PresentationFormat>寬螢幕</PresentationFormat>
  <Paragraphs>263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新細明體</vt:lpstr>
      <vt:lpstr>Arial</vt:lpstr>
      <vt:lpstr>Calibri</vt:lpstr>
      <vt:lpstr>Calibri Light</vt:lpstr>
      <vt:lpstr>Office 佈景主題</vt:lpstr>
      <vt:lpstr>Final Project Guidance</vt:lpstr>
      <vt:lpstr>Outline</vt:lpstr>
      <vt:lpstr>Pass the file name</vt:lpstr>
      <vt:lpstr>Example : argc , argv</vt:lpstr>
      <vt:lpstr>Outline</vt:lpstr>
      <vt:lpstr>I/O in C++</vt:lpstr>
      <vt:lpstr>I/O in C++</vt:lpstr>
      <vt:lpstr>Outline</vt:lpstr>
      <vt:lpstr>Data structure</vt:lpstr>
      <vt:lpstr>Data structure</vt:lpstr>
      <vt:lpstr>Data structure</vt:lpstr>
      <vt:lpstr>Outline</vt:lpstr>
      <vt:lpstr>Extract the reference</vt:lpstr>
      <vt:lpstr>Read references</vt:lpstr>
      <vt:lpstr>Outline</vt:lpstr>
      <vt:lpstr>Extract the reference</vt:lpstr>
      <vt:lpstr>How to find proper indexing bits</vt:lpstr>
      <vt:lpstr>The method of reference paper</vt:lpstr>
      <vt:lpstr>The method of reference paper</vt:lpstr>
      <vt:lpstr>The method of reference paper</vt:lpstr>
      <vt:lpstr>TA’s result of released testcases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Guidance</dc:title>
  <dc:creator>Microsoft Office User</dc:creator>
  <cp:lastModifiedBy>林承賢</cp:lastModifiedBy>
  <cp:revision>8</cp:revision>
  <dcterms:created xsi:type="dcterms:W3CDTF">2021-12-19T08:32:21Z</dcterms:created>
  <dcterms:modified xsi:type="dcterms:W3CDTF">2022-12-19T03:42:31Z</dcterms:modified>
</cp:coreProperties>
</file>