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266" r:id="rId8"/>
    <p:sldId id="264" r:id="rId9"/>
    <p:sldId id="267" r:id="rId10"/>
    <p:sldId id="259" r:id="rId11"/>
    <p:sldId id="261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3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814273"/>
            <a:ext cx="10993549" cy="537635"/>
          </a:xfrm>
        </p:spPr>
        <p:txBody>
          <a:bodyPr>
            <a:noAutofit/>
          </a:bodyPr>
          <a:lstStyle/>
          <a:p>
            <a:r>
              <a:rPr lang="en-US" sz="4400" dirty="0"/>
              <a:t>Mini Command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156997"/>
            <a:ext cx="10993546" cy="1921314"/>
          </a:xfrm>
        </p:spPr>
        <p:txBody>
          <a:bodyPr>
            <a:noAutofit/>
          </a:bodyPr>
          <a:lstStyle/>
          <a:p>
            <a:pPr algn="r"/>
            <a:r>
              <a:rPr lang="en-US" altLang="zh-CN" sz="2800" cap="none" dirty="0">
                <a:solidFill>
                  <a:srgbClr val="0070C0"/>
                </a:solidFill>
                <a:latin typeface="Adobe Caslon Pro" panose="0205050205050A020403" pitchFamily="18" charset="0"/>
              </a:rPr>
              <a:t>Group</a:t>
            </a:r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 42	:					</a:t>
            </a:r>
          </a:p>
          <a:p>
            <a:pPr algn="r"/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	</a:t>
            </a:r>
            <a:r>
              <a:rPr lang="zh-CN" altLang="en-US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黃志偉 </a:t>
            </a:r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109000162		</a:t>
            </a:r>
          </a:p>
          <a:p>
            <a:pPr algn="r"/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	</a:t>
            </a:r>
            <a:r>
              <a:rPr lang="zh-CN" altLang="en-US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許媄香 </a:t>
            </a:r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109000168		</a:t>
            </a:r>
            <a:endParaRPr lang="en-US" sz="2800" dirty="0">
              <a:solidFill>
                <a:srgbClr val="0070C0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30" y="3078310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4005B-3B47-4852-AD47-01D4528E5C4D}"/>
              </a:ext>
            </a:extLst>
          </p:cNvPr>
          <p:cNvSpPr txBox="1"/>
          <p:nvPr/>
        </p:nvSpPr>
        <p:spPr>
          <a:xfrm>
            <a:off x="1585655" y="148926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MODES 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Mode 1 (Object following)</a:t>
            </a:r>
            <a:br>
              <a:rPr lang="en-US" sz="2400" dirty="0"/>
            </a:br>
            <a:r>
              <a:rPr lang="en-US" sz="2400" dirty="0"/>
              <a:t>Follow object in front of it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Mode 2 (Speech recognition mode)</a:t>
            </a:r>
            <a:br>
              <a:rPr lang="en-US" sz="2400" dirty="0"/>
            </a:br>
            <a:r>
              <a:rPr lang="en-US" sz="2400" dirty="0"/>
              <a:t>command :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Go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Turn left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Right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Move backward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Stop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Hi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Goodbye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One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two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48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31" y="174440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Final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floor, indoor, insect&#10;&#10;Description automatically generated">
            <a:extLst>
              <a:ext uri="{FF2B5EF4-FFF2-40B4-BE49-F238E27FC236}">
                <a16:creationId xmlns:a16="http://schemas.microsoft.com/office/drawing/2014/main" id="{E126CE19-40DF-49F4-B755-8976701F7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6" r="3" b="3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concept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1444E-0A26-4DDD-B128-588694E7CAA4}"/>
              </a:ext>
            </a:extLst>
          </p:cNvPr>
          <p:cNvSpPr txBox="1"/>
          <p:nvPr/>
        </p:nvSpPr>
        <p:spPr>
          <a:xfrm>
            <a:off x="581192" y="1272988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Hand Movement Tracing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48D2B9-36F0-4BCE-8559-0188FAF001F8}"/>
              </a:ext>
            </a:extLst>
          </p:cNvPr>
          <p:cNvGrpSpPr/>
          <p:nvPr/>
        </p:nvGrpSpPr>
        <p:grpSpPr>
          <a:xfrm>
            <a:off x="811264" y="1893144"/>
            <a:ext cx="4275521" cy="1522091"/>
            <a:chOff x="2765571" y="3025657"/>
            <a:chExt cx="4275521" cy="1522091"/>
          </a:xfrm>
        </p:grpSpPr>
        <p:pic>
          <p:nvPicPr>
            <p:cNvPr id="2050" name="Picture 2" descr="Signal Wave Black Clip Art at Clker.com - vector clip art online, royalty  free &amp;amp; public domain">
              <a:extLst>
                <a:ext uri="{FF2B5EF4-FFF2-40B4-BE49-F238E27FC236}">
                  <a16:creationId xmlns:a16="http://schemas.microsoft.com/office/drawing/2014/main" id="{EB1253F9-B7C4-4893-A8F9-BFFE635C4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433" y="3065964"/>
              <a:ext cx="667856" cy="1232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C-SR04 Ultrasonic Sonar Distance Sensor">
              <a:extLst>
                <a:ext uri="{FF2B5EF4-FFF2-40B4-BE49-F238E27FC236}">
                  <a16:creationId xmlns:a16="http://schemas.microsoft.com/office/drawing/2014/main" id="{F5945F92-9E60-4848-A841-CFABF303C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8" b="22195"/>
            <a:stretch/>
          </p:blipFill>
          <p:spPr bwMode="auto">
            <a:xfrm>
              <a:off x="2765571" y="3299012"/>
              <a:ext cx="2011926" cy="124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8DB47837-0C56-4CD6-A88A-5A572C7A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225" y="3025657"/>
              <a:ext cx="1365867" cy="131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9B3C53-7BAE-443B-8116-2626E15E202C}"/>
              </a:ext>
            </a:extLst>
          </p:cNvPr>
          <p:cNvSpPr txBox="1"/>
          <p:nvPr/>
        </p:nvSpPr>
        <p:spPr>
          <a:xfrm>
            <a:off x="811264" y="4050491"/>
            <a:ext cx="3876551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Cart will follow the hand or object movement using sensors signal and move accordingly</a:t>
            </a:r>
          </a:p>
        </p:txBody>
      </p:sp>
      <p:pic>
        <p:nvPicPr>
          <p:cNvPr id="1026" name="Picture 2" descr="IR Infrared Obstacle / Distance Sensor Module">
            <a:extLst>
              <a:ext uri="{FF2B5EF4-FFF2-40B4-BE49-F238E27FC236}">
                <a16:creationId xmlns:a16="http://schemas.microsoft.com/office/drawing/2014/main" id="{0C624F92-5080-4B9F-A640-B5C5D41D5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6397" r="19018" b="13625"/>
          <a:stretch/>
        </p:blipFill>
        <p:spPr bwMode="auto">
          <a:xfrm>
            <a:off x="7860486" y="1202135"/>
            <a:ext cx="2538527" cy="27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670B09-9617-44E5-8CE6-AB0AC97C2361}"/>
              </a:ext>
            </a:extLst>
          </p:cNvPr>
          <p:cNvSpPr txBox="1"/>
          <p:nvPr/>
        </p:nvSpPr>
        <p:spPr>
          <a:xfrm>
            <a:off x="6698052" y="3914840"/>
            <a:ext cx="4863394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IR sensor is used to increase sensitivity the tracing &amp; to handle turning which ultrasonic sensor had difficulties in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708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Concept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C7B44-C683-4E9F-9241-260CB31096AA}"/>
              </a:ext>
            </a:extLst>
          </p:cNvPr>
          <p:cNvSpPr txBox="1"/>
          <p:nvPr/>
        </p:nvSpPr>
        <p:spPr>
          <a:xfrm>
            <a:off x="384931" y="1388924"/>
            <a:ext cx="258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Voice control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7E5987-9694-4206-AAEF-383E939A2736}"/>
              </a:ext>
            </a:extLst>
          </p:cNvPr>
          <p:cNvGrpSpPr/>
          <p:nvPr/>
        </p:nvGrpSpPr>
        <p:grpSpPr>
          <a:xfrm>
            <a:off x="1235165" y="1650534"/>
            <a:ext cx="9721670" cy="2162876"/>
            <a:chOff x="939055" y="3294390"/>
            <a:chExt cx="9721670" cy="21628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4A82E3-D27E-4CF0-9D71-977D12E8E9F8}"/>
                </a:ext>
              </a:extLst>
            </p:cNvPr>
            <p:cNvGrpSpPr/>
            <p:nvPr/>
          </p:nvGrpSpPr>
          <p:grpSpPr>
            <a:xfrm>
              <a:off x="939055" y="3429000"/>
              <a:ext cx="2933143" cy="2028266"/>
              <a:chOff x="939055" y="3429000"/>
              <a:chExt cx="2933143" cy="2028266"/>
            </a:xfrm>
          </p:grpSpPr>
          <p:pic>
            <p:nvPicPr>
              <p:cNvPr id="1026" name="Picture 2" descr="9,850 BEST Silhouette Head Talking IMAGES, STOCK PHOTOS &amp;amp; VECTORS | Adobe  Stock">
                <a:extLst>
                  <a:ext uri="{FF2B5EF4-FFF2-40B4-BE49-F238E27FC236}">
                    <a16:creationId xmlns:a16="http://schemas.microsoft.com/office/drawing/2014/main" id="{1A8C1556-1DCB-4109-B08B-193C48BAA0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9055" y="3429000"/>
                <a:ext cx="2028266" cy="2028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udio Smartphone, Phone Recording Color Vector Icon You Can Edit or Modify  it Easily Stock Illustration - Illustration of voice, icon: 171041036">
                <a:extLst>
                  <a:ext uri="{FF2B5EF4-FFF2-40B4-BE49-F238E27FC236}">
                    <a16:creationId xmlns:a16="http://schemas.microsoft.com/office/drawing/2014/main" id="{73473BAE-5056-46B7-9663-FE531C22A6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66" r="15686"/>
              <a:stretch/>
            </p:blipFill>
            <p:spPr bwMode="auto">
              <a:xfrm>
                <a:off x="2778504" y="3620061"/>
                <a:ext cx="1093694" cy="1600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bluetooth png - Clip Art Library">
              <a:extLst>
                <a:ext uri="{FF2B5EF4-FFF2-40B4-BE49-F238E27FC236}">
                  <a16:creationId xmlns:a16="http://schemas.microsoft.com/office/drawing/2014/main" id="{EA80DE86-BF8B-4F2C-8B36-9FB611050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600" y="3761676"/>
              <a:ext cx="1093695" cy="1093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F70C69-B5F2-46F4-B862-EAF164C4A625}"/>
                </a:ext>
              </a:extLst>
            </p:cNvPr>
            <p:cNvCxnSpPr/>
            <p:nvPr/>
          </p:nvCxnSpPr>
          <p:spPr>
            <a:xfrm>
              <a:off x="4087906" y="4308523"/>
              <a:ext cx="15419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A3A679-B2F8-4A48-8189-C1C835378C6C}"/>
                </a:ext>
              </a:extLst>
            </p:cNvPr>
            <p:cNvCxnSpPr/>
            <p:nvPr/>
          </p:nvCxnSpPr>
          <p:spPr>
            <a:xfrm>
              <a:off x="6804212" y="4299559"/>
              <a:ext cx="15419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Bluetooth Module HC-06 – VAS LABS">
              <a:extLst>
                <a:ext uri="{FF2B5EF4-FFF2-40B4-BE49-F238E27FC236}">
                  <a16:creationId xmlns:a16="http://schemas.microsoft.com/office/drawing/2014/main" id="{B87C0D69-6D66-441E-95CD-413B5BA5A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459" y="3294390"/>
              <a:ext cx="2028266" cy="2028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147DB4C-385A-4691-8A9A-CABEC34E8EED}"/>
              </a:ext>
            </a:extLst>
          </p:cNvPr>
          <p:cNvSpPr txBox="1"/>
          <p:nvPr/>
        </p:nvSpPr>
        <p:spPr>
          <a:xfrm>
            <a:off x="2940283" y="3749398"/>
            <a:ext cx="6311433" cy="2862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Command list 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			: move forward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Turn left		: turn left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Right		: turn right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Move backward	: reverse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Stop		: stop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U-turn		: </a:t>
            </a:r>
            <a:r>
              <a:rPr lang="en-US" sz="2000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u-turn</a:t>
            </a:r>
            <a:endParaRPr lang="en-US" sz="2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Hi			: clock-wise rotate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Goodbye		: counter clock-wise rotate</a:t>
            </a:r>
          </a:p>
        </p:txBody>
      </p:sp>
    </p:spTree>
    <p:extLst>
      <p:ext uri="{BB962C8B-B14F-4D97-AF65-F5344CB8AC3E}">
        <p14:creationId xmlns:p14="http://schemas.microsoft.com/office/powerpoint/2010/main" val="40340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51B-39CF-4699-98CB-A6A1AB28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453"/>
            <a:ext cx="11029615" cy="4099897"/>
          </a:xfrm>
        </p:spPr>
        <p:txBody>
          <a:bodyPr/>
          <a:lstStyle/>
          <a:p>
            <a:r>
              <a:rPr lang="en-US" dirty="0"/>
              <a:t>Distance is between 15cm – 50cm</a:t>
            </a:r>
          </a:p>
          <a:p>
            <a:r>
              <a:rPr lang="en-US" dirty="0"/>
              <a:t>IR Sensor support to detect left and right</a:t>
            </a:r>
          </a:p>
          <a:p>
            <a:r>
              <a:rPr lang="en-US" dirty="0"/>
              <a:t>Stop when the distance is smaller than 15cm</a:t>
            </a:r>
          </a:p>
          <a:p>
            <a:r>
              <a:rPr lang="en-US" dirty="0"/>
              <a:t>It’s better to use wide object (because of ultrasonic)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8B6E8-0D58-416B-A33D-B9946E461397}"/>
              </a:ext>
            </a:extLst>
          </p:cNvPr>
          <p:cNvSpPr txBox="1"/>
          <p:nvPr/>
        </p:nvSpPr>
        <p:spPr>
          <a:xfrm>
            <a:off x="581192" y="1272988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Hand Movement Tracing</a:t>
            </a:r>
          </a:p>
        </p:txBody>
      </p:sp>
    </p:spTree>
    <p:extLst>
      <p:ext uri="{BB962C8B-B14F-4D97-AF65-F5344CB8AC3E}">
        <p14:creationId xmlns:p14="http://schemas.microsoft.com/office/powerpoint/2010/main" val="6724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992D-93B5-4CCD-9435-C3FB78A3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(HC-06) Slave 8-bit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CDA8-50F2-49FE-A693-E7FC3C0A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clock frequency = 100MHz</a:t>
            </a:r>
          </a:p>
          <a:p>
            <a:r>
              <a:rPr lang="en-US" dirty="0"/>
              <a:t>Baud rate = 9600 bit/s</a:t>
            </a:r>
          </a:p>
          <a:p>
            <a:r>
              <a:rPr lang="en-US" dirty="0" err="1"/>
              <a:t>Bit_clock</a:t>
            </a:r>
            <a:r>
              <a:rPr lang="en-US" dirty="0"/>
              <a:t> = 100MHz / 9600 (bit/s)</a:t>
            </a:r>
          </a:p>
          <a:p>
            <a:r>
              <a:rPr lang="en-US" dirty="0"/>
              <a:t>Need to receive 8 bit</a:t>
            </a:r>
          </a:p>
          <a:p>
            <a:r>
              <a:rPr lang="en-US" dirty="0"/>
              <a:t>Do shifting for 10 times</a:t>
            </a:r>
            <a:br>
              <a:rPr lang="en-US" dirty="0"/>
            </a:br>
            <a:r>
              <a:rPr lang="en-US" dirty="0"/>
              <a:t>(because add extra condition in read state)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7B08A1-F09A-4C21-8D63-E49CB7F484F1}"/>
              </a:ext>
            </a:extLst>
          </p:cNvPr>
          <p:cNvSpPr/>
          <p:nvPr/>
        </p:nvSpPr>
        <p:spPr>
          <a:xfrm>
            <a:off x="5924939" y="2668555"/>
            <a:ext cx="2733869" cy="1188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D6B99D-5A76-4B04-BD12-DE5712727D59}"/>
              </a:ext>
            </a:extLst>
          </p:cNvPr>
          <p:cNvSpPr/>
          <p:nvPr/>
        </p:nvSpPr>
        <p:spPr>
          <a:xfrm>
            <a:off x="7187682" y="4321952"/>
            <a:ext cx="2733869" cy="1188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25385355-5E06-4274-8508-DAC6C3CBCD36}"/>
              </a:ext>
            </a:extLst>
          </p:cNvPr>
          <p:cNvSpPr/>
          <p:nvPr/>
        </p:nvSpPr>
        <p:spPr>
          <a:xfrm rot="4157080">
            <a:off x="8901404" y="2808514"/>
            <a:ext cx="1810139" cy="13062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D61EC8D2-BD88-4D1E-A3E7-65EDB82C74F9}"/>
              </a:ext>
            </a:extLst>
          </p:cNvPr>
          <p:cNvSpPr/>
          <p:nvPr/>
        </p:nvSpPr>
        <p:spPr>
          <a:xfrm rot="15096747">
            <a:off x="5190928" y="3873403"/>
            <a:ext cx="1810139" cy="13062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4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8C29CAC-A105-40DF-A3F4-DEEAEC76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appliances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4005B-3B47-4852-AD47-01D4528E5C4D}"/>
              </a:ext>
            </a:extLst>
          </p:cNvPr>
          <p:cNvSpPr txBox="1"/>
          <p:nvPr/>
        </p:nvSpPr>
        <p:spPr>
          <a:xfrm>
            <a:off x="1613647" y="1631529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Hardware :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HC - 06 Bluetooth module ( x1 )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ultrasonic sensor ( x1 )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Flying fish IR sensor ( x3 )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FPGA board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Motor module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Car kits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Battery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Dupont wires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Software :</a:t>
            </a:r>
          </a:p>
          <a:p>
            <a:r>
              <a:rPr lang="en-US" sz="2400" dirty="0"/>
              <a:t>- Arduino Voice Control App</a:t>
            </a:r>
          </a:p>
        </p:txBody>
      </p:sp>
    </p:spTree>
    <p:extLst>
      <p:ext uri="{BB962C8B-B14F-4D97-AF65-F5344CB8AC3E}">
        <p14:creationId xmlns:p14="http://schemas.microsoft.com/office/powerpoint/2010/main" val="191246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Work distribution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DFBCC9-0DA7-4EA0-9581-93821D353EAE}"/>
              </a:ext>
            </a:extLst>
          </p:cNvPr>
          <p:cNvGrpSpPr/>
          <p:nvPr/>
        </p:nvGrpSpPr>
        <p:grpSpPr>
          <a:xfrm>
            <a:off x="2220686" y="1348800"/>
            <a:ext cx="7620000" cy="4770537"/>
            <a:chOff x="2286000" y="1631529"/>
            <a:chExt cx="7620000" cy="4714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64005B-3B47-4852-AD47-01D4528E5C4D}"/>
                </a:ext>
              </a:extLst>
            </p:cNvPr>
            <p:cNvSpPr txBox="1"/>
            <p:nvPr/>
          </p:nvSpPr>
          <p:spPr>
            <a:xfrm>
              <a:off x="2286000" y="1631529"/>
              <a:ext cx="7620000" cy="471464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rgbClr val="FFC000"/>
                  </a:solidFill>
                </a:rPr>
                <a:t>黃志偉</a:t>
              </a:r>
              <a:r>
                <a:rPr lang="en-US" sz="3200" dirty="0"/>
                <a:t> </a:t>
              </a:r>
            </a:p>
            <a:p>
              <a:pPr algn="r"/>
              <a:r>
                <a:rPr lang="en-US" sz="2400" dirty="0"/>
                <a:t>Top module   -</a:t>
              </a:r>
            </a:p>
            <a:p>
              <a:pPr algn="r"/>
              <a:r>
                <a:rPr lang="en-US" sz="2400" dirty="0"/>
                <a:t>Buy materials   - </a:t>
              </a:r>
            </a:p>
            <a:p>
              <a:pPr algn="r"/>
              <a:r>
                <a:rPr lang="en-US" sz="2400" dirty="0"/>
                <a:t>IR sensor control   -</a:t>
              </a:r>
            </a:p>
            <a:p>
              <a:pPr algn="r"/>
              <a:r>
                <a:rPr lang="en-US" sz="2400" dirty="0"/>
                <a:t>	 speaker control   -</a:t>
              </a:r>
            </a:p>
            <a:p>
              <a:pPr algn="r"/>
              <a:r>
                <a:rPr lang="en-US" sz="2400" dirty="0"/>
                <a:t>Timing control	   -</a:t>
              </a:r>
            </a:p>
            <a:p>
              <a:r>
                <a:rPr lang="zh-CN" altLang="en-US" sz="3200" b="1" dirty="0">
                  <a:solidFill>
                    <a:srgbClr val="FFC000"/>
                  </a:solidFill>
                </a:rPr>
                <a:t>許媄香</a:t>
              </a:r>
              <a:endParaRPr lang="en-US" sz="2800" b="1" dirty="0">
                <a:solidFill>
                  <a:srgbClr val="FFC000"/>
                </a:solidFill>
              </a:endParaRP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Top module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Sonic module 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Motor module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Bluetooth control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Buy materials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46E0B60-C249-4776-821B-D41A50F7BB5A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986248"/>
              <a:ext cx="76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6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Difficulties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F7E32-F858-4A62-9105-F2A8CFDEC297}"/>
              </a:ext>
            </a:extLst>
          </p:cNvPr>
          <p:cNvSpPr txBox="1"/>
          <p:nvPr/>
        </p:nvSpPr>
        <p:spPr>
          <a:xfrm>
            <a:off x="1613647" y="1631529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Finding the correct timing for the car in turning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Understand how the Bluetooth works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IR sensor too sensitive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Obstacle control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3617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{AA08A56B-3383-47C6-A0BF-157E4D7BD30F}tf33552983_win32</Template>
  <TotalTime>467</TotalTime>
  <Words>343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Caslon Pro</vt:lpstr>
      <vt:lpstr>Adobe Fangsong Std R</vt:lpstr>
      <vt:lpstr>Adobe Devanagari</vt:lpstr>
      <vt:lpstr>Franklin Gothic Book</vt:lpstr>
      <vt:lpstr>Franklin Gothic Demi</vt:lpstr>
      <vt:lpstr>Gill Sans MT</vt:lpstr>
      <vt:lpstr>Wingdings 2</vt:lpstr>
      <vt:lpstr>DividendVTI</vt:lpstr>
      <vt:lpstr>Mini Command cart</vt:lpstr>
      <vt:lpstr>Design concept</vt:lpstr>
      <vt:lpstr>Design Concept </vt:lpstr>
      <vt:lpstr>PowerPoint Presentation</vt:lpstr>
      <vt:lpstr>Bluetooth (HC-06) Slave 8-bit</vt:lpstr>
      <vt:lpstr>PowerPoint Presentation</vt:lpstr>
      <vt:lpstr>appliances</vt:lpstr>
      <vt:lpstr>Work distribution</vt:lpstr>
      <vt:lpstr>Difficulties</vt:lpstr>
      <vt:lpstr>Demonstration</vt:lpstr>
      <vt:lpstr>Final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Command cart</dc:title>
  <dc:creator>黃志偉</dc:creator>
  <cp:lastModifiedBy>Melinda Khosasih</cp:lastModifiedBy>
  <cp:revision>18</cp:revision>
  <dcterms:created xsi:type="dcterms:W3CDTF">2022-01-17T08:37:53Z</dcterms:created>
  <dcterms:modified xsi:type="dcterms:W3CDTF">2022-01-18T07:14:17Z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