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59"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83" autoAdjust="0"/>
    <p:restoredTop sz="94619" autoAdjust="0"/>
  </p:normalViewPr>
  <p:slideViewPr>
    <p:cSldViewPr snapToGrid="0">
      <p:cViewPr varScale="1">
        <p:scale>
          <a:sx n="54" d="100"/>
          <a:sy n="54" d="100"/>
        </p:scale>
        <p:origin x="8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jpe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92975"/>
            <a:ext cx="10993549" cy="537635"/>
          </a:xfrm>
        </p:spPr>
        <p:txBody>
          <a:bodyPr>
            <a:normAutofit fontScale="90000"/>
          </a:bodyPr>
          <a:lstStyle/>
          <a:p>
            <a:r>
              <a:rPr lang="en-US" dirty="0"/>
              <a:t>Mini Command cart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734176"/>
            <a:ext cx="10993546" cy="1344134"/>
          </a:xfrm>
        </p:spPr>
        <p:txBody>
          <a:bodyPr>
            <a:noAutofit/>
          </a:bodyPr>
          <a:lstStyle/>
          <a:p>
            <a:pPr algn="r"/>
            <a:r>
              <a:rPr lang="en-US" altLang="zh-CN" sz="1800" cap="none" dirty="0">
                <a:solidFill>
                  <a:srgbClr val="0070C0"/>
                </a:solidFill>
                <a:latin typeface="Adobe Caslon Pro" panose="0205050205050A020403" pitchFamily="18" charset="0"/>
              </a:rPr>
              <a:t>: Group</a:t>
            </a:r>
            <a:r>
              <a:rPr lang="en-US" altLang="zh-CN" sz="1800" dirty="0">
                <a:solidFill>
                  <a:srgbClr val="0070C0"/>
                </a:solidFill>
                <a:latin typeface="Adobe Caslon Pro" panose="0205050205050A020403" pitchFamily="18" charset="0"/>
              </a:rPr>
              <a:t> 42</a:t>
            </a:r>
          </a:p>
          <a:p>
            <a:pPr algn="r"/>
            <a:r>
              <a:rPr lang="en-US" altLang="zh-CN" sz="1800" dirty="0">
                <a:solidFill>
                  <a:srgbClr val="0070C0"/>
                </a:solidFill>
                <a:latin typeface="Adobe Caslon Pro" panose="0205050205050A020403" pitchFamily="18" charset="0"/>
              </a:rPr>
              <a:t>	</a:t>
            </a:r>
            <a:r>
              <a:rPr lang="zh-CN" altLang="en-US" sz="1800" dirty="0">
                <a:solidFill>
                  <a:srgbClr val="0070C0"/>
                </a:solidFill>
                <a:latin typeface="Adobe Caslon Pro" panose="0205050205050A020403" pitchFamily="18" charset="0"/>
              </a:rPr>
              <a:t>黃志偉 </a:t>
            </a:r>
            <a:r>
              <a:rPr lang="en-US" altLang="zh-CN" sz="1800" dirty="0">
                <a:solidFill>
                  <a:srgbClr val="0070C0"/>
                </a:solidFill>
                <a:latin typeface="Adobe Caslon Pro" panose="0205050205050A020403" pitchFamily="18" charset="0"/>
              </a:rPr>
              <a:t>109000162		</a:t>
            </a:r>
          </a:p>
          <a:p>
            <a:pPr algn="r"/>
            <a:r>
              <a:rPr lang="en-US" altLang="zh-CN" sz="1800" dirty="0">
                <a:solidFill>
                  <a:srgbClr val="0070C0"/>
                </a:solidFill>
                <a:latin typeface="Adobe Caslon Pro" panose="0205050205050A020403" pitchFamily="18" charset="0"/>
              </a:rPr>
              <a:t>	</a:t>
            </a:r>
            <a:r>
              <a:rPr lang="zh-CN" altLang="en-US" sz="1800" dirty="0">
                <a:solidFill>
                  <a:srgbClr val="0070C0"/>
                </a:solidFill>
                <a:latin typeface="Adobe Caslon Pro" panose="0205050205050A020403" pitchFamily="18" charset="0"/>
              </a:rPr>
              <a:t>許媄香 </a:t>
            </a:r>
            <a:r>
              <a:rPr lang="en-US" altLang="zh-CN" sz="1800" dirty="0">
                <a:solidFill>
                  <a:srgbClr val="0070C0"/>
                </a:solidFill>
                <a:latin typeface="Adobe Caslon Pro" panose="0205050205050A020403" pitchFamily="18" charset="0"/>
              </a:rPr>
              <a:t>109000168		</a:t>
            </a:r>
            <a:endParaRPr lang="en-US" sz="1800" dirty="0">
              <a:solidFill>
                <a:srgbClr val="0070C0"/>
              </a:solidFill>
              <a:latin typeface="Adobe Caslon Pro" panose="0205050205050A020403"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7630" y="3078310"/>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70832"/>
          </a:xfrm>
        </p:spPr>
        <p:txBody>
          <a:bodyPr>
            <a:normAutofit/>
          </a:bodyPr>
          <a:lstStyle/>
          <a:p>
            <a:pPr algn="ctr"/>
            <a:r>
              <a:rPr lang="en-US" dirty="0"/>
              <a:t>Design concept</a:t>
            </a:r>
          </a:p>
        </p:txBody>
      </p:sp>
      <p:sp>
        <p:nvSpPr>
          <p:cNvPr id="6" name="TextBox 5">
            <a:extLst>
              <a:ext uri="{FF2B5EF4-FFF2-40B4-BE49-F238E27FC236}">
                <a16:creationId xmlns:a16="http://schemas.microsoft.com/office/drawing/2014/main" id="{8E51444E-0A26-4DDD-B128-588694E7CAA4}"/>
              </a:ext>
            </a:extLst>
          </p:cNvPr>
          <p:cNvSpPr txBox="1"/>
          <p:nvPr/>
        </p:nvSpPr>
        <p:spPr>
          <a:xfrm>
            <a:off x="4347882" y="2191879"/>
            <a:ext cx="3496235" cy="461665"/>
          </a:xfrm>
          <a:prstGeom prst="rect">
            <a:avLst/>
          </a:prstGeom>
          <a:noFill/>
        </p:spPr>
        <p:txBody>
          <a:bodyPr wrap="square" rtlCol="0">
            <a:spAutoFit/>
          </a:bodyPr>
          <a:lstStyle/>
          <a:p>
            <a:pPr algn="ctr"/>
            <a:r>
              <a:rPr lang="en-US" sz="2400" u="sng" dirty="0"/>
              <a:t>Hand Movement Tracing</a:t>
            </a:r>
          </a:p>
        </p:txBody>
      </p:sp>
      <p:grpSp>
        <p:nvGrpSpPr>
          <p:cNvPr id="7" name="Group 6">
            <a:extLst>
              <a:ext uri="{FF2B5EF4-FFF2-40B4-BE49-F238E27FC236}">
                <a16:creationId xmlns:a16="http://schemas.microsoft.com/office/drawing/2014/main" id="{2048D2B9-36F0-4BCE-8559-0188FAF001F8}"/>
              </a:ext>
            </a:extLst>
          </p:cNvPr>
          <p:cNvGrpSpPr/>
          <p:nvPr/>
        </p:nvGrpSpPr>
        <p:grpSpPr>
          <a:xfrm>
            <a:off x="829194" y="3429000"/>
            <a:ext cx="4275521" cy="1522091"/>
            <a:chOff x="2765571" y="3025657"/>
            <a:chExt cx="4275521" cy="1522091"/>
          </a:xfrm>
        </p:grpSpPr>
        <p:pic>
          <p:nvPicPr>
            <p:cNvPr id="2050" name="Picture 2" descr="Signal Wave Black Clip Art at Clker.com - vector clip art online, royalty  free &amp;amp; public domain">
              <a:extLst>
                <a:ext uri="{FF2B5EF4-FFF2-40B4-BE49-F238E27FC236}">
                  <a16:creationId xmlns:a16="http://schemas.microsoft.com/office/drawing/2014/main" id="{EB1253F9-B7C4-4893-A8F9-BFFE635C4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433" y="3065964"/>
              <a:ext cx="667856" cy="12326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C-SR04 Ultrasonic Sonar Distance Sensor">
              <a:extLst>
                <a:ext uri="{FF2B5EF4-FFF2-40B4-BE49-F238E27FC236}">
                  <a16:creationId xmlns:a16="http://schemas.microsoft.com/office/drawing/2014/main" id="{F5945F92-9E60-4848-A841-CFABF303C4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38" b="22195"/>
            <a:stretch/>
          </p:blipFill>
          <p:spPr bwMode="auto">
            <a:xfrm>
              <a:off x="2765571" y="3299012"/>
              <a:ext cx="2011926" cy="12487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DB47837-0C56-4CD6-A88A-5A572C7AB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225" y="3025657"/>
              <a:ext cx="1365867" cy="131123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5A9B3C53-7BAE-443B-8116-2626E15E202C}"/>
              </a:ext>
            </a:extLst>
          </p:cNvPr>
          <p:cNvSpPr txBox="1"/>
          <p:nvPr/>
        </p:nvSpPr>
        <p:spPr>
          <a:xfrm>
            <a:off x="7844117" y="3001602"/>
            <a:ext cx="2691708" cy="3108543"/>
          </a:xfrm>
          <a:prstGeom prst="rect">
            <a:avLst/>
          </a:prstGeom>
          <a:noFill/>
          <a:ln>
            <a:solidFill>
              <a:schemeClr val="tx1">
                <a:lumMod val="50000"/>
                <a:lumOff val="50000"/>
              </a:schemeClr>
            </a:solidFill>
          </a:ln>
        </p:spPr>
        <p:txBody>
          <a:bodyPr wrap="square" rtlCol="0">
            <a:spAutoFit/>
          </a:bodyPr>
          <a:lstStyle/>
          <a:p>
            <a:pPr algn="ctr"/>
            <a:r>
              <a:rPr lang="en-US" sz="2800" dirty="0">
                <a:latin typeface="Adobe Fangsong Std R" panose="02020400000000000000" pitchFamily="18" charset="-128"/>
                <a:ea typeface="Adobe Fangsong Std R" panose="02020400000000000000" pitchFamily="18" charset="-128"/>
              </a:rPr>
              <a:t>The Cart will follow the hand movement using sensors signal and move accordingly</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7"/>
            <a:ext cx="11029616" cy="570832"/>
          </a:xfrm>
        </p:spPr>
        <p:txBody>
          <a:bodyPr>
            <a:normAutofit/>
          </a:bodyPr>
          <a:lstStyle/>
          <a:p>
            <a:pPr algn="ctr"/>
            <a:r>
              <a:rPr lang="en-US" dirty="0"/>
              <a:t>Design Concept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42056257"/>
              </p:ext>
            </p:extLst>
          </p:nvPr>
        </p:nvGraphicFramePr>
        <p:xfrm>
          <a:off x="581025" y="1272989"/>
          <a:ext cx="11029950" cy="4702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254A82E3-D27E-4CF0-9D71-977D12E8E9F8}"/>
              </a:ext>
            </a:extLst>
          </p:cNvPr>
          <p:cNvGrpSpPr/>
          <p:nvPr/>
        </p:nvGrpSpPr>
        <p:grpSpPr>
          <a:xfrm>
            <a:off x="939055" y="3429000"/>
            <a:ext cx="2933143" cy="2028266"/>
            <a:chOff x="939055" y="3429000"/>
            <a:chExt cx="2933143" cy="2028266"/>
          </a:xfrm>
        </p:grpSpPr>
        <p:pic>
          <p:nvPicPr>
            <p:cNvPr id="1026" name="Picture 2" descr="9,850 BEST Silhouette Head Talking IMAGES, STOCK PHOTOS &amp;amp; VECTORS | Adobe  Stock">
              <a:extLst>
                <a:ext uri="{FF2B5EF4-FFF2-40B4-BE49-F238E27FC236}">
                  <a16:creationId xmlns:a16="http://schemas.microsoft.com/office/drawing/2014/main" id="{1A8C1556-1DCB-4109-B08B-193C48BAA0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055" y="3429000"/>
              <a:ext cx="2028266" cy="202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dio Smartphone, Phone Recording Color Vector Icon You Can Edit or Modify  it Easily Stock Illustration - Illustration of voice, icon: 171041036">
              <a:extLst>
                <a:ext uri="{FF2B5EF4-FFF2-40B4-BE49-F238E27FC236}">
                  <a16:creationId xmlns:a16="http://schemas.microsoft.com/office/drawing/2014/main" id="{73473BAE-5056-46B7-9663-FE531C22A6C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966" r="15686"/>
            <a:stretch/>
          </p:blipFill>
          <p:spPr bwMode="auto">
            <a:xfrm>
              <a:off x="2778504" y="3620061"/>
              <a:ext cx="1093694" cy="1600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17CC7B44-C683-4E9F-9241-260CB31096AA}"/>
              </a:ext>
            </a:extLst>
          </p:cNvPr>
          <p:cNvSpPr txBox="1"/>
          <p:nvPr/>
        </p:nvSpPr>
        <p:spPr>
          <a:xfrm>
            <a:off x="3872198" y="2184915"/>
            <a:ext cx="4482353" cy="523220"/>
          </a:xfrm>
          <a:prstGeom prst="rect">
            <a:avLst/>
          </a:prstGeom>
          <a:noFill/>
        </p:spPr>
        <p:txBody>
          <a:bodyPr wrap="square" rtlCol="0">
            <a:spAutoFit/>
          </a:bodyPr>
          <a:lstStyle/>
          <a:p>
            <a:pPr algn="ctr"/>
            <a:r>
              <a:rPr lang="en-US" sz="2800" u="sng" dirty="0">
                <a:latin typeface="Adobe Devanagari" panose="02040503050201020203" pitchFamily="18" charset="0"/>
                <a:cs typeface="Adobe Devanagari" panose="02040503050201020203" pitchFamily="18" charset="0"/>
              </a:rPr>
              <a:t>Voice</a:t>
            </a:r>
            <a:r>
              <a:rPr lang="en-US" sz="2800" dirty="0">
                <a:latin typeface="Adobe Devanagari" panose="02040503050201020203" pitchFamily="18" charset="0"/>
                <a:cs typeface="Adobe Devanagari" panose="02040503050201020203" pitchFamily="18" charset="0"/>
              </a:rPr>
              <a:t> </a:t>
            </a:r>
            <a:r>
              <a:rPr lang="en-US" sz="2800" u="sng" dirty="0">
                <a:latin typeface="Adobe Devanagari" panose="02040503050201020203" pitchFamily="18" charset="0"/>
                <a:cs typeface="Adobe Devanagari" panose="02040503050201020203" pitchFamily="18" charset="0"/>
              </a:rPr>
              <a:t>control </a:t>
            </a:r>
          </a:p>
        </p:txBody>
      </p:sp>
      <p:pic>
        <p:nvPicPr>
          <p:cNvPr id="1030" name="Picture 6" descr="bluetooth png - Clip Art Library">
            <a:extLst>
              <a:ext uri="{FF2B5EF4-FFF2-40B4-BE49-F238E27FC236}">
                <a16:creationId xmlns:a16="http://schemas.microsoft.com/office/drawing/2014/main" id="{EA80DE86-BF8B-4F2C-8B36-9FB611050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7600" y="3761676"/>
            <a:ext cx="1093695" cy="109369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AF70C69-B5F2-46F4-B862-EAF164C4A625}"/>
              </a:ext>
            </a:extLst>
          </p:cNvPr>
          <p:cNvCxnSpPr/>
          <p:nvPr/>
        </p:nvCxnSpPr>
        <p:spPr>
          <a:xfrm>
            <a:off x="4087906" y="4308523"/>
            <a:ext cx="15419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A3A679-B2F8-4A48-8189-C1C835378C6C}"/>
              </a:ext>
            </a:extLst>
          </p:cNvPr>
          <p:cNvCxnSpPr/>
          <p:nvPr/>
        </p:nvCxnSpPr>
        <p:spPr>
          <a:xfrm>
            <a:off x="6804212" y="4299559"/>
            <a:ext cx="15419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Bluetooth Module HC-06 – VAS LABS">
            <a:extLst>
              <a:ext uri="{FF2B5EF4-FFF2-40B4-BE49-F238E27FC236}">
                <a16:creationId xmlns:a16="http://schemas.microsoft.com/office/drawing/2014/main" id="{B87C0D69-6D66-441E-95CD-413B5BA5AA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2459" y="3294390"/>
            <a:ext cx="2028266" cy="202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4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52903"/>
          </a:xfrm>
        </p:spPr>
        <p:txBody>
          <a:bodyPr/>
          <a:lstStyle/>
          <a:p>
            <a:pPr algn="ctr"/>
            <a:r>
              <a:rPr lang="en-US" dirty="0"/>
              <a:t>appliances</a:t>
            </a:r>
          </a:p>
        </p:txBody>
      </p:sp>
      <p:sp>
        <p:nvSpPr>
          <p:cNvPr id="6" name="TextBox 5">
            <a:extLst>
              <a:ext uri="{FF2B5EF4-FFF2-40B4-BE49-F238E27FC236}">
                <a16:creationId xmlns:a16="http://schemas.microsoft.com/office/drawing/2014/main" id="{6F64005B-3B47-4852-AD47-01D4528E5C4D}"/>
              </a:ext>
            </a:extLst>
          </p:cNvPr>
          <p:cNvSpPr txBox="1"/>
          <p:nvPr/>
        </p:nvSpPr>
        <p:spPr>
          <a:xfrm>
            <a:off x="1613647" y="1631529"/>
            <a:ext cx="7620000" cy="4524315"/>
          </a:xfrm>
          <a:prstGeom prst="rect">
            <a:avLst/>
          </a:prstGeom>
          <a:noFill/>
        </p:spPr>
        <p:txBody>
          <a:bodyPr wrap="square" rtlCol="0">
            <a:spAutoFit/>
          </a:bodyPr>
          <a:lstStyle/>
          <a:p>
            <a:r>
              <a:rPr lang="en-US" sz="2400" dirty="0"/>
              <a:t>Hardware : </a:t>
            </a:r>
          </a:p>
          <a:p>
            <a:pPr marL="285750" indent="-285750">
              <a:buFontTx/>
              <a:buChar char="-"/>
            </a:pPr>
            <a:r>
              <a:rPr lang="en-US" sz="2400" dirty="0"/>
              <a:t>HC - 06 Bluetooth module ( x1 )</a:t>
            </a:r>
          </a:p>
          <a:p>
            <a:pPr marL="285750" indent="-285750">
              <a:buFontTx/>
              <a:buChar char="-"/>
            </a:pPr>
            <a:r>
              <a:rPr lang="en-US" sz="2400" dirty="0"/>
              <a:t>L298N ultrasonic sensor ( x1 )</a:t>
            </a:r>
          </a:p>
          <a:p>
            <a:pPr marL="285750" indent="-285750">
              <a:buFontTx/>
              <a:buChar char="-"/>
            </a:pPr>
            <a:r>
              <a:rPr lang="en-US" sz="2400" dirty="0"/>
              <a:t>Flying fish IR sensor ( x4 )</a:t>
            </a:r>
          </a:p>
          <a:p>
            <a:pPr marL="285750" indent="-285750">
              <a:buFontTx/>
              <a:buChar char="-"/>
            </a:pPr>
            <a:r>
              <a:rPr lang="en-US" sz="2400" dirty="0"/>
              <a:t>FPGA board</a:t>
            </a:r>
          </a:p>
          <a:p>
            <a:pPr marL="285750" indent="-285750">
              <a:buFontTx/>
              <a:buChar char="-"/>
            </a:pPr>
            <a:r>
              <a:rPr lang="en-US" sz="2400" dirty="0"/>
              <a:t>Motor module</a:t>
            </a:r>
          </a:p>
          <a:p>
            <a:pPr marL="285750" indent="-285750">
              <a:buFontTx/>
              <a:buChar char="-"/>
            </a:pPr>
            <a:r>
              <a:rPr lang="en-US" sz="2400" dirty="0"/>
              <a:t>Car kits</a:t>
            </a:r>
          </a:p>
          <a:p>
            <a:pPr marL="285750" indent="-285750">
              <a:buFontTx/>
              <a:buChar char="-"/>
            </a:pPr>
            <a:r>
              <a:rPr lang="en-US" sz="2400" dirty="0"/>
              <a:t>Battery</a:t>
            </a:r>
          </a:p>
          <a:p>
            <a:pPr marL="285750" indent="-285750">
              <a:buFontTx/>
              <a:buChar char="-"/>
            </a:pPr>
            <a:r>
              <a:rPr lang="en-US" sz="2400" dirty="0"/>
              <a:t>Dupont wires</a:t>
            </a:r>
          </a:p>
          <a:p>
            <a:pPr marL="285750" indent="-285750">
              <a:buFontTx/>
              <a:buChar char="-"/>
            </a:pPr>
            <a:endParaRPr lang="en-US" sz="2400" dirty="0"/>
          </a:p>
          <a:p>
            <a:r>
              <a:rPr lang="en-US" sz="2400" dirty="0"/>
              <a:t>Software :</a:t>
            </a:r>
          </a:p>
          <a:p>
            <a:r>
              <a:rPr lang="en-US" sz="2400" dirty="0"/>
              <a:t>- Arduino Voice Control App</a:t>
            </a:r>
          </a:p>
        </p:txBody>
      </p:sp>
    </p:spTree>
    <p:extLst>
      <p:ext uri="{BB962C8B-B14F-4D97-AF65-F5344CB8AC3E}">
        <p14:creationId xmlns:p14="http://schemas.microsoft.com/office/powerpoint/2010/main" val="19124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52903"/>
          </a:xfrm>
        </p:spPr>
        <p:txBody>
          <a:bodyPr/>
          <a:lstStyle/>
          <a:p>
            <a:pPr algn="ctr"/>
            <a:r>
              <a:rPr lang="en-US" dirty="0"/>
              <a:t>Work distribution</a:t>
            </a:r>
          </a:p>
        </p:txBody>
      </p:sp>
      <p:grpSp>
        <p:nvGrpSpPr>
          <p:cNvPr id="5" name="Group 4">
            <a:extLst>
              <a:ext uri="{FF2B5EF4-FFF2-40B4-BE49-F238E27FC236}">
                <a16:creationId xmlns:a16="http://schemas.microsoft.com/office/drawing/2014/main" id="{96DFBCC9-0DA7-4EA0-9581-93821D353EAE}"/>
              </a:ext>
            </a:extLst>
          </p:cNvPr>
          <p:cNvGrpSpPr/>
          <p:nvPr/>
        </p:nvGrpSpPr>
        <p:grpSpPr>
          <a:xfrm>
            <a:off x="2286000" y="1631529"/>
            <a:ext cx="7620000" cy="4770537"/>
            <a:chOff x="2286000" y="1631529"/>
            <a:chExt cx="7620000" cy="4770537"/>
          </a:xfrm>
        </p:grpSpPr>
        <p:sp>
          <p:nvSpPr>
            <p:cNvPr id="6" name="TextBox 5">
              <a:extLst>
                <a:ext uri="{FF2B5EF4-FFF2-40B4-BE49-F238E27FC236}">
                  <a16:creationId xmlns:a16="http://schemas.microsoft.com/office/drawing/2014/main" id="{6F64005B-3B47-4852-AD47-01D4528E5C4D}"/>
                </a:ext>
              </a:extLst>
            </p:cNvPr>
            <p:cNvSpPr txBox="1"/>
            <p:nvPr/>
          </p:nvSpPr>
          <p:spPr>
            <a:xfrm>
              <a:off x="2286000" y="1631529"/>
              <a:ext cx="7620000" cy="4770537"/>
            </a:xfrm>
            <a:prstGeom prst="rect">
              <a:avLst/>
            </a:prstGeom>
            <a:noFill/>
            <a:ln>
              <a:solidFill>
                <a:schemeClr val="tx1">
                  <a:lumMod val="65000"/>
                  <a:lumOff val="35000"/>
                </a:schemeClr>
              </a:solidFill>
            </a:ln>
          </p:spPr>
          <p:txBody>
            <a:bodyPr wrap="square" rtlCol="0">
              <a:spAutoFit/>
            </a:bodyPr>
            <a:lstStyle/>
            <a:p>
              <a:pPr algn="r"/>
              <a:r>
                <a:rPr lang="zh-CN" altLang="en-US" sz="3200" b="1" dirty="0">
                  <a:solidFill>
                    <a:srgbClr val="FFC000"/>
                  </a:solidFill>
                </a:rPr>
                <a:t>黃志偉</a:t>
              </a:r>
              <a:r>
                <a:rPr lang="en-US" sz="3200" dirty="0"/>
                <a:t> </a:t>
              </a:r>
            </a:p>
            <a:p>
              <a:pPr algn="r"/>
              <a:r>
                <a:rPr lang="en-US" sz="2400" dirty="0"/>
                <a:t>Top module   -</a:t>
              </a:r>
            </a:p>
            <a:p>
              <a:pPr algn="r"/>
              <a:r>
                <a:rPr lang="en-US" sz="2400" dirty="0"/>
                <a:t>Buy materials   - </a:t>
              </a:r>
            </a:p>
            <a:p>
              <a:pPr algn="r"/>
              <a:r>
                <a:rPr lang="en-US" sz="2400" dirty="0"/>
                <a:t>IR sensor control   -</a:t>
              </a:r>
            </a:p>
            <a:p>
              <a:endParaRPr lang="en-US" sz="2400" dirty="0"/>
            </a:p>
            <a:p>
              <a:r>
                <a:rPr lang="zh-CN" altLang="en-US" sz="3200" b="1" dirty="0">
                  <a:solidFill>
                    <a:srgbClr val="FFC000"/>
                  </a:solidFill>
                </a:rPr>
                <a:t>許媄香</a:t>
              </a:r>
              <a:endParaRPr lang="en-US" sz="2800" b="1" dirty="0">
                <a:solidFill>
                  <a:srgbClr val="FFC000"/>
                </a:solidFill>
              </a:endParaRPr>
            </a:p>
            <a:p>
              <a:pPr marL="342900" indent="-342900">
                <a:buFontTx/>
                <a:buChar char="-"/>
              </a:pPr>
              <a:r>
                <a:rPr lang="en-US" sz="2400" dirty="0"/>
                <a:t>Top module</a:t>
              </a:r>
            </a:p>
            <a:p>
              <a:pPr marL="342900" indent="-342900">
                <a:buFontTx/>
                <a:buChar char="-"/>
              </a:pPr>
              <a:r>
                <a:rPr lang="en-US" sz="2400" dirty="0"/>
                <a:t>Sonic module </a:t>
              </a:r>
            </a:p>
            <a:p>
              <a:pPr marL="342900" indent="-342900">
                <a:buFontTx/>
                <a:buChar char="-"/>
              </a:pPr>
              <a:r>
                <a:rPr lang="en-US" sz="2400" dirty="0"/>
                <a:t>Motor module</a:t>
              </a:r>
            </a:p>
            <a:p>
              <a:pPr marL="342900" indent="-342900">
                <a:buFontTx/>
                <a:buChar char="-"/>
              </a:pPr>
              <a:r>
                <a:rPr lang="en-US" sz="2400" dirty="0"/>
                <a:t>Bluetooth control</a:t>
              </a:r>
            </a:p>
            <a:p>
              <a:pPr marL="342900" indent="-342900">
                <a:buFontTx/>
                <a:buChar char="-"/>
              </a:pPr>
              <a:r>
                <a:rPr lang="en-US" sz="2400" dirty="0"/>
                <a:t>Buy materials</a:t>
              </a:r>
            </a:p>
            <a:p>
              <a:pPr marL="342900" indent="-342900">
                <a:buFontTx/>
                <a:buChar char="-"/>
              </a:pPr>
              <a:endParaRPr lang="en-US" sz="2400" dirty="0"/>
            </a:p>
          </p:txBody>
        </p:sp>
        <p:cxnSp>
          <p:nvCxnSpPr>
            <p:cNvPr id="4" name="Straight Connector 3">
              <a:extLst>
                <a:ext uri="{FF2B5EF4-FFF2-40B4-BE49-F238E27FC236}">
                  <a16:creationId xmlns:a16="http://schemas.microsoft.com/office/drawing/2014/main" id="{346E0B60-C249-4776-821B-D41A50F7BB5A}"/>
                </a:ext>
              </a:extLst>
            </p:cNvPr>
            <p:cNvCxnSpPr>
              <a:cxnSpLocks/>
            </p:cNvCxnSpPr>
            <p:nvPr/>
          </p:nvCxnSpPr>
          <p:spPr>
            <a:xfrm>
              <a:off x="2286000" y="3622354"/>
              <a:ext cx="7620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361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52903"/>
          </a:xfrm>
        </p:spPr>
        <p:txBody>
          <a:bodyPr/>
          <a:lstStyle/>
          <a:p>
            <a:pPr algn="ctr"/>
            <a:r>
              <a:rPr lang="en-US" dirty="0"/>
              <a:t>Difficulties</a:t>
            </a:r>
          </a:p>
        </p:txBody>
      </p:sp>
      <p:sp>
        <p:nvSpPr>
          <p:cNvPr id="4" name="TextBox 3">
            <a:extLst>
              <a:ext uri="{FF2B5EF4-FFF2-40B4-BE49-F238E27FC236}">
                <a16:creationId xmlns:a16="http://schemas.microsoft.com/office/drawing/2014/main" id="{DCAF7E32-F858-4A62-9105-F2A8CFDEC297}"/>
              </a:ext>
            </a:extLst>
          </p:cNvPr>
          <p:cNvSpPr txBox="1"/>
          <p:nvPr/>
        </p:nvSpPr>
        <p:spPr>
          <a:xfrm>
            <a:off x="1613647" y="1631529"/>
            <a:ext cx="7620000" cy="461665"/>
          </a:xfrm>
          <a:prstGeom prst="rect">
            <a:avLst/>
          </a:prstGeom>
          <a:noFill/>
        </p:spPr>
        <p:txBody>
          <a:bodyPr wrap="square" rtlCol="0">
            <a:spAutoFit/>
          </a:bodyPr>
          <a:lstStyle/>
          <a:p>
            <a:r>
              <a:rPr lang="en-US" sz="2400" dirty="0"/>
              <a:t>Test</a:t>
            </a:r>
          </a:p>
        </p:txBody>
      </p:sp>
    </p:spTree>
    <p:extLst>
      <p:ext uri="{BB962C8B-B14F-4D97-AF65-F5344CB8AC3E}">
        <p14:creationId xmlns:p14="http://schemas.microsoft.com/office/powerpoint/2010/main" val="384036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52903"/>
          </a:xfrm>
        </p:spPr>
        <p:txBody>
          <a:bodyPr/>
          <a:lstStyle/>
          <a:p>
            <a:pPr algn="ctr"/>
            <a:r>
              <a:rPr lang="en-US" dirty="0"/>
              <a:t>Demonstration</a:t>
            </a:r>
          </a:p>
        </p:txBody>
      </p:sp>
      <p:sp>
        <p:nvSpPr>
          <p:cNvPr id="6" name="TextBox 5">
            <a:extLst>
              <a:ext uri="{FF2B5EF4-FFF2-40B4-BE49-F238E27FC236}">
                <a16:creationId xmlns:a16="http://schemas.microsoft.com/office/drawing/2014/main" id="{6F64005B-3B47-4852-AD47-01D4528E5C4D}"/>
              </a:ext>
            </a:extLst>
          </p:cNvPr>
          <p:cNvSpPr txBox="1"/>
          <p:nvPr/>
        </p:nvSpPr>
        <p:spPr>
          <a:xfrm>
            <a:off x="1613647" y="1629220"/>
            <a:ext cx="7620000" cy="466282"/>
          </a:xfrm>
          <a:prstGeom prst="rect">
            <a:avLst/>
          </a:prstGeom>
          <a:noFill/>
        </p:spPr>
        <p:txBody>
          <a:bodyPr wrap="square" rtlCol="0">
            <a:spAutoFit/>
          </a:bodyPr>
          <a:lstStyle/>
          <a:p>
            <a:r>
              <a:rPr lang="en-US" sz="2400" dirty="0"/>
              <a:t>Test</a:t>
            </a:r>
          </a:p>
        </p:txBody>
      </p:sp>
    </p:spTree>
    <p:extLst>
      <p:ext uri="{BB962C8B-B14F-4D97-AF65-F5344CB8AC3E}">
        <p14:creationId xmlns:p14="http://schemas.microsoft.com/office/powerpoint/2010/main" val="27224819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{AA08A56B-3383-47C6-A0BF-157E4D7BD30F}tf33552983_win32</Template>
  <TotalTime>106</TotalTime>
  <Words>114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Adobe Fangsong Std R</vt:lpstr>
      <vt:lpstr>Adobe Caslon Pro</vt:lpstr>
      <vt:lpstr>Adobe Devanagari</vt:lpstr>
      <vt:lpstr>Arial</vt:lpstr>
      <vt:lpstr>Franklin Gothic Book</vt:lpstr>
      <vt:lpstr>Franklin Gothic Demi</vt:lpstr>
      <vt:lpstr>Wingdings 2</vt:lpstr>
      <vt:lpstr>DividendVTI</vt:lpstr>
      <vt:lpstr>Mini Command cart</vt:lpstr>
      <vt:lpstr>Design concept</vt:lpstr>
      <vt:lpstr>Design Concept </vt:lpstr>
      <vt:lpstr>appliances</vt:lpstr>
      <vt:lpstr>Work distribution</vt:lpstr>
      <vt:lpstr>Difficulties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Command cart</dc:title>
  <dc:creator>黃志偉</dc:creator>
  <cp:lastModifiedBy>黃志偉</cp:lastModifiedBy>
  <cp:revision>2</cp:revision>
  <dcterms:created xsi:type="dcterms:W3CDTF">2022-01-17T08:37:53Z</dcterms:created>
  <dcterms:modified xsi:type="dcterms:W3CDTF">2022-01-17T10:24:29Z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