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A1522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A1522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7489" y="2032457"/>
            <a:ext cx="3589654" cy="400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68592" y="2128363"/>
            <a:ext cx="5165090" cy="3687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A1522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48055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0" y="97536"/>
                </a:moveTo>
                <a:lnTo>
                  <a:pt x="3703320" y="97536"/>
                </a:lnTo>
                <a:lnTo>
                  <a:pt x="3703320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40623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0" y="91439"/>
                </a:moveTo>
                <a:lnTo>
                  <a:pt x="3703320" y="91439"/>
                </a:lnTo>
                <a:lnTo>
                  <a:pt x="370332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0" y="91439"/>
                </a:moveTo>
                <a:lnTo>
                  <a:pt x="3703320" y="91439"/>
                </a:lnTo>
                <a:lnTo>
                  <a:pt x="370332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4205" y="629793"/>
            <a:ext cx="9403588" cy="160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A1522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752" y="2524125"/>
            <a:ext cx="10826495" cy="300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3831" y="6530107"/>
            <a:ext cx="149225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04625" y="6530107"/>
            <a:ext cx="192404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CE7142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0170" y="5656910"/>
            <a:ext cx="2354580" cy="210820"/>
          </a:xfrm>
          <a:custGeom>
            <a:avLst/>
            <a:gdLst/>
            <a:ahLst/>
            <a:cxnLst/>
            <a:rect l="l" t="t" r="r" b="b"/>
            <a:pathLst>
              <a:path w="2354579" h="210820">
                <a:moveTo>
                  <a:pt x="49402" y="2006"/>
                </a:moveTo>
                <a:lnTo>
                  <a:pt x="0" y="2006"/>
                </a:lnTo>
                <a:lnTo>
                  <a:pt x="0" y="158165"/>
                </a:lnTo>
                <a:lnTo>
                  <a:pt x="22351" y="158165"/>
                </a:lnTo>
                <a:lnTo>
                  <a:pt x="22351" y="90525"/>
                </a:lnTo>
                <a:lnTo>
                  <a:pt x="38861" y="90525"/>
                </a:lnTo>
                <a:lnTo>
                  <a:pt x="80772" y="82613"/>
                </a:lnTo>
                <a:lnTo>
                  <a:pt x="91375" y="70650"/>
                </a:lnTo>
                <a:lnTo>
                  <a:pt x="22351" y="70650"/>
                </a:lnTo>
                <a:lnTo>
                  <a:pt x="22351" y="21882"/>
                </a:lnTo>
                <a:lnTo>
                  <a:pt x="91499" y="21882"/>
                </a:lnTo>
                <a:lnTo>
                  <a:pt x="90797" y="20604"/>
                </a:lnTo>
                <a:lnTo>
                  <a:pt x="84962" y="14058"/>
                </a:lnTo>
                <a:lnTo>
                  <a:pt x="77799" y="8789"/>
                </a:lnTo>
                <a:lnTo>
                  <a:pt x="69468" y="5022"/>
                </a:lnTo>
                <a:lnTo>
                  <a:pt x="59995" y="2761"/>
                </a:lnTo>
                <a:lnTo>
                  <a:pt x="49402" y="2006"/>
                </a:lnTo>
                <a:close/>
              </a:path>
              <a:path w="2354579" h="210820">
                <a:moveTo>
                  <a:pt x="91499" y="21882"/>
                </a:moveTo>
                <a:lnTo>
                  <a:pt x="45465" y="21882"/>
                </a:lnTo>
                <a:lnTo>
                  <a:pt x="58467" y="23382"/>
                </a:lnTo>
                <a:lnTo>
                  <a:pt x="67754" y="27881"/>
                </a:lnTo>
                <a:lnTo>
                  <a:pt x="73326" y="35378"/>
                </a:lnTo>
                <a:lnTo>
                  <a:pt x="75183" y="45872"/>
                </a:lnTo>
                <a:lnTo>
                  <a:pt x="75183" y="53835"/>
                </a:lnTo>
                <a:lnTo>
                  <a:pt x="72771" y="59956"/>
                </a:lnTo>
                <a:lnTo>
                  <a:pt x="62864" y="68516"/>
                </a:lnTo>
                <a:lnTo>
                  <a:pt x="55879" y="70650"/>
                </a:lnTo>
                <a:lnTo>
                  <a:pt x="91375" y="70650"/>
                </a:lnTo>
                <a:lnTo>
                  <a:pt x="96011" y="63550"/>
                </a:lnTo>
                <a:lnTo>
                  <a:pt x="98298" y="55511"/>
                </a:lnTo>
                <a:lnTo>
                  <a:pt x="98249" y="45872"/>
                </a:lnTo>
                <a:lnTo>
                  <a:pt x="97464" y="36792"/>
                </a:lnTo>
                <a:lnTo>
                  <a:pt x="94964" y="28182"/>
                </a:lnTo>
                <a:lnTo>
                  <a:pt x="91499" y="21882"/>
                </a:lnTo>
                <a:close/>
              </a:path>
              <a:path w="2354579" h="210820">
                <a:moveTo>
                  <a:pt x="315468" y="0"/>
                </a:moveTo>
                <a:lnTo>
                  <a:pt x="268247" y="12874"/>
                </a:lnTo>
                <a:lnTo>
                  <a:pt x="237934" y="48782"/>
                </a:lnTo>
                <a:lnTo>
                  <a:pt x="232034" y="80772"/>
                </a:lnTo>
                <a:lnTo>
                  <a:pt x="233462" y="96756"/>
                </a:lnTo>
                <a:lnTo>
                  <a:pt x="255524" y="137350"/>
                </a:lnTo>
                <a:lnTo>
                  <a:pt x="297314" y="158542"/>
                </a:lnTo>
                <a:lnTo>
                  <a:pt x="314198" y="159956"/>
                </a:lnTo>
                <a:lnTo>
                  <a:pt x="331888" y="158542"/>
                </a:lnTo>
                <a:lnTo>
                  <a:pt x="347995" y="154301"/>
                </a:lnTo>
                <a:lnTo>
                  <a:pt x="362507" y="147237"/>
                </a:lnTo>
                <a:lnTo>
                  <a:pt x="372710" y="139420"/>
                </a:lnTo>
                <a:lnTo>
                  <a:pt x="315722" y="139420"/>
                </a:lnTo>
                <a:lnTo>
                  <a:pt x="303240" y="138373"/>
                </a:lnTo>
                <a:lnTo>
                  <a:pt x="264840" y="113767"/>
                </a:lnTo>
                <a:lnTo>
                  <a:pt x="255148" y="80772"/>
                </a:lnTo>
                <a:lnTo>
                  <a:pt x="256214" y="68278"/>
                </a:lnTo>
                <a:lnTo>
                  <a:pt x="281531" y="30622"/>
                </a:lnTo>
                <a:lnTo>
                  <a:pt x="316356" y="21209"/>
                </a:lnTo>
                <a:lnTo>
                  <a:pt x="373519" y="21209"/>
                </a:lnTo>
                <a:lnTo>
                  <a:pt x="362848" y="12874"/>
                </a:lnTo>
                <a:lnTo>
                  <a:pt x="348567" y="5722"/>
                </a:lnTo>
                <a:lnTo>
                  <a:pt x="332785" y="1430"/>
                </a:lnTo>
                <a:lnTo>
                  <a:pt x="315468" y="0"/>
                </a:lnTo>
                <a:close/>
              </a:path>
              <a:path w="2354579" h="210820">
                <a:moveTo>
                  <a:pt x="156718" y="2235"/>
                </a:moveTo>
                <a:lnTo>
                  <a:pt x="117728" y="2235"/>
                </a:lnTo>
                <a:lnTo>
                  <a:pt x="117728" y="158165"/>
                </a:lnTo>
                <a:lnTo>
                  <a:pt x="139953" y="158165"/>
                </a:lnTo>
                <a:lnTo>
                  <a:pt x="139953" y="90297"/>
                </a:lnTo>
                <a:lnTo>
                  <a:pt x="190109" y="90297"/>
                </a:lnTo>
                <a:lnTo>
                  <a:pt x="186817" y="87325"/>
                </a:lnTo>
                <a:lnTo>
                  <a:pt x="181863" y="84048"/>
                </a:lnTo>
                <a:lnTo>
                  <a:pt x="190373" y="80772"/>
                </a:lnTo>
                <a:lnTo>
                  <a:pt x="196850" y="75831"/>
                </a:lnTo>
                <a:lnTo>
                  <a:pt x="200572" y="70434"/>
                </a:lnTo>
                <a:lnTo>
                  <a:pt x="139953" y="70434"/>
                </a:lnTo>
                <a:lnTo>
                  <a:pt x="139953" y="21209"/>
                </a:lnTo>
                <a:lnTo>
                  <a:pt x="200896" y="21209"/>
                </a:lnTo>
                <a:lnTo>
                  <a:pt x="200384" y="20331"/>
                </a:lnTo>
                <a:lnTo>
                  <a:pt x="194309" y="13957"/>
                </a:lnTo>
                <a:lnTo>
                  <a:pt x="186739" y="8825"/>
                </a:lnTo>
                <a:lnTo>
                  <a:pt x="177942" y="5162"/>
                </a:lnTo>
                <a:lnTo>
                  <a:pt x="167931" y="2966"/>
                </a:lnTo>
                <a:lnTo>
                  <a:pt x="156718" y="2235"/>
                </a:lnTo>
                <a:close/>
              </a:path>
              <a:path w="2354579" h="210820">
                <a:moveTo>
                  <a:pt x="190109" y="90297"/>
                </a:moveTo>
                <a:lnTo>
                  <a:pt x="153161" y="90297"/>
                </a:lnTo>
                <a:lnTo>
                  <a:pt x="158369" y="91135"/>
                </a:lnTo>
                <a:lnTo>
                  <a:pt x="164464" y="94475"/>
                </a:lnTo>
                <a:lnTo>
                  <a:pt x="198881" y="139852"/>
                </a:lnTo>
                <a:lnTo>
                  <a:pt x="203834" y="146888"/>
                </a:lnTo>
                <a:lnTo>
                  <a:pt x="204343" y="147523"/>
                </a:lnTo>
                <a:lnTo>
                  <a:pt x="204470" y="147891"/>
                </a:lnTo>
                <a:lnTo>
                  <a:pt x="211327" y="158165"/>
                </a:lnTo>
                <a:lnTo>
                  <a:pt x="237871" y="158165"/>
                </a:lnTo>
                <a:lnTo>
                  <a:pt x="226313" y="142544"/>
                </a:lnTo>
                <a:lnTo>
                  <a:pt x="221996" y="135877"/>
                </a:lnTo>
                <a:lnTo>
                  <a:pt x="200425" y="102475"/>
                </a:lnTo>
                <a:lnTo>
                  <a:pt x="191770" y="91795"/>
                </a:lnTo>
                <a:lnTo>
                  <a:pt x="190109" y="90297"/>
                </a:lnTo>
                <a:close/>
              </a:path>
              <a:path w="2354579" h="210820">
                <a:moveTo>
                  <a:pt x="373519" y="21209"/>
                </a:moveTo>
                <a:lnTo>
                  <a:pt x="316356" y="21209"/>
                </a:lnTo>
                <a:lnTo>
                  <a:pt x="328545" y="22266"/>
                </a:lnTo>
                <a:lnTo>
                  <a:pt x="339756" y="25436"/>
                </a:lnTo>
                <a:lnTo>
                  <a:pt x="372305" y="57008"/>
                </a:lnTo>
                <a:lnTo>
                  <a:pt x="376681" y="79806"/>
                </a:lnTo>
                <a:lnTo>
                  <a:pt x="375586" y="92008"/>
                </a:lnTo>
                <a:lnTo>
                  <a:pt x="349940" y="129808"/>
                </a:lnTo>
                <a:lnTo>
                  <a:pt x="315722" y="139420"/>
                </a:lnTo>
                <a:lnTo>
                  <a:pt x="372710" y="139420"/>
                </a:lnTo>
                <a:lnTo>
                  <a:pt x="398146" y="96756"/>
                </a:lnTo>
                <a:lnTo>
                  <a:pt x="399628" y="79806"/>
                </a:lnTo>
                <a:lnTo>
                  <a:pt x="398168" y="63735"/>
                </a:lnTo>
                <a:lnTo>
                  <a:pt x="393668" y="48667"/>
                </a:lnTo>
                <a:lnTo>
                  <a:pt x="386167" y="35051"/>
                </a:lnTo>
                <a:lnTo>
                  <a:pt x="375665" y="22885"/>
                </a:lnTo>
                <a:lnTo>
                  <a:pt x="373519" y="21209"/>
                </a:lnTo>
                <a:close/>
              </a:path>
              <a:path w="2354579" h="210820">
                <a:moveTo>
                  <a:pt x="200896" y="21209"/>
                </a:moveTo>
                <a:lnTo>
                  <a:pt x="157606" y="21209"/>
                </a:lnTo>
                <a:lnTo>
                  <a:pt x="165480" y="22021"/>
                </a:lnTo>
                <a:lnTo>
                  <a:pt x="174878" y="25298"/>
                </a:lnTo>
                <a:lnTo>
                  <a:pt x="178561" y="28105"/>
                </a:lnTo>
                <a:lnTo>
                  <a:pt x="181228" y="32092"/>
                </a:lnTo>
                <a:lnTo>
                  <a:pt x="183769" y="36068"/>
                </a:lnTo>
                <a:lnTo>
                  <a:pt x="185038" y="40513"/>
                </a:lnTo>
                <a:lnTo>
                  <a:pt x="185038" y="50419"/>
                </a:lnTo>
                <a:lnTo>
                  <a:pt x="171703" y="67525"/>
                </a:lnTo>
                <a:lnTo>
                  <a:pt x="167512" y="69469"/>
                </a:lnTo>
                <a:lnTo>
                  <a:pt x="159765" y="70434"/>
                </a:lnTo>
                <a:lnTo>
                  <a:pt x="200572" y="70434"/>
                </a:lnTo>
                <a:lnTo>
                  <a:pt x="201422" y="69202"/>
                </a:lnTo>
                <a:lnTo>
                  <a:pt x="205867" y="62585"/>
                </a:lnTo>
                <a:lnTo>
                  <a:pt x="208116" y="54864"/>
                </a:lnTo>
                <a:lnTo>
                  <a:pt x="208152" y="45656"/>
                </a:lnTo>
                <a:lnTo>
                  <a:pt x="207293" y="36181"/>
                </a:lnTo>
                <a:lnTo>
                  <a:pt x="204708" y="27739"/>
                </a:lnTo>
                <a:lnTo>
                  <a:pt x="200896" y="21209"/>
                </a:lnTo>
                <a:close/>
              </a:path>
              <a:path w="2354579" h="210820">
                <a:moveTo>
                  <a:pt x="512572" y="133273"/>
                </a:moveTo>
                <a:lnTo>
                  <a:pt x="504951" y="133273"/>
                </a:lnTo>
                <a:lnTo>
                  <a:pt x="501776" y="134581"/>
                </a:lnTo>
                <a:lnTo>
                  <a:pt x="499109" y="137185"/>
                </a:lnTo>
                <a:lnTo>
                  <a:pt x="496570" y="139788"/>
                </a:lnTo>
                <a:lnTo>
                  <a:pt x="495300" y="142989"/>
                </a:lnTo>
                <a:lnTo>
                  <a:pt x="495300" y="150507"/>
                </a:lnTo>
                <a:lnTo>
                  <a:pt x="496570" y="153631"/>
                </a:lnTo>
                <a:lnTo>
                  <a:pt x="499109" y="156159"/>
                </a:lnTo>
                <a:lnTo>
                  <a:pt x="501776" y="158686"/>
                </a:lnTo>
                <a:lnTo>
                  <a:pt x="504951" y="159956"/>
                </a:lnTo>
                <a:lnTo>
                  <a:pt x="512572" y="159956"/>
                </a:lnTo>
                <a:lnTo>
                  <a:pt x="515874" y="158686"/>
                </a:lnTo>
                <a:lnTo>
                  <a:pt x="521207" y="153631"/>
                </a:lnTo>
                <a:lnTo>
                  <a:pt x="522477" y="150507"/>
                </a:lnTo>
                <a:lnTo>
                  <a:pt x="522477" y="142989"/>
                </a:lnTo>
                <a:lnTo>
                  <a:pt x="521207" y="139788"/>
                </a:lnTo>
                <a:lnTo>
                  <a:pt x="518413" y="137185"/>
                </a:lnTo>
                <a:lnTo>
                  <a:pt x="515747" y="134581"/>
                </a:lnTo>
                <a:lnTo>
                  <a:pt x="512572" y="133273"/>
                </a:lnTo>
                <a:close/>
              </a:path>
              <a:path w="2354579" h="210820">
                <a:moveTo>
                  <a:pt x="511301" y="2235"/>
                </a:moveTo>
                <a:lnTo>
                  <a:pt x="428117" y="2235"/>
                </a:lnTo>
                <a:lnTo>
                  <a:pt x="428117" y="158165"/>
                </a:lnTo>
                <a:lnTo>
                  <a:pt x="450469" y="158165"/>
                </a:lnTo>
                <a:lnTo>
                  <a:pt x="450469" y="85496"/>
                </a:lnTo>
                <a:lnTo>
                  <a:pt x="511301" y="85496"/>
                </a:lnTo>
                <a:lnTo>
                  <a:pt x="511301" y="65633"/>
                </a:lnTo>
                <a:lnTo>
                  <a:pt x="450469" y="65633"/>
                </a:lnTo>
                <a:lnTo>
                  <a:pt x="450469" y="22098"/>
                </a:lnTo>
                <a:lnTo>
                  <a:pt x="511301" y="22098"/>
                </a:lnTo>
                <a:lnTo>
                  <a:pt x="511301" y="2235"/>
                </a:lnTo>
                <a:close/>
              </a:path>
              <a:path w="2354579" h="210820">
                <a:moveTo>
                  <a:pt x="685164" y="2235"/>
                </a:moveTo>
                <a:lnTo>
                  <a:pt x="662812" y="2235"/>
                </a:lnTo>
                <a:lnTo>
                  <a:pt x="662812" y="166395"/>
                </a:lnTo>
                <a:lnTo>
                  <a:pt x="661797" y="174764"/>
                </a:lnTo>
                <a:lnTo>
                  <a:pt x="659892" y="178701"/>
                </a:lnTo>
                <a:lnTo>
                  <a:pt x="657859" y="182651"/>
                </a:lnTo>
                <a:lnTo>
                  <a:pt x="655193" y="185407"/>
                </a:lnTo>
                <a:lnTo>
                  <a:pt x="651763" y="186969"/>
                </a:lnTo>
                <a:lnTo>
                  <a:pt x="648461" y="188531"/>
                </a:lnTo>
                <a:lnTo>
                  <a:pt x="643508" y="189306"/>
                </a:lnTo>
                <a:lnTo>
                  <a:pt x="631444" y="189306"/>
                </a:lnTo>
                <a:lnTo>
                  <a:pt x="635634" y="210070"/>
                </a:lnTo>
                <a:lnTo>
                  <a:pt x="639063" y="210515"/>
                </a:lnTo>
                <a:lnTo>
                  <a:pt x="641476" y="210743"/>
                </a:lnTo>
                <a:lnTo>
                  <a:pt x="652018" y="210743"/>
                </a:lnTo>
                <a:lnTo>
                  <a:pt x="660019" y="208673"/>
                </a:lnTo>
                <a:lnTo>
                  <a:pt x="666496" y="204546"/>
                </a:lnTo>
                <a:lnTo>
                  <a:pt x="673100" y="200418"/>
                </a:lnTo>
                <a:lnTo>
                  <a:pt x="685164" y="156159"/>
                </a:lnTo>
                <a:lnTo>
                  <a:pt x="685164" y="2235"/>
                </a:lnTo>
                <a:close/>
              </a:path>
              <a:path w="2354579" h="210820">
                <a:moveTo>
                  <a:pt x="739648" y="2235"/>
                </a:moveTo>
                <a:lnTo>
                  <a:pt x="717296" y="2235"/>
                </a:lnTo>
                <a:lnTo>
                  <a:pt x="717299" y="90754"/>
                </a:lnTo>
                <a:lnTo>
                  <a:pt x="723519" y="129057"/>
                </a:lnTo>
                <a:lnTo>
                  <a:pt x="726185" y="133108"/>
                </a:lnTo>
                <a:lnTo>
                  <a:pt x="728726" y="137160"/>
                </a:lnTo>
                <a:lnTo>
                  <a:pt x="769999" y="158965"/>
                </a:lnTo>
                <a:lnTo>
                  <a:pt x="784478" y="159956"/>
                </a:lnTo>
                <a:lnTo>
                  <a:pt x="798718" y="158958"/>
                </a:lnTo>
                <a:lnTo>
                  <a:pt x="836676" y="140792"/>
                </a:lnTo>
                <a:lnTo>
                  <a:pt x="837080" y="140309"/>
                </a:lnTo>
                <a:lnTo>
                  <a:pt x="774953" y="140309"/>
                </a:lnTo>
                <a:lnTo>
                  <a:pt x="766826" y="138582"/>
                </a:lnTo>
                <a:lnTo>
                  <a:pt x="740949" y="109393"/>
                </a:lnTo>
                <a:lnTo>
                  <a:pt x="739648" y="90754"/>
                </a:lnTo>
                <a:lnTo>
                  <a:pt x="739648" y="2235"/>
                </a:lnTo>
                <a:close/>
              </a:path>
              <a:path w="2354579" h="210820">
                <a:moveTo>
                  <a:pt x="851407" y="2235"/>
                </a:moveTo>
                <a:lnTo>
                  <a:pt x="829055" y="2235"/>
                </a:lnTo>
                <a:lnTo>
                  <a:pt x="829055" y="90754"/>
                </a:lnTo>
                <a:lnTo>
                  <a:pt x="828867" y="99281"/>
                </a:lnTo>
                <a:lnTo>
                  <a:pt x="809871" y="134464"/>
                </a:lnTo>
                <a:lnTo>
                  <a:pt x="784225" y="140309"/>
                </a:lnTo>
                <a:lnTo>
                  <a:pt x="837080" y="140309"/>
                </a:lnTo>
                <a:lnTo>
                  <a:pt x="851243" y="99186"/>
                </a:lnTo>
                <a:lnTo>
                  <a:pt x="851407" y="90754"/>
                </a:lnTo>
                <a:lnTo>
                  <a:pt x="851407" y="2235"/>
                </a:lnTo>
                <a:close/>
              </a:path>
              <a:path w="2354579" h="210820">
                <a:moveTo>
                  <a:pt x="941451" y="1333"/>
                </a:moveTo>
                <a:lnTo>
                  <a:pt x="925702" y="1333"/>
                </a:lnTo>
                <a:lnTo>
                  <a:pt x="858774" y="158165"/>
                </a:lnTo>
                <a:lnTo>
                  <a:pt x="881760" y="158165"/>
                </a:lnTo>
                <a:lnTo>
                  <a:pt x="901192" y="111950"/>
                </a:lnTo>
                <a:lnTo>
                  <a:pt x="990717" y="111950"/>
                </a:lnTo>
                <a:lnTo>
                  <a:pt x="981871" y="92087"/>
                </a:lnTo>
                <a:lnTo>
                  <a:pt x="910081" y="92087"/>
                </a:lnTo>
                <a:lnTo>
                  <a:pt x="933323" y="35610"/>
                </a:lnTo>
                <a:lnTo>
                  <a:pt x="956717" y="35610"/>
                </a:lnTo>
                <a:lnTo>
                  <a:pt x="941451" y="1333"/>
                </a:lnTo>
                <a:close/>
              </a:path>
              <a:path w="2354579" h="210820">
                <a:moveTo>
                  <a:pt x="990717" y="111950"/>
                </a:moveTo>
                <a:lnTo>
                  <a:pt x="967739" y="111950"/>
                </a:lnTo>
                <a:lnTo>
                  <a:pt x="988568" y="158165"/>
                </a:lnTo>
                <a:lnTo>
                  <a:pt x="1011301" y="158165"/>
                </a:lnTo>
                <a:lnTo>
                  <a:pt x="990717" y="111950"/>
                </a:lnTo>
                <a:close/>
              </a:path>
              <a:path w="2354579" h="210820">
                <a:moveTo>
                  <a:pt x="956717" y="35610"/>
                </a:moveTo>
                <a:lnTo>
                  <a:pt x="933323" y="35610"/>
                </a:lnTo>
                <a:lnTo>
                  <a:pt x="958596" y="92087"/>
                </a:lnTo>
                <a:lnTo>
                  <a:pt x="981871" y="92087"/>
                </a:lnTo>
                <a:lnTo>
                  <a:pt x="956717" y="35610"/>
                </a:lnTo>
                <a:close/>
              </a:path>
              <a:path w="2354579" h="210820">
                <a:moveTo>
                  <a:pt x="1047114" y="2235"/>
                </a:moveTo>
                <a:lnTo>
                  <a:pt x="1029080" y="2235"/>
                </a:lnTo>
                <a:lnTo>
                  <a:pt x="1029080" y="158165"/>
                </a:lnTo>
                <a:lnTo>
                  <a:pt x="1050035" y="158165"/>
                </a:lnTo>
                <a:lnTo>
                  <a:pt x="1050035" y="38074"/>
                </a:lnTo>
                <a:lnTo>
                  <a:pt x="1078233" y="38074"/>
                </a:lnTo>
                <a:lnTo>
                  <a:pt x="1047114" y="2235"/>
                </a:lnTo>
                <a:close/>
              </a:path>
              <a:path w="2354579" h="210820">
                <a:moveTo>
                  <a:pt x="1078233" y="38074"/>
                </a:moveTo>
                <a:lnTo>
                  <a:pt x="1050035" y="38074"/>
                </a:lnTo>
                <a:lnTo>
                  <a:pt x="1154302" y="158165"/>
                </a:lnTo>
                <a:lnTo>
                  <a:pt x="1173479" y="158165"/>
                </a:lnTo>
                <a:lnTo>
                  <a:pt x="1173479" y="123342"/>
                </a:lnTo>
                <a:lnTo>
                  <a:pt x="1152271" y="123342"/>
                </a:lnTo>
                <a:lnTo>
                  <a:pt x="1078233" y="38074"/>
                </a:lnTo>
                <a:close/>
              </a:path>
              <a:path w="2354579" h="210820">
                <a:moveTo>
                  <a:pt x="1173479" y="2235"/>
                </a:moveTo>
                <a:lnTo>
                  <a:pt x="1152271" y="2235"/>
                </a:lnTo>
                <a:lnTo>
                  <a:pt x="1152271" y="123342"/>
                </a:lnTo>
                <a:lnTo>
                  <a:pt x="1173479" y="123342"/>
                </a:lnTo>
                <a:lnTo>
                  <a:pt x="1173479" y="2235"/>
                </a:lnTo>
                <a:close/>
              </a:path>
              <a:path w="2354579" h="210820">
                <a:moveTo>
                  <a:pt x="1347343" y="228"/>
                </a:moveTo>
                <a:lnTo>
                  <a:pt x="1300229" y="13285"/>
                </a:lnTo>
                <a:lnTo>
                  <a:pt x="1269222" y="49361"/>
                </a:lnTo>
                <a:lnTo>
                  <a:pt x="1263142" y="80708"/>
                </a:lnTo>
                <a:lnTo>
                  <a:pt x="1263806" y="91234"/>
                </a:lnTo>
                <a:lnTo>
                  <a:pt x="1279491" y="129263"/>
                </a:lnTo>
                <a:lnTo>
                  <a:pt x="1312134" y="154052"/>
                </a:lnTo>
                <a:lnTo>
                  <a:pt x="1346834" y="159956"/>
                </a:lnTo>
                <a:lnTo>
                  <a:pt x="1362455" y="159118"/>
                </a:lnTo>
                <a:lnTo>
                  <a:pt x="1377124" y="156605"/>
                </a:lnTo>
                <a:lnTo>
                  <a:pt x="1390840" y="152418"/>
                </a:lnTo>
                <a:lnTo>
                  <a:pt x="1403603" y="146558"/>
                </a:lnTo>
                <a:lnTo>
                  <a:pt x="1403603" y="139420"/>
                </a:lnTo>
                <a:lnTo>
                  <a:pt x="1348231" y="139420"/>
                </a:lnTo>
                <a:lnTo>
                  <a:pt x="1335230" y="138387"/>
                </a:lnTo>
                <a:lnTo>
                  <a:pt x="1296007" y="114066"/>
                </a:lnTo>
                <a:lnTo>
                  <a:pt x="1286255" y="80708"/>
                </a:lnTo>
                <a:lnTo>
                  <a:pt x="1287353" y="68516"/>
                </a:lnTo>
                <a:lnTo>
                  <a:pt x="1313336" y="30942"/>
                </a:lnTo>
                <a:lnTo>
                  <a:pt x="1348358" y="21437"/>
                </a:lnTo>
                <a:lnTo>
                  <a:pt x="1401826" y="21437"/>
                </a:lnTo>
                <a:lnTo>
                  <a:pt x="1401826" y="13055"/>
                </a:lnTo>
                <a:lnTo>
                  <a:pt x="1387187" y="7445"/>
                </a:lnTo>
                <a:lnTo>
                  <a:pt x="1373203" y="3436"/>
                </a:lnTo>
                <a:lnTo>
                  <a:pt x="1359910" y="1030"/>
                </a:lnTo>
                <a:lnTo>
                  <a:pt x="1347343" y="228"/>
                </a:lnTo>
                <a:close/>
              </a:path>
              <a:path w="2354579" h="210820">
                <a:moveTo>
                  <a:pt x="1403603" y="121996"/>
                </a:moveTo>
                <a:lnTo>
                  <a:pt x="1389987" y="129621"/>
                </a:lnTo>
                <a:lnTo>
                  <a:pt x="1376203" y="135066"/>
                </a:lnTo>
                <a:lnTo>
                  <a:pt x="1362277" y="138332"/>
                </a:lnTo>
                <a:lnTo>
                  <a:pt x="1348231" y="139420"/>
                </a:lnTo>
                <a:lnTo>
                  <a:pt x="1403603" y="139420"/>
                </a:lnTo>
                <a:lnTo>
                  <a:pt x="1403603" y="121996"/>
                </a:lnTo>
                <a:close/>
              </a:path>
              <a:path w="2354579" h="210820">
                <a:moveTo>
                  <a:pt x="1401826" y="21437"/>
                </a:moveTo>
                <a:lnTo>
                  <a:pt x="1348358" y="21437"/>
                </a:lnTo>
                <a:lnTo>
                  <a:pt x="1361499" y="22413"/>
                </a:lnTo>
                <a:lnTo>
                  <a:pt x="1374806" y="25342"/>
                </a:lnTo>
                <a:lnTo>
                  <a:pt x="1388256" y="30224"/>
                </a:lnTo>
                <a:lnTo>
                  <a:pt x="1401826" y="37058"/>
                </a:lnTo>
                <a:lnTo>
                  <a:pt x="1401826" y="21437"/>
                </a:lnTo>
                <a:close/>
              </a:path>
              <a:path w="2354579" h="210820">
                <a:moveTo>
                  <a:pt x="1453006" y="2235"/>
                </a:moveTo>
                <a:lnTo>
                  <a:pt x="1430654" y="2235"/>
                </a:lnTo>
                <a:lnTo>
                  <a:pt x="1430654" y="158165"/>
                </a:lnTo>
                <a:lnTo>
                  <a:pt x="1453006" y="158165"/>
                </a:lnTo>
                <a:lnTo>
                  <a:pt x="1453006" y="90297"/>
                </a:lnTo>
                <a:lnTo>
                  <a:pt x="1562988" y="90297"/>
                </a:lnTo>
                <a:lnTo>
                  <a:pt x="1562988" y="69646"/>
                </a:lnTo>
                <a:lnTo>
                  <a:pt x="1453006" y="69646"/>
                </a:lnTo>
                <a:lnTo>
                  <a:pt x="1453006" y="2235"/>
                </a:lnTo>
                <a:close/>
              </a:path>
              <a:path w="2354579" h="210820">
                <a:moveTo>
                  <a:pt x="1562988" y="90297"/>
                </a:moveTo>
                <a:lnTo>
                  <a:pt x="1540636" y="90297"/>
                </a:lnTo>
                <a:lnTo>
                  <a:pt x="1540636" y="158165"/>
                </a:lnTo>
                <a:lnTo>
                  <a:pt x="1562988" y="158165"/>
                </a:lnTo>
                <a:lnTo>
                  <a:pt x="1562988" y="90297"/>
                </a:lnTo>
                <a:close/>
              </a:path>
              <a:path w="2354579" h="210820">
                <a:moveTo>
                  <a:pt x="1562988" y="2235"/>
                </a:moveTo>
                <a:lnTo>
                  <a:pt x="1540636" y="2235"/>
                </a:lnTo>
                <a:lnTo>
                  <a:pt x="1540636" y="69646"/>
                </a:lnTo>
                <a:lnTo>
                  <a:pt x="1562988" y="69646"/>
                </a:lnTo>
                <a:lnTo>
                  <a:pt x="1562988" y="2235"/>
                </a:lnTo>
                <a:close/>
              </a:path>
              <a:path w="2354579" h="210820">
                <a:moveTo>
                  <a:pt x="1737740" y="2235"/>
                </a:moveTo>
                <a:lnTo>
                  <a:pt x="1715261" y="2235"/>
                </a:lnTo>
                <a:lnTo>
                  <a:pt x="1782445" y="158838"/>
                </a:lnTo>
                <a:lnTo>
                  <a:pt x="1787525" y="158838"/>
                </a:lnTo>
                <a:lnTo>
                  <a:pt x="1807350" y="111734"/>
                </a:lnTo>
                <a:lnTo>
                  <a:pt x="1784603" y="111734"/>
                </a:lnTo>
                <a:lnTo>
                  <a:pt x="1737740" y="2235"/>
                </a:lnTo>
                <a:close/>
              </a:path>
              <a:path w="2354579" h="210820">
                <a:moveTo>
                  <a:pt x="1663827" y="1333"/>
                </a:moveTo>
                <a:lnTo>
                  <a:pt x="1648078" y="1333"/>
                </a:lnTo>
                <a:lnTo>
                  <a:pt x="1581150" y="158165"/>
                </a:lnTo>
                <a:lnTo>
                  <a:pt x="1604136" y="158165"/>
                </a:lnTo>
                <a:lnTo>
                  <a:pt x="1623568" y="111950"/>
                </a:lnTo>
                <a:lnTo>
                  <a:pt x="1713093" y="111950"/>
                </a:lnTo>
                <a:lnTo>
                  <a:pt x="1704247" y="92087"/>
                </a:lnTo>
                <a:lnTo>
                  <a:pt x="1632457" y="92087"/>
                </a:lnTo>
                <a:lnTo>
                  <a:pt x="1655699" y="35610"/>
                </a:lnTo>
                <a:lnTo>
                  <a:pt x="1679093" y="35610"/>
                </a:lnTo>
                <a:lnTo>
                  <a:pt x="1663827" y="1333"/>
                </a:lnTo>
                <a:close/>
              </a:path>
              <a:path w="2354579" h="210820">
                <a:moveTo>
                  <a:pt x="1713093" y="111950"/>
                </a:moveTo>
                <a:lnTo>
                  <a:pt x="1690115" y="111950"/>
                </a:lnTo>
                <a:lnTo>
                  <a:pt x="1710817" y="158165"/>
                </a:lnTo>
                <a:lnTo>
                  <a:pt x="1733677" y="158165"/>
                </a:lnTo>
                <a:lnTo>
                  <a:pt x="1713093" y="111950"/>
                </a:lnTo>
                <a:close/>
              </a:path>
              <a:path w="2354579" h="210820">
                <a:moveTo>
                  <a:pt x="1853437" y="2235"/>
                </a:moveTo>
                <a:lnTo>
                  <a:pt x="1831212" y="2235"/>
                </a:lnTo>
                <a:lnTo>
                  <a:pt x="1784603" y="111734"/>
                </a:lnTo>
                <a:lnTo>
                  <a:pt x="1807350" y="111734"/>
                </a:lnTo>
                <a:lnTo>
                  <a:pt x="1853437" y="2235"/>
                </a:lnTo>
                <a:close/>
              </a:path>
              <a:path w="2354579" h="210820">
                <a:moveTo>
                  <a:pt x="1679093" y="35610"/>
                </a:moveTo>
                <a:lnTo>
                  <a:pt x="1655699" y="35610"/>
                </a:lnTo>
                <a:lnTo>
                  <a:pt x="1680972" y="92087"/>
                </a:lnTo>
                <a:lnTo>
                  <a:pt x="1704247" y="92087"/>
                </a:lnTo>
                <a:lnTo>
                  <a:pt x="1679093" y="35610"/>
                </a:lnTo>
                <a:close/>
              </a:path>
              <a:path w="2354579" h="210820">
                <a:moveTo>
                  <a:pt x="1957958" y="2235"/>
                </a:moveTo>
                <a:lnTo>
                  <a:pt x="1869567" y="2235"/>
                </a:lnTo>
                <a:lnTo>
                  <a:pt x="1869567" y="157949"/>
                </a:lnTo>
                <a:lnTo>
                  <a:pt x="1960118" y="157949"/>
                </a:lnTo>
                <a:lnTo>
                  <a:pt x="1960118" y="138074"/>
                </a:lnTo>
                <a:lnTo>
                  <a:pt x="1891919" y="138074"/>
                </a:lnTo>
                <a:lnTo>
                  <a:pt x="1891919" y="89636"/>
                </a:lnTo>
                <a:lnTo>
                  <a:pt x="1955800" y="89636"/>
                </a:lnTo>
                <a:lnTo>
                  <a:pt x="1955800" y="69646"/>
                </a:lnTo>
                <a:lnTo>
                  <a:pt x="1891919" y="69646"/>
                </a:lnTo>
                <a:lnTo>
                  <a:pt x="1891919" y="22098"/>
                </a:lnTo>
                <a:lnTo>
                  <a:pt x="1957958" y="22098"/>
                </a:lnTo>
                <a:lnTo>
                  <a:pt x="1957958" y="2235"/>
                </a:lnTo>
                <a:close/>
              </a:path>
              <a:path w="2354579" h="210820">
                <a:moveTo>
                  <a:pt x="1978278" y="117398"/>
                </a:moveTo>
                <a:lnTo>
                  <a:pt x="1978278" y="145745"/>
                </a:lnTo>
                <a:lnTo>
                  <a:pt x="1988044" y="151962"/>
                </a:lnTo>
                <a:lnTo>
                  <a:pt x="1998297" y="156403"/>
                </a:lnTo>
                <a:lnTo>
                  <a:pt x="2009050" y="159068"/>
                </a:lnTo>
                <a:lnTo>
                  <a:pt x="2020315" y="159956"/>
                </a:lnTo>
                <a:lnTo>
                  <a:pt x="2029934" y="159223"/>
                </a:lnTo>
                <a:lnTo>
                  <a:pt x="2059345" y="140309"/>
                </a:lnTo>
                <a:lnTo>
                  <a:pt x="2020188" y="140309"/>
                </a:lnTo>
                <a:lnTo>
                  <a:pt x="2008639" y="138878"/>
                </a:lnTo>
                <a:lnTo>
                  <a:pt x="1997805" y="134583"/>
                </a:lnTo>
                <a:lnTo>
                  <a:pt x="1987684" y="127424"/>
                </a:lnTo>
                <a:lnTo>
                  <a:pt x="1978278" y="117398"/>
                </a:lnTo>
                <a:close/>
              </a:path>
              <a:path w="2354579" h="210820">
                <a:moveTo>
                  <a:pt x="2023618" y="228"/>
                </a:moveTo>
                <a:lnTo>
                  <a:pt x="1984769" y="17900"/>
                </a:lnTo>
                <a:lnTo>
                  <a:pt x="1977644" y="41630"/>
                </a:lnTo>
                <a:lnTo>
                  <a:pt x="1977644" y="49822"/>
                </a:lnTo>
                <a:lnTo>
                  <a:pt x="2007107" y="82524"/>
                </a:lnTo>
                <a:lnTo>
                  <a:pt x="2023999" y="92837"/>
                </a:lnTo>
                <a:lnTo>
                  <a:pt x="2033000" y="99311"/>
                </a:lnTo>
                <a:lnTo>
                  <a:pt x="2039429" y="105970"/>
                </a:lnTo>
                <a:lnTo>
                  <a:pt x="2043287" y="112812"/>
                </a:lnTo>
                <a:lnTo>
                  <a:pt x="2044573" y="119837"/>
                </a:lnTo>
                <a:lnTo>
                  <a:pt x="2044573" y="125704"/>
                </a:lnTo>
                <a:lnTo>
                  <a:pt x="2042286" y="130581"/>
                </a:lnTo>
                <a:lnTo>
                  <a:pt x="2037587" y="134467"/>
                </a:lnTo>
                <a:lnTo>
                  <a:pt x="2033015" y="138366"/>
                </a:lnTo>
                <a:lnTo>
                  <a:pt x="2027174" y="140309"/>
                </a:lnTo>
                <a:lnTo>
                  <a:pt x="2059345" y="140309"/>
                </a:lnTo>
                <a:lnTo>
                  <a:pt x="2062384" y="134756"/>
                </a:lnTo>
                <a:lnTo>
                  <a:pt x="2064742" y="126695"/>
                </a:lnTo>
                <a:lnTo>
                  <a:pt x="2065527" y="117754"/>
                </a:lnTo>
                <a:lnTo>
                  <a:pt x="2063744" y="105169"/>
                </a:lnTo>
                <a:lnTo>
                  <a:pt x="2058400" y="93745"/>
                </a:lnTo>
                <a:lnTo>
                  <a:pt x="2049508" y="83482"/>
                </a:lnTo>
                <a:lnTo>
                  <a:pt x="2037079" y="74383"/>
                </a:lnTo>
                <a:lnTo>
                  <a:pt x="2012314" y="59804"/>
                </a:lnTo>
                <a:lnTo>
                  <a:pt x="2006727" y="55524"/>
                </a:lnTo>
                <a:lnTo>
                  <a:pt x="1999869" y="47371"/>
                </a:lnTo>
                <a:lnTo>
                  <a:pt x="1998090" y="43002"/>
                </a:lnTo>
                <a:lnTo>
                  <a:pt x="1998202" y="32858"/>
                </a:lnTo>
                <a:lnTo>
                  <a:pt x="2000503" y="28752"/>
                </a:lnTo>
                <a:lnTo>
                  <a:pt x="2009902" y="21996"/>
                </a:lnTo>
                <a:lnTo>
                  <a:pt x="2015871" y="20320"/>
                </a:lnTo>
                <a:lnTo>
                  <a:pt x="2059431" y="20320"/>
                </a:lnTo>
                <a:lnTo>
                  <a:pt x="2059431" y="11188"/>
                </a:lnTo>
                <a:lnTo>
                  <a:pt x="2051050" y="6390"/>
                </a:lnTo>
                <a:lnTo>
                  <a:pt x="2042287" y="2965"/>
                </a:lnTo>
                <a:lnTo>
                  <a:pt x="2033143" y="912"/>
                </a:lnTo>
                <a:lnTo>
                  <a:pt x="2023618" y="228"/>
                </a:lnTo>
                <a:close/>
              </a:path>
              <a:path w="2354579" h="210820">
                <a:moveTo>
                  <a:pt x="2059431" y="20320"/>
                </a:moveTo>
                <a:lnTo>
                  <a:pt x="2023109" y="20320"/>
                </a:lnTo>
                <a:lnTo>
                  <a:pt x="2032678" y="21332"/>
                </a:lnTo>
                <a:lnTo>
                  <a:pt x="2041937" y="24369"/>
                </a:lnTo>
                <a:lnTo>
                  <a:pt x="2050863" y="29433"/>
                </a:lnTo>
                <a:lnTo>
                  <a:pt x="2059431" y="36525"/>
                </a:lnTo>
                <a:lnTo>
                  <a:pt x="2059431" y="20320"/>
                </a:lnTo>
                <a:close/>
              </a:path>
              <a:path w="2354579" h="210820">
                <a:moveTo>
                  <a:pt x="2171827" y="2235"/>
                </a:moveTo>
                <a:lnTo>
                  <a:pt x="2153793" y="2235"/>
                </a:lnTo>
                <a:lnTo>
                  <a:pt x="2153793" y="158165"/>
                </a:lnTo>
                <a:lnTo>
                  <a:pt x="2174748" y="158165"/>
                </a:lnTo>
                <a:lnTo>
                  <a:pt x="2174748" y="38074"/>
                </a:lnTo>
                <a:lnTo>
                  <a:pt x="2202945" y="38074"/>
                </a:lnTo>
                <a:lnTo>
                  <a:pt x="2171827" y="2235"/>
                </a:lnTo>
                <a:close/>
              </a:path>
              <a:path w="2354579" h="210820">
                <a:moveTo>
                  <a:pt x="2202945" y="38074"/>
                </a:moveTo>
                <a:lnTo>
                  <a:pt x="2174748" y="38074"/>
                </a:lnTo>
                <a:lnTo>
                  <a:pt x="2279014" y="158165"/>
                </a:lnTo>
                <a:lnTo>
                  <a:pt x="2298192" y="158165"/>
                </a:lnTo>
                <a:lnTo>
                  <a:pt x="2298192" y="123342"/>
                </a:lnTo>
                <a:lnTo>
                  <a:pt x="2276982" y="123342"/>
                </a:lnTo>
                <a:lnTo>
                  <a:pt x="2202945" y="38074"/>
                </a:lnTo>
                <a:close/>
              </a:path>
              <a:path w="2354579" h="210820">
                <a:moveTo>
                  <a:pt x="2298192" y="2235"/>
                </a:moveTo>
                <a:lnTo>
                  <a:pt x="2276982" y="2235"/>
                </a:lnTo>
                <a:lnTo>
                  <a:pt x="2276982" y="123342"/>
                </a:lnTo>
                <a:lnTo>
                  <a:pt x="2298192" y="123342"/>
                </a:lnTo>
                <a:lnTo>
                  <a:pt x="2298192" y="2235"/>
                </a:lnTo>
                <a:close/>
              </a:path>
              <a:path w="2354579" h="210820">
                <a:moveTo>
                  <a:pt x="2344420" y="133273"/>
                </a:moveTo>
                <a:lnTo>
                  <a:pt x="2336800" y="133273"/>
                </a:lnTo>
                <a:lnTo>
                  <a:pt x="2333625" y="134581"/>
                </a:lnTo>
                <a:lnTo>
                  <a:pt x="2330957" y="137185"/>
                </a:lnTo>
                <a:lnTo>
                  <a:pt x="2328418" y="139788"/>
                </a:lnTo>
                <a:lnTo>
                  <a:pt x="2327148" y="142989"/>
                </a:lnTo>
                <a:lnTo>
                  <a:pt x="2327148" y="150507"/>
                </a:lnTo>
                <a:lnTo>
                  <a:pt x="2328418" y="153631"/>
                </a:lnTo>
                <a:lnTo>
                  <a:pt x="2330957" y="156159"/>
                </a:lnTo>
                <a:lnTo>
                  <a:pt x="2333625" y="158686"/>
                </a:lnTo>
                <a:lnTo>
                  <a:pt x="2336800" y="159956"/>
                </a:lnTo>
                <a:lnTo>
                  <a:pt x="2344420" y="159956"/>
                </a:lnTo>
                <a:lnTo>
                  <a:pt x="2347722" y="158686"/>
                </a:lnTo>
                <a:lnTo>
                  <a:pt x="2353055" y="153631"/>
                </a:lnTo>
                <a:lnTo>
                  <a:pt x="2354326" y="150507"/>
                </a:lnTo>
                <a:lnTo>
                  <a:pt x="2354326" y="142989"/>
                </a:lnTo>
                <a:lnTo>
                  <a:pt x="2353055" y="139788"/>
                </a:lnTo>
                <a:lnTo>
                  <a:pt x="2350261" y="137185"/>
                </a:lnTo>
                <a:lnTo>
                  <a:pt x="2347595" y="134581"/>
                </a:lnTo>
                <a:lnTo>
                  <a:pt x="2344420" y="133273"/>
                </a:lnTo>
                <a:close/>
              </a:path>
            </a:pathLst>
          </a:custGeom>
          <a:solidFill>
            <a:srgbClr val="BCC7D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80932" y="5931458"/>
            <a:ext cx="683260" cy="160020"/>
          </a:xfrm>
          <a:custGeom>
            <a:avLst/>
            <a:gdLst/>
            <a:ahLst/>
            <a:cxnLst/>
            <a:rect l="l" t="t" r="r" b="b"/>
            <a:pathLst>
              <a:path w="683259" h="160020">
                <a:moveTo>
                  <a:pt x="21082" y="2006"/>
                </a:moveTo>
                <a:lnTo>
                  <a:pt x="0" y="2006"/>
                </a:lnTo>
                <a:lnTo>
                  <a:pt x="0" y="157937"/>
                </a:lnTo>
                <a:lnTo>
                  <a:pt x="22351" y="157937"/>
                </a:lnTo>
                <a:lnTo>
                  <a:pt x="22351" y="36601"/>
                </a:lnTo>
                <a:lnTo>
                  <a:pt x="49070" y="36601"/>
                </a:lnTo>
                <a:lnTo>
                  <a:pt x="21082" y="2006"/>
                </a:lnTo>
                <a:close/>
              </a:path>
              <a:path w="683259" h="160020">
                <a:moveTo>
                  <a:pt x="145288" y="36601"/>
                </a:moveTo>
                <a:lnTo>
                  <a:pt x="122809" y="36601"/>
                </a:lnTo>
                <a:lnTo>
                  <a:pt x="122809" y="157937"/>
                </a:lnTo>
                <a:lnTo>
                  <a:pt x="145288" y="157937"/>
                </a:lnTo>
                <a:lnTo>
                  <a:pt x="145288" y="36601"/>
                </a:lnTo>
                <a:close/>
              </a:path>
              <a:path w="683259" h="160020">
                <a:moveTo>
                  <a:pt x="49070" y="36601"/>
                </a:moveTo>
                <a:lnTo>
                  <a:pt x="22351" y="36601"/>
                </a:lnTo>
                <a:lnTo>
                  <a:pt x="70739" y="96888"/>
                </a:lnTo>
                <a:lnTo>
                  <a:pt x="74930" y="96888"/>
                </a:lnTo>
                <a:lnTo>
                  <a:pt x="99419" y="66052"/>
                </a:lnTo>
                <a:lnTo>
                  <a:pt x="72898" y="66052"/>
                </a:lnTo>
                <a:lnTo>
                  <a:pt x="49070" y="36601"/>
                </a:lnTo>
                <a:close/>
              </a:path>
              <a:path w="683259" h="160020">
                <a:moveTo>
                  <a:pt x="145288" y="2006"/>
                </a:moveTo>
                <a:lnTo>
                  <a:pt x="124460" y="2006"/>
                </a:lnTo>
                <a:lnTo>
                  <a:pt x="72898" y="66052"/>
                </a:lnTo>
                <a:lnTo>
                  <a:pt x="99419" y="66052"/>
                </a:lnTo>
                <a:lnTo>
                  <a:pt x="122809" y="36601"/>
                </a:lnTo>
                <a:lnTo>
                  <a:pt x="145288" y="36601"/>
                </a:lnTo>
                <a:lnTo>
                  <a:pt x="145288" y="2006"/>
                </a:lnTo>
                <a:close/>
              </a:path>
              <a:path w="683259" h="160020">
                <a:moveTo>
                  <a:pt x="191770" y="133045"/>
                </a:moveTo>
                <a:lnTo>
                  <a:pt x="184150" y="133045"/>
                </a:lnTo>
                <a:lnTo>
                  <a:pt x="180975" y="134353"/>
                </a:lnTo>
                <a:lnTo>
                  <a:pt x="178308" y="136956"/>
                </a:lnTo>
                <a:lnTo>
                  <a:pt x="175768" y="139560"/>
                </a:lnTo>
                <a:lnTo>
                  <a:pt x="174498" y="142760"/>
                </a:lnTo>
                <a:lnTo>
                  <a:pt x="174498" y="150279"/>
                </a:lnTo>
                <a:lnTo>
                  <a:pt x="175768" y="153403"/>
                </a:lnTo>
                <a:lnTo>
                  <a:pt x="178308" y="155930"/>
                </a:lnTo>
                <a:lnTo>
                  <a:pt x="180975" y="158457"/>
                </a:lnTo>
                <a:lnTo>
                  <a:pt x="184150" y="159727"/>
                </a:lnTo>
                <a:lnTo>
                  <a:pt x="191770" y="159727"/>
                </a:lnTo>
                <a:lnTo>
                  <a:pt x="195072" y="158457"/>
                </a:lnTo>
                <a:lnTo>
                  <a:pt x="200406" y="153403"/>
                </a:lnTo>
                <a:lnTo>
                  <a:pt x="201675" y="150279"/>
                </a:lnTo>
                <a:lnTo>
                  <a:pt x="201675" y="142760"/>
                </a:lnTo>
                <a:lnTo>
                  <a:pt x="200406" y="139560"/>
                </a:lnTo>
                <a:lnTo>
                  <a:pt x="197612" y="136956"/>
                </a:lnTo>
                <a:lnTo>
                  <a:pt x="194945" y="134353"/>
                </a:lnTo>
                <a:lnTo>
                  <a:pt x="191770" y="133045"/>
                </a:lnTo>
                <a:close/>
              </a:path>
              <a:path w="683259" h="160020">
                <a:moveTo>
                  <a:pt x="221869" y="117170"/>
                </a:moveTo>
                <a:lnTo>
                  <a:pt x="221869" y="145516"/>
                </a:lnTo>
                <a:lnTo>
                  <a:pt x="231634" y="151734"/>
                </a:lnTo>
                <a:lnTo>
                  <a:pt x="241887" y="156175"/>
                </a:lnTo>
                <a:lnTo>
                  <a:pt x="252640" y="158839"/>
                </a:lnTo>
                <a:lnTo>
                  <a:pt x="263906" y="159727"/>
                </a:lnTo>
                <a:lnTo>
                  <a:pt x="273524" y="158994"/>
                </a:lnTo>
                <a:lnTo>
                  <a:pt x="302935" y="140081"/>
                </a:lnTo>
                <a:lnTo>
                  <a:pt x="263778" y="140081"/>
                </a:lnTo>
                <a:lnTo>
                  <a:pt x="252229" y="138649"/>
                </a:lnTo>
                <a:lnTo>
                  <a:pt x="241395" y="134354"/>
                </a:lnTo>
                <a:lnTo>
                  <a:pt x="231274" y="127195"/>
                </a:lnTo>
                <a:lnTo>
                  <a:pt x="221869" y="117170"/>
                </a:lnTo>
                <a:close/>
              </a:path>
              <a:path w="683259" h="160020">
                <a:moveTo>
                  <a:pt x="267208" y="0"/>
                </a:moveTo>
                <a:lnTo>
                  <a:pt x="228359" y="17672"/>
                </a:lnTo>
                <a:lnTo>
                  <a:pt x="221234" y="41402"/>
                </a:lnTo>
                <a:lnTo>
                  <a:pt x="221234" y="49593"/>
                </a:lnTo>
                <a:lnTo>
                  <a:pt x="250698" y="82296"/>
                </a:lnTo>
                <a:lnTo>
                  <a:pt x="267589" y="92608"/>
                </a:lnTo>
                <a:lnTo>
                  <a:pt x="276590" y="99082"/>
                </a:lnTo>
                <a:lnTo>
                  <a:pt x="283019" y="105741"/>
                </a:lnTo>
                <a:lnTo>
                  <a:pt x="286877" y="112584"/>
                </a:lnTo>
                <a:lnTo>
                  <a:pt x="288163" y="119608"/>
                </a:lnTo>
                <a:lnTo>
                  <a:pt x="288163" y="125476"/>
                </a:lnTo>
                <a:lnTo>
                  <a:pt x="285876" y="130352"/>
                </a:lnTo>
                <a:lnTo>
                  <a:pt x="281177" y="134239"/>
                </a:lnTo>
                <a:lnTo>
                  <a:pt x="276606" y="138137"/>
                </a:lnTo>
                <a:lnTo>
                  <a:pt x="270764" y="140081"/>
                </a:lnTo>
                <a:lnTo>
                  <a:pt x="302935" y="140081"/>
                </a:lnTo>
                <a:lnTo>
                  <a:pt x="305974" y="134527"/>
                </a:lnTo>
                <a:lnTo>
                  <a:pt x="308332" y="126467"/>
                </a:lnTo>
                <a:lnTo>
                  <a:pt x="309118" y="117525"/>
                </a:lnTo>
                <a:lnTo>
                  <a:pt x="307334" y="104941"/>
                </a:lnTo>
                <a:lnTo>
                  <a:pt x="301990" y="93516"/>
                </a:lnTo>
                <a:lnTo>
                  <a:pt x="293098" y="83253"/>
                </a:lnTo>
                <a:lnTo>
                  <a:pt x="280670" y="74155"/>
                </a:lnTo>
                <a:lnTo>
                  <a:pt x="255905" y="59575"/>
                </a:lnTo>
                <a:lnTo>
                  <a:pt x="250317" y="55295"/>
                </a:lnTo>
                <a:lnTo>
                  <a:pt x="243459" y="47142"/>
                </a:lnTo>
                <a:lnTo>
                  <a:pt x="241681" y="42773"/>
                </a:lnTo>
                <a:lnTo>
                  <a:pt x="241792" y="32630"/>
                </a:lnTo>
                <a:lnTo>
                  <a:pt x="244094" y="28524"/>
                </a:lnTo>
                <a:lnTo>
                  <a:pt x="253492" y="21767"/>
                </a:lnTo>
                <a:lnTo>
                  <a:pt x="259461" y="20091"/>
                </a:lnTo>
                <a:lnTo>
                  <a:pt x="303022" y="20091"/>
                </a:lnTo>
                <a:lnTo>
                  <a:pt x="303022" y="10960"/>
                </a:lnTo>
                <a:lnTo>
                  <a:pt x="294640" y="6161"/>
                </a:lnTo>
                <a:lnTo>
                  <a:pt x="285877" y="2736"/>
                </a:lnTo>
                <a:lnTo>
                  <a:pt x="276733" y="683"/>
                </a:lnTo>
                <a:lnTo>
                  <a:pt x="267208" y="0"/>
                </a:lnTo>
                <a:close/>
              </a:path>
              <a:path w="683259" h="160020">
                <a:moveTo>
                  <a:pt x="303022" y="20091"/>
                </a:moveTo>
                <a:lnTo>
                  <a:pt x="266700" y="20091"/>
                </a:lnTo>
                <a:lnTo>
                  <a:pt x="276268" y="21103"/>
                </a:lnTo>
                <a:lnTo>
                  <a:pt x="285527" y="24141"/>
                </a:lnTo>
                <a:lnTo>
                  <a:pt x="294453" y="29205"/>
                </a:lnTo>
                <a:lnTo>
                  <a:pt x="303022" y="36296"/>
                </a:lnTo>
                <a:lnTo>
                  <a:pt x="303022" y="20091"/>
                </a:lnTo>
                <a:close/>
              </a:path>
              <a:path w="683259" h="160020">
                <a:moveTo>
                  <a:pt x="344170" y="133045"/>
                </a:moveTo>
                <a:lnTo>
                  <a:pt x="336550" y="133045"/>
                </a:lnTo>
                <a:lnTo>
                  <a:pt x="333375" y="134353"/>
                </a:lnTo>
                <a:lnTo>
                  <a:pt x="330708" y="136956"/>
                </a:lnTo>
                <a:lnTo>
                  <a:pt x="328168" y="139560"/>
                </a:lnTo>
                <a:lnTo>
                  <a:pt x="326898" y="142760"/>
                </a:lnTo>
                <a:lnTo>
                  <a:pt x="326898" y="150279"/>
                </a:lnTo>
                <a:lnTo>
                  <a:pt x="328168" y="153403"/>
                </a:lnTo>
                <a:lnTo>
                  <a:pt x="330708" y="155930"/>
                </a:lnTo>
                <a:lnTo>
                  <a:pt x="333375" y="158457"/>
                </a:lnTo>
                <a:lnTo>
                  <a:pt x="336550" y="159727"/>
                </a:lnTo>
                <a:lnTo>
                  <a:pt x="344170" y="159727"/>
                </a:lnTo>
                <a:lnTo>
                  <a:pt x="347472" y="158457"/>
                </a:lnTo>
                <a:lnTo>
                  <a:pt x="352806" y="153403"/>
                </a:lnTo>
                <a:lnTo>
                  <a:pt x="354075" y="150279"/>
                </a:lnTo>
                <a:lnTo>
                  <a:pt x="354075" y="142760"/>
                </a:lnTo>
                <a:lnTo>
                  <a:pt x="352806" y="139560"/>
                </a:lnTo>
                <a:lnTo>
                  <a:pt x="350012" y="136956"/>
                </a:lnTo>
                <a:lnTo>
                  <a:pt x="347345" y="134353"/>
                </a:lnTo>
                <a:lnTo>
                  <a:pt x="344170" y="133045"/>
                </a:lnTo>
                <a:close/>
              </a:path>
              <a:path w="683259" h="160020">
                <a:moveTo>
                  <a:pt x="469773" y="2006"/>
                </a:moveTo>
                <a:lnTo>
                  <a:pt x="381381" y="2006"/>
                </a:lnTo>
                <a:lnTo>
                  <a:pt x="381381" y="157721"/>
                </a:lnTo>
                <a:lnTo>
                  <a:pt x="471932" y="157721"/>
                </a:lnTo>
                <a:lnTo>
                  <a:pt x="471932" y="137845"/>
                </a:lnTo>
                <a:lnTo>
                  <a:pt x="403733" y="137845"/>
                </a:lnTo>
                <a:lnTo>
                  <a:pt x="403733" y="89408"/>
                </a:lnTo>
                <a:lnTo>
                  <a:pt x="467614" y="89408"/>
                </a:lnTo>
                <a:lnTo>
                  <a:pt x="467614" y="69418"/>
                </a:lnTo>
                <a:lnTo>
                  <a:pt x="403733" y="69418"/>
                </a:lnTo>
                <a:lnTo>
                  <a:pt x="403733" y="21869"/>
                </a:lnTo>
                <a:lnTo>
                  <a:pt x="469773" y="21869"/>
                </a:lnTo>
                <a:lnTo>
                  <a:pt x="469773" y="2006"/>
                </a:lnTo>
                <a:close/>
              </a:path>
              <a:path w="683259" h="160020">
                <a:moveTo>
                  <a:pt x="508762" y="133045"/>
                </a:moveTo>
                <a:lnTo>
                  <a:pt x="501142" y="133045"/>
                </a:lnTo>
                <a:lnTo>
                  <a:pt x="497967" y="134353"/>
                </a:lnTo>
                <a:lnTo>
                  <a:pt x="495300" y="136956"/>
                </a:lnTo>
                <a:lnTo>
                  <a:pt x="492760" y="139560"/>
                </a:lnTo>
                <a:lnTo>
                  <a:pt x="491490" y="142760"/>
                </a:lnTo>
                <a:lnTo>
                  <a:pt x="491490" y="150279"/>
                </a:lnTo>
                <a:lnTo>
                  <a:pt x="492760" y="153403"/>
                </a:lnTo>
                <a:lnTo>
                  <a:pt x="495300" y="155930"/>
                </a:lnTo>
                <a:lnTo>
                  <a:pt x="497967" y="158457"/>
                </a:lnTo>
                <a:lnTo>
                  <a:pt x="501142" y="159727"/>
                </a:lnTo>
                <a:lnTo>
                  <a:pt x="508762" y="159727"/>
                </a:lnTo>
                <a:lnTo>
                  <a:pt x="512064" y="158457"/>
                </a:lnTo>
                <a:lnTo>
                  <a:pt x="517398" y="153403"/>
                </a:lnTo>
                <a:lnTo>
                  <a:pt x="518668" y="150279"/>
                </a:lnTo>
                <a:lnTo>
                  <a:pt x="518668" y="142760"/>
                </a:lnTo>
                <a:lnTo>
                  <a:pt x="517398" y="139560"/>
                </a:lnTo>
                <a:lnTo>
                  <a:pt x="514603" y="136956"/>
                </a:lnTo>
                <a:lnTo>
                  <a:pt x="511937" y="134353"/>
                </a:lnTo>
                <a:lnTo>
                  <a:pt x="508762" y="133045"/>
                </a:lnTo>
                <a:close/>
              </a:path>
              <a:path w="683259" h="160020">
                <a:moveTo>
                  <a:pt x="634365" y="2006"/>
                </a:moveTo>
                <a:lnTo>
                  <a:pt x="545973" y="2006"/>
                </a:lnTo>
                <a:lnTo>
                  <a:pt x="545973" y="157721"/>
                </a:lnTo>
                <a:lnTo>
                  <a:pt x="636524" y="157721"/>
                </a:lnTo>
                <a:lnTo>
                  <a:pt x="636524" y="137845"/>
                </a:lnTo>
                <a:lnTo>
                  <a:pt x="568325" y="137845"/>
                </a:lnTo>
                <a:lnTo>
                  <a:pt x="568325" y="89408"/>
                </a:lnTo>
                <a:lnTo>
                  <a:pt x="632206" y="89408"/>
                </a:lnTo>
                <a:lnTo>
                  <a:pt x="632206" y="69418"/>
                </a:lnTo>
                <a:lnTo>
                  <a:pt x="568325" y="69418"/>
                </a:lnTo>
                <a:lnTo>
                  <a:pt x="568325" y="21869"/>
                </a:lnTo>
                <a:lnTo>
                  <a:pt x="634365" y="21869"/>
                </a:lnTo>
                <a:lnTo>
                  <a:pt x="634365" y="2006"/>
                </a:lnTo>
                <a:close/>
              </a:path>
              <a:path w="683259" h="160020">
                <a:moveTo>
                  <a:pt x="673353" y="133045"/>
                </a:moveTo>
                <a:lnTo>
                  <a:pt x="665734" y="133045"/>
                </a:lnTo>
                <a:lnTo>
                  <a:pt x="662559" y="134353"/>
                </a:lnTo>
                <a:lnTo>
                  <a:pt x="659892" y="136956"/>
                </a:lnTo>
                <a:lnTo>
                  <a:pt x="657351" y="139560"/>
                </a:lnTo>
                <a:lnTo>
                  <a:pt x="656082" y="142760"/>
                </a:lnTo>
                <a:lnTo>
                  <a:pt x="656082" y="150279"/>
                </a:lnTo>
                <a:lnTo>
                  <a:pt x="657351" y="153403"/>
                </a:lnTo>
                <a:lnTo>
                  <a:pt x="659892" y="155930"/>
                </a:lnTo>
                <a:lnTo>
                  <a:pt x="662559" y="158457"/>
                </a:lnTo>
                <a:lnTo>
                  <a:pt x="665734" y="159727"/>
                </a:lnTo>
                <a:lnTo>
                  <a:pt x="673353" y="159727"/>
                </a:lnTo>
                <a:lnTo>
                  <a:pt x="676656" y="158457"/>
                </a:lnTo>
                <a:lnTo>
                  <a:pt x="681990" y="153403"/>
                </a:lnTo>
                <a:lnTo>
                  <a:pt x="683260" y="150279"/>
                </a:lnTo>
                <a:lnTo>
                  <a:pt x="683260" y="142760"/>
                </a:lnTo>
                <a:lnTo>
                  <a:pt x="681990" y="139560"/>
                </a:lnTo>
                <a:lnTo>
                  <a:pt x="679196" y="136956"/>
                </a:lnTo>
                <a:lnTo>
                  <a:pt x="676528" y="134353"/>
                </a:lnTo>
                <a:lnTo>
                  <a:pt x="673353" y="133045"/>
                </a:lnTo>
                <a:close/>
              </a:path>
            </a:pathLst>
          </a:custGeom>
          <a:solidFill>
            <a:srgbClr val="BCC7D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0623" y="454151"/>
            <a:ext cx="3529965" cy="97790"/>
          </a:xfrm>
          <a:custGeom>
            <a:avLst/>
            <a:gdLst/>
            <a:ahLst/>
            <a:cxnLst/>
            <a:rect l="l" t="t" r="r" b="b"/>
            <a:pathLst>
              <a:path w="3529965" h="97790">
                <a:moveTo>
                  <a:pt x="0" y="97536"/>
                </a:moveTo>
                <a:lnTo>
                  <a:pt x="3529583" y="97536"/>
                </a:lnTo>
                <a:lnTo>
                  <a:pt x="3529583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758951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6654165" marR="5080">
              <a:lnSpc>
                <a:spcPct val="90000"/>
              </a:lnSpc>
              <a:spcBef>
                <a:spcPts val="440"/>
              </a:spcBef>
            </a:pPr>
            <a:r>
              <a:rPr dirty="0" spc="100"/>
              <a:t>LOS</a:t>
            </a:r>
            <a:r>
              <a:rPr dirty="0" spc="-125"/>
              <a:t> </a:t>
            </a:r>
            <a:r>
              <a:rPr dirty="0" spc="85"/>
              <a:t>INGENIEROS  </a:t>
            </a:r>
            <a:r>
              <a:rPr dirty="0" spc="155"/>
              <a:t>EN </a:t>
            </a:r>
            <a:r>
              <a:rPr dirty="0" spc="15"/>
              <a:t>EJERCICIO  </a:t>
            </a:r>
            <a:r>
              <a:rPr dirty="0" spc="90"/>
              <a:t>NECESITAN  </a:t>
            </a:r>
            <a:r>
              <a:rPr dirty="0" spc="204"/>
              <a:t>NORMAS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8036179" y="2470332"/>
            <a:ext cx="3207385" cy="389255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-15" b="1">
                <a:solidFill>
                  <a:srgbClr val="A1522A"/>
                </a:solidFill>
                <a:latin typeface="Trebuchet MS"/>
                <a:cs typeface="Trebuchet MS"/>
              </a:rPr>
              <a:t>¿Por</a:t>
            </a:r>
            <a:r>
              <a:rPr dirty="0" sz="1800" spc="-35" b="1">
                <a:solidFill>
                  <a:srgbClr val="A1522A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A1522A"/>
                </a:solidFill>
                <a:latin typeface="Trebuchet MS"/>
                <a:cs typeface="Trebuchet MS"/>
              </a:rPr>
              <a:t>qué?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  <a:spcBef>
                <a:spcPts val="800"/>
              </a:spcBef>
            </a:pP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producir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sus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productos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</a:pP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manera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404040"/>
                </a:solidFill>
                <a:latin typeface="Trebuchet MS"/>
                <a:cs typeface="Trebuchet MS"/>
              </a:rPr>
              <a:t>eficiente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ts val="1825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entregables</a:t>
            </a:r>
            <a:r>
              <a:rPr dirty="0" sz="1600" spc="-1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deben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ts val="1825"/>
              </a:lnSpc>
            </a:pP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diseñarse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 fabricarse.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>
              <a:lnSpc>
                <a:spcPct val="90100"/>
              </a:lnSpc>
              <a:spcBef>
                <a:spcPts val="980"/>
              </a:spcBef>
              <a:buClr>
                <a:srgbClr val="CE7142"/>
              </a:buClr>
              <a:buSzPct val="9062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Estos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hacen </a:t>
            </a:r>
            <a:r>
              <a:rPr dirty="0" sz="1600" spc="-25">
                <a:solidFill>
                  <a:srgbClr val="404040"/>
                </a:solidFill>
                <a:latin typeface="Trebuchet MS"/>
                <a:cs typeface="Trebuchet MS"/>
              </a:rPr>
              <a:t>uso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artículos 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adquiridos </a:t>
            </a:r>
            <a:r>
              <a:rPr dirty="0" sz="1600" spc="-15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otras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empresas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ellos 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mismos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pueden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adquiridos 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por  </a:t>
            </a:r>
            <a:r>
              <a:rPr dirty="0" sz="1600" spc="-55">
                <a:solidFill>
                  <a:srgbClr val="404040"/>
                </a:solidFill>
                <a:latin typeface="Trebuchet MS"/>
                <a:cs typeface="Trebuchet MS"/>
              </a:rPr>
              <a:t>otra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empresa.</a:t>
            </a:r>
            <a:endParaRPr sz="1600">
              <a:latin typeface="Trebuchet MS"/>
              <a:cs typeface="Trebuchet MS"/>
            </a:endParaRPr>
          </a:p>
          <a:p>
            <a:pPr marL="299085" marR="535305" indent="-287020">
              <a:lnSpc>
                <a:spcPts val="1730"/>
              </a:lnSpc>
              <a:spcBef>
                <a:spcPts val="1010"/>
              </a:spcBef>
              <a:buClr>
                <a:srgbClr val="CE7142"/>
              </a:buClr>
              <a:buSzPct val="9062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55">
                <a:solidFill>
                  <a:srgbClr val="404040"/>
                </a:solidFill>
                <a:latin typeface="Trebuchet MS"/>
                <a:cs typeface="Trebuchet MS"/>
              </a:rPr>
              <a:t>Cada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una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estas </a:t>
            </a:r>
            <a:r>
              <a:rPr dirty="0" sz="1600" spc="-125">
                <a:solidFill>
                  <a:srgbClr val="404040"/>
                </a:solidFill>
                <a:latin typeface="Trebuchet MS"/>
                <a:cs typeface="Trebuchet MS"/>
              </a:rPr>
              <a:t>fases, 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especialmente </a:t>
            </a:r>
            <a:r>
              <a:rPr dirty="0" sz="1600" spc="-13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adquisición, 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requiere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especificación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ts val="1825"/>
              </a:lnSpc>
              <a:spcBef>
                <a:spcPts val="765"/>
              </a:spcBef>
              <a:buClr>
                <a:srgbClr val="CE7142"/>
              </a:buClr>
              <a:buSzPct val="9062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especificación </a:t>
            </a:r>
            <a:r>
              <a:rPr dirty="0" sz="1600" spc="-125">
                <a:solidFill>
                  <a:srgbClr val="404040"/>
                </a:solidFill>
                <a:latin typeface="Trebuchet MS"/>
                <a:cs typeface="Trebuchet MS"/>
              </a:rPr>
              <a:t>efectiva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requiere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ts val="1825"/>
              </a:lnSpc>
            </a:pP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2815" y="640080"/>
            <a:ext cx="3703320" cy="575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46719" y="640080"/>
            <a:ext cx="3703320" cy="5751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489" y="1130630"/>
            <a:ext cx="3257550" cy="8807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pc="95"/>
              <a:t>¿QUÉ</a:t>
            </a:r>
            <a:r>
              <a:rPr dirty="0" spc="-150"/>
              <a:t> </a:t>
            </a:r>
            <a:r>
              <a:rPr dirty="0" spc="85"/>
              <a:t>NECESITAMOS  </a:t>
            </a:r>
            <a:r>
              <a:rPr dirty="0" spc="5"/>
              <a:t>SABER?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437489" y="2236291"/>
            <a:ext cx="3378200" cy="331597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89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Propósito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16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estándares.</a:t>
            </a:r>
            <a:endParaRPr sz="1600">
              <a:latin typeface="Trebuchet MS"/>
              <a:cs typeface="Trebuchet MS"/>
            </a:endParaRPr>
          </a:p>
          <a:p>
            <a:pPr marL="228600" marR="370840" indent="-216535">
              <a:lnSpc>
                <a:spcPts val="1730"/>
              </a:lnSpc>
              <a:spcBef>
                <a:spcPts val="101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35">
                <a:solidFill>
                  <a:srgbClr val="404040"/>
                </a:solidFill>
                <a:latin typeface="Trebuchet MS"/>
                <a:cs typeface="Trebuchet MS"/>
              </a:rPr>
              <a:t>Tipos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normasFuentes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normasProcesos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60">
                <a:solidFill>
                  <a:srgbClr val="404040"/>
                </a:solidFill>
                <a:latin typeface="Trebuchet MS"/>
                <a:cs typeface="Trebuchet MS"/>
              </a:rPr>
              <a:t>desarrollo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normas.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6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30">
                <a:solidFill>
                  <a:srgbClr val="404040"/>
                </a:solidFill>
                <a:latin typeface="Trebuchet MS"/>
                <a:cs typeface="Trebuchet MS"/>
              </a:rPr>
              <a:t>¿Quién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controla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estándares?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ts val="1825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Cómo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actualizar </a:t>
            </a:r>
            <a:r>
              <a:rPr dirty="0" sz="1600" spc="-390">
                <a:solidFill>
                  <a:srgbClr val="404040"/>
                </a:solidFill>
                <a:latin typeface="Trebuchet MS"/>
                <a:cs typeface="Trebuchet MS"/>
              </a:rPr>
              <a:t>/   </a:t>
            </a:r>
            <a:r>
              <a:rPr dirty="0" sz="1600" spc="-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corregir</a:t>
            </a:r>
            <a:r>
              <a:rPr dirty="0" sz="16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endParaRPr sz="1600">
              <a:latin typeface="Trebuchet MS"/>
              <a:cs typeface="Trebuchet MS"/>
            </a:endParaRPr>
          </a:p>
          <a:p>
            <a:pPr marL="228600">
              <a:lnSpc>
                <a:spcPts val="1825"/>
              </a:lnSpc>
            </a:pP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existentes.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Cómo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crear nuevos</a:t>
            </a:r>
            <a:r>
              <a:rPr dirty="0" sz="16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estándares.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ts val="1825"/>
              </a:lnSpc>
              <a:spcBef>
                <a:spcPts val="79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más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importantes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su</a:t>
            </a:r>
            <a:endParaRPr sz="1600">
              <a:latin typeface="Trebuchet MS"/>
              <a:cs typeface="Trebuchet MS"/>
            </a:endParaRPr>
          </a:p>
          <a:p>
            <a:pPr marL="228600">
              <a:lnSpc>
                <a:spcPts val="1825"/>
              </a:lnSpc>
            </a:pP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disciplina.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Uso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adecuado de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esas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 normas.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12" y="615695"/>
            <a:ext cx="11311255" cy="1188720"/>
          </a:xfrm>
          <a:prstGeom prst="rect"/>
          <a:solidFill>
            <a:srgbClr val="CE7142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dirty="0" spc="45">
                <a:solidFill>
                  <a:srgbClr val="FFFFFF"/>
                </a:solidFill>
              </a:rPr>
              <a:t>TIPOS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225">
                <a:solidFill>
                  <a:srgbClr val="FFFFFF"/>
                </a:solidFill>
              </a:rPr>
              <a:t> </a:t>
            </a:r>
            <a:r>
              <a:rPr dirty="0" spc="85">
                <a:solidFill>
                  <a:srgbClr val="FFFFFF"/>
                </a:solidFill>
              </a:rPr>
              <a:t>ESTÁNDARES</a:t>
            </a:r>
          </a:p>
        </p:txBody>
      </p:sp>
      <p:sp>
        <p:nvSpPr>
          <p:cNvPr id="3" name="object 3"/>
          <p:cNvSpPr/>
          <p:nvPr/>
        </p:nvSpPr>
        <p:spPr>
          <a:xfrm>
            <a:off x="1539228" y="2468868"/>
            <a:ext cx="2890289" cy="1767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9239" y="3014472"/>
            <a:ext cx="2942082" cy="707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2767" y="2478023"/>
            <a:ext cx="2825496" cy="1697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72767" y="3063697"/>
            <a:ext cx="2825750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635">
              <a:lnSpc>
                <a:spcPts val="1800"/>
              </a:lnSpc>
              <a:spcBef>
                <a:spcPts val="110"/>
              </a:spcBef>
            </a:pP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Especificación 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(en 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sentido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1600">
              <a:latin typeface="Trebuchet MS"/>
              <a:cs typeface="Trebuchet MS"/>
            </a:endParaRPr>
          </a:p>
          <a:p>
            <a:pPr marL="164465">
              <a:lnSpc>
                <a:spcPts val="1800"/>
              </a:lnSpc>
            </a:pP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documento 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adquisición)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197" y="2468868"/>
            <a:ext cx="2893318" cy="1767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36008" y="3014472"/>
            <a:ext cx="2972562" cy="707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1728" y="2478023"/>
            <a:ext cx="2828544" cy="1697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81728" y="3063697"/>
            <a:ext cx="282892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800"/>
              </a:lnSpc>
              <a:spcBef>
                <a:spcPts val="110"/>
              </a:spcBef>
            </a:pP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Método 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prueba 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(produce</a:t>
            </a:r>
            <a:r>
              <a:rPr dirty="0" sz="1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endParaRPr sz="1600">
              <a:latin typeface="Trebuchet MS"/>
              <a:cs typeface="Trebuchet MS"/>
            </a:endParaRPr>
          </a:p>
          <a:p>
            <a:pPr algn="ctr" marL="3810">
              <a:lnSpc>
                <a:spcPts val="1800"/>
              </a:lnSpc>
            </a:pP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resultado 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prueba)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60196" y="2468868"/>
            <a:ext cx="2890289" cy="1767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51647" y="3121139"/>
            <a:ext cx="2707386" cy="494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93735" y="2478023"/>
            <a:ext cx="2825496" cy="16977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93735" y="3169742"/>
            <a:ext cx="282575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Terminología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(o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definiciones)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3717" y="4450076"/>
            <a:ext cx="2893318" cy="1764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36392" y="4888991"/>
            <a:ext cx="2856737" cy="915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27248" y="4459223"/>
            <a:ext cx="2828544" cy="1694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27248" y="4937582"/>
            <a:ext cx="2828925" cy="6946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171450" marR="163830">
              <a:lnSpc>
                <a:spcPct val="86900"/>
              </a:lnSpc>
              <a:spcBef>
                <a:spcPts val="360"/>
              </a:spcBef>
            </a:pP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Práctica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(un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protocolo 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1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no  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produce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un resultado 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prueba)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02677" y="4450076"/>
            <a:ext cx="2893318" cy="1764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50864" y="4992623"/>
            <a:ext cx="3054858" cy="7078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36208" y="4459223"/>
            <a:ext cx="2828543" cy="1694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36208" y="5044185"/>
            <a:ext cx="2828925" cy="4838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749300" marR="67945" indent="-674370">
              <a:lnSpc>
                <a:spcPts val="1680"/>
              </a:lnSpc>
              <a:spcBef>
                <a:spcPts val="360"/>
              </a:spcBef>
            </a:pP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Guía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(descripción 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informativa</a:t>
            </a:r>
            <a:r>
              <a:rPr dirty="0" sz="16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varias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opciones)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979728" y="1990090"/>
            <a:ext cx="6765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5">
                <a:solidFill>
                  <a:srgbClr val="7E7E7E"/>
                </a:solidFill>
                <a:latin typeface="Trebuchet MS"/>
                <a:cs typeface="Trebuchet MS"/>
              </a:rPr>
              <a:t>La </a:t>
            </a:r>
            <a:r>
              <a:rPr dirty="0" sz="1800" spc="60">
                <a:solidFill>
                  <a:srgbClr val="7E7E7E"/>
                </a:solidFill>
                <a:latin typeface="Trebuchet MS"/>
                <a:cs typeface="Trebuchet MS"/>
              </a:rPr>
              <a:t>ASTM </a:t>
            </a:r>
            <a:r>
              <a:rPr dirty="0" sz="1800" spc="-125">
                <a:solidFill>
                  <a:srgbClr val="7E7E7E"/>
                </a:solidFill>
                <a:latin typeface="Trebuchet MS"/>
                <a:cs typeface="Trebuchet MS"/>
              </a:rPr>
              <a:t>actualmente </a:t>
            </a:r>
            <a:r>
              <a:rPr dirty="0" sz="1800" spc="-65">
                <a:solidFill>
                  <a:srgbClr val="7E7E7E"/>
                </a:solidFill>
                <a:latin typeface="Trebuchet MS"/>
                <a:cs typeface="Trebuchet MS"/>
              </a:rPr>
              <a:t>reconoce </a:t>
            </a:r>
            <a:r>
              <a:rPr dirty="0" sz="1800" spc="-80">
                <a:solidFill>
                  <a:srgbClr val="7E7E7E"/>
                </a:solidFill>
                <a:latin typeface="Trebuchet MS"/>
                <a:cs typeface="Trebuchet MS"/>
              </a:rPr>
              <a:t>cinco </a:t>
            </a:r>
            <a:r>
              <a:rPr dirty="0" sz="1800" spc="-75">
                <a:solidFill>
                  <a:srgbClr val="7E7E7E"/>
                </a:solidFill>
                <a:latin typeface="Trebuchet MS"/>
                <a:cs typeface="Trebuchet MS"/>
              </a:rPr>
              <a:t>tipos </a:t>
            </a:r>
            <a:r>
              <a:rPr dirty="0" sz="1800" spc="-100">
                <a:solidFill>
                  <a:srgbClr val="7E7E7E"/>
                </a:solidFill>
                <a:latin typeface="Trebuchet MS"/>
                <a:cs typeface="Trebuchet MS"/>
              </a:rPr>
              <a:t>específicos </a:t>
            </a:r>
            <a:r>
              <a:rPr dirty="0" sz="1800" spc="-105">
                <a:solidFill>
                  <a:srgbClr val="7E7E7E"/>
                </a:solidFill>
                <a:latin typeface="Trebuchet MS"/>
                <a:cs typeface="Trebuchet MS"/>
              </a:rPr>
              <a:t>de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7E7E7E"/>
                </a:solidFill>
                <a:latin typeface="Trebuchet MS"/>
                <a:cs typeface="Trebuchet MS"/>
              </a:rPr>
              <a:t>estándares: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12" y="615695"/>
            <a:ext cx="11311255" cy="1188720"/>
          </a:xfrm>
          <a:prstGeom prst="rect"/>
          <a:solidFill>
            <a:srgbClr val="CE7142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dirty="0" spc="85">
                <a:solidFill>
                  <a:srgbClr val="FFFFFF"/>
                </a:solidFill>
              </a:rPr>
              <a:t>ESPECIFICACIÓN</a:t>
            </a:r>
            <a:r>
              <a:rPr dirty="0" spc="-665">
                <a:solidFill>
                  <a:srgbClr val="FFFFFF"/>
                </a:solidFill>
              </a:rPr>
              <a:t> </a:t>
            </a:r>
            <a:r>
              <a:rPr dirty="0" spc="-5">
                <a:solidFill>
                  <a:srgbClr val="FFFFFF"/>
                </a:solidFill>
              </a:rPr>
              <a:t>VS </a:t>
            </a:r>
            <a:r>
              <a:rPr dirty="0" spc="135">
                <a:solidFill>
                  <a:srgbClr val="FFFFFF"/>
                </a:solidFill>
              </a:rPr>
              <a:t>ESTÁNDAR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9993" y="3189068"/>
            <a:ext cx="10473690" cy="151638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término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especificación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tiene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significado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genérico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significado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específico: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Genérico: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parte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término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compuesto común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indica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cualquier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tipo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estándar,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como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"especificación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estándar“.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Dirigido: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tipo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específico de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"estándar",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según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ASTM,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forma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base para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adquisición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producto.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175">
                <a:solidFill>
                  <a:srgbClr val="FFFFFF"/>
                </a:solidFill>
              </a:rPr>
              <a:t>ORGANIZACIONES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114">
                <a:solidFill>
                  <a:srgbClr val="FFFFFF"/>
                </a:solidFill>
              </a:rPr>
              <a:t>DESARROLLO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204">
                <a:solidFill>
                  <a:srgbClr val="FFFFFF"/>
                </a:solidFill>
              </a:rPr>
              <a:t>NORMAS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 spc="100">
                <a:solidFill>
                  <a:srgbClr val="FFFFFF"/>
                </a:solidFill>
              </a:rPr>
              <a:t>(SDO)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724150"/>
            <a:ext cx="5215255" cy="262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207010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SDO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internacional: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Comité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Obstáculos 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Técnicos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al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Comercio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Organización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Mundial 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Comercio 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(OMC)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ha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adoptado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conjunto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principios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aceptados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debe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cumplir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una 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organización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dedicada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al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desarrollo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normas 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internacionales.</a:t>
            </a:r>
            <a:endParaRPr sz="1800">
              <a:latin typeface="Trebuchet MS"/>
              <a:cs typeface="Trebuchet MS"/>
            </a:endParaRPr>
          </a:p>
          <a:p>
            <a:pPr algn="just" marL="317500" marR="508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8135" algn="l"/>
              </a:tabLst>
            </a:pP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ISO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cumple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esta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definición,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pero,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al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contrario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lo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ISO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prefiere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enfatizar,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ISO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(y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su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hermana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IEC) 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son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únicas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SDO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internacionales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40" y="2517648"/>
            <a:ext cx="5663184" cy="3188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198120" rIns="0" bIns="0" rtlCol="0" vert="horz">
            <a:spAutoFit/>
          </a:bodyPr>
          <a:lstStyle/>
          <a:p>
            <a:pPr marL="227329" marR="2416810">
              <a:lnSpc>
                <a:spcPct val="100000"/>
              </a:lnSpc>
              <a:spcBef>
                <a:spcPts val="1560"/>
              </a:spcBef>
            </a:pPr>
            <a:r>
              <a:rPr dirty="0" spc="75">
                <a:solidFill>
                  <a:srgbClr val="FFFFFF"/>
                </a:solidFill>
              </a:rPr>
              <a:t>DIFERENCIAS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160">
                <a:solidFill>
                  <a:srgbClr val="FFFFFF"/>
                </a:solidFill>
              </a:rPr>
              <a:t>EN</a:t>
            </a:r>
            <a:r>
              <a:rPr dirty="0" spc="-85">
                <a:solidFill>
                  <a:srgbClr val="FFFFFF"/>
                </a:solidFill>
              </a:rPr>
              <a:t> </a:t>
            </a:r>
            <a:r>
              <a:rPr dirty="0" spc="35">
                <a:solidFill>
                  <a:srgbClr val="FFFFFF"/>
                </a:solidFill>
              </a:rPr>
              <a:t>LAS</a:t>
            </a:r>
            <a:r>
              <a:rPr dirty="0" spc="-75">
                <a:solidFill>
                  <a:srgbClr val="FFFFFF"/>
                </a:solidFill>
              </a:rPr>
              <a:t> </a:t>
            </a:r>
            <a:r>
              <a:rPr dirty="0" spc="40">
                <a:solidFill>
                  <a:srgbClr val="FFFFFF"/>
                </a:solidFill>
              </a:rPr>
              <a:t>FILOSOFÍAS</a:t>
            </a:r>
            <a:r>
              <a:rPr dirty="0" spc="-114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60">
                <a:solidFill>
                  <a:srgbClr val="FFFFFF"/>
                </a:solidFill>
              </a:rPr>
              <a:t> </a:t>
            </a:r>
            <a:r>
              <a:rPr dirty="0" spc="114">
                <a:solidFill>
                  <a:srgbClr val="FFFFFF"/>
                </a:solidFill>
              </a:rPr>
              <a:t>DESARROLLO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  </a:t>
            </a:r>
            <a:r>
              <a:rPr dirty="0" spc="90">
                <a:solidFill>
                  <a:srgbClr val="FFFFFF"/>
                </a:solidFill>
              </a:rPr>
              <a:t>ESTÁNDARES</a:t>
            </a:r>
          </a:p>
        </p:txBody>
      </p:sp>
      <p:sp>
        <p:nvSpPr>
          <p:cNvPr id="3" name="object 3"/>
          <p:cNvSpPr/>
          <p:nvPr/>
        </p:nvSpPr>
        <p:spPr>
          <a:xfrm>
            <a:off x="582168" y="3063239"/>
            <a:ext cx="5405447" cy="196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68592" y="2312289"/>
            <a:ext cx="5165725" cy="3449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EE.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UU.Tiene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proceso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único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desarrollo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impulsado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partes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interesadas,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utiliza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gran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número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(~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400)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SDO 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descentralizadas,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gubernamentales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(y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menudo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internacionales) que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varían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tamaño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desde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SDO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muy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grandes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base 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amplia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hasta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SDO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muy 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pequeños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específicos,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ANSI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(no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productor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normas)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como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coordinador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oficial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EE.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UU.</a:t>
            </a:r>
            <a:endParaRPr sz="1800">
              <a:latin typeface="Trebuchet MS"/>
              <a:cs typeface="Trebuchet MS"/>
            </a:endParaRPr>
          </a:p>
          <a:p>
            <a:pPr marL="317500" marR="9398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resto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mundo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utiliza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proceso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desarrollo 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impulsado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políticamente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basado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gobierno,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ISO </a:t>
            </a:r>
            <a:r>
              <a:rPr dirty="0" sz="1800" spc="-440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IEC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nivel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más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alto de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105">
                <a:solidFill>
                  <a:srgbClr val="FFFFFF"/>
                </a:solidFill>
              </a:rPr>
              <a:t>SEAMOS </a:t>
            </a:r>
            <a:r>
              <a:rPr dirty="0" spc="50">
                <a:solidFill>
                  <a:srgbClr val="FFFFFF"/>
                </a:solidFill>
              </a:rPr>
              <a:t>MODERNOS...Y</a:t>
            </a:r>
            <a:r>
              <a:rPr dirty="0" spc="-275">
                <a:solidFill>
                  <a:srgbClr val="FFFFFF"/>
                </a:solidFill>
              </a:rPr>
              <a:t> </a:t>
            </a:r>
            <a:r>
              <a:rPr dirty="0" spc="140">
                <a:solidFill>
                  <a:srgbClr val="FFFFFF"/>
                </a:solidFill>
              </a:rPr>
              <a:t>HONESTOS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9993" y="2861309"/>
            <a:ext cx="5258435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68580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70">
                <a:solidFill>
                  <a:srgbClr val="A1522A"/>
                </a:solidFill>
                <a:latin typeface="Trebuchet MS"/>
                <a:cs typeface="Trebuchet MS"/>
              </a:rPr>
              <a:t>Organización </a:t>
            </a:r>
            <a:r>
              <a:rPr dirty="0" sz="1800" spc="-95">
                <a:solidFill>
                  <a:srgbClr val="A1522A"/>
                </a:solidFill>
                <a:latin typeface="Trebuchet MS"/>
                <a:cs typeface="Trebuchet MS"/>
              </a:rPr>
              <a:t>Internacional </a:t>
            </a:r>
            <a:r>
              <a:rPr dirty="0" sz="1800" spc="-110">
                <a:solidFill>
                  <a:srgbClr val="A1522A"/>
                </a:solidFill>
                <a:latin typeface="Trebuchet MS"/>
                <a:cs typeface="Trebuchet MS"/>
              </a:rPr>
              <a:t>para </a:t>
            </a:r>
            <a:r>
              <a:rPr dirty="0" sz="1800" spc="-165">
                <a:solidFill>
                  <a:srgbClr val="A1522A"/>
                </a:solidFill>
                <a:latin typeface="Trebuchet MS"/>
                <a:cs typeface="Trebuchet MS"/>
              </a:rPr>
              <a:t>la </a:t>
            </a:r>
            <a:r>
              <a:rPr dirty="0" sz="1800" spc="-100">
                <a:solidFill>
                  <a:srgbClr val="A1522A"/>
                </a:solidFill>
                <a:latin typeface="Trebuchet MS"/>
                <a:cs typeface="Trebuchet MS"/>
              </a:rPr>
              <a:t>Estandarización  </a:t>
            </a:r>
            <a:r>
              <a:rPr dirty="0" sz="1800" spc="-50">
                <a:solidFill>
                  <a:srgbClr val="A1522A"/>
                </a:solidFill>
                <a:latin typeface="Trebuchet MS"/>
                <a:cs typeface="Trebuchet MS"/>
              </a:rPr>
              <a:t>(ISO):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es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"Internacional",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pero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impulsada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dirty="0" sz="1800" spc="-3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Europa, 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enfoque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país </a:t>
            </a:r>
            <a:r>
              <a:rPr dirty="0" sz="1800" spc="-440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voto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le 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Europa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una 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ventaja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voto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definitiva.</a:t>
            </a:r>
            <a:endParaRPr sz="1800">
              <a:latin typeface="Trebuchet MS"/>
              <a:cs typeface="Trebuchet MS"/>
            </a:endParaRPr>
          </a:p>
          <a:p>
            <a:pPr marL="317500" marR="508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SDO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sede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EE.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UU.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Ahora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anuncian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su  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globalidad,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principales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SDO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EE.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UU.</a:t>
            </a:r>
            <a:r>
              <a:rPr dirty="0" sz="1800" spc="-3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Cumplen 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definición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200">
                <a:solidFill>
                  <a:srgbClr val="404040"/>
                </a:solidFill>
                <a:latin typeface="Trebuchet MS"/>
                <a:cs typeface="Trebuchet MS"/>
              </a:rPr>
              <a:t>OMC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"internacional" 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igual 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mejor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ISO.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592" y="2586304"/>
            <a:ext cx="5224780" cy="290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95">
                <a:solidFill>
                  <a:srgbClr val="A1522A"/>
                </a:solidFill>
                <a:latin typeface="Trebuchet MS"/>
                <a:cs typeface="Trebuchet MS"/>
              </a:rPr>
              <a:t>Sociedad </a:t>
            </a:r>
            <a:r>
              <a:rPr dirty="0" sz="1800" spc="-90">
                <a:solidFill>
                  <a:srgbClr val="A1522A"/>
                </a:solidFill>
                <a:latin typeface="Trebuchet MS"/>
                <a:cs typeface="Trebuchet MS"/>
              </a:rPr>
              <a:t>Estadounidense </a:t>
            </a:r>
            <a:r>
              <a:rPr dirty="0" sz="1800" spc="-110">
                <a:solidFill>
                  <a:srgbClr val="A1522A"/>
                </a:solidFill>
                <a:latin typeface="Trebuchet MS"/>
                <a:cs typeface="Trebuchet MS"/>
              </a:rPr>
              <a:t>para </a:t>
            </a:r>
            <a:r>
              <a:rPr dirty="0" sz="1800" spc="-85">
                <a:solidFill>
                  <a:srgbClr val="A1522A"/>
                </a:solidFill>
                <a:latin typeface="Trebuchet MS"/>
                <a:cs typeface="Trebuchet MS"/>
              </a:rPr>
              <a:t>Pruebas </a:t>
            </a:r>
            <a:r>
              <a:rPr dirty="0" sz="1800" spc="-100">
                <a:solidFill>
                  <a:srgbClr val="A1522A"/>
                </a:solidFill>
                <a:latin typeface="Trebuchet MS"/>
                <a:cs typeface="Trebuchet MS"/>
              </a:rPr>
              <a:t>y </a:t>
            </a:r>
            <a:r>
              <a:rPr dirty="0" sz="1800" spc="-90">
                <a:solidFill>
                  <a:srgbClr val="A1522A"/>
                </a:solidFill>
                <a:latin typeface="Trebuchet MS"/>
                <a:cs typeface="Trebuchet MS"/>
              </a:rPr>
              <a:t>Materiales  </a:t>
            </a:r>
            <a:r>
              <a:rPr dirty="0" sz="1800" spc="-95">
                <a:solidFill>
                  <a:srgbClr val="A1522A"/>
                </a:solidFill>
                <a:latin typeface="Trebuchet MS"/>
                <a:cs typeface="Trebuchet MS"/>
              </a:rPr>
              <a:t>Internacional </a:t>
            </a:r>
            <a:r>
              <a:rPr dirty="0" sz="1800" spc="30">
                <a:solidFill>
                  <a:srgbClr val="A1522A"/>
                </a:solidFill>
                <a:latin typeface="Trebuchet MS"/>
                <a:cs typeface="Trebuchet MS"/>
              </a:rPr>
              <a:t>(ASTM </a:t>
            </a:r>
            <a:r>
              <a:rPr dirty="0" sz="1800" spc="-105">
                <a:solidFill>
                  <a:srgbClr val="A1522A"/>
                </a:solidFill>
                <a:latin typeface="Trebuchet MS"/>
                <a:cs typeface="Trebuchet MS"/>
              </a:rPr>
              <a:t>International): 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SDO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más</a:t>
            </a:r>
            <a:r>
              <a:rPr dirty="0" sz="1800" spc="-4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grande 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sede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EE.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UU.,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una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participación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global 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sustancial,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votaciones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partes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interesadas 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individuales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una definición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más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inclusiva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"consenso"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ISO.</a:t>
            </a:r>
            <a:endParaRPr sz="1800">
              <a:latin typeface="Trebuchet MS"/>
              <a:cs typeface="Trebuchet MS"/>
            </a:endParaRPr>
          </a:p>
          <a:p>
            <a:pPr marL="317500" marR="106045" indent="-305435">
              <a:lnSpc>
                <a:spcPct val="100000"/>
              </a:lnSpc>
              <a:spcBef>
                <a:spcPts val="104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95">
                <a:solidFill>
                  <a:srgbClr val="A1522A"/>
                </a:solidFill>
                <a:latin typeface="Trebuchet MS"/>
                <a:cs typeface="Trebuchet MS"/>
              </a:rPr>
              <a:t>Sociedad </a:t>
            </a:r>
            <a:r>
              <a:rPr dirty="0" sz="1800" spc="-105">
                <a:solidFill>
                  <a:srgbClr val="A1522A"/>
                </a:solidFill>
                <a:latin typeface="Trebuchet MS"/>
                <a:cs typeface="Trebuchet MS"/>
              </a:rPr>
              <a:t>de </a:t>
            </a:r>
            <a:r>
              <a:rPr dirty="0" sz="1800" spc="-80">
                <a:solidFill>
                  <a:srgbClr val="A1522A"/>
                </a:solidFill>
                <a:latin typeface="Trebuchet MS"/>
                <a:cs typeface="Trebuchet MS"/>
              </a:rPr>
              <a:t>Ingenieros </a:t>
            </a:r>
            <a:r>
              <a:rPr dirty="0" sz="1800" spc="-55">
                <a:solidFill>
                  <a:srgbClr val="A1522A"/>
                </a:solidFill>
                <a:latin typeface="Trebuchet MS"/>
                <a:cs typeface="Trebuchet MS"/>
              </a:rPr>
              <a:t>Automotrices </a:t>
            </a:r>
            <a:r>
              <a:rPr dirty="0" sz="1800" spc="-20">
                <a:solidFill>
                  <a:srgbClr val="A1522A"/>
                </a:solidFill>
                <a:latin typeface="Trebuchet MS"/>
                <a:cs typeface="Trebuchet MS"/>
              </a:rPr>
              <a:t>(SAE  </a:t>
            </a:r>
            <a:r>
              <a:rPr dirty="0" sz="1800" spc="-110">
                <a:solidFill>
                  <a:srgbClr val="A1522A"/>
                </a:solidFill>
                <a:latin typeface="Trebuchet MS"/>
                <a:cs typeface="Trebuchet MS"/>
              </a:rPr>
              <a:t>International):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sede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Estados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Unidos,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pero 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una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participación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global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sustancial;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solo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"automotriz“.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489" y="1130630"/>
            <a:ext cx="2394585" cy="8807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pc="90"/>
              <a:t>ESTÁNDARES</a:t>
            </a:r>
            <a:r>
              <a:rPr dirty="0" spc="-650"/>
              <a:t> </a:t>
            </a:r>
            <a:r>
              <a:rPr dirty="0" spc="100"/>
              <a:t>Y  </a:t>
            </a:r>
            <a:r>
              <a:rPr dirty="0" spc="20"/>
              <a:t>PRUEBAS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489" y="2413457"/>
            <a:ext cx="3435985" cy="2716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28600" indent="-216535">
              <a:lnSpc>
                <a:spcPts val="1825"/>
              </a:lnSpc>
              <a:spcBef>
                <a:spcPts val="11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Lo </a:t>
            </a:r>
            <a:r>
              <a:rPr dirty="0" sz="1600" spc="-60">
                <a:solidFill>
                  <a:srgbClr val="404040"/>
                </a:solidFill>
                <a:latin typeface="Trebuchet MS"/>
                <a:cs typeface="Trebuchet MS"/>
              </a:rPr>
              <a:t>bueno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normas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es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404040"/>
                </a:solidFill>
                <a:latin typeface="Trebuchet MS"/>
                <a:cs typeface="Trebuchet MS"/>
              </a:rPr>
              <a:t>hay</a:t>
            </a:r>
            <a:endParaRPr sz="1600">
              <a:latin typeface="Trebuchet MS"/>
              <a:cs typeface="Trebuchet MS"/>
            </a:endParaRPr>
          </a:p>
          <a:p>
            <a:pPr marL="228600">
              <a:lnSpc>
                <a:spcPts val="1825"/>
              </a:lnSpc>
            </a:pP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muchas de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25">
                <a:solidFill>
                  <a:srgbClr val="404040"/>
                </a:solidFill>
                <a:latin typeface="Trebuchet MS"/>
                <a:cs typeface="Trebuchet MS"/>
              </a:rPr>
              <a:t>ellas.</a:t>
            </a:r>
            <a:endParaRPr sz="1600">
              <a:latin typeface="Trebuchet MS"/>
              <a:cs typeface="Trebuchet MS"/>
            </a:endParaRPr>
          </a:p>
          <a:p>
            <a:pPr marL="228600" marR="5080" indent="-216535">
              <a:lnSpc>
                <a:spcPct val="9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5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debe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estar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diseñado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para 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cumplir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135">
                <a:solidFill>
                  <a:srgbClr val="404040"/>
                </a:solidFill>
                <a:latin typeface="Trebuchet MS"/>
                <a:cs typeface="Trebuchet MS"/>
              </a:rPr>
              <a:t>la 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industria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(como los </a:t>
            </a:r>
            <a:r>
              <a:rPr dirty="0" sz="1600" spc="-6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propiedades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dimensionales, </a:t>
            </a:r>
            <a:r>
              <a:rPr dirty="0" sz="1600" spc="-120">
                <a:solidFill>
                  <a:srgbClr val="404040"/>
                </a:solidFill>
                <a:latin typeface="Trebuchet MS"/>
                <a:cs typeface="Trebuchet MS"/>
              </a:rPr>
              <a:t>físicas, 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mecánicas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eléctricas).</a:t>
            </a:r>
            <a:endParaRPr sz="1600">
              <a:latin typeface="Trebuchet MS"/>
              <a:cs typeface="Trebuchet MS"/>
            </a:endParaRPr>
          </a:p>
          <a:p>
            <a:pPr marL="228600" marR="102235" indent="-216535">
              <a:lnSpc>
                <a:spcPct val="9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Si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bien 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600" spc="-60">
                <a:solidFill>
                  <a:srgbClr val="404040"/>
                </a:solidFill>
                <a:latin typeface="Trebuchet MS"/>
                <a:cs typeface="Trebuchet MS"/>
              </a:rPr>
              <a:t>diseño conforme </a:t>
            </a:r>
            <a:r>
              <a:rPr dirty="0" sz="1600" spc="-15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los 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600" spc="-2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garantiza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 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seguro,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tienden </a:t>
            </a:r>
            <a:r>
              <a:rPr dirty="0" sz="1600" spc="-15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crear 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más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seguros.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4654" y="2256789"/>
            <a:ext cx="3625215" cy="30302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28600" marR="254635" indent="-216535">
              <a:lnSpc>
                <a:spcPct val="90100"/>
              </a:lnSpc>
              <a:spcBef>
                <a:spcPts val="2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55">
                <a:solidFill>
                  <a:srgbClr val="404040"/>
                </a:solidFill>
                <a:latin typeface="Trebuchet MS"/>
                <a:cs typeface="Trebuchet MS"/>
              </a:rPr>
              <a:t>Anunciar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comercializar </a:t>
            </a:r>
            <a:r>
              <a:rPr dirty="0" sz="1600" spc="-110">
                <a:solidFill>
                  <a:srgbClr val="404040"/>
                </a:solidFill>
                <a:latin typeface="Trebuchet MS"/>
                <a:cs typeface="Trebuchet MS"/>
              </a:rPr>
              <a:t>sabiamente.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Ocasionalmente,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una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empresa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crea 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situaciones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potenciales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120">
                <a:solidFill>
                  <a:srgbClr val="404040"/>
                </a:solidFill>
                <a:latin typeface="Trebuchet MS"/>
                <a:cs typeface="Trebuchet MS"/>
              </a:rPr>
              <a:t>mal </a:t>
            </a:r>
            <a:r>
              <a:rPr dirty="0" sz="1600" spc="-25">
                <a:solidFill>
                  <a:srgbClr val="404040"/>
                </a:solidFill>
                <a:latin typeface="Trebuchet MS"/>
                <a:cs typeface="Trebuchet MS"/>
              </a:rPr>
              <a:t>uso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del 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600" spc="-15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través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sus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anuncios, 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materiales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marketing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personal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ventas.</a:t>
            </a:r>
            <a:endParaRPr sz="1600">
              <a:latin typeface="Trebuchet MS"/>
              <a:cs typeface="Trebuchet MS"/>
            </a:endParaRPr>
          </a:p>
          <a:p>
            <a:pPr marL="228600" marR="5080" indent="-216535">
              <a:lnSpc>
                <a:spcPct val="9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prevención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pérdida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responsabilidad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600" spc="-2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es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responsabilidad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exclusiva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diseñador 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fabricante del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producto;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tergiversación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exageración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anuncios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materiales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 marketing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también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pueden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estar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involucrados.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6719" y="640080"/>
            <a:ext cx="3703320" cy="5751830"/>
          </a:xfrm>
          <a:custGeom>
            <a:avLst/>
            <a:gdLst/>
            <a:ahLst/>
            <a:cxnLst/>
            <a:rect l="l" t="t" r="r" b="b"/>
            <a:pathLst>
              <a:path w="3703320" h="5751830">
                <a:moveTo>
                  <a:pt x="0" y="5751576"/>
                </a:moveTo>
                <a:lnTo>
                  <a:pt x="3703320" y="5751576"/>
                </a:lnTo>
                <a:lnTo>
                  <a:pt x="3703320" y="0"/>
                </a:lnTo>
                <a:lnTo>
                  <a:pt x="0" y="0"/>
                </a:lnTo>
                <a:lnTo>
                  <a:pt x="0" y="57515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719" y="640080"/>
            <a:ext cx="3703320" cy="575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489" y="1130630"/>
            <a:ext cx="1992630" cy="8807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pc="25"/>
              <a:t>PRUEBAS</a:t>
            </a:r>
            <a:r>
              <a:rPr dirty="0" spc="-240"/>
              <a:t> </a:t>
            </a:r>
            <a:r>
              <a:rPr dirty="0" spc="145"/>
              <a:t>DE  </a:t>
            </a:r>
            <a:r>
              <a:rPr dirty="0" spc="170"/>
              <a:t>PRODUCTO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90829" y="2917951"/>
            <a:ext cx="3221990" cy="230759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28600" marR="5080" indent="-216535">
              <a:lnSpc>
                <a:spcPct val="90000"/>
              </a:lnSpc>
              <a:spcBef>
                <a:spcPts val="30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5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acuerdo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600" spc="-13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naturaleza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del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producto,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especificaciones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las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regulaciones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internacionales,</a:t>
            </a:r>
            <a:r>
              <a:rPr dirty="0" sz="1600" spc="-3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existen  </a:t>
            </a:r>
            <a:r>
              <a:rPr dirty="0" sz="1600" spc="-55">
                <a:solidFill>
                  <a:srgbClr val="404040"/>
                </a:solidFill>
                <a:latin typeface="Trebuchet MS"/>
                <a:cs typeface="Trebuchet MS"/>
              </a:rPr>
              <a:t>varios </a:t>
            </a:r>
            <a:r>
              <a:rPr dirty="0" sz="1600" spc="-60">
                <a:solidFill>
                  <a:srgbClr val="404040"/>
                </a:solidFill>
                <a:latin typeface="Trebuchet MS"/>
                <a:cs typeface="Trebuchet MS"/>
              </a:rPr>
              <a:t>tipos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pruebas,</a:t>
            </a:r>
            <a:r>
              <a:rPr dirty="0" sz="16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como: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Pruebas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seguridad.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Pruebas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vida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404040"/>
                </a:solidFill>
                <a:latin typeface="Trebuchet MS"/>
                <a:cs typeface="Trebuchet MS"/>
              </a:rPr>
              <a:t>(fiabilidad).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Pruebas</a:t>
            </a:r>
            <a:r>
              <a:rPr dirty="0" sz="16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funcionales.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Pruebas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6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404040"/>
                </a:solidFill>
                <a:latin typeface="Trebuchet MS"/>
                <a:cs typeface="Trebuchet MS"/>
              </a:rPr>
              <a:t>embalaje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909" y="2855468"/>
            <a:ext cx="3359150" cy="24326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28600" marR="235585" indent="-216535">
              <a:lnSpc>
                <a:spcPts val="1730"/>
              </a:lnSpc>
              <a:spcBef>
                <a:spcPts val="32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Existen </a:t>
            </a:r>
            <a:r>
              <a:rPr dirty="0" sz="1600" spc="-60">
                <a:solidFill>
                  <a:srgbClr val="404040"/>
                </a:solidFill>
                <a:latin typeface="Trebuchet MS"/>
                <a:cs typeface="Trebuchet MS"/>
              </a:rPr>
              <a:t>muchos tipos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diferentes de  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sus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pruebas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asociadas.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6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Pruebas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químicas.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Materiales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construcción.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Productos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eléctricos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electrónicos.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Comida.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ts val="1825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Textiles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prendas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vestir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juguetes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  <a:p>
            <a:pPr marL="228600">
              <a:lnSpc>
                <a:spcPts val="1825"/>
              </a:lnSpc>
            </a:pP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productos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niños,</a:t>
            </a:r>
            <a:r>
              <a:rPr dirty="0" sz="16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35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85">
                <a:solidFill>
                  <a:srgbClr val="FFFFFF"/>
                </a:solidFill>
              </a:rPr>
              <a:t>LA</a:t>
            </a:r>
            <a:r>
              <a:rPr dirty="0" spc="-85">
                <a:solidFill>
                  <a:srgbClr val="FFFFFF"/>
                </a:solidFill>
              </a:rPr>
              <a:t> </a:t>
            </a:r>
            <a:r>
              <a:rPr dirty="0" spc="220">
                <a:solidFill>
                  <a:srgbClr val="FFFFFF"/>
                </a:solidFill>
              </a:rPr>
              <a:t>CONFORMIDAD</a:t>
            </a:r>
            <a:r>
              <a:rPr dirty="0" spc="-120">
                <a:solidFill>
                  <a:srgbClr val="FFFFFF"/>
                </a:solidFill>
              </a:rPr>
              <a:t> </a:t>
            </a:r>
            <a:r>
              <a:rPr dirty="0" spc="380">
                <a:solidFill>
                  <a:srgbClr val="FFFFFF"/>
                </a:solidFill>
              </a:rPr>
              <a:t>CON</a:t>
            </a:r>
            <a:r>
              <a:rPr dirty="0" spc="-75">
                <a:solidFill>
                  <a:srgbClr val="FFFFFF"/>
                </a:solidFill>
              </a:rPr>
              <a:t> </a:t>
            </a:r>
            <a:r>
              <a:rPr dirty="0" spc="35">
                <a:solidFill>
                  <a:srgbClr val="FFFFFF"/>
                </a:solidFill>
              </a:rPr>
              <a:t>LAS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200">
                <a:solidFill>
                  <a:srgbClr val="FFFFFF"/>
                </a:solidFill>
              </a:rPr>
              <a:t>NORMAS</a:t>
            </a:r>
            <a:r>
              <a:rPr dirty="0" spc="-380">
                <a:solidFill>
                  <a:srgbClr val="FFFFFF"/>
                </a:solidFill>
              </a:rPr>
              <a:t> </a:t>
            </a:r>
            <a:r>
              <a:rPr dirty="0" spc="45">
                <a:solidFill>
                  <a:srgbClr val="FFFFFF"/>
                </a:solidFill>
              </a:rPr>
              <a:t>ABRE</a:t>
            </a:r>
            <a:r>
              <a:rPr dirty="0" spc="-114">
                <a:solidFill>
                  <a:srgbClr val="FFFFFF"/>
                </a:solidFill>
              </a:rPr>
              <a:t> </a:t>
            </a:r>
            <a:r>
              <a:rPr dirty="0" spc="100">
                <a:solidFill>
                  <a:srgbClr val="FFFFFF"/>
                </a:solidFill>
              </a:rPr>
              <a:t>LOS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190">
                <a:solidFill>
                  <a:srgbClr val="FFFFFF"/>
                </a:solidFill>
              </a:rPr>
              <a:t>MERCADOS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255" y="2196160"/>
            <a:ext cx="510222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6865" algn="l"/>
                <a:tab pos="317500" algn="l"/>
              </a:tabLst>
            </a:pP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fabricantes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obtener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acceso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mercados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internacionales 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clave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como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América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Norte,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Europa, 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Japón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Australia,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sus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deben 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cumplir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los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reglamentos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normas 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internacionales.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Es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posible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haya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visto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algunas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siguientes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marcas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40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etiquetas.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6264" y="2135504"/>
            <a:ext cx="505523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6865" algn="l"/>
                <a:tab pos="317500" algn="l"/>
              </a:tabLst>
            </a:pP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Adquirir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estas certificaciones puede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costoso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llevar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mucho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tiempo. 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principios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1992,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creó 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mercado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único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europeo.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Una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serie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directivas 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están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destinadas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proporcionar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controles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sobre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diseño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producto,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objetivo principal de 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proporcionar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"comunes"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seguridad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toda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Comunidad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Europea.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0730" y="4627634"/>
            <a:ext cx="7266161" cy="1152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632" y="964437"/>
            <a:ext cx="3110230" cy="88074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65"/>
              <a:t>¿POR </a:t>
            </a:r>
            <a:r>
              <a:rPr dirty="0" spc="160"/>
              <a:t>QUÉ</a:t>
            </a:r>
            <a:r>
              <a:rPr dirty="0" spc="-340"/>
              <a:t> </a:t>
            </a:r>
            <a:r>
              <a:rPr dirty="0" spc="85"/>
              <a:t>EXISTEN  </a:t>
            </a:r>
            <a:r>
              <a:rPr dirty="0" spc="100"/>
              <a:t>LOS</a:t>
            </a:r>
            <a:r>
              <a:rPr dirty="0" spc="-90"/>
              <a:t> </a:t>
            </a:r>
            <a:r>
              <a:rPr dirty="0" spc="70"/>
              <a:t>ESTÁNDARES?</a:t>
            </a:r>
          </a:p>
        </p:txBody>
      </p:sp>
      <p:sp>
        <p:nvSpPr>
          <p:cNvPr id="3" name="object 3"/>
          <p:cNvSpPr/>
          <p:nvPr/>
        </p:nvSpPr>
        <p:spPr>
          <a:xfrm>
            <a:off x="640080" y="457200"/>
            <a:ext cx="3511550" cy="91440"/>
          </a:xfrm>
          <a:custGeom>
            <a:avLst/>
            <a:gdLst/>
            <a:ahLst/>
            <a:cxnLst/>
            <a:rect l="l" t="t" r="r" b="b"/>
            <a:pathLst>
              <a:path w="3511550" h="91440">
                <a:moveTo>
                  <a:pt x="0" y="91439"/>
                </a:moveTo>
                <a:lnTo>
                  <a:pt x="3511296" y="91439"/>
                </a:lnTo>
                <a:lnTo>
                  <a:pt x="3511296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1543" y="6545821"/>
            <a:ext cx="1458188" cy="102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700636" y="6542807"/>
            <a:ext cx="58419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25"/>
              </a:lnSpc>
            </a:pP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3920" y="0"/>
            <a:ext cx="749808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2503" y="2154075"/>
            <a:ext cx="3020695" cy="379095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600" spc="-10" b="1">
                <a:solidFill>
                  <a:srgbClr val="404040"/>
                </a:solidFill>
                <a:latin typeface="Trebuchet MS"/>
                <a:cs typeface="Trebuchet MS"/>
              </a:rPr>
              <a:t>Objetivo: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"/>
              <a:tabLst>
                <a:tab pos="229235" algn="l"/>
              </a:tabLst>
            </a:pPr>
            <a:r>
              <a:rPr dirty="0" sz="1600" spc="-30">
                <a:solidFill>
                  <a:srgbClr val="404040"/>
                </a:solidFill>
                <a:latin typeface="Trebuchet MS"/>
                <a:cs typeface="Trebuchet MS"/>
              </a:rPr>
              <a:t>Tipos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"/>
              <a:tabLst>
                <a:tab pos="229235" algn="l"/>
              </a:tabLst>
            </a:pP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Beneficios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600" spc="-4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16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990"/>
              </a:spcBef>
              <a:buClr>
                <a:srgbClr val="CE7142"/>
              </a:buClr>
              <a:buSzPct val="90625"/>
              <a:buFont typeface="Wingdings"/>
              <a:buChar char=""/>
              <a:tabLst>
                <a:tab pos="229235" algn="l"/>
              </a:tabLst>
            </a:pP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Especificación de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Pruebas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980"/>
              </a:spcBef>
              <a:buClr>
                <a:srgbClr val="CE7142"/>
              </a:buClr>
              <a:buSzPct val="90625"/>
              <a:buFont typeface="Wingdings"/>
              <a:buChar char=""/>
              <a:tabLst>
                <a:tab pos="229235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Diseño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6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Pruebas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600" b="1">
                <a:solidFill>
                  <a:srgbClr val="404040"/>
                </a:solidFill>
                <a:latin typeface="Trebuchet MS"/>
                <a:cs typeface="Trebuchet MS"/>
              </a:rPr>
              <a:t>Recursos: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"/>
              <a:tabLst>
                <a:tab pos="229235" algn="l"/>
              </a:tabLst>
            </a:pP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RF:</a:t>
            </a:r>
            <a:r>
              <a:rPr dirty="0" sz="16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"/>
              <a:tabLst>
                <a:tab pos="229235" algn="l"/>
              </a:tabLst>
            </a:pP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CYT: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6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pruebas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"/>
              <a:tabLst>
                <a:tab pos="229235" algn="l"/>
              </a:tabLst>
            </a:pP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ASTM: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r>
              <a:rPr dirty="0" sz="1600" spc="-3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Internacionales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"/>
              <a:tabLst>
                <a:tab pos="229235" algn="l"/>
              </a:tabLst>
            </a:pP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IEEE: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r>
              <a:rPr dirty="0" sz="1600" spc="-3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eléctricos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35">
                <a:solidFill>
                  <a:srgbClr val="FFFFFF"/>
                </a:solidFill>
              </a:rPr>
              <a:t>LAS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200">
                <a:solidFill>
                  <a:srgbClr val="FFFFFF"/>
                </a:solidFill>
              </a:rPr>
              <a:t>NORMAS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 spc="105">
                <a:solidFill>
                  <a:srgbClr val="FFFFFF"/>
                </a:solidFill>
              </a:rPr>
              <a:t>IMPLICAN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85">
                <a:solidFill>
                  <a:srgbClr val="FFFFFF"/>
                </a:solidFill>
              </a:rPr>
              <a:t>LA</a:t>
            </a:r>
            <a:r>
              <a:rPr dirty="0" spc="-85">
                <a:solidFill>
                  <a:srgbClr val="FFFFFF"/>
                </a:solidFill>
              </a:rPr>
              <a:t> </a:t>
            </a:r>
            <a:r>
              <a:rPr dirty="0" spc="105">
                <a:solidFill>
                  <a:srgbClr val="FFFFFF"/>
                </a:solidFill>
              </a:rPr>
              <a:t>CERTIFICACIÓN</a:t>
            </a:r>
            <a:r>
              <a:rPr dirty="0" spc="-160">
                <a:solidFill>
                  <a:srgbClr val="FFFFFF"/>
                </a:solidFill>
              </a:rPr>
              <a:t> </a:t>
            </a:r>
            <a:r>
              <a:rPr dirty="0" spc="125">
                <a:solidFill>
                  <a:srgbClr val="FFFFFF"/>
                </a:solidFill>
              </a:rPr>
              <a:t>MEDIANTE</a:t>
            </a:r>
            <a:r>
              <a:rPr dirty="0" spc="-114">
                <a:solidFill>
                  <a:srgbClr val="FFFFFF"/>
                </a:solidFill>
              </a:rPr>
              <a:t> </a:t>
            </a:r>
            <a:r>
              <a:rPr dirty="0" spc="25">
                <a:solidFill>
                  <a:srgbClr val="FFFFFF"/>
                </a:solidFill>
              </a:rPr>
              <a:t>PRUEBAS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9993" y="2449448"/>
            <a:ext cx="5253990" cy="317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acto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fijar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marca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CE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al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firmar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Declaración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conformidad constituye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una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declaración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fabricante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cumple 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los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todas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Directivas 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(instrucciones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oficiales)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aplican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404040"/>
                </a:solidFill>
                <a:latin typeface="Trebuchet MS"/>
                <a:cs typeface="Trebuchet MS"/>
              </a:rPr>
              <a:t>él.</a:t>
            </a:r>
            <a:endParaRPr sz="1800">
              <a:latin typeface="Trebuchet MS"/>
              <a:cs typeface="Trebuchet MS"/>
            </a:endParaRPr>
          </a:p>
          <a:p>
            <a:pPr marL="317500" marR="6096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marcado 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CE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es un requisito 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legal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 productos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cubiertos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una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más de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Directivas 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Unión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Europea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(UE)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estipulan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su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uso. 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Significa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proveedor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ha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verificado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cumple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los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las 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Directivas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relevantes.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592" y="2861309"/>
            <a:ext cx="5066030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fabricante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su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representante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legalmente 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designado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UE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pueden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multados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condenados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prisión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si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determina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cumple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todas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las 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directivas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relevantes.</a:t>
            </a:r>
            <a:endParaRPr sz="1800">
              <a:latin typeface="Trebuchet MS"/>
              <a:cs typeface="Trebuchet MS"/>
            </a:endParaRPr>
          </a:p>
          <a:p>
            <a:pPr algn="just" marL="317500" marR="29591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8135" algn="l"/>
              </a:tabLst>
            </a:pP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Cualquier persona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crea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es 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peligroso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puede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iniciar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desafío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(incluidos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sus 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competidores).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-5">
                <a:solidFill>
                  <a:srgbClr val="FFFFFF"/>
                </a:solidFill>
              </a:rPr>
              <a:t>OBJETIVOS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90">
                <a:solidFill>
                  <a:srgbClr val="FFFFFF"/>
                </a:solidFill>
              </a:rPr>
              <a:t>CIENTÍFICOS</a:t>
            </a:r>
            <a:r>
              <a:rPr dirty="0" spc="-120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285">
                <a:solidFill>
                  <a:srgbClr val="FFFFFF"/>
                </a:solidFill>
              </a:rPr>
              <a:t>UN</a:t>
            </a:r>
            <a:r>
              <a:rPr dirty="0" spc="-55">
                <a:solidFill>
                  <a:srgbClr val="FFFFFF"/>
                </a:solidFill>
              </a:rPr>
              <a:t> </a:t>
            </a:r>
            <a:r>
              <a:rPr dirty="0" spc="110">
                <a:solidFill>
                  <a:srgbClr val="FFFFFF"/>
                </a:solidFill>
              </a:rPr>
              <a:t>PROCEDIMIENTO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35">
                <a:solidFill>
                  <a:srgbClr val="FFFFFF"/>
                </a:solidFill>
              </a:rPr>
              <a:t>PRUEBA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9993" y="2532469"/>
            <a:ext cx="5258435" cy="287782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Procedimientos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generales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prueba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producto: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114">
                <a:solidFill>
                  <a:srgbClr val="A1522A"/>
                </a:solidFill>
                <a:latin typeface="Trebuchet MS"/>
                <a:cs typeface="Trebuchet MS"/>
              </a:rPr>
              <a:t>Plantear </a:t>
            </a:r>
            <a:r>
              <a:rPr dirty="0" sz="1800" spc="-110">
                <a:solidFill>
                  <a:srgbClr val="A1522A"/>
                </a:solidFill>
                <a:latin typeface="Trebuchet MS"/>
                <a:cs typeface="Trebuchet MS"/>
              </a:rPr>
              <a:t>problemas: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emulación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situaciones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prácticas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uso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(usos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apropiados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incorrectos)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55">
                <a:solidFill>
                  <a:srgbClr val="A1522A"/>
                </a:solidFill>
                <a:latin typeface="Trebuchet MS"/>
                <a:cs typeface="Trebuchet MS"/>
              </a:rPr>
              <a:t>Confirmar </a:t>
            </a:r>
            <a:r>
              <a:rPr dirty="0" sz="1800" spc="-65">
                <a:solidFill>
                  <a:srgbClr val="A1522A"/>
                </a:solidFill>
                <a:latin typeface="Trebuchet MS"/>
                <a:cs typeface="Trebuchet MS"/>
              </a:rPr>
              <a:t>criterios </a:t>
            </a:r>
            <a:r>
              <a:rPr dirty="0" sz="1800" spc="-105">
                <a:solidFill>
                  <a:srgbClr val="A1522A"/>
                </a:solidFill>
                <a:latin typeface="Trebuchet MS"/>
                <a:cs typeface="Trebuchet MS"/>
              </a:rPr>
              <a:t>de </a:t>
            </a:r>
            <a:r>
              <a:rPr dirty="0" sz="1800" spc="-114">
                <a:solidFill>
                  <a:srgbClr val="A1522A"/>
                </a:solidFill>
                <a:latin typeface="Trebuchet MS"/>
                <a:cs typeface="Trebuchet MS"/>
              </a:rPr>
              <a:t>prueba: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directivas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130">
                <a:solidFill>
                  <a:srgbClr val="A1522A"/>
                </a:solidFill>
                <a:latin typeface="Trebuchet MS"/>
                <a:cs typeface="Trebuchet MS"/>
              </a:rPr>
              <a:t>Planifique </a:t>
            </a:r>
            <a:r>
              <a:rPr dirty="0" sz="1800" spc="-165">
                <a:solidFill>
                  <a:srgbClr val="A1522A"/>
                </a:solidFill>
                <a:latin typeface="Trebuchet MS"/>
                <a:cs typeface="Trebuchet MS"/>
              </a:rPr>
              <a:t>la </a:t>
            </a:r>
            <a:r>
              <a:rPr dirty="0" sz="1800" spc="-114">
                <a:solidFill>
                  <a:srgbClr val="A1522A"/>
                </a:solidFill>
                <a:latin typeface="Trebuchet MS"/>
                <a:cs typeface="Trebuchet MS"/>
              </a:rPr>
              <a:t>prueba: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configuración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las</a:t>
            </a:r>
            <a:r>
              <a:rPr dirty="0" sz="1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instalaciones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secuencia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prueba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105">
                <a:solidFill>
                  <a:srgbClr val="A1522A"/>
                </a:solidFill>
                <a:latin typeface="Trebuchet MS"/>
                <a:cs typeface="Trebuchet MS"/>
              </a:rPr>
              <a:t>Implementación de </a:t>
            </a:r>
            <a:r>
              <a:rPr dirty="0" sz="1800" spc="-114">
                <a:solidFill>
                  <a:srgbClr val="A1522A"/>
                </a:solidFill>
                <a:latin typeface="Trebuchet MS"/>
                <a:cs typeface="Trebuchet MS"/>
              </a:rPr>
              <a:t>prueba: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registro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análisis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6264" y="2688716"/>
            <a:ext cx="49390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6865" algn="l"/>
                <a:tab pos="317500" algn="l"/>
              </a:tabLst>
            </a:pP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También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debe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diseñar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realizar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una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prueba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del 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cumplir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los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estándares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industria.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0" y="97536"/>
                </a:moveTo>
                <a:lnTo>
                  <a:pt x="3703320" y="97536"/>
                </a:lnTo>
                <a:lnTo>
                  <a:pt x="3703320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40623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0" y="91439"/>
                </a:moveTo>
                <a:lnTo>
                  <a:pt x="3703320" y="91439"/>
                </a:lnTo>
                <a:lnTo>
                  <a:pt x="370332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0" y="91439"/>
                </a:moveTo>
                <a:lnTo>
                  <a:pt x="3703320" y="91439"/>
                </a:lnTo>
                <a:lnTo>
                  <a:pt x="370332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7250" y="4765370"/>
            <a:ext cx="9527540" cy="1512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75">
                <a:solidFill>
                  <a:srgbClr val="A1522A"/>
                </a:solidFill>
                <a:latin typeface="Trebuchet MS"/>
                <a:cs typeface="Trebuchet MS"/>
              </a:rPr>
              <a:t>EJEMPLO:</a:t>
            </a:r>
            <a:r>
              <a:rPr dirty="0" sz="2200" spc="-305">
                <a:solidFill>
                  <a:srgbClr val="A1522A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404040"/>
                </a:solidFill>
                <a:latin typeface="Trebuchet MS"/>
                <a:cs typeface="Trebuchet MS"/>
              </a:rPr>
              <a:t>PRUEBAS</a:t>
            </a:r>
            <a:r>
              <a:rPr dirty="0" sz="22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114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22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114">
                <a:solidFill>
                  <a:srgbClr val="404040"/>
                </a:solidFill>
                <a:latin typeface="Trebuchet MS"/>
                <a:cs typeface="Trebuchet MS"/>
              </a:rPr>
              <a:t>PRODUCTOS</a:t>
            </a:r>
            <a:r>
              <a:rPr dirty="0" sz="22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3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dirty="0" sz="22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dirty="0" sz="22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90">
                <a:solidFill>
                  <a:srgbClr val="404040"/>
                </a:solidFill>
                <a:latin typeface="Trebuchet MS"/>
                <a:cs typeface="Trebuchet MS"/>
              </a:rPr>
              <a:t>SEGURIDAD</a:t>
            </a:r>
            <a:r>
              <a:rPr dirty="0" sz="22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114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22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dirty="0" sz="22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Trebuchet MS"/>
                <a:cs typeface="Trebuchet MS"/>
              </a:rPr>
              <a:t>JUGUETES</a:t>
            </a:r>
            <a:endParaRPr sz="22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325"/>
              </a:spcBef>
              <a:buClr>
                <a:srgbClr val="CE7142"/>
              </a:buClr>
              <a:buSzPct val="9117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700" spc="-70">
                <a:solidFill>
                  <a:srgbClr val="A1522A"/>
                </a:solidFill>
                <a:latin typeface="Trebuchet MS"/>
                <a:cs typeface="Trebuchet MS"/>
              </a:rPr>
              <a:t>Paso </a:t>
            </a:r>
            <a:r>
              <a:rPr dirty="0" sz="1700" spc="-145">
                <a:solidFill>
                  <a:srgbClr val="A1522A"/>
                </a:solidFill>
                <a:latin typeface="Trebuchet MS"/>
                <a:cs typeface="Trebuchet MS"/>
              </a:rPr>
              <a:t>1: </a:t>
            </a:r>
            <a:r>
              <a:rPr dirty="0" sz="1700" spc="-95">
                <a:solidFill>
                  <a:srgbClr val="404040"/>
                </a:solidFill>
                <a:latin typeface="Trebuchet MS"/>
                <a:cs typeface="Trebuchet MS"/>
              </a:rPr>
              <a:t>Emule </a:t>
            </a:r>
            <a:r>
              <a:rPr dirty="0" sz="1700" spc="-17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700" spc="-45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700" spc="-60">
                <a:solidFill>
                  <a:srgbClr val="404040"/>
                </a:solidFill>
                <a:latin typeface="Trebuchet MS"/>
                <a:cs typeface="Trebuchet MS"/>
              </a:rPr>
              <a:t>usuarios 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700" spc="-120">
                <a:solidFill>
                  <a:srgbClr val="404040"/>
                </a:solidFill>
                <a:latin typeface="Trebuchet MS"/>
                <a:cs typeface="Trebuchet MS"/>
              </a:rPr>
              <a:t>juguete </a:t>
            </a:r>
            <a:r>
              <a:rPr dirty="0" sz="1700" spc="-9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700" spc="-85">
                <a:solidFill>
                  <a:srgbClr val="404040"/>
                </a:solidFill>
                <a:latin typeface="Trebuchet MS"/>
                <a:cs typeface="Trebuchet MS"/>
              </a:rPr>
              <a:t>diversas situaciones </a:t>
            </a:r>
            <a:r>
              <a:rPr dirty="0" sz="1700" spc="-75">
                <a:solidFill>
                  <a:srgbClr val="404040"/>
                </a:solidFill>
                <a:latin typeface="Trebuchet MS"/>
                <a:cs typeface="Trebuchet MS"/>
              </a:rPr>
              <a:t>(normales </a:t>
            </a:r>
            <a:r>
              <a:rPr dirty="0" sz="1700" spc="-9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7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anormales)</a:t>
            </a:r>
            <a:endParaRPr sz="17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790"/>
              </a:spcBef>
              <a:buClr>
                <a:srgbClr val="CE7142"/>
              </a:buClr>
              <a:buSzPct val="9117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Analizar </a:t>
            </a:r>
            <a:r>
              <a:rPr dirty="0" sz="1700" spc="-9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700" spc="-85">
                <a:solidFill>
                  <a:srgbClr val="404040"/>
                </a:solidFill>
                <a:latin typeface="Trebuchet MS"/>
                <a:cs typeface="Trebuchet MS"/>
              </a:rPr>
              <a:t>estudiar </a:t>
            </a:r>
            <a:r>
              <a:rPr dirty="0" sz="1700" spc="-114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700" spc="-95">
                <a:solidFill>
                  <a:srgbClr val="404040"/>
                </a:solidFill>
                <a:latin typeface="Trebuchet MS"/>
                <a:cs typeface="Trebuchet MS"/>
              </a:rPr>
              <a:t>características </a:t>
            </a:r>
            <a:r>
              <a:rPr dirty="0" sz="1700" spc="-415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funciones 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dirty="0" sz="1700" spc="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35">
                <a:solidFill>
                  <a:srgbClr val="404040"/>
                </a:solidFill>
                <a:latin typeface="Trebuchet MS"/>
                <a:cs typeface="Trebuchet MS"/>
              </a:rPr>
              <a:t>juguete.</a:t>
            </a:r>
            <a:endParaRPr sz="17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819"/>
              </a:spcBef>
              <a:buClr>
                <a:srgbClr val="CE7142"/>
              </a:buClr>
              <a:buSzPct val="9117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700" spc="-105">
                <a:solidFill>
                  <a:srgbClr val="404040"/>
                </a:solidFill>
                <a:latin typeface="Trebuchet MS"/>
                <a:cs typeface="Trebuchet MS"/>
              </a:rPr>
              <a:t>Identifique </a:t>
            </a:r>
            <a:r>
              <a:rPr dirty="0" sz="1700" spc="-45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peligros </a:t>
            </a:r>
            <a:r>
              <a:rPr dirty="0" sz="1700" spc="-90">
                <a:solidFill>
                  <a:srgbClr val="404040"/>
                </a:solidFill>
                <a:latin typeface="Trebuchet MS"/>
                <a:cs typeface="Trebuchet MS"/>
              </a:rPr>
              <a:t>potenciales </a:t>
            </a:r>
            <a:r>
              <a:rPr dirty="0" sz="1700" spc="-9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700" spc="-125">
                <a:solidFill>
                  <a:srgbClr val="404040"/>
                </a:solidFill>
                <a:latin typeface="Trebuchet MS"/>
                <a:cs typeface="Trebuchet MS"/>
              </a:rPr>
              <a:t>jugar </a:t>
            </a:r>
            <a:r>
              <a:rPr dirty="0" sz="1700" spc="-120">
                <a:solidFill>
                  <a:srgbClr val="404040"/>
                </a:solidFill>
                <a:latin typeface="Trebuchet MS"/>
                <a:cs typeface="Trebuchet MS"/>
              </a:rPr>
              <a:t>el juguete </a:t>
            </a: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(incluido </a:t>
            </a:r>
            <a:r>
              <a:rPr dirty="0" sz="1700" spc="-12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700" spc="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35">
                <a:solidFill>
                  <a:srgbClr val="404040"/>
                </a:solidFill>
                <a:latin typeface="Trebuchet MS"/>
                <a:cs typeface="Trebuchet MS"/>
              </a:rPr>
              <a:t>embalaje)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055" y="600455"/>
            <a:ext cx="11289792" cy="355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6615" y="600455"/>
            <a:ext cx="11597640" cy="410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12" y="615695"/>
            <a:ext cx="11311255" cy="1188720"/>
          </a:xfrm>
          <a:prstGeom prst="rect"/>
          <a:solidFill>
            <a:srgbClr val="CE7142"/>
          </a:solidFill>
        </p:spPr>
        <p:txBody>
          <a:bodyPr wrap="square" lIns="0" tIns="187325" rIns="0" bIns="0" rtlCol="0" vert="horz">
            <a:spAutoFit/>
          </a:bodyPr>
          <a:lstStyle/>
          <a:p>
            <a:pPr marL="233679" marR="2522855">
              <a:lnSpc>
                <a:spcPct val="100000"/>
              </a:lnSpc>
              <a:spcBef>
                <a:spcPts val="1475"/>
              </a:spcBef>
            </a:pPr>
            <a:r>
              <a:rPr dirty="0" spc="100">
                <a:solidFill>
                  <a:srgbClr val="FFFFFF"/>
                </a:solidFill>
              </a:rPr>
              <a:t>LOS</a:t>
            </a:r>
            <a:r>
              <a:rPr dirty="0" spc="-75">
                <a:solidFill>
                  <a:srgbClr val="FFFFFF"/>
                </a:solidFill>
              </a:rPr>
              <a:t> </a:t>
            </a:r>
            <a:r>
              <a:rPr dirty="0" spc="60">
                <a:solidFill>
                  <a:srgbClr val="FFFFFF"/>
                </a:solidFill>
              </a:rPr>
              <a:t>REQUISITOS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85">
                <a:solidFill>
                  <a:srgbClr val="FFFFFF"/>
                </a:solidFill>
              </a:rPr>
              <a:t> </a:t>
            </a:r>
            <a:r>
              <a:rPr dirty="0" spc="35">
                <a:solidFill>
                  <a:srgbClr val="FFFFFF"/>
                </a:solidFill>
              </a:rPr>
              <a:t>PRUEBA</a:t>
            </a:r>
            <a:r>
              <a:rPr dirty="0" spc="-155">
                <a:solidFill>
                  <a:srgbClr val="FFFFFF"/>
                </a:solidFill>
              </a:rPr>
              <a:t> </a:t>
            </a:r>
            <a:r>
              <a:rPr dirty="0" spc="254">
                <a:solidFill>
                  <a:srgbClr val="FFFFFF"/>
                </a:solidFill>
              </a:rPr>
              <a:t>SON</a:t>
            </a:r>
            <a:r>
              <a:rPr dirty="0" spc="-100">
                <a:solidFill>
                  <a:srgbClr val="FFFFFF"/>
                </a:solidFill>
              </a:rPr>
              <a:t> </a:t>
            </a:r>
            <a:r>
              <a:rPr dirty="0" spc="30">
                <a:solidFill>
                  <a:srgbClr val="FFFFFF"/>
                </a:solidFill>
              </a:rPr>
              <a:t>ESPECÍFICOS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 spc="85">
                <a:solidFill>
                  <a:srgbClr val="FFFFFF"/>
                </a:solidFill>
              </a:rPr>
              <a:t>LA  </a:t>
            </a:r>
            <a:r>
              <a:rPr dirty="0" spc="180">
                <a:solidFill>
                  <a:srgbClr val="FFFFFF"/>
                </a:solidFill>
              </a:rPr>
              <a:t>TECNOLOGÍA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9993" y="2711322"/>
            <a:ext cx="10496550" cy="2602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70">
                <a:solidFill>
                  <a:srgbClr val="A1522A"/>
                </a:solidFill>
                <a:latin typeface="Trebuchet MS"/>
                <a:cs typeface="Trebuchet MS"/>
              </a:rPr>
              <a:t>Paso </a:t>
            </a:r>
            <a:r>
              <a:rPr dirty="0" sz="1800" spc="-155">
                <a:solidFill>
                  <a:srgbClr val="A1522A"/>
                </a:solidFill>
                <a:latin typeface="Trebuchet MS"/>
                <a:cs typeface="Trebuchet MS"/>
              </a:rPr>
              <a:t>2: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Busque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estándares y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confirme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criterios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prueba.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dirty="0" sz="1800" spc="-150">
                <a:solidFill>
                  <a:srgbClr val="404040"/>
                </a:solidFill>
                <a:latin typeface="Trebuchet MS"/>
                <a:cs typeface="Trebuchet MS"/>
              </a:rPr>
              <a:t>ejemplo, 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EN-71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ASTM</a:t>
            </a:r>
            <a:r>
              <a:rPr dirty="0" sz="1800" spc="-3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F963BSEN71-1: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propiedades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mecánicas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físicas</a:t>
            </a:r>
            <a:r>
              <a:rPr dirty="0" sz="18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BS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EN71-2:</a:t>
            </a:r>
            <a:r>
              <a:rPr dirty="0" sz="1800" spc="-2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inflamabilidad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BS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EN71-3: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especificación para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migración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ciertos</a:t>
            </a:r>
            <a:r>
              <a:rPr dirty="0" sz="1800" spc="-3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elementos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BS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EN71-4: 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Conjuntos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experimentales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química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actividades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relacionadas.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BS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EN71-5: 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Juguetes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químicos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(juegos)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sean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juegos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experimentales.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BS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EN71-6: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símbolos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gráficos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etiquetado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advertencia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edad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719" y="640080"/>
            <a:ext cx="3675887" cy="575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489" y="1130630"/>
            <a:ext cx="2868295" cy="8807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pc="-95"/>
              <a:t>EJEMPLOS:</a:t>
            </a:r>
            <a:r>
              <a:rPr dirty="0" spc="-445"/>
              <a:t> </a:t>
            </a:r>
            <a:r>
              <a:rPr dirty="0" spc="114"/>
              <a:t>ROHS</a:t>
            </a:r>
            <a:r>
              <a:rPr dirty="0" spc="-540"/>
              <a:t> </a:t>
            </a:r>
            <a:r>
              <a:rPr dirty="0" spc="100"/>
              <a:t>Y  </a:t>
            </a:r>
            <a:r>
              <a:rPr dirty="0" spc="65"/>
              <a:t>WEEE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228600" marR="5080" indent="-216535">
              <a:lnSpc>
                <a:spcPct val="90100"/>
              </a:lnSpc>
              <a:spcBef>
                <a:spcPts val="30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pc="-20"/>
              <a:t>RoHS, </a:t>
            </a:r>
            <a:r>
              <a:rPr dirty="0" spc="-100"/>
              <a:t>también </a:t>
            </a:r>
            <a:r>
              <a:rPr dirty="0" spc="-45"/>
              <a:t>conocido </a:t>
            </a:r>
            <a:r>
              <a:rPr dirty="0" spc="-35"/>
              <a:t>como </a:t>
            </a:r>
            <a:r>
              <a:rPr dirty="0" spc="-65"/>
              <a:t>sin  </a:t>
            </a:r>
            <a:r>
              <a:rPr dirty="0" spc="-85"/>
              <a:t>plomo, </a:t>
            </a:r>
            <a:r>
              <a:rPr dirty="0" spc="-105"/>
              <a:t>significa </a:t>
            </a:r>
            <a:r>
              <a:rPr dirty="0" spc="-60"/>
              <a:t>Restricción </a:t>
            </a:r>
            <a:r>
              <a:rPr dirty="0" spc="-90"/>
              <a:t>de</a:t>
            </a:r>
            <a:r>
              <a:rPr dirty="0" spc="-229"/>
              <a:t> </a:t>
            </a:r>
            <a:r>
              <a:rPr dirty="0" spc="-85"/>
              <a:t>sustancias  </a:t>
            </a:r>
            <a:r>
              <a:rPr dirty="0" spc="-90"/>
              <a:t>peligrosas.</a:t>
            </a:r>
          </a:p>
          <a:p>
            <a:pPr marL="228600" marR="274320" indent="-216535">
              <a:lnSpc>
                <a:spcPct val="9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pc="-90"/>
              <a:t>La </a:t>
            </a:r>
            <a:r>
              <a:rPr dirty="0" spc="-60"/>
              <a:t>Directiva </a:t>
            </a:r>
            <a:r>
              <a:rPr dirty="0" spc="35"/>
              <a:t>RoHS </a:t>
            </a:r>
            <a:r>
              <a:rPr dirty="0" spc="-85"/>
              <a:t>2002/95 </a:t>
            </a:r>
            <a:r>
              <a:rPr dirty="0" spc="-390"/>
              <a:t>/</a:t>
            </a:r>
            <a:r>
              <a:rPr dirty="0" spc="-300"/>
              <a:t> </a:t>
            </a:r>
            <a:r>
              <a:rPr dirty="0" spc="65"/>
              <a:t>EC  </a:t>
            </a:r>
            <a:r>
              <a:rPr dirty="0" spc="-70"/>
              <a:t>restringe </a:t>
            </a:r>
            <a:r>
              <a:rPr dirty="0" spc="-114"/>
              <a:t>el </a:t>
            </a:r>
            <a:r>
              <a:rPr dirty="0" spc="-25"/>
              <a:t>uso </a:t>
            </a:r>
            <a:r>
              <a:rPr dirty="0" spc="-90"/>
              <a:t>de </a:t>
            </a:r>
            <a:r>
              <a:rPr dirty="0" spc="-70"/>
              <a:t>seis </a:t>
            </a:r>
            <a:r>
              <a:rPr dirty="0" spc="-95"/>
              <a:t>materiales  </a:t>
            </a:r>
            <a:r>
              <a:rPr dirty="0" spc="-55"/>
              <a:t>peligrosos </a:t>
            </a:r>
            <a:r>
              <a:rPr dirty="0" spc="-60"/>
              <a:t>encontrados </a:t>
            </a:r>
            <a:r>
              <a:rPr dirty="0" spc="-90"/>
              <a:t>en </a:t>
            </a:r>
            <a:r>
              <a:rPr dirty="0" spc="-50"/>
              <a:t>productos  </a:t>
            </a:r>
            <a:r>
              <a:rPr dirty="0" spc="-70"/>
              <a:t>eléctricos </a:t>
            </a:r>
            <a:r>
              <a:rPr dirty="0" spc="-85"/>
              <a:t>y</a:t>
            </a:r>
            <a:r>
              <a:rPr dirty="0" spc="-55"/>
              <a:t> </a:t>
            </a:r>
            <a:r>
              <a:rPr dirty="0" spc="-75"/>
              <a:t>electrónicos:</a:t>
            </a:r>
          </a:p>
          <a:p>
            <a:pPr marL="228600" indent="-216535">
              <a:lnSpc>
                <a:spcPct val="100000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pc="-35"/>
              <a:t>Cadmio </a:t>
            </a:r>
            <a:r>
              <a:rPr dirty="0" spc="-55"/>
              <a:t>(Cd): </a:t>
            </a:r>
            <a:r>
              <a:rPr dirty="0" spc="-35"/>
              <a:t>100</a:t>
            </a:r>
            <a:r>
              <a:rPr dirty="0" spc="-254"/>
              <a:t> </a:t>
            </a:r>
            <a:r>
              <a:rPr dirty="0" spc="-80"/>
              <a:t>ppm</a:t>
            </a:r>
          </a:p>
          <a:p>
            <a:pPr marL="228600" indent="-216535">
              <a:lnSpc>
                <a:spcPct val="100000"/>
              </a:lnSpc>
              <a:spcBef>
                <a:spcPts val="79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pc="-30"/>
              <a:t>Mercurio </a:t>
            </a:r>
            <a:r>
              <a:rPr dirty="0" spc="-70"/>
              <a:t>(Hg): </a:t>
            </a:r>
            <a:r>
              <a:rPr dirty="0" spc="-35"/>
              <a:t>100</a:t>
            </a:r>
            <a:r>
              <a:rPr dirty="0" spc="-295"/>
              <a:t> </a:t>
            </a:r>
            <a:r>
              <a:rPr dirty="0" spc="-80"/>
              <a:t>ppm</a:t>
            </a:r>
          </a:p>
          <a:p>
            <a:pPr marL="228600" indent="-216535">
              <a:lnSpc>
                <a:spcPct val="100000"/>
              </a:lnSpc>
              <a:spcBef>
                <a:spcPts val="7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pc="-45"/>
              <a:t>Plomo </a:t>
            </a:r>
            <a:r>
              <a:rPr dirty="0" spc="-105"/>
              <a:t>(Pb): </a:t>
            </a:r>
            <a:r>
              <a:rPr dirty="0" spc="-35"/>
              <a:t>1000</a:t>
            </a:r>
            <a:r>
              <a:rPr dirty="0" spc="-240"/>
              <a:t> </a:t>
            </a:r>
            <a:r>
              <a:rPr dirty="0" spc="-80"/>
              <a:t>ppm</a:t>
            </a:r>
          </a:p>
          <a:p>
            <a:pPr marL="228600" indent="-216535">
              <a:lnSpc>
                <a:spcPct val="100000"/>
              </a:lnSpc>
              <a:spcBef>
                <a:spcPts val="79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pc="-80"/>
              <a:t>Bifenilos </a:t>
            </a:r>
            <a:r>
              <a:rPr dirty="0" spc="-55"/>
              <a:t>polibromados </a:t>
            </a:r>
            <a:r>
              <a:rPr dirty="0" spc="-75"/>
              <a:t>(PBB): </a:t>
            </a:r>
            <a:r>
              <a:rPr dirty="0" spc="-30"/>
              <a:t>1000</a:t>
            </a:r>
            <a:r>
              <a:rPr dirty="0" spc="-345"/>
              <a:t> </a:t>
            </a:r>
            <a:r>
              <a:rPr dirty="0" spc="-80"/>
              <a:t>ppm</a:t>
            </a:r>
          </a:p>
          <a:p>
            <a:pPr marL="228600" marR="347980" indent="-216535">
              <a:lnSpc>
                <a:spcPts val="1730"/>
              </a:lnSpc>
              <a:spcBef>
                <a:spcPts val="101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pc="-70"/>
              <a:t>Difenil </a:t>
            </a:r>
            <a:r>
              <a:rPr dirty="0" spc="-75"/>
              <a:t>éteres </a:t>
            </a:r>
            <a:r>
              <a:rPr dirty="0" spc="-55"/>
              <a:t>polibromados</a:t>
            </a:r>
            <a:r>
              <a:rPr dirty="0" spc="-150"/>
              <a:t> </a:t>
            </a:r>
            <a:r>
              <a:rPr dirty="0" spc="-40"/>
              <a:t>(PBDE):  </a:t>
            </a:r>
            <a:r>
              <a:rPr dirty="0" spc="-30"/>
              <a:t>1000</a:t>
            </a:r>
            <a:r>
              <a:rPr dirty="0" spc="-95"/>
              <a:t> </a:t>
            </a:r>
            <a:r>
              <a:rPr dirty="0" spc="-80"/>
              <a:t>ppm</a:t>
            </a:r>
          </a:p>
          <a:p>
            <a:pPr marL="228600" indent="-216535">
              <a:lnSpc>
                <a:spcPct val="100000"/>
              </a:lnSpc>
              <a:spcBef>
                <a:spcPts val="76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pc="20"/>
              <a:t>Cromo </a:t>
            </a:r>
            <a:r>
              <a:rPr dirty="0" spc="-105"/>
              <a:t>hexavalente </a:t>
            </a:r>
            <a:r>
              <a:rPr dirty="0" spc="-25"/>
              <a:t>(CrVI): </a:t>
            </a:r>
            <a:r>
              <a:rPr dirty="0" spc="-35"/>
              <a:t>1000</a:t>
            </a:r>
            <a:r>
              <a:rPr dirty="0" spc="-355"/>
              <a:t> </a:t>
            </a:r>
            <a:r>
              <a:rPr dirty="0" spc="-85"/>
              <a:t>ppm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24654" y="2784169"/>
            <a:ext cx="3508375" cy="284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28600" indent="-216535">
              <a:lnSpc>
                <a:spcPts val="1825"/>
              </a:lnSpc>
              <a:spcBef>
                <a:spcPts val="11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RoHS 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impacta </a:t>
            </a:r>
            <a:r>
              <a:rPr dirty="0" sz="1600" spc="-15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toda </a:t>
            </a:r>
            <a:r>
              <a:rPr dirty="0" sz="1600" spc="-135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dirty="0" sz="1600" spc="-25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industria</a:t>
            </a:r>
            <a:endParaRPr sz="1600">
              <a:latin typeface="Trebuchet MS"/>
              <a:cs typeface="Trebuchet MS"/>
            </a:endParaRPr>
          </a:p>
          <a:p>
            <a:pPr marL="228600">
              <a:lnSpc>
                <a:spcPts val="1825"/>
              </a:lnSpc>
            </a:pP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electrónica:</a:t>
            </a:r>
            <a:endParaRPr sz="1600">
              <a:latin typeface="Trebuchet MS"/>
              <a:cs typeface="Trebuchet MS"/>
            </a:endParaRPr>
          </a:p>
          <a:p>
            <a:pPr marL="228600" marR="146685" indent="-216535">
              <a:lnSpc>
                <a:spcPct val="90100"/>
              </a:lnSpc>
              <a:spcBef>
                <a:spcPts val="98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Grandes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electrodomésticos: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refrigeradores,</a:t>
            </a:r>
            <a:r>
              <a:rPr dirty="0" sz="1600" spc="-2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404040"/>
                </a:solidFill>
                <a:latin typeface="Trebuchet MS"/>
                <a:cs typeface="Trebuchet MS"/>
              </a:rPr>
              <a:t>lavadoras,</a:t>
            </a:r>
            <a:r>
              <a:rPr dirty="0" sz="16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estufas,</a:t>
            </a:r>
            <a:r>
              <a:rPr dirty="0" sz="1600" spc="-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aires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acondicionados.</a:t>
            </a:r>
            <a:endParaRPr sz="1600">
              <a:latin typeface="Trebuchet MS"/>
              <a:cs typeface="Trebuchet MS"/>
            </a:endParaRPr>
          </a:p>
          <a:p>
            <a:pPr marL="228600" marR="498475" indent="-216535">
              <a:lnSpc>
                <a:spcPts val="1730"/>
              </a:lnSpc>
              <a:spcBef>
                <a:spcPts val="101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Pequeños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electrodomésticos: 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aspiradoras,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secadores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600" spc="-2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404040"/>
                </a:solidFill>
                <a:latin typeface="Trebuchet MS"/>
                <a:cs typeface="Trebuchet MS"/>
              </a:rPr>
              <a:t>cabello,  cafeteras,</a:t>
            </a:r>
            <a:r>
              <a:rPr dirty="0" sz="16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planchas</a:t>
            </a:r>
            <a:endParaRPr sz="1600">
              <a:latin typeface="Trebuchet MS"/>
              <a:cs typeface="Trebuchet MS"/>
            </a:endParaRPr>
          </a:p>
          <a:p>
            <a:pPr marL="228600" marR="5080" indent="-216535">
              <a:lnSpc>
                <a:spcPts val="1730"/>
              </a:lnSpc>
              <a:spcBef>
                <a:spcPts val="98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55">
                <a:solidFill>
                  <a:srgbClr val="404040"/>
                </a:solidFill>
                <a:latin typeface="Trebuchet MS"/>
                <a:cs typeface="Trebuchet MS"/>
              </a:rPr>
              <a:t>Equipos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informáticos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comunicaciones: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ordenadores,  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impresoras, fotocopiadoras,</a:t>
            </a:r>
            <a:r>
              <a:rPr dirty="0" sz="1600" spc="-4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teléfonos </a:t>
            </a:r>
            <a:r>
              <a:rPr dirty="0" sz="1600" spc="-235">
                <a:solidFill>
                  <a:srgbClr val="404040"/>
                </a:solidFill>
                <a:latin typeface="Trebuchet MS"/>
                <a:cs typeface="Trebuchet MS"/>
              </a:rPr>
              <a:t>...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120">
                <a:solidFill>
                  <a:srgbClr val="FFFFFF"/>
                </a:solidFill>
              </a:rPr>
              <a:t>EXCEPCIONES</a:t>
            </a:r>
            <a:r>
              <a:rPr dirty="0" spc="-580">
                <a:solidFill>
                  <a:srgbClr val="FFFFFF"/>
                </a:solidFill>
              </a:rPr>
              <a:t> </a:t>
            </a:r>
            <a:r>
              <a:rPr dirty="0" spc="95">
                <a:solidFill>
                  <a:srgbClr val="FFFFFF"/>
                </a:solidFill>
              </a:rPr>
              <a:t>Y</a:t>
            </a:r>
            <a:r>
              <a:rPr dirty="0" spc="-480">
                <a:solidFill>
                  <a:srgbClr val="FFFFFF"/>
                </a:solidFill>
              </a:rPr>
              <a:t> </a:t>
            </a:r>
            <a:r>
              <a:rPr dirty="0" spc="95">
                <a:solidFill>
                  <a:srgbClr val="FFFFFF"/>
                </a:solidFill>
              </a:rPr>
              <a:t>VARIACIONES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114">
                <a:solidFill>
                  <a:srgbClr val="FFFFFF"/>
                </a:solidFill>
              </a:rPr>
              <a:t>ROHS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9993" y="2396109"/>
            <a:ext cx="5153025" cy="328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siguientes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están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actualmente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A1522A"/>
                </a:solidFill>
                <a:latin typeface="Trebuchet MS"/>
                <a:cs typeface="Trebuchet MS"/>
              </a:rPr>
              <a:t>exentos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cumplimiento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RoHS: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Grandes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herramientas industriales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estacionarias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Equipos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control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monitoreo.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30">
                <a:solidFill>
                  <a:srgbClr val="404040"/>
                </a:solidFill>
                <a:latin typeface="Trebuchet MS"/>
                <a:cs typeface="Trebuchet MS"/>
              </a:rPr>
              <a:t>Uso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seguridad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nacional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equipamiento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militar.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Dispositivos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médicos.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Algunas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bombillas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algunas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baterías.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Repuestos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equipos electrónicos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mercado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antes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1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julio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800" spc="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2006.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592" y="2395308"/>
            <a:ext cx="5239385" cy="315214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países 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trabajan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su </a:t>
            </a:r>
            <a:r>
              <a:rPr dirty="0" sz="1800" spc="-90">
                <a:solidFill>
                  <a:srgbClr val="A1522A"/>
                </a:solidFill>
                <a:latin typeface="Trebuchet MS"/>
                <a:cs typeface="Trebuchet MS"/>
              </a:rPr>
              <a:t>propia </a:t>
            </a:r>
            <a:r>
              <a:rPr dirty="0" sz="1800" spc="-70">
                <a:solidFill>
                  <a:srgbClr val="A1522A"/>
                </a:solidFill>
                <a:latin typeface="Trebuchet MS"/>
                <a:cs typeface="Trebuchet MS"/>
              </a:rPr>
              <a:t>versión </a:t>
            </a:r>
            <a:r>
              <a:rPr dirty="0" sz="1800" spc="-110">
                <a:solidFill>
                  <a:srgbClr val="A1522A"/>
                </a:solidFill>
                <a:latin typeface="Trebuchet MS"/>
                <a:cs typeface="Trebuchet MS"/>
              </a:rPr>
              <a:t>de</a:t>
            </a:r>
            <a:r>
              <a:rPr dirty="0" sz="1800" spc="170">
                <a:solidFill>
                  <a:srgbClr val="A1522A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A1522A"/>
                </a:solidFill>
                <a:latin typeface="Trebuchet MS"/>
                <a:cs typeface="Trebuchet MS"/>
              </a:rPr>
              <a:t>RoHS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RPCEP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(Reglamento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control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endParaRPr sz="1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contaminación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productos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electrónicos):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China</a:t>
            </a:r>
            <a:endParaRPr sz="1800">
              <a:latin typeface="Trebuchet MS"/>
              <a:cs typeface="Trebuchet MS"/>
            </a:endParaRPr>
          </a:p>
          <a:p>
            <a:pPr marL="317500" marR="508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JGPSSI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(Iniciativa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Normalización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Encuesta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Compras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Verdes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Japón):</a:t>
            </a:r>
            <a:r>
              <a:rPr dirty="0" sz="18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Japón.</a:t>
            </a:r>
            <a:endParaRPr sz="1800">
              <a:latin typeface="Trebuchet MS"/>
              <a:cs typeface="Trebuchet MS"/>
            </a:endParaRPr>
          </a:p>
          <a:p>
            <a:pPr marL="317500" marR="3556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SB20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(Ley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reciclaje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electrónico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residuos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2003):</a:t>
            </a:r>
            <a:r>
              <a:rPr dirty="0" sz="1800" spc="-45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California,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EE.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UU.</a:t>
            </a:r>
            <a:endParaRPr sz="1800">
              <a:latin typeface="Trebuchet MS"/>
              <a:cs typeface="Trebuchet MS"/>
            </a:endParaRPr>
          </a:p>
          <a:p>
            <a:pPr marL="317500" marR="189865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Adopción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Directiva 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RoHs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6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UE: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Australia, 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Canadá,</a:t>
            </a:r>
            <a:r>
              <a:rPr dirty="0" sz="1800" spc="-2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Corea,</a:t>
            </a:r>
            <a:r>
              <a:rPr dirty="0" sz="1800" spc="-4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Taiwán.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489" y="844423"/>
            <a:ext cx="3455670" cy="1168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80"/>
              <a:t>RESIDUOS </a:t>
            </a:r>
            <a:r>
              <a:rPr dirty="0" sz="2500" spc="120"/>
              <a:t>DE </a:t>
            </a:r>
            <a:r>
              <a:rPr dirty="0" sz="2500" spc="75"/>
              <a:t>EQUIPOS  </a:t>
            </a:r>
            <a:r>
              <a:rPr dirty="0" sz="2500" spc="65"/>
              <a:t>ELÉCTRICOS </a:t>
            </a:r>
            <a:r>
              <a:rPr dirty="0" sz="2500" spc="80"/>
              <a:t>Y  </a:t>
            </a:r>
            <a:r>
              <a:rPr dirty="0" sz="2500" spc="114"/>
              <a:t>ELECTRÓNICOS</a:t>
            </a:r>
            <a:r>
              <a:rPr dirty="0" sz="2500" spc="-100"/>
              <a:t> </a:t>
            </a:r>
            <a:r>
              <a:rPr dirty="0" sz="2500" spc="5"/>
              <a:t>(WAEE)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37489" y="2696082"/>
            <a:ext cx="3604895" cy="249682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28600" marR="5080" indent="-216535">
              <a:lnSpc>
                <a:spcPct val="90000"/>
              </a:lnSpc>
              <a:spcBef>
                <a:spcPts val="30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95">
                <a:solidFill>
                  <a:srgbClr val="404040"/>
                </a:solidFill>
                <a:latin typeface="Trebuchet MS"/>
                <a:cs typeface="Trebuchet MS"/>
              </a:rPr>
              <a:t>La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Directiva </a:t>
            </a:r>
            <a:r>
              <a:rPr dirty="0" sz="1600" spc="40">
                <a:solidFill>
                  <a:srgbClr val="404040"/>
                </a:solidFill>
                <a:latin typeface="Trebuchet MS"/>
                <a:cs typeface="Trebuchet MS"/>
              </a:rPr>
              <a:t>WEEE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2002/96 </a:t>
            </a:r>
            <a:r>
              <a:rPr dirty="0" sz="1600" spc="-390">
                <a:solidFill>
                  <a:srgbClr val="404040"/>
                </a:solidFill>
                <a:latin typeface="Trebuchet MS"/>
                <a:cs typeface="Trebuchet MS"/>
              </a:rPr>
              <a:t>/  </a:t>
            </a:r>
            <a:r>
              <a:rPr dirty="0" sz="1600" spc="65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dirty="0" sz="1600" spc="-3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exige 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el  </a:t>
            </a:r>
            <a:r>
              <a:rPr dirty="0" sz="1600" spc="-105">
                <a:solidFill>
                  <a:srgbClr val="404040"/>
                </a:solidFill>
                <a:latin typeface="Trebuchet MS"/>
                <a:cs typeface="Trebuchet MS"/>
              </a:rPr>
              <a:t>tratamiento,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recuperación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114">
                <a:solidFill>
                  <a:srgbClr val="404040"/>
                </a:solidFill>
                <a:latin typeface="Trebuchet MS"/>
                <a:cs typeface="Trebuchet MS"/>
              </a:rPr>
              <a:t>reciclaje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de 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equipos </a:t>
            </a:r>
            <a:r>
              <a:rPr dirty="0" sz="1600" spc="-70">
                <a:solidFill>
                  <a:srgbClr val="404040"/>
                </a:solidFill>
                <a:latin typeface="Trebuchet MS"/>
                <a:cs typeface="Trebuchet MS"/>
              </a:rPr>
              <a:t>eléctricos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electrónicos 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(90%  </a:t>
            </a:r>
            <a:r>
              <a:rPr dirty="0" sz="1600" spc="-85">
                <a:solidFill>
                  <a:srgbClr val="404040"/>
                </a:solidFill>
                <a:latin typeface="Trebuchet MS"/>
                <a:cs typeface="Trebuchet MS"/>
              </a:rPr>
              <a:t>termina </a:t>
            </a:r>
            <a:r>
              <a:rPr dirty="0" sz="1600" spc="-9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dirty="0" sz="16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Trebuchet MS"/>
                <a:cs typeface="Trebuchet MS"/>
              </a:rPr>
              <a:t>vertedero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ct val="100000"/>
              </a:lnSpc>
              <a:spcBef>
                <a:spcPts val="79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60">
                <a:solidFill>
                  <a:srgbClr val="A1522A"/>
                </a:solidFill>
                <a:latin typeface="Trebuchet MS"/>
                <a:cs typeface="Trebuchet MS"/>
              </a:rPr>
              <a:t>Objetivos </a:t>
            </a:r>
            <a:r>
              <a:rPr dirty="0" sz="1600" spc="-90">
                <a:solidFill>
                  <a:srgbClr val="A1522A"/>
                </a:solidFill>
                <a:latin typeface="Trebuchet MS"/>
                <a:cs typeface="Trebuchet MS"/>
              </a:rPr>
              <a:t>de </a:t>
            </a:r>
            <a:r>
              <a:rPr dirty="0" sz="1600" spc="-135">
                <a:solidFill>
                  <a:srgbClr val="A1522A"/>
                </a:solidFill>
                <a:latin typeface="Trebuchet MS"/>
                <a:cs typeface="Trebuchet MS"/>
              </a:rPr>
              <a:t>la </a:t>
            </a:r>
            <a:r>
              <a:rPr dirty="0" sz="1600" spc="-65">
                <a:solidFill>
                  <a:srgbClr val="A1522A"/>
                </a:solidFill>
                <a:latin typeface="Trebuchet MS"/>
                <a:cs typeface="Trebuchet MS"/>
              </a:rPr>
              <a:t>Directiva</a:t>
            </a:r>
            <a:r>
              <a:rPr dirty="0" sz="1600" spc="-130">
                <a:solidFill>
                  <a:srgbClr val="A1522A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A1522A"/>
                </a:solidFill>
                <a:latin typeface="Trebuchet MS"/>
                <a:cs typeface="Trebuchet MS"/>
              </a:rPr>
              <a:t>WEEE</a:t>
            </a:r>
            <a:endParaRPr sz="1600">
              <a:latin typeface="Trebuchet MS"/>
              <a:cs typeface="Trebuchet MS"/>
            </a:endParaRPr>
          </a:p>
          <a:p>
            <a:pPr marL="228600" marR="203200" indent="-216535">
              <a:lnSpc>
                <a:spcPct val="9000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55">
                <a:solidFill>
                  <a:srgbClr val="585858"/>
                </a:solidFill>
                <a:latin typeface="Trebuchet MS"/>
                <a:cs typeface="Trebuchet MS"/>
              </a:rPr>
              <a:t>Aumentar </a:t>
            </a:r>
            <a:r>
              <a:rPr dirty="0" sz="1600" spc="-135">
                <a:solidFill>
                  <a:srgbClr val="585858"/>
                </a:solidFill>
                <a:latin typeface="Trebuchet MS"/>
                <a:cs typeface="Trebuchet MS"/>
              </a:rPr>
              <a:t>la </a:t>
            </a:r>
            <a:r>
              <a:rPr dirty="0" sz="1600" spc="-100">
                <a:solidFill>
                  <a:srgbClr val="585858"/>
                </a:solidFill>
                <a:latin typeface="Trebuchet MS"/>
                <a:cs typeface="Trebuchet MS"/>
              </a:rPr>
              <a:t>reutilización, </a:t>
            </a:r>
            <a:r>
              <a:rPr dirty="0" sz="1600" spc="-114">
                <a:solidFill>
                  <a:srgbClr val="585858"/>
                </a:solidFill>
                <a:latin typeface="Trebuchet MS"/>
                <a:cs typeface="Trebuchet MS"/>
              </a:rPr>
              <a:t>el reciclaje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y  </a:t>
            </a:r>
            <a:r>
              <a:rPr dirty="0" sz="1600" spc="-50">
                <a:solidFill>
                  <a:srgbClr val="585858"/>
                </a:solidFill>
                <a:latin typeface="Trebuchet MS"/>
                <a:cs typeface="Trebuchet MS"/>
              </a:rPr>
              <a:t>otras </a:t>
            </a:r>
            <a:r>
              <a:rPr dirty="0" sz="1600" spc="-70">
                <a:solidFill>
                  <a:srgbClr val="585858"/>
                </a:solidFill>
                <a:latin typeface="Trebuchet MS"/>
                <a:cs typeface="Trebuchet MS"/>
              </a:rPr>
              <a:t>formas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recuperación, </a:t>
            </a:r>
            <a:r>
              <a:rPr dirty="0" sz="1600" spc="-45">
                <a:solidFill>
                  <a:srgbClr val="585858"/>
                </a:solidFill>
                <a:latin typeface="Trebuchet MS"/>
                <a:cs typeface="Trebuchet MS"/>
              </a:rPr>
              <a:t>lo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que  </a:t>
            </a:r>
            <a:r>
              <a:rPr dirty="0" sz="1600" spc="-125">
                <a:solidFill>
                  <a:srgbClr val="585858"/>
                </a:solidFill>
                <a:latin typeface="Trebuchet MS"/>
                <a:cs typeface="Trebuchet MS"/>
              </a:rPr>
              <a:t>lleva </a:t>
            </a:r>
            <a:r>
              <a:rPr dirty="0" sz="1600" spc="-155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dirty="0" sz="1600" spc="-95">
                <a:solidFill>
                  <a:srgbClr val="585858"/>
                </a:solidFill>
                <a:latin typeface="Trebuchet MS"/>
                <a:cs typeface="Trebuchet MS"/>
              </a:rPr>
              <a:t>una </a:t>
            </a:r>
            <a:r>
              <a:rPr dirty="0" sz="1600" spc="-70">
                <a:solidFill>
                  <a:srgbClr val="585858"/>
                </a:solidFill>
                <a:latin typeface="Trebuchet MS"/>
                <a:cs typeface="Trebuchet MS"/>
              </a:rPr>
              <a:t>reducción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en </a:t>
            </a:r>
            <a:r>
              <a:rPr dirty="0" sz="1600" spc="-135">
                <a:solidFill>
                  <a:srgbClr val="585858"/>
                </a:solidFill>
                <a:latin typeface="Trebuchet MS"/>
                <a:cs typeface="Trebuchet MS"/>
              </a:rPr>
              <a:t>la </a:t>
            </a:r>
            <a:r>
              <a:rPr dirty="0" sz="1600" spc="-105">
                <a:solidFill>
                  <a:srgbClr val="585858"/>
                </a:solidFill>
                <a:latin typeface="Trebuchet MS"/>
                <a:cs typeface="Trebuchet MS"/>
              </a:rPr>
              <a:t>cantidad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de  </a:t>
            </a:r>
            <a:r>
              <a:rPr dirty="0" sz="1600" spc="-60">
                <a:solidFill>
                  <a:srgbClr val="585858"/>
                </a:solidFill>
                <a:latin typeface="Trebuchet MS"/>
                <a:cs typeface="Trebuchet MS"/>
              </a:rPr>
              <a:t>desechos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que </a:t>
            </a:r>
            <a:r>
              <a:rPr dirty="0" sz="1600" spc="-105">
                <a:solidFill>
                  <a:srgbClr val="585858"/>
                </a:solidFill>
                <a:latin typeface="Trebuchet MS"/>
                <a:cs typeface="Trebuchet MS"/>
              </a:rPr>
              <a:t>van </a:t>
            </a:r>
            <a:r>
              <a:rPr dirty="0" sz="1600" spc="-135">
                <a:solidFill>
                  <a:srgbClr val="585858"/>
                </a:solidFill>
                <a:latin typeface="Trebuchet MS"/>
                <a:cs typeface="Trebuchet MS"/>
              </a:rPr>
              <a:t>al </a:t>
            </a:r>
            <a:r>
              <a:rPr dirty="0" sz="1600" spc="-65">
                <a:solidFill>
                  <a:srgbClr val="585858"/>
                </a:solidFill>
                <a:latin typeface="Trebuchet MS"/>
                <a:cs typeface="Trebuchet MS"/>
              </a:rPr>
              <a:t>vertedero </a:t>
            </a:r>
            <a:r>
              <a:rPr dirty="0" sz="1600" spc="30">
                <a:solidFill>
                  <a:srgbClr val="585858"/>
                </a:solidFill>
                <a:latin typeface="Trebuchet MS"/>
                <a:cs typeface="Trebuchet MS"/>
              </a:rPr>
              <a:t>o </a:t>
            </a:r>
            <a:r>
              <a:rPr dirty="0" sz="1600" spc="-135">
                <a:solidFill>
                  <a:srgbClr val="585858"/>
                </a:solidFill>
                <a:latin typeface="Trebuchet MS"/>
                <a:cs typeface="Trebuchet MS"/>
              </a:rPr>
              <a:t>la 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incineración.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4654" y="2304033"/>
            <a:ext cx="3600450" cy="32804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28600" marR="43180" indent="-216535">
              <a:lnSpc>
                <a:spcPct val="90100"/>
              </a:lnSpc>
              <a:spcBef>
                <a:spcPts val="29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45">
                <a:solidFill>
                  <a:srgbClr val="585858"/>
                </a:solidFill>
                <a:latin typeface="Trebuchet MS"/>
                <a:cs typeface="Trebuchet MS"/>
              </a:rPr>
              <a:t>Mejorar </a:t>
            </a:r>
            <a:r>
              <a:rPr dirty="0" sz="1600" spc="-114">
                <a:solidFill>
                  <a:srgbClr val="585858"/>
                </a:solidFill>
                <a:latin typeface="Trebuchet MS"/>
                <a:cs typeface="Trebuchet MS"/>
              </a:rPr>
              <a:t>el </a:t>
            </a:r>
            <a:r>
              <a:rPr dirty="0" sz="1600" spc="-70">
                <a:solidFill>
                  <a:srgbClr val="585858"/>
                </a:solidFill>
                <a:latin typeface="Trebuchet MS"/>
                <a:cs typeface="Trebuchet MS"/>
              </a:rPr>
              <a:t>desempeño </a:t>
            </a:r>
            <a:r>
              <a:rPr dirty="0" sz="1600" spc="-110">
                <a:solidFill>
                  <a:srgbClr val="585858"/>
                </a:solidFill>
                <a:latin typeface="Trebuchet MS"/>
                <a:cs typeface="Trebuchet MS"/>
              </a:rPr>
              <a:t>ambiental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de  </a:t>
            </a:r>
            <a:r>
              <a:rPr dirty="0" sz="1600" spc="-35">
                <a:solidFill>
                  <a:srgbClr val="585858"/>
                </a:solidFill>
                <a:latin typeface="Trebuchet MS"/>
                <a:cs typeface="Trebuchet MS"/>
              </a:rPr>
              <a:t>todos </a:t>
            </a:r>
            <a:r>
              <a:rPr dirty="0" sz="1600" spc="-40">
                <a:solidFill>
                  <a:srgbClr val="585858"/>
                </a:solidFill>
                <a:latin typeface="Trebuchet MS"/>
                <a:cs typeface="Trebuchet MS"/>
              </a:rPr>
              <a:t>los </a:t>
            </a:r>
            <a:r>
              <a:rPr dirty="0" sz="1600" spc="-50">
                <a:solidFill>
                  <a:srgbClr val="585858"/>
                </a:solidFill>
                <a:latin typeface="Trebuchet MS"/>
                <a:cs typeface="Trebuchet MS"/>
              </a:rPr>
              <a:t>operadores </a:t>
            </a:r>
            <a:r>
              <a:rPr dirty="0" sz="1600" spc="-65">
                <a:solidFill>
                  <a:srgbClr val="585858"/>
                </a:solidFill>
                <a:latin typeface="Trebuchet MS"/>
                <a:cs typeface="Trebuchet MS"/>
              </a:rPr>
              <a:t>involucrados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en</a:t>
            </a:r>
            <a:r>
              <a:rPr dirty="0" sz="1600" spc="-16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585858"/>
                </a:solidFill>
                <a:latin typeface="Trebuchet MS"/>
                <a:cs typeface="Trebuchet MS"/>
              </a:rPr>
              <a:t>el  </a:t>
            </a:r>
            <a:r>
              <a:rPr dirty="0" sz="1600" spc="-80">
                <a:solidFill>
                  <a:srgbClr val="585858"/>
                </a:solidFill>
                <a:latin typeface="Trebuchet MS"/>
                <a:cs typeface="Trebuchet MS"/>
              </a:rPr>
              <a:t>ciclo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dirty="0" sz="1600" spc="-105">
                <a:solidFill>
                  <a:srgbClr val="585858"/>
                </a:solidFill>
                <a:latin typeface="Trebuchet MS"/>
                <a:cs typeface="Trebuchet MS"/>
              </a:rPr>
              <a:t>vida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dirty="0" sz="1600" spc="-40">
                <a:solidFill>
                  <a:srgbClr val="585858"/>
                </a:solidFill>
                <a:latin typeface="Trebuchet MS"/>
                <a:cs typeface="Trebuchet MS"/>
              </a:rPr>
              <a:t>los </a:t>
            </a:r>
            <a:r>
              <a:rPr dirty="0" sz="1600" spc="-65">
                <a:solidFill>
                  <a:srgbClr val="585858"/>
                </a:solidFill>
                <a:latin typeface="Trebuchet MS"/>
                <a:cs typeface="Trebuchet MS"/>
              </a:rPr>
              <a:t>equipos </a:t>
            </a:r>
            <a:r>
              <a:rPr dirty="0" sz="1600" spc="-75">
                <a:solidFill>
                  <a:srgbClr val="585858"/>
                </a:solidFill>
                <a:latin typeface="Trebuchet MS"/>
                <a:cs typeface="Trebuchet MS"/>
              </a:rPr>
              <a:t>eléctricos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y  </a:t>
            </a:r>
            <a:r>
              <a:rPr dirty="0" sz="1600" spc="-75">
                <a:solidFill>
                  <a:srgbClr val="585858"/>
                </a:solidFill>
                <a:latin typeface="Trebuchet MS"/>
                <a:cs typeface="Trebuchet MS"/>
              </a:rPr>
              <a:t>electrónicos.</a:t>
            </a:r>
            <a:endParaRPr sz="1600">
              <a:latin typeface="Trebuchet MS"/>
              <a:cs typeface="Trebuchet MS"/>
            </a:endParaRPr>
          </a:p>
          <a:p>
            <a:pPr algn="just" marL="228600" marR="102235" indent="-216535">
              <a:lnSpc>
                <a:spcPts val="1730"/>
              </a:lnSpc>
              <a:spcBef>
                <a:spcPts val="101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9235" algn="l"/>
              </a:tabLst>
            </a:pPr>
            <a:r>
              <a:rPr dirty="0" sz="1600" spc="-80">
                <a:solidFill>
                  <a:srgbClr val="585858"/>
                </a:solidFill>
                <a:latin typeface="Trebuchet MS"/>
                <a:cs typeface="Trebuchet MS"/>
              </a:rPr>
              <a:t>Establecer </a:t>
            </a:r>
            <a:r>
              <a:rPr dirty="0" sz="1600" spc="-55">
                <a:solidFill>
                  <a:srgbClr val="585858"/>
                </a:solidFill>
                <a:latin typeface="Trebuchet MS"/>
                <a:cs typeface="Trebuchet MS"/>
              </a:rPr>
              <a:t>criterios </a:t>
            </a:r>
            <a:r>
              <a:rPr dirty="0" sz="1600" spc="-95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dirty="0" sz="1600" spc="-135">
                <a:solidFill>
                  <a:srgbClr val="585858"/>
                </a:solidFill>
                <a:latin typeface="Trebuchet MS"/>
                <a:cs typeface="Trebuchet MS"/>
              </a:rPr>
              <a:t>la </a:t>
            </a:r>
            <a:r>
              <a:rPr dirty="0" sz="1600" spc="-80">
                <a:solidFill>
                  <a:srgbClr val="585858"/>
                </a:solidFill>
                <a:latin typeface="Trebuchet MS"/>
                <a:cs typeface="Trebuchet MS"/>
              </a:rPr>
              <a:t>recolección,  </a:t>
            </a:r>
            <a:r>
              <a:rPr dirty="0" sz="1600" spc="-105">
                <a:solidFill>
                  <a:srgbClr val="585858"/>
                </a:solidFill>
                <a:latin typeface="Trebuchet MS"/>
                <a:cs typeface="Trebuchet MS"/>
              </a:rPr>
              <a:t>tratamiento, </a:t>
            </a:r>
            <a:r>
              <a:rPr dirty="0" sz="1600" spc="-114">
                <a:solidFill>
                  <a:srgbClr val="585858"/>
                </a:solidFill>
                <a:latin typeface="Trebuchet MS"/>
                <a:cs typeface="Trebuchet MS"/>
              </a:rPr>
              <a:t>reciclaje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y </a:t>
            </a:r>
            <a:r>
              <a:rPr dirty="0" sz="1600" spc="-70">
                <a:solidFill>
                  <a:srgbClr val="585858"/>
                </a:solidFill>
                <a:latin typeface="Trebuchet MS"/>
                <a:cs typeface="Trebuchet MS"/>
              </a:rPr>
              <a:t>recuperación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de  </a:t>
            </a:r>
            <a:r>
              <a:rPr dirty="0" sz="1600" spc="-10">
                <a:solidFill>
                  <a:srgbClr val="585858"/>
                </a:solidFill>
                <a:latin typeface="Trebuchet MS"/>
                <a:cs typeface="Trebuchet MS"/>
              </a:rPr>
              <a:t>WEEE.</a:t>
            </a:r>
            <a:endParaRPr sz="1600">
              <a:latin typeface="Trebuchet MS"/>
              <a:cs typeface="Trebuchet MS"/>
            </a:endParaRPr>
          </a:p>
          <a:p>
            <a:pPr marL="228600" marR="5080" indent="-216535">
              <a:lnSpc>
                <a:spcPts val="1730"/>
              </a:lnSpc>
              <a:spcBef>
                <a:spcPts val="985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95">
                <a:solidFill>
                  <a:srgbClr val="585858"/>
                </a:solidFill>
                <a:latin typeface="Trebuchet MS"/>
                <a:cs typeface="Trebuchet MS"/>
              </a:rPr>
              <a:t>La </a:t>
            </a:r>
            <a:r>
              <a:rPr dirty="0" sz="1600" spc="-65">
                <a:solidFill>
                  <a:srgbClr val="585858"/>
                </a:solidFill>
                <a:latin typeface="Trebuchet MS"/>
                <a:cs typeface="Trebuchet MS"/>
              </a:rPr>
              <a:t>Directiva </a:t>
            </a:r>
            <a:r>
              <a:rPr dirty="0" sz="1600" spc="40">
                <a:solidFill>
                  <a:srgbClr val="585858"/>
                </a:solidFill>
                <a:latin typeface="Trebuchet MS"/>
                <a:cs typeface="Trebuchet MS"/>
              </a:rPr>
              <a:t>WEEE </a:t>
            </a:r>
            <a:r>
              <a:rPr dirty="0" sz="1600" spc="-75">
                <a:solidFill>
                  <a:srgbClr val="585858"/>
                </a:solidFill>
                <a:latin typeface="Trebuchet MS"/>
                <a:cs typeface="Trebuchet MS"/>
              </a:rPr>
              <a:t>requiere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que </a:t>
            </a:r>
            <a:r>
              <a:rPr dirty="0" sz="1600" spc="-40">
                <a:solidFill>
                  <a:srgbClr val="585858"/>
                </a:solidFill>
                <a:latin typeface="Trebuchet MS"/>
                <a:cs typeface="Trebuchet MS"/>
              </a:rPr>
              <a:t>los  </a:t>
            </a:r>
            <a:r>
              <a:rPr dirty="0" sz="1600" spc="-50">
                <a:solidFill>
                  <a:srgbClr val="585858"/>
                </a:solidFill>
                <a:latin typeface="Trebuchet MS"/>
                <a:cs typeface="Trebuchet MS"/>
              </a:rPr>
              <a:t>productores </a:t>
            </a:r>
            <a:r>
              <a:rPr dirty="0" sz="1600" spc="-95">
                <a:solidFill>
                  <a:srgbClr val="585858"/>
                </a:solidFill>
                <a:latin typeface="Trebuchet MS"/>
                <a:cs typeface="Trebuchet MS"/>
              </a:rPr>
              <a:t>asuman una </a:t>
            </a:r>
            <a:r>
              <a:rPr dirty="0" sz="1600" spc="-80">
                <a:solidFill>
                  <a:srgbClr val="585858"/>
                </a:solidFill>
                <a:latin typeface="Trebuchet MS"/>
                <a:cs typeface="Trebuchet MS"/>
              </a:rPr>
              <a:t>responsabilidad 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dirty="0" sz="1600" spc="-15">
                <a:solidFill>
                  <a:srgbClr val="585858"/>
                </a:solidFill>
                <a:latin typeface="Trebuchet MS"/>
                <a:cs typeface="Trebuchet MS"/>
              </a:rPr>
              <a:t>por </a:t>
            </a:r>
            <a:r>
              <a:rPr dirty="0" sz="1600" spc="-105">
                <a:solidFill>
                  <a:srgbClr val="585858"/>
                </a:solidFill>
                <a:latin typeface="Trebuchet MS"/>
                <a:cs typeface="Trebuchet MS"/>
              </a:rPr>
              <a:t>vida 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dirty="0" sz="1600" spc="-45">
                <a:solidFill>
                  <a:srgbClr val="585858"/>
                </a:solidFill>
                <a:latin typeface="Trebuchet MS"/>
                <a:cs typeface="Trebuchet MS"/>
              </a:rPr>
              <a:t>sus </a:t>
            </a:r>
            <a:r>
              <a:rPr dirty="0" sz="1600" spc="-50">
                <a:solidFill>
                  <a:srgbClr val="585858"/>
                </a:solidFill>
                <a:latin typeface="Trebuchet MS"/>
                <a:cs typeface="Trebuchet MS"/>
              </a:rPr>
              <a:t>productos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y </a:t>
            </a:r>
            <a:r>
              <a:rPr dirty="0" sz="1600" spc="-95">
                <a:solidFill>
                  <a:srgbClr val="585858"/>
                </a:solidFill>
                <a:latin typeface="Trebuchet MS"/>
                <a:cs typeface="Trebuchet MS"/>
              </a:rPr>
              <a:t>cumplan  </a:t>
            </a:r>
            <a:r>
              <a:rPr dirty="0" sz="1600" spc="-40">
                <a:solidFill>
                  <a:srgbClr val="585858"/>
                </a:solidFill>
                <a:latin typeface="Trebuchet MS"/>
                <a:cs typeface="Trebuchet MS"/>
              </a:rPr>
              <a:t>los </a:t>
            </a:r>
            <a:r>
              <a:rPr dirty="0" sz="1600" spc="-80">
                <a:solidFill>
                  <a:srgbClr val="585858"/>
                </a:solidFill>
                <a:latin typeface="Trebuchet MS"/>
                <a:cs typeface="Trebuchet MS"/>
              </a:rPr>
              <a:t>objetivos</a:t>
            </a:r>
            <a:r>
              <a:rPr dirty="0" sz="1600" spc="-9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585858"/>
                </a:solidFill>
                <a:latin typeface="Trebuchet MS"/>
                <a:cs typeface="Trebuchet MS"/>
              </a:rPr>
              <a:t>establecidos.</a:t>
            </a:r>
            <a:endParaRPr sz="1600">
              <a:latin typeface="Trebuchet MS"/>
              <a:cs typeface="Trebuchet MS"/>
            </a:endParaRPr>
          </a:p>
          <a:p>
            <a:pPr marL="228600" indent="-216535">
              <a:lnSpc>
                <a:spcPts val="1825"/>
              </a:lnSpc>
              <a:spcBef>
                <a:spcPts val="760"/>
              </a:spcBef>
              <a:buClr>
                <a:srgbClr val="CE7142"/>
              </a:buClr>
              <a:buSzPct val="90625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600" spc="-110">
                <a:solidFill>
                  <a:srgbClr val="585858"/>
                </a:solidFill>
                <a:latin typeface="Trebuchet MS"/>
                <a:cs typeface="Trebuchet MS"/>
              </a:rPr>
              <a:t>También </a:t>
            </a:r>
            <a:r>
              <a:rPr dirty="0" sz="1600" spc="-85">
                <a:solidFill>
                  <a:srgbClr val="585858"/>
                </a:solidFill>
                <a:latin typeface="Trebuchet MS"/>
                <a:cs typeface="Trebuchet MS"/>
              </a:rPr>
              <a:t>deberán </a:t>
            </a:r>
            <a:r>
              <a:rPr dirty="0" sz="1600" spc="-45">
                <a:solidFill>
                  <a:srgbClr val="585858"/>
                </a:solidFill>
                <a:latin typeface="Trebuchet MS"/>
                <a:cs typeface="Trebuchet MS"/>
              </a:rPr>
              <a:t>proporcionar</a:t>
            </a:r>
            <a:r>
              <a:rPr dirty="0" sz="1600" spc="-9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585858"/>
                </a:solidFill>
                <a:latin typeface="Trebuchet MS"/>
                <a:cs typeface="Trebuchet MS"/>
              </a:rPr>
              <a:t>datos</a:t>
            </a:r>
            <a:endParaRPr sz="1600">
              <a:latin typeface="Trebuchet MS"/>
              <a:cs typeface="Trebuchet MS"/>
            </a:endParaRPr>
          </a:p>
          <a:p>
            <a:pPr marL="228600">
              <a:lnSpc>
                <a:spcPts val="1825"/>
              </a:lnSpc>
            </a:pPr>
            <a:r>
              <a:rPr dirty="0" sz="1600" spc="-95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dirty="0" sz="1600" spc="-55">
                <a:solidFill>
                  <a:srgbClr val="585858"/>
                </a:solidFill>
                <a:latin typeface="Trebuchet MS"/>
                <a:cs typeface="Trebuchet MS"/>
              </a:rPr>
              <a:t>demostrar </a:t>
            </a:r>
            <a:r>
              <a:rPr dirty="0" sz="1600" spc="-110">
                <a:solidFill>
                  <a:srgbClr val="585858"/>
                </a:solidFill>
                <a:latin typeface="Trebuchet MS"/>
                <a:cs typeface="Trebuchet MS"/>
              </a:rPr>
              <a:t>el</a:t>
            </a:r>
            <a:r>
              <a:rPr dirty="0" sz="1600" spc="-4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585858"/>
                </a:solidFill>
                <a:latin typeface="Trebuchet MS"/>
                <a:cs typeface="Trebuchet MS"/>
              </a:rPr>
              <a:t>cumplimiento.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5864" y="734568"/>
            <a:ext cx="3791712" cy="5388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008" y="606551"/>
            <a:ext cx="11302365" cy="1259205"/>
          </a:xfrm>
          <a:custGeom>
            <a:avLst/>
            <a:gdLst/>
            <a:ahLst/>
            <a:cxnLst/>
            <a:rect l="l" t="t" r="r" b="b"/>
            <a:pathLst>
              <a:path w="11302365" h="1259205">
                <a:moveTo>
                  <a:pt x="0" y="1258824"/>
                </a:moveTo>
                <a:lnTo>
                  <a:pt x="11301984" y="1258824"/>
                </a:lnTo>
                <a:lnTo>
                  <a:pt x="11301984" y="0"/>
                </a:lnTo>
                <a:lnTo>
                  <a:pt x="0" y="0"/>
                </a:lnTo>
                <a:lnTo>
                  <a:pt x="0" y="1258824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30025" y="6521907"/>
            <a:ext cx="1416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0">
                <a:solidFill>
                  <a:srgbClr val="CE7142"/>
                </a:solidFill>
                <a:latin typeface="Trebuchet MS"/>
                <a:cs typeface="Trebuchet MS"/>
              </a:rPr>
              <a:t>27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831" y="6521907"/>
            <a:ext cx="14922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65">
                <a:solidFill>
                  <a:srgbClr val="CE7142"/>
                </a:solidFill>
                <a:latin typeface="Trebuchet MS"/>
                <a:cs typeface="Trebuchet MS"/>
              </a:rPr>
              <a:t>NORAMLIZACIÓN</a:t>
            </a:r>
            <a:r>
              <a:rPr dirty="0" sz="900" spc="-114">
                <a:solidFill>
                  <a:srgbClr val="CE7142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CE7142"/>
                </a:solidFill>
                <a:latin typeface="Trebuchet MS"/>
                <a:cs typeface="Trebuchet MS"/>
              </a:rPr>
              <a:t>TÉCNICA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693" y="1218437"/>
            <a:ext cx="156273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pc="85">
                <a:solidFill>
                  <a:srgbClr val="FFFFFF"/>
                </a:solidFill>
              </a:rPr>
              <a:t>RESUMEN</a:t>
            </a:r>
          </a:p>
        </p:txBody>
      </p:sp>
      <p:sp>
        <p:nvSpPr>
          <p:cNvPr id="6" name="object 6"/>
          <p:cNvSpPr/>
          <p:nvPr/>
        </p:nvSpPr>
        <p:spPr>
          <a:xfrm>
            <a:off x="582168" y="2228088"/>
            <a:ext cx="5422391" cy="36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5768975" marR="18415" indent="-171450">
              <a:lnSpc>
                <a:spcPct val="90100"/>
              </a:lnSpc>
              <a:spcBef>
                <a:spcPts val="290"/>
              </a:spcBef>
              <a:buClr>
                <a:srgbClr val="CE7142"/>
              </a:buClr>
              <a:buSzPct val="93333"/>
              <a:buFont typeface="Arial"/>
              <a:buChar char="•"/>
              <a:tabLst>
                <a:tab pos="5770245" algn="l"/>
              </a:tabLst>
            </a:pPr>
            <a:r>
              <a:rPr dirty="0" spc="150"/>
              <a:t>CADA</a:t>
            </a:r>
            <a:r>
              <a:rPr dirty="0" spc="-105"/>
              <a:t> </a:t>
            </a:r>
            <a:r>
              <a:rPr dirty="0" spc="40"/>
              <a:t>PROYECTO</a:t>
            </a:r>
            <a:r>
              <a:rPr dirty="0" spc="-125"/>
              <a:t> </a:t>
            </a:r>
            <a:r>
              <a:rPr dirty="0" spc="75"/>
              <a:t>DE</a:t>
            </a:r>
            <a:r>
              <a:rPr dirty="0" spc="-65"/>
              <a:t> </a:t>
            </a:r>
            <a:r>
              <a:rPr dirty="0" spc="90"/>
              <a:t>DISEÑO</a:t>
            </a:r>
            <a:r>
              <a:rPr dirty="0" spc="-240"/>
              <a:t> </a:t>
            </a:r>
            <a:r>
              <a:rPr dirty="0" spc="120"/>
              <a:t>AVANZADO</a:t>
            </a:r>
            <a:r>
              <a:rPr dirty="0" spc="-100"/>
              <a:t> </a:t>
            </a:r>
            <a:r>
              <a:rPr dirty="0" spc="25"/>
              <a:t>DEBE</a:t>
            </a:r>
            <a:r>
              <a:rPr dirty="0" spc="-210"/>
              <a:t> </a:t>
            </a:r>
            <a:r>
              <a:rPr dirty="0" spc="95"/>
              <a:t>ABORDAR  </a:t>
            </a:r>
            <a:r>
              <a:rPr dirty="0" spc="50"/>
              <a:t>ESTÁNDARES </a:t>
            </a:r>
            <a:r>
              <a:rPr dirty="0" spc="10"/>
              <a:t>RELEVANTES </a:t>
            </a:r>
            <a:r>
              <a:rPr dirty="0" spc="20"/>
              <a:t>PARA </a:t>
            </a:r>
            <a:r>
              <a:rPr dirty="0" spc="30"/>
              <a:t>SU </a:t>
            </a:r>
            <a:r>
              <a:rPr dirty="0" spc="45"/>
              <a:t>DISCIPLINA </a:t>
            </a:r>
            <a:r>
              <a:rPr dirty="0" spc="90"/>
              <a:t>EN </a:t>
            </a:r>
            <a:r>
              <a:rPr dirty="0" spc="20"/>
              <a:t>LAS  </a:t>
            </a:r>
            <a:r>
              <a:rPr dirty="0" spc="45"/>
              <a:t>RESTRICCIONES </a:t>
            </a:r>
            <a:r>
              <a:rPr dirty="0" spc="75"/>
              <a:t>DE</a:t>
            </a:r>
            <a:r>
              <a:rPr dirty="0" spc="-225"/>
              <a:t> </a:t>
            </a:r>
            <a:r>
              <a:rPr dirty="0" spc="30"/>
              <a:t>DISEÑO.</a:t>
            </a:r>
          </a:p>
          <a:p>
            <a:pPr marL="5768975" marR="243204" indent="-171450">
              <a:lnSpc>
                <a:spcPct val="90100"/>
              </a:lnSpc>
              <a:spcBef>
                <a:spcPts val="944"/>
              </a:spcBef>
              <a:buClr>
                <a:srgbClr val="CE7142"/>
              </a:buClr>
              <a:buSzPct val="93333"/>
              <a:buFont typeface="Arial"/>
              <a:buChar char="•"/>
              <a:tabLst>
                <a:tab pos="5770245" algn="l"/>
              </a:tabLst>
            </a:pPr>
            <a:r>
              <a:rPr dirty="0" spc="20"/>
              <a:t>LAS </a:t>
            </a:r>
            <a:r>
              <a:rPr dirty="0" spc="50"/>
              <a:t>RESTRICCIONES </a:t>
            </a:r>
            <a:r>
              <a:rPr dirty="0" spc="75"/>
              <a:t>DE </a:t>
            </a:r>
            <a:r>
              <a:rPr dirty="0" spc="90"/>
              <a:t>DISEÑO </a:t>
            </a:r>
            <a:r>
              <a:rPr dirty="0" spc="65"/>
              <a:t>DEBEN </a:t>
            </a:r>
            <a:r>
              <a:rPr dirty="0" spc="25"/>
              <a:t>PROBARSE </a:t>
            </a:r>
            <a:r>
              <a:rPr dirty="0" spc="125"/>
              <a:t>A  </a:t>
            </a:r>
            <a:r>
              <a:rPr dirty="0" spc="5"/>
              <a:t>TRAVÉS</a:t>
            </a:r>
            <a:r>
              <a:rPr dirty="0" spc="-114"/>
              <a:t> </a:t>
            </a:r>
            <a:r>
              <a:rPr dirty="0" spc="75"/>
              <a:t>DE</a:t>
            </a:r>
            <a:r>
              <a:rPr dirty="0" spc="-35"/>
              <a:t> </a:t>
            </a:r>
            <a:r>
              <a:rPr dirty="0" spc="20"/>
              <a:t>LAS</a:t>
            </a:r>
            <a:r>
              <a:rPr dirty="0" spc="-65"/>
              <a:t> </a:t>
            </a:r>
            <a:r>
              <a:rPr dirty="0" spc="10"/>
              <a:t>PRUEBAS</a:t>
            </a:r>
            <a:r>
              <a:rPr dirty="0" spc="-90"/>
              <a:t> </a:t>
            </a:r>
            <a:r>
              <a:rPr dirty="0" spc="30"/>
              <a:t>DESCRITAS</a:t>
            </a:r>
            <a:r>
              <a:rPr dirty="0" spc="-114"/>
              <a:t> </a:t>
            </a:r>
            <a:r>
              <a:rPr dirty="0" spc="90"/>
              <a:t>EN</a:t>
            </a:r>
            <a:r>
              <a:rPr dirty="0" spc="-75"/>
              <a:t> </a:t>
            </a:r>
            <a:r>
              <a:rPr dirty="0" spc="50"/>
              <a:t>LA</a:t>
            </a:r>
            <a:r>
              <a:rPr dirty="0" spc="-45"/>
              <a:t> </a:t>
            </a:r>
            <a:r>
              <a:rPr dirty="0" spc="95"/>
              <a:t>SECCIÓN</a:t>
            </a:r>
            <a:r>
              <a:rPr dirty="0" spc="-100"/>
              <a:t> </a:t>
            </a:r>
            <a:r>
              <a:rPr dirty="0" spc="75"/>
              <a:t>DE  </a:t>
            </a:r>
            <a:r>
              <a:rPr dirty="0" spc="30"/>
              <a:t>ESPECIFICACIONES </a:t>
            </a:r>
            <a:r>
              <a:rPr dirty="0" spc="75"/>
              <a:t>DE</a:t>
            </a:r>
            <a:r>
              <a:rPr dirty="0" spc="-210"/>
              <a:t> </a:t>
            </a:r>
            <a:r>
              <a:rPr dirty="0" spc="-15"/>
              <a:t>PRUEBA.</a:t>
            </a:r>
          </a:p>
          <a:p>
            <a:pPr marL="5768975" indent="-171450">
              <a:lnSpc>
                <a:spcPts val="1705"/>
              </a:lnSpc>
              <a:spcBef>
                <a:spcPts val="790"/>
              </a:spcBef>
              <a:buClr>
                <a:srgbClr val="CE7142"/>
              </a:buClr>
              <a:buSzPct val="93333"/>
              <a:buFont typeface="Arial"/>
              <a:buChar char="•"/>
              <a:tabLst>
                <a:tab pos="5770245" algn="l"/>
              </a:tabLst>
            </a:pPr>
            <a:r>
              <a:rPr dirty="0" spc="60"/>
              <a:t>LOS</a:t>
            </a:r>
            <a:r>
              <a:rPr dirty="0" spc="-70"/>
              <a:t> </a:t>
            </a:r>
            <a:r>
              <a:rPr dirty="0" spc="30"/>
              <a:t>RESULTADOS</a:t>
            </a:r>
            <a:r>
              <a:rPr dirty="0" spc="-140"/>
              <a:t> </a:t>
            </a:r>
            <a:r>
              <a:rPr dirty="0" spc="75"/>
              <a:t>DE</a:t>
            </a:r>
            <a:r>
              <a:rPr dirty="0" spc="-40"/>
              <a:t> </a:t>
            </a:r>
            <a:r>
              <a:rPr dirty="0" spc="20"/>
              <a:t>LAS</a:t>
            </a:r>
            <a:r>
              <a:rPr dirty="0" spc="-70"/>
              <a:t> </a:t>
            </a:r>
            <a:r>
              <a:rPr dirty="0" spc="10"/>
              <a:t>PRUEBAS</a:t>
            </a:r>
            <a:r>
              <a:rPr dirty="0" spc="-95"/>
              <a:t> </a:t>
            </a:r>
            <a:r>
              <a:rPr dirty="0" spc="65"/>
              <a:t>DEBEN</a:t>
            </a:r>
            <a:r>
              <a:rPr dirty="0" spc="-75"/>
              <a:t> </a:t>
            </a:r>
            <a:r>
              <a:rPr dirty="0" spc="55"/>
              <a:t>INFORMARSE</a:t>
            </a:r>
          </a:p>
          <a:p>
            <a:pPr marL="5768975">
              <a:lnSpc>
                <a:spcPts val="1705"/>
              </a:lnSpc>
            </a:pPr>
            <a:r>
              <a:rPr dirty="0" spc="90"/>
              <a:t>EN</a:t>
            </a:r>
            <a:r>
              <a:rPr dirty="0" spc="-80"/>
              <a:t> </a:t>
            </a:r>
            <a:r>
              <a:rPr dirty="0" spc="50"/>
              <a:t>LA</a:t>
            </a:r>
            <a:r>
              <a:rPr dirty="0" spc="-45"/>
              <a:t> </a:t>
            </a:r>
            <a:r>
              <a:rPr dirty="0" spc="100"/>
              <a:t>SECCIÓN</a:t>
            </a:r>
            <a:r>
              <a:rPr dirty="0" spc="-120"/>
              <a:t> </a:t>
            </a:r>
            <a:r>
              <a:rPr dirty="0" spc="75"/>
              <a:t>DE</a:t>
            </a:r>
            <a:r>
              <a:rPr dirty="0" spc="-65"/>
              <a:t> </a:t>
            </a:r>
            <a:r>
              <a:rPr dirty="0" spc="55"/>
              <a:t>CERTIFICACIÓN</a:t>
            </a:r>
            <a:r>
              <a:rPr dirty="0" spc="-120"/>
              <a:t> </a:t>
            </a:r>
            <a:r>
              <a:rPr dirty="0" spc="75"/>
              <a:t>DE</a:t>
            </a:r>
            <a:r>
              <a:rPr dirty="0" spc="-60"/>
              <a:t> </a:t>
            </a:r>
            <a:r>
              <a:rPr dirty="0" spc="-20"/>
              <a:t>PRUEBAS.</a:t>
            </a:r>
          </a:p>
          <a:p>
            <a:pPr marL="5768975" indent="-171450">
              <a:lnSpc>
                <a:spcPts val="1705"/>
              </a:lnSpc>
              <a:spcBef>
                <a:spcPts val="795"/>
              </a:spcBef>
              <a:buClr>
                <a:srgbClr val="CE7142"/>
              </a:buClr>
              <a:buSzPct val="93333"/>
              <a:buFont typeface="Arial"/>
              <a:buChar char="•"/>
              <a:tabLst>
                <a:tab pos="5770245" algn="l"/>
              </a:tabLst>
            </a:pPr>
            <a:r>
              <a:rPr dirty="0" spc="50"/>
              <a:t>LA</a:t>
            </a:r>
            <a:r>
              <a:rPr dirty="0" spc="-45"/>
              <a:t> </a:t>
            </a:r>
            <a:r>
              <a:rPr dirty="0" spc="95"/>
              <a:t>DEMOSTRACIÓN</a:t>
            </a:r>
            <a:r>
              <a:rPr dirty="0" spc="-114"/>
              <a:t> </a:t>
            </a:r>
            <a:r>
              <a:rPr dirty="0" spc="40"/>
              <a:t>FINAL</a:t>
            </a:r>
            <a:r>
              <a:rPr dirty="0" spc="-90"/>
              <a:t> </a:t>
            </a:r>
            <a:r>
              <a:rPr dirty="0" spc="45"/>
              <a:t>DEL</a:t>
            </a:r>
            <a:r>
              <a:rPr dirty="0" spc="-65"/>
              <a:t> </a:t>
            </a:r>
            <a:r>
              <a:rPr dirty="0" spc="40"/>
              <a:t>PROYECTO</a:t>
            </a:r>
            <a:r>
              <a:rPr dirty="0" spc="-135"/>
              <a:t> </a:t>
            </a:r>
            <a:r>
              <a:rPr dirty="0" spc="25"/>
              <a:t>DEBE</a:t>
            </a:r>
            <a:r>
              <a:rPr dirty="0" spc="-60"/>
              <a:t> </a:t>
            </a:r>
            <a:r>
              <a:rPr dirty="0" spc="60"/>
              <a:t>INCLUIR</a:t>
            </a:r>
          </a:p>
          <a:p>
            <a:pPr marL="5768975">
              <a:lnSpc>
                <a:spcPts val="1705"/>
              </a:lnSpc>
            </a:pPr>
            <a:r>
              <a:rPr dirty="0" spc="145"/>
              <a:t>UNA</a:t>
            </a:r>
            <a:r>
              <a:rPr dirty="0" spc="-80"/>
              <a:t> </a:t>
            </a:r>
            <a:r>
              <a:rPr dirty="0" spc="95"/>
              <a:t>DEMOSTRACIÓN</a:t>
            </a:r>
            <a:r>
              <a:rPr dirty="0" spc="-125"/>
              <a:t> </a:t>
            </a:r>
            <a:r>
              <a:rPr dirty="0" spc="70"/>
              <a:t>"EN</a:t>
            </a:r>
            <a:r>
              <a:rPr dirty="0" spc="-290"/>
              <a:t> </a:t>
            </a:r>
            <a:r>
              <a:rPr dirty="0" spc="45"/>
              <a:t>VIVO"</a:t>
            </a:r>
            <a:r>
              <a:rPr dirty="0" spc="-75"/>
              <a:t> </a:t>
            </a:r>
            <a:r>
              <a:rPr dirty="0" spc="75"/>
              <a:t>DE</a:t>
            </a:r>
            <a:r>
              <a:rPr dirty="0" spc="-60"/>
              <a:t> </a:t>
            </a:r>
            <a:r>
              <a:rPr dirty="0" spc="35"/>
              <a:t>SU</a:t>
            </a:r>
            <a:r>
              <a:rPr dirty="0" spc="-65"/>
              <a:t> </a:t>
            </a:r>
            <a:r>
              <a:rPr dirty="0" spc="5"/>
              <a:t>PROYECTO,</a:t>
            </a:r>
          </a:p>
          <a:p>
            <a:pPr marL="5768975" marR="5080" indent="-171450">
              <a:lnSpc>
                <a:spcPts val="1610"/>
              </a:lnSpc>
              <a:spcBef>
                <a:spcPts val="1005"/>
              </a:spcBef>
              <a:buClr>
                <a:srgbClr val="CE7142"/>
              </a:buClr>
              <a:buSzPct val="93333"/>
              <a:buFont typeface="Arial"/>
              <a:buChar char="•"/>
              <a:tabLst>
                <a:tab pos="5770245" algn="l"/>
              </a:tabLst>
            </a:pPr>
            <a:r>
              <a:rPr dirty="0" spc="80"/>
              <a:t>INCLUIDA</a:t>
            </a:r>
            <a:r>
              <a:rPr dirty="0" spc="-120"/>
              <a:t> </a:t>
            </a:r>
            <a:r>
              <a:rPr dirty="0" spc="145"/>
              <a:t>UNA</a:t>
            </a:r>
            <a:r>
              <a:rPr dirty="0" spc="-65"/>
              <a:t> </a:t>
            </a:r>
            <a:r>
              <a:rPr dirty="0" spc="95"/>
              <a:t>DEMOSTRACIÓN</a:t>
            </a:r>
            <a:r>
              <a:rPr dirty="0" spc="-120"/>
              <a:t> </a:t>
            </a:r>
            <a:r>
              <a:rPr dirty="0" spc="75"/>
              <a:t>DE</a:t>
            </a:r>
            <a:r>
              <a:rPr dirty="0" spc="-55"/>
              <a:t> </a:t>
            </a:r>
            <a:r>
              <a:rPr dirty="0" spc="185"/>
              <a:t>CÓMO</a:t>
            </a:r>
            <a:r>
              <a:rPr dirty="0" spc="-65"/>
              <a:t> </a:t>
            </a:r>
            <a:r>
              <a:rPr dirty="0" spc="40"/>
              <a:t>CUMPLE</a:t>
            </a:r>
            <a:r>
              <a:rPr dirty="0" spc="-110"/>
              <a:t> </a:t>
            </a:r>
            <a:r>
              <a:rPr dirty="0" spc="204"/>
              <a:t>CON  </a:t>
            </a:r>
            <a:r>
              <a:rPr dirty="0" spc="15"/>
              <a:t>SUS</a:t>
            </a:r>
            <a:r>
              <a:rPr dirty="0" spc="-70"/>
              <a:t> </a:t>
            </a:r>
            <a:r>
              <a:rPr dirty="0" spc="35"/>
              <a:t>LIMITACIONES</a:t>
            </a:r>
            <a:r>
              <a:rPr dirty="0" spc="-114"/>
              <a:t> </a:t>
            </a:r>
            <a:r>
              <a:rPr dirty="0" spc="60"/>
              <a:t>CRÍTICAS</a:t>
            </a:r>
            <a:r>
              <a:rPr dirty="0" spc="-140"/>
              <a:t> </a:t>
            </a:r>
            <a:r>
              <a:rPr dirty="0" spc="75"/>
              <a:t>DE</a:t>
            </a:r>
            <a:r>
              <a:rPr dirty="0" spc="-35"/>
              <a:t> </a:t>
            </a:r>
            <a:r>
              <a:rPr dirty="0" spc="30"/>
              <a:t>DISEÑO.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587" y="6545821"/>
            <a:ext cx="1458175" cy="102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198120" rIns="0" bIns="0" rtlCol="0" vert="horz">
            <a:spAutoFit/>
          </a:bodyPr>
          <a:lstStyle/>
          <a:p>
            <a:pPr marL="227329" marR="1470660">
              <a:lnSpc>
                <a:spcPct val="100000"/>
              </a:lnSpc>
              <a:spcBef>
                <a:spcPts val="1560"/>
              </a:spcBef>
            </a:pPr>
            <a:r>
              <a:rPr dirty="0" spc="254">
                <a:solidFill>
                  <a:srgbClr val="FFFFFF"/>
                </a:solidFill>
              </a:rPr>
              <a:t>¿COMO</a:t>
            </a:r>
            <a:r>
              <a:rPr dirty="0" spc="-105">
                <a:solidFill>
                  <a:srgbClr val="FFFFFF"/>
                </a:solidFill>
              </a:rPr>
              <a:t> </a:t>
            </a:r>
            <a:r>
              <a:rPr dirty="0" spc="130">
                <a:solidFill>
                  <a:srgbClr val="FFFFFF"/>
                </a:solidFill>
              </a:rPr>
              <a:t>HACE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 spc="290">
                <a:solidFill>
                  <a:srgbClr val="FFFFFF"/>
                </a:solidFill>
              </a:rPr>
              <a:t>UN</a:t>
            </a:r>
            <a:r>
              <a:rPr dirty="0" spc="-70">
                <a:solidFill>
                  <a:srgbClr val="FFFFFF"/>
                </a:solidFill>
              </a:rPr>
              <a:t> </a:t>
            </a:r>
            <a:r>
              <a:rPr dirty="0" spc="110">
                <a:solidFill>
                  <a:srgbClr val="FFFFFF"/>
                </a:solidFill>
              </a:rPr>
              <a:t>INGENIERO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45">
                <a:solidFill>
                  <a:srgbClr val="FFFFFF"/>
                </a:solidFill>
              </a:rPr>
              <a:t>PARA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 spc="20">
                <a:solidFill>
                  <a:srgbClr val="FFFFFF"/>
                </a:solidFill>
              </a:rPr>
              <a:t>SASTIFACER</a:t>
            </a:r>
            <a:r>
              <a:rPr dirty="0" spc="-500">
                <a:solidFill>
                  <a:srgbClr val="FFFFFF"/>
                </a:solidFill>
              </a:rPr>
              <a:t> </a:t>
            </a:r>
            <a:r>
              <a:rPr dirty="0" spc="140">
                <a:solidFill>
                  <a:srgbClr val="FFFFFF"/>
                </a:solidFill>
              </a:rPr>
              <a:t>TODAS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35">
                <a:solidFill>
                  <a:srgbClr val="FFFFFF"/>
                </a:solidFill>
              </a:rPr>
              <a:t>LAS  </a:t>
            </a:r>
            <a:r>
              <a:rPr dirty="0" spc="100">
                <a:solidFill>
                  <a:srgbClr val="FFFFFF"/>
                </a:solidFill>
              </a:rPr>
              <a:t>NECESIDADES </a:t>
            </a:r>
            <a:r>
              <a:rPr dirty="0" spc="145">
                <a:solidFill>
                  <a:srgbClr val="FFFFFF"/>
                </a:solidFill>
              </a:rPr>
              <a:t>DE </a:t>
            </a:r>
            <a:r>
              <a:rPr dirty="0" spc="285">
                <a:solidFill>
                  <a:srgbClr val="FFFFFF"/>
                </a:solidFill>
              </a:rPr>
              <a:t>UN</a:t>
            </a:r>
            <a:r>
              <a:rPr dirty="0" spc="-550">
                <a:solidFill>
                  <a:srgbClr val="FFFFFF"/>
                </a:solidFill>
              </a:rPr>
              <a:t> </a:t>
            </a:r>
            <a:r>
              <a:rPr dirty="0" spc="55">
                <a:solidFill>
                  <a:srgbClr val="FFFFFF"/>
                </a:solidFill>
              </a:rPr>
              <a:t>PROYECTO?</a:t>
            </a:r>
          </a:p>
        </p:txBody>
      </p:sp>
      <p:sp>
        <p:nvSpPr>
          <p:cNvPr id="4" name="object 4"/>
          <p:cNvSpPr/>
          <p:nvPr/>
        </p:nvSpPr>
        <p:spPr>
          <a:xfrm>
            <a:off x="582168" y="2228049"/>
            <a:ext cx="5422391" cy="3633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355" y="2208276"/>
            <a:ext cx="5462270" cy="3672840"/>
          </a:xfrm>
          <a:custGeom>
            <a:avLst/>
            <a:gdLst/>
            <a:ahLst/>
            <a:cxnLst/>
            <a:rect l="l" t="t" r="r" b="b"/>
            <a:pathLst>
              <a:path w="5462270" h="3672840">
                <a:moveTo>
                  <a:pt x="0" y="3672840"/>
                </a:moveTo>
                <a:lnTo>
                  <a:pt x="5462016" y="3672840"/>
                </a:lnTo>
                <a:lnTo>
                  <a:pt x="5462016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39624">
            <a:solidFill>
              <a:srgbClr val="BB2F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68592" y="2208657"/>
            <a:ext cx="4371975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/>
              <a:t>	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“It's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dirty="0" sz="1800" spc="70" b="1">
                <a:solidFill>
                  <a:srgbClr val="404040"/>
                </a:solidFill>
                <a:latin typeface="Trebuchet MS"/>
                <a:cs typeface="Trebuchet MS"/>
              </a:rPr>
              <a:t>common </a:t>
            </a:r>
            <a:r>
              <a:rPr dirty="0" sz="1800" spc="-60" b="1">
                <a:solidFill>
                  <a:srgbClr val="404040"/>
                </a:solidFill>
                <a:latin typeface="Trebuchet MS"/>
                <a:cs typeface="Trebuchet MS"/>
              </a:rPr>
              <a:t>joke </a:t>
            </a:r>
            <a:r>
              <a:rPr dirty="0" sz="1800" spc="45" b="1">
                <a:solidFill>
                  <a:srgbClr val="404040"/>
                </a:solidFill>
                <a:latin typeface="Trebuchet MS"/>
                <a:cs typeface="Trebuchet MS"/>
              </a:rPr>
              <a:t>amongst 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those 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people 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who 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dirty="0" sz="1800" spc="30" b="1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try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design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things </a:t>
            </a:r>
            <a:r>
              <a:rPr dirty="0" sz="1800" spc="20" b="1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dirty="0" sz="1800" spc="-2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materials  </a:t>
            </a:r>
            <a:r>
              <a:rPr dirty="0" sz="1800" spc="25" b="1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say 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something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like, </a:t>
            </a:r>
            <a:r>
              <a:rPr dirty="0" sz="1800" spc="35" b="1">
                <a:solidFill>
                  <a:srgbClr val="404040"/>
                </a:solidFill>
                <a:latin typeface="Trebuchet MS"/>
                <a:cs typeface="Trebuchet MS"/>
              </a:rPr>
              <a:t>"Well, </a:t>
            </a:r>
            <a:r>
              <a:rPr dirty="0" sz="1800" spc="25" b="1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satisfy  all 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design 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constraints, 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we'll </a:t>
            </a:r>
            <a:r>
              <a:rPr dirty="0" sz="1800" spc="-50" b="1">
                <a:solidFill>
                  <a:srgbClr val="404040"/>
                </a:solidFill>
                <a:latin typeface="Trebuchet MS"/>
                <a:cs typeface="Trebuchet MS"/>
              </a:rPr>
              <a:t>just  </a:t>
            </a:r>
            <a:r>
              <a:rPr dirty="0" sz="1800" spc="20" b="1">
                <a:solidFill>
                  <a:srgbClr val="404040"/>
                </a:solidFill>
                <a:latin typeface="Trebuchet MS"/>
                <a:cs typeface="Trebuchet MS"/>
              </a:rPr>
              <a:t>make 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dirty="0" sz="1800" spc="20" b="1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unobtanium". </a:t>
            </a:r>
            <a:r>
              <a:rPr dirty="0" sz="1800" spc="25" b="1">
                <a:solidFill>
                  <a:srgbClr val="404040"/>
                </a:solidFill>
                <a:latin typeface="Trebuchet MS"/>
                <a:cs typeface="Trebuchet MS"/>
              </a:rPr>
              <a:t>It's  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shorthand 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for the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unfortunate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truth  that 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every 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material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30" b="1">
                <a:solidFill>
                  <a:srgbClr val="404040"/>
                </a:solidFill>
                <a:latin typeface="Trebuchet MS"/>
                <a:cs typeface="Trebuchet MS"/>
              </a:rPr>
              <a:t>shortcoming 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any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serious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design 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problem  </a:t>
            </a:r>
            <a:r>
              <a:rPr dirty="0" sz="1800" spc="-45" b="1">
                <a:solidFill>
                  <a:srgbClr val="404040"/>
                </a:solidFill>
                <a:latin typeface="Trebuchet MS"/>
                <a:cs typeface="Trebuchet MS"/>
              </a:rPr>
              <a:t>involves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tradeoffs.”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3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6268592" y="5178678"/>
            <a:ext cx="14224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55">
                <a:solidFill>
                  <a:srgbClr val="CE7142"/>
                </a:solidFill>
                <a:latin typeface="Wingdings"/>
                <a:cs typeface="Wingdings"/>
              </a:rPr>
              <a:t>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2681" y="5160391"/>
            <a:ext cx="146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35" b="1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dirty="0" sz="1800" spc="-4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404040"/>
                </a:solidFill>
                <a:latin typeface="Trebuchet MS"/>
                <a:cs typeface="Trebuchet MS"/>
              </a:rPr>
              <a:t>Avatar </a:t>
            </a:r>
            <a:r>
              <a:rPr dirty="0" sz="1800" spc="-70" b="1">
                <a:solidFill>
                  <a:srgbClr val="404040"/>
                </a:solidFill>
                <a:latin typeface="Trebuchet MS"/>
                <a:cs typeface="Trebuchet MS"/>
              </a:rPr>
              <a:t>2010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587" y="6545821"/>
            <a:ext cx="1458175" cy="102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-65">
                <a:solidFill>
                  <a:srgbClr val="FFFFFF"/>
                </a:solidFill>
              </a:rPr>
              <a:t>EL </a:t>
            </a:r>
            <a:r>
              <a:rPr dirty="0" spc="55">
                <a:solidFill>
                  <a:srgbClr val="FFFFFF"/>
                </a:solidFill>
              </a:rPr>
              <a:t>MISTERIO </a:t>
            </a:r>
            <a:r>
              <a:rPr dirty="0" spc="145">
                <a:solidFill>
                  <a:srgbClr val="FFFFFF"/>
                </a:solidFill>
              </a:rPr>
              <a:t>DE </a:t>
            </a:r>
            <a:r>
              <a:rPr dirty="0" spc="100">
                <a:solidFill>
                  <a:srgbClr val="FFFFFF"/>
                </a:solidFill>
              </a:rPr>
              <a:t>LOS</a:t>
            </a:r>
            <a:r>
              <a:rPr dirty="0" spc="-515">
                <a:solidFill>
                  <a:srgbClr val="FFFFFF"/>
                </a:solidFill>
              </a:rPr>
              <a:t> </a:t>
            </a:r>
            <a:r>
              <a:rPr dirty="0" spc="90">
                <a:solidFill>
                  <a:srgbClr val="FFFFFF"/>
                </a:solidFill>
              </a:rPr>
              <a:t>ESTÁNDARES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993" y="1983105"/>
            <a:ext cx="5078730" cy="145034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17500" marR="5080" indent="-305435">
              <a:lnSpc>
                <a:spcPct val="89900"/>
              </a:lnSpc>
              <a:spcBef>
                <a:spcPts val="310"/>
              </a:spcBef>
              <a:buClr>
                <a:srgbClr val="CE7142"/>
              </a:buClr>
              <a:buSzPct val="9117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700" spc="-95">
                <a:solidFill>
                  <a:srgbClr val="404040"/>
                </a:solidFill>
                <a:latin typeface="Trebuchet MS"/>
                <a:cs typeface="Trebuchet MS"/>
              </a:rPr>
              <a:t>“Standards 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generally </a:t>
            </a:r>
            <a:r>
              <a:rPr dirty="0" sz="1700" spc="-70">
                <a:solidFill>
                  <a:srgbClr val="404040"/>
                </a:solidFill>
                <a:latin typeface="Trebuchet MS"/>
                <a:cs typeface="Trebuchet MS"/>
              </a:rPr>
              <a:t>go </a:t>
            </a:r>
            <a:r>
              <a:rPr dirty="0" sz="1700" spc="-85">
                <a:solidFill>
                  <a:srgbClr val="404040"/>
                </a:solidFill>
                <a:latin typeface="Trebuchet MS"/>
                <a:cs typeface="Trebuchet MS"/>
              </a:rPr>
              <a:t>unnoticed.They </a:t>
            </a:r>
            <a:r>
              <a:rPr dirty="0" sz="1700" spc="-105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dirty="0" sz="1700" spc="-75">
                <a:solidFill>
                  <a:srgbClr val="404040"/>
                </a:solidFill>
                <a:latin typeface="Trebuchet MS"/>
                <a:cs typeface="Trebuchet MS"/>
              </a:rPr>
              <a:t>mostly  </a:t>
            </a:r>
            <a:r>
              <a:rPr dirty="0" sz="1700" spc="-125">
                <a:solidFill>
                  <a:srgbClr val="404040"/>
                </a:solidFill>
                <a:latin typeface="Trebuchet MS"/>
                <a:cs typeface="Trebuchet MS"/>
              </a:rPr>
              <a:t>quiet, </a:t>
            </a: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unseen 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forces, </a:t>
            </a:r>
            <a:r>
              <a:rPr dirty="0" sz="1700" spc="-75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dirty="0" sz="1700" spc="-105">
                <a:solidFill>
                  <a:srgbClr val="404040"/>
                </a:solidFill>
                <a:latin typeface="Trebuchet MS"/>
                <a:cs typeface="Trebuchet MS"/>
              </a:rPr>
              <a:t>as specifications,</a:t>
            </a:r>
            <a:r>
              <a:rPr dirty="0" sz="1700" spc="-3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404040"/>
                </a:solidFill>
                <a:latin typeface="Trebuchet MS"/>
                <a:cs typeface="Trebuchet MS"/>
              </a:rPr>
              <a:t>regulations,  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700" spc="-70">
                <a:solidFill>
                  <a:srgbClr val="404040"/>
                </a:solidFill>
                <a:latin typeface="Trebuchet MS"/>
                <a:cs typeface="Trebuchet MS"/>
              </a:rPr>
              <a:t>protocols, </a:t>
            </a:r>
            <a:r>
              <a:rPr dirty="0" sz="1700" spc="-114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dirty="0" sz="1700" spc="-70">
                <a:solidFill>
                  <a:srgbClr val="404040"/>
                </a:solidFill>
                <a:latin typeface="Trebuchet MS"/>
                <a:cs typeface="Trebuchet MS"/>
              </a:rPr>
              <a:t>ensure </a:t>
            </a:r>
            <a:r>
              <a:rPr dirty="0" sz="1700" spc="-114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dirty="0" sz="1700" spc="-85">
                <a:solidFill>
                  <a:srgbClr val="404040"/>
                </a:solidFill>
                <a:latin typeface="Trebuchet MS"/>
                <a:cs typeface="Trebuchet MS"/>
              </a:rPr>
              <a:t>things </a:t>
            </a:r>
            <a:r>
              <a:rPr dirty="0" sz="1700" spc="-20">
                <a:solidFill>
                  <a:srgbClr val="404040"/>
                </a:solidFill>
                <a:latin typeface="Trebuchet MS"/>
                <a:cs typeface="Trebuchet MS"/>
              </a:rPr>
              <a:t>work </a:t>
            </a:r>
            <a:r>
              <a:rPr dirty="0" sz="1700" spc="-105">
                <a:solidFill>
                  <a:srgbClr val="404040"/>
                </a:solidFill>
                <a:latin typeface="Trebuchet MS"/>
                <a:cs typeface="Trebuchet MS"/>
              </a:rPr>
              <a:t>properly,  </a:t>
            </a:r>
            <a:r>
              <a:rPr dirty="0" sz="1700" spc="-125">
                <a:solidFill>
                  <a:srgbClr val="404040"/>
                </a:solidFill>
                <a:latin typeface="Trebuchet MS"/>
                <a:cs typeface="Trebuchet MS"/>
              </a:rPr>
              <a:t>interactively, 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700" spc="-100">
                <a:solidFill>
                  <a:srgbClr val="404040"/>
                </a:solidFill>
                <a:latin typeface="Trebuchet MS"/>
                <a:cs typeface="Trebuchet MS"/>
              </a:rPr>
              <a:t>responsibly. </a:t>
            </a:r>
            <a:r>
              <a:rPr dirty="0" sz="1700" spc="3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dirty="0" sz="1700" spc="-90">
                <a:solidFill>
                  <a:srgbClr val="404040"/>
                </a:solidFill>
                <a:latin typeface="Trebuchet MS"/>
                <a:cs typeface="Trebuchet MS"/>
              </a:rPr>
              <a:t>standards </a:t>
            </a:r>
            <a:r>
              <a:rPr dirty="0" sz="1700" spc="-75">
                <a:solidFill>
                  <a:srgbClr val="404040"/>
                </a:solidFill>
                <a:latin typeface="Trebuchet MS"/>
                <a:cs typeface="Trebuchet MS"/>
              </a:rPr>
              <a:t>come  </a:t>
            </a:r>
            <a:r>
              <a:rPr dirty="0" sz="1700" spc="-85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dirty="0" sz="1700" spc="-7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700" spc="-17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mystery </a:t>
            </a:r>
            <a:r>
              <a:rPr dirty="0" sz="1700" spc="-35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700" spc="-55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dirty="0" sz="1700" spc="-85">
                <a:solidFill>
                  <a:srgbClr val="404040"/>
                </a:solidFill>
                <a:latin typeface="Trebuchet MS"/>
                <a:cs typeface="Trebuchet MS"/>
              </a:rPr>
              <a:t>people </a:t>
            </a:r>
            <a:r>
              <a:rPr dirty="0" sz="1700" spc="-6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dirty="0" sz="1700" spc="-100">
                <a:solidFill>
                  <a:srgbClr val="404040"/>
                </a:solidFill>
                <a:latin typeface="Trebuchet MS"/>
                <a:cs typeface="Trebuchet MS"/>
              </a:rPr>
              <a:t>they 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even  </a:t>
            </a:r>
            <a:r>
              <a:rPr dirty="0" sz="1700" spc="-55">
                <a:solidFill>
                  <a:srgbClr val="404040"/>
                </a:solidFill>
                <a:latin typeface="Trebuchet MS"/>
                <a:cs typeface="Trebuchet MS"/>
              </a:rPr>
              <a:t>ponder </a:t>
            </a:r>
            <a:r>
              <a:rPr dirty="0" sz="1700" spc="-9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700" spc="-114">
                <a:solidFill>
                  <a:srgbClr val="404040"/>
                </a:solidFill>
                <a:latin typeface="Trebuchet MS"/>
                <a:cs typeface="Trebuchet MS"/>
              </a:rPr>
              <a:t>question.”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93" y="4233417"/>
            <a:ext cx="5045710" cy="111188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17500" marR="5080" indent="-305435">
              <a:lnSpc>
                <a:spcPct val="90000"/>
              </a:lnSpc>
              <a:spcBef>
                <a:spcPts val="305"/>
              </a:spcBef>
              <a:buClr>
                <a:srgbClr val="CE7142"/>
              </a:buClr>
              <a:buSzPct val="9117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700" spc="-90" b="1">
                <a:solidFill>
                  <a:srgbClr val="404040"/>
                </a:solidFill>
                <a:latin typeface="Trebuchet MS"/>
                <a:cs typeface="Trebuchet MS"/>
              </a:rPr>
              <a:t>John</a:t>
            </a:r>
            <a:r>
              <a:rPr dirty="0" sz="17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Trebuchet MS"/>
                <a:cs typeface="Trebuchet MS"/>
              </a:rPr>
              <a:t>Gibbons,</a:t>
            </a:r>
            <a:r>
              <a:rPr dirty="0" sz="1700" spc="-16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rebuchet MS"/>
                <a:cs typeface="Trebuchet MS"/>
              </a:rPr>
              <a:t>Forward</a:t>
            </a:r>
            <a:r>
              <a:rPr dirty="0" sz="1700" spc="-9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30" b="1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7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rebuchet MS"/>
                <a:cs typeface="Trebuchet MS"/>
              </a:rPr>
              <a:t>U.</a:t>
            </a:r>
            <a:r>
              <a:rPr dirty="0" sz="1700" spc="-18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Trebuchet MS"/>
                <a:cs typeface="Trebuchet MS"/>
              </a:rPr>
              <a:t>S.</a:t>
            </a:r>
            <a:r>
              <a:rPr dirty="0" sz="1700" spc="-2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35" b="1">
                <a:solidFill>
                  <a:srgbClr val="404040"/>
                </a:solidFill>
                <a:latin typeface="Trebuchet MS"/>
                <a:cs typeface="Trebuchet MS"/>
              </a:rPr>
              <a:t>Congress</a:t>
            </a:r>
            <a:r>
              <a:rPr dirty="0" sz="1700" spc="-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Trebuchet MS"/>
                <a:cs typeface="Trebuchet MS"/>
              </a:rPr>
              <a:t>Office  </a:t>
            </a:r>
            <a:r>
              <a:rPr dirty="0" sz="1700" spc="-35" b="1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700" spc="-20" b="1">
                <a:solidFill>
                  <a:srgbClr val="404040"/>
                </a:solidFill>
                <a:latin typeface="Trebuchet MS"/>
                <a:cs typeface="Trebuchet MS"/>
              </a:rPr>
              <a:t>Technology </a:t>
            </a:r>
            <a:r>
              <a:rPr dirty="0" sz="1700" spc="25" b="1">
                <a:solidFill>
                  <a:srgbClr val="404040"/>
                </a:solidFill>
                <a:latin typeface="Trebuchet MS"/>
                <a:cs typeface="Trebuchet MS"/>
              </a:rPr>
              <a:t>Assessment </a:t>
            </a:r>
            <a:r>
              <a:rPr dirty="0" sz="1700" spc="-15" b="1">
                <a:solidFill>
                  <a:srgbClr val="404040"/>
                </a:solidFill>
                <a:latin typeface="Trebuchet MS"/>
                <a:cs typeface="Trebuchet MS"/>
              </a:rPr>
              <a:t>TCT-512, </a:t>
            </a:r>
            <a:r>
              <a:rPr dirty="0" sz="1700" spc="-50" b="1" i="1">
                <a:solidFill>
                  <a:srgbClr val="404040"/>
                </a:solidFill>
                <a:latin typeface="Trebuchet MS"/>
                <a:cs typeface="Trebuchet MS"/>
              </a:rPr>
              <a:t>Global  </a:t>
            </a:r>
            <a:r>
              <a:rPr dirty="0" sz="1700" spc="-95" b="1" i="1">
                <a:solidFill>
                  <a:srgbClr val="404040"/>
                </a:solidFill>
                <a:latin typeface="Trebuchet MS"/>
                <a:cs typeface="Trebuchet MS"/>
              </a:rPr>
              <a:t>Standards: </a:t>
            </a:r>
            <a:r>
              <a:rPr dirty="0" sz="1700" spc="-65" b="1" i="1">
                <a:solidFill>
                  <a:srgbClr val="404040"/>
                </a:solidFill>
                <a:latin typeface="Trebuchet MS"/>
                <a:cs typeface="Trebuchet MS"/>
              </a:rPr>
              <a:t>Building </a:t>
            </a:r>
            <a:r>
              <a:rPr dirty="0" sz="1700" spc="-50" b="1" i="1">
                <a:solidFill>
                  <a:srgbClr val="404040"/>
                </a:solidFill>
                <a:latin typeface="Trebuchet MS"/>
                <a:cs typeface="Trebuchet MS"/>
              </a:rPr>
              <a:t>Blocks </a:t>
            </a:r>
            <a:r>
              <a:rPr dirty="0" sz="1700" spc="-90" b="1" i="1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700" spc="-75" b="1" i="1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700" spc="-70" b="1" i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0" b="1" i="1">
                <a:solidFill>
                  <a:srgbClr val="404040"/>
                </a:solidFill>
                <a:latin typeface="Trebuchet MS"/>
                <a:cs typeface="Trebuchet MS"/>
              </a:rPr>
              <a:t>Future.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700" spc="40" b="1">
                <a:solidFill>
                  <a:srgbClr val="404040"/>
                </a:solidFill>
                <a:latin typeface="Trebuchet MS"/>
                <a:cs typeface="Trebuchet MS"/>
              </a:rPr>
              <a:t>March</a:t>
            </a:r>
            <a:r>
              <a:rPr dirty="0" sz="1700" spc="-9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60" b="1">
                <a:solidFill>
                  <a:srgbClr val="404040"/>
                </a:solidFill>
                <a:latin typeface="Trebuchet MS"/>
                <a:cs typeface="Trebuchet MS"/>
              </a:rPr>
              <a:t>1992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7440" y="2228050"/>
            <a:ext cx="5422391" cy="3633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4807" rIns="0" bIns="0" rtlCol="0" vert="horz">
            <a:spAutoFit/>
          </a:bodyPr>
          <a:lstStyle/>
          <a:p>
            <a:pPr marL="7054850" marR="5080">
              <a:lnSpc>
                <a:spcPct val="100000"/>
              </a:lnSpc>
              <a:spcBef>
                <a:spcPts val="110"/>
              </a:spcBef>
            </a:pPr>
            <a:r>
              <a:rPr dirty="0" spc="95"/>
              <a:t>¿QUÉ </a:t>
            </a:r>
            <a:r>
              <a:rPr dirty="0" spc="-75"/>
              <a:t>ES</a:t>
            </a:r>
            <a:r>
              <a:rPr dirty="0" spc="-345"/>
              <a:t> </a:t>
            </a:r>
            <a:r>
              <a:rPr dirty="0" spc="290"/>
              <a:t>UN  </a:t>
            </a:r>
            <a:r>
              <a:rPr dirty="0" spc="105"/>
              <a:t>ESTÁNDAR?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6356" y="2239587"/>
            <a:ext cx="3241675" cy="38684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700"/>
              </a:spcBef>
              <a:buClr>
                <a:srgbClr val="CE7142"/>
              </a:buClr>
              <a:buSzPct val="93333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500" spc="110" b="1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500" spc="-2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25" b="1">
                <a:solidFill>
                  <a:srgbClr val="404040"/>
                </a:solidFill>
                <a:latin typeface="Trebuchet MS"/>
                <a:cs typeface="Trebuchet MS"/>
              </a:rPr>
              <a:t>manera </a:t>
            </a:r>
            <a:r>
              <a:rPr dirty="0" sz="1500" spc="-15" b="1">
                <a:solidFill>
                  <a:srgbClr val="404040"/>
                </a:solidFill>
                <a:latin typeface="Trebuchet MS"/>
                <a:cs typeface="Trebuchet MS"/>
              </a:rPr>
              <a:t>idealizada </a:t>
            </a:r>
            <a:r>
              <a:rPr dirty="0" sz="1500" spc="-30" b="1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500" spc="-40" b="1">
                <a:solidFill>
                  <a:srgbClr val="404040"/>
                </a:solidFill>
                <a:latin typeface="Trebuchet MS"/>
                <a:cs typeface="Trebuchet MS"/>
              </a:rPr>
              <a:t>simple...</a:t>
            </a:r>
            <a:endParaRPr sz="1500">
              <a:latin typeface="Trebuchet MS"/>
              <a:cs typeface="Trebuchet MS"/>
            </a:endParaRPr>
          </a:p>
          <a:p>
            <a:pPr marL="228600" marR="5080" indent="-216535">
              <a:lnSpc>
                <a:spcPct val="80000"/>
              </a:lnSpc>
              <a:spcBef>
                <a:spcPts val="965"/>
              </a:spcBef>
              <a:buClr>
                <a:srgbClr val="CE7142"/>
              </a:buClr>
              <a:buSzPct val="93333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500" spc="15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estándar 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es un </a:t>
            </a:r>
            <a:r>
              <a:rPr dirty="0" sz="1500" spc="-75">
                <a:solidFill>
                  <a:srgbClr val="404040"/>
                </a:solidFill>
                <a:latin typeface="Trebuchet MS"/>
                <a:cs typeface="Trebuchet MS"/>
              </a:rPr>
              <a:t>documento,  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desarrollado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500" spc="-55">
                <a:solidFill>
                  <a:srgbClr val="404040"/>
                </a:solidFill>
                <a:latin typeface="Trebuchet MS"/>
                <a:cs typeface="Trebuchet MS"/>
              </a:rPr>
              <a:t>usado </a:t>
            </a:r>
            <a:r>
              <a:rPr dirty="0" sz="1500" spc="-10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500" spc="-40">
                <a:solidFill>
                  <a:srgbClr val="404040"/>
                </a:solidFill>
                <a:latin typeface="Trebuchet MS"/>
                <a:cs typeface="Trebuchet MS"/>
              </a:rPr>
              <a:t>consenso 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500" spc="-95">
                <a:solidFill>
                  <a:srgbClr val="404040"/>
                </a:solidFill>
                <a:latin typeface="Trebuchet MS"/>
                <a:cs typeface="Trebuchet MS"/>
              </a:rPr>
              <a:t>las 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partes </a:t>
            </a:r>
            <a:r>
              <a:rPr dirty="0" sz="1500" spc="-95">
                <a:solidFill>
                  <a:srgbClr val="404040"/>
                </a:solidFill>
                <a:latin typeface="Trebuchet MS"/>
                <a:cs typeface="Trebuchet MS"/>
              </a:rPr>
              <a:t>interesadas, </a:t>
            </a:r>
            <a:r>
              <a:rPr dirty="0" sz="1500" spc="-75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describe  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como 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500" spc="-45">
                <a:solidFill>
                  <a:srgbClr val="404040"/>
                </a:solidFill>
                <a:latin typeface="Trebuchet MS"/>
                <a:cs typeface="Trebuchet MS"/>
              </a:rPr>
              <a:t>producto 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obtiene </a:t>
            </a:r>
            <a:r>
              <a:rPr dirty="0" sz="1500" spc="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500" spc="-2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114">
                <a:solidFill>
                  <a:srgbClr val="404040"/>
                </a:solidFill>
                <a:latin typeface="Trebuchet MS"/>
                <a:cs typeface="Trebuchet MS"/>
              </a:rPr>
              <a:t>utiliza.</a:t>
            </a:r>
            <a:endParaRPr sz="1500">
              <a:latin typeface="Trebuchet MS"/>
              <a:cs typeface="Trebuchet MS"/>
            </a:endParaRPr>
          </a:p>
          <a:p>
            <a:pPr marL="228600" indent="-216535">
              <a:lnSpc>
                <a:spcPts val="1620"/>
              </a:lnSpc>
              <a:spcBef>
                <a:spcPts val="600"/>
              </a:spcBef>
              <a:buClr>
                <a:srgbClr val="CE7142"/>
              </a:buClr>
              <a:buSzPct val="93333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500" spc="-30">
                <a:solidFill>
                  <a:srgbClr val="A1522A"/>
                </a:solidFill>
                <a:latin typeface="Trebuchet MS"/>
                <a:cs typeface="Trebuchet MS"/>
              </a:rPr>
              <a:t>Documento-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Puede </a:t>
            </a:r>
            <a:r>
              <a:rPr dirty="0" sz="1500" spc="-4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electrónico</a:t>
            </a:r>
            <a:r>
              <a:rPr dirty="0" sz="1500" spc="-2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endParaRPr sz="1500">
              <a:latin typeface="Trebuchet MS"/>
              <a:cs typeface="Trebuchet MS"/>
            </a:endParaRPr>
          </a:p>
          <a:p>
            <a:pPr marL="228600">
              <a:lnSpc>
                <a:spcPts val="1620"/>
              </a:lnSpc>
            </a:pPr>
            <a:r>
              <a:rPr dirty="0" sz="1500" spc="-55">
                <a:solidFill>
                  <a:srgbClr val="404040"/>
                </a:solidFill>
                <a:latin typeface="Trebuchet MS"/>
                <a:cs typeface="Trebuchet MS"/>
              </a:rPr>
              <a:t>impreso</a:t>
            </a:r>
            <a:endParaRPr sz="1500">
              <a:latin typeface="Trebuchet MS"/>
              <a:cs typeface="Trebuchet MS"/>
            </a:endParaRPr>
          </a:p>
          <a:p>
            <a:pPr marL="228600" marR="67310" indent="-216535">
              <a:lnSpc>
                <a:spcPts val="1440"/>
              </a:lnSpc>
              <a:spcBef>
                <a:spcPts val="950"/>
              </a:spcBef>
              <a:buClr>
                <a:srgbClr val="CE7142"/>
              </a:buClr>
              <a:buSzPct val="93333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500" spc="-65">
                <a:solidFill>
                  <a:srgbClr val="A1522A"/>
                </a:solidFill>
                <a:latin typeface="Trebuchet MS"/>
                <a:cs typeface="Trebuchet MS"/>
              </a:rPr>
              <a:t>Partes </a:t>
            </a:r>
            <a:r>
              <a:rPr dirty="0" sz="1500" spc="-80">
                <a:solidFill>
                  <a:srgbClr val="A1522A"/>
                </a:solidFill>
                <a:latin typeface="Trebuchet MS"/>
                <a:cs typeface="Trebuchet MS"/>
              </a:rPr>
              <a:t>interesadas- 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Cualquier</a:t>
            </a:r>
            <a:r>
              <a:rPr dirty="0" sz="1500" spc="-2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persona  </a:t>
            </a:r>
            <a:r>
              <a:rPr dirty="0" sz="1500" spc="-85">
                <a:solidFill>
                  <a:srgbClr val="404040"/>
                </a:solidFill>
                <a:latin typeface="Trebuchet MS"/>
                <a:cs typeface="Trebuchet MS"/>
              </a:rPr>
              <a:t>interesada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500" spc="-105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500" spc="-125">
                <a:solidFill>
                  <a:srgbClr val="404040"/>
                </a:solidFill>
                <a:latin typeface="Trebuchet MS"/>
                <a:cs typeface="Trebuchet MS"/>
              </a:rPr>
              <a:t>área, 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existen  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restricciones</a:t>
            </a:r>
            <a:endParaRPr sz="1500">
              <a:latin typeface="Trebuchet MS"/>
              <a:cs typeface="Trebuchet MS"/>
            </a:endParaRPr>
          </a:p>
          <a:p>
            <a:pPr marL="228600" marR="302895" indent="-216535">
              <a:lnSpc>
                <a:spcPct val="80000"/>
              </a:lnSpc>
              <a:spcBef>
                <a:spcPts val="975"/>
              </a:spcBef>
              <a:buClr>
                <a:srgbClr val="CE7142"/>
              </a:buClr>
              <a:buSzPct val="93333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500" spc="-45">
                <a:solidFill>
                  <a:srgbClr val="A1522A"/>
                </a:solidFill>
                <a:latin typeface="Trebuchet MS"/>
                <a:cs typeface="Trebuchet MS"/>
              </a:rPr>
              <a:t>Producto-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Puede 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incluir</a:t>
            </a:r>
            <a:r>
              <a:rPr dirty="0" sz="1500" spc="-2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Hardware,  </a:t>
            </a:r>
            <a:r>
              <a:rPr dirty="0" sz="1500" spc="-85">
                <a:solidFill>
                  <a:srgbClr val="404040"/>
                </a:solidFill>
                <a:latin typeface="Trebuchet MS"/>
                <a:cs typeface="Trebuchet MS"/>
              </a:rPr>
              <a:t>Software, 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Resultados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500" spc="-105">
                <a:solidFill>
                  <a:srgbClr val="404040"/>
                </a:solidFill>
                <a:latin typeface="Trebuchet MS"/>
                <a:cs typeface="Trebuchet MS"/>
              </a:rPr>
              <a:t>análisis,  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resultados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500" spc="-90">
                <a:solidFill>
                  <a:srgbClr val="404040"/>
                </a:solidFill>
                <a:latin typeface="Trebuchet MS"/>
                <a:cs typeface="Trebuchet MS"/>
              </a:rPr>
              <a:t>pruebas, 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protocolos,  </a:t>
            </a:r>
            <a:r>
              <a:rPr dirty="0" sz="1500" spc="-95">
                <a:solidFill>
                  <a:srgbClr val="404040"/>
                </a:solidFill>
                <a:latin typeface="Trebuchet MS"/>
                <a:cs typeface="Trebuchet MS"/>
              </a:rPr>
              <a:t>definiciones,</a:t>
            </a:r>
            <a:r>
              <a:rPr dirty="0" sz="1500" spc="-2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114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  <a:p>
            <a:pPr marL="228600" marR="205740" indent="-216535">
              <a:lnSpc>
                <a:spcPts val="1440"/>
              </a:lnSpc>
              <a:spcBef>
                <a:spcPts val="950"/>
              </a:spcBef>
              <a:buClr>
                <a:srgbClr val="CE7142"/>
              </a:buClr>
              <a:buSzPct val="93333"/>
              <a:buFont typeface="Wingdings"/>
              <a:buChar char=""/>
              <a:tabLst>
                <a:tab pos="228600" algn="l"/>
                <a:tab pos="229235" algn="l"/>
              </a:tabLst>
            </a:pPr>
            <a:r>
              <a:rPr dirty="0" sz="1500" spc="-40">
                <a:solidFill>
                  <a:srgbClr val="A1522A"/>
                </a:solidFill>
                <a:latin typeface="Trebuchet MS"/>
                <a:cs typeface="Trebuchet MS"/>
              </a:rPr>
              <a:t>Obtiene </a:t>
            </a:r>
            <a:r>
              <a:rPr dirty="0" sz="1500" spc="25">
                <a:solidFill>
                  <a:srgbClr val="A1522A"/>
                </a:solidFill>
                <a:latin typeface="Trebuchet MS"/>
                <a:cs typeface="Trebuchet MS"/>
              </a:rPr>
              <a:t>o </a:t>
            </a:r>
            <a:r>
              <a:rPr dirty="0" sz="1500" spc="-75">
                <a:solidFill>
                  <a:srgbClr val="A1522A"/>
                </a:solidFill>
                <a:latin typeface="Trebuchet MS"/>
                <a:cs typeface="Trebuchet MS"/>
              </a:rPr>
              <a:t>Utiliza- </a:t>
            </a:r>
            <a:r>
              <a:rPr dirty="0" sz="1500" spc="-80">
                <a:solidFill>
                  <a:srgbClr val="404040"/>
                </a:solidFill>
                <a:latin typeface="Trebuchet MS"/>
                <a:cs typeface="Trebuchet MS"/>
              </a:rPr>
              <a:t>Puede</a:t>
            </a:r>
            <a:r>
              <a:rPr dirty="0" sz="1500" spc="-3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85">
                <a:solidFill>
                  <a:srgbClr val="404040"/>
                </a:solidFill>
                <a:latin typeface="Trebuchet MS"/>
                <a:cs typeface="Trebuchet MS"/>
              </a:rPr>
              <a:t>significarse  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como 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dirty="0" sz="1500" spc="-105">
                <a:solidFill>
                  <a:srgbClr val="404040"/>
                </a:solidFill>
                <a:latin typeface="Trebuchet MS"/>
                <a:cs typeface="Trebuchet MS"/>
              </a:rPr>
              <a:t>diseña, 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construye, 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se  </a:t>
            </a:r>
            <a:r>
              <a:rPr dirty="0" sz="1500" spc="-120">
                <a:solidFill>
                  <a:srgbClr val="404040"/>
                </a:solidFill>
                <a:latin typeface="Trebuchet MS"/>
                <a:cs typeface="Trebuchet MS"/>
              </a:rPr>
              <a:t>calcula,</a:t>
            </a:r>
            <a:r>
              <a:rPr dirty="0" sz="1500" spc="-2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dirty="0" sz="15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95">
                <a:solidFill>
                  <a:srgbClr val="404040"/>
                </a:solidFill>
                <a:latin typeface="Trebuchet MS"/>
                <a:cs typeface="Trebuchet MS"/>
              </a:rPr>
              <a:t>prueba,</a:t>
            </a:r>
            <a:r>
              <a:rPr dirty="0" sz="1500" spc="-2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12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5864" y="640080"/>
            <a:ext cx="3700272" cy="575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959" y="640080"/>
            <a:ext cx="3703320" cy="5751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100">
                <a:solidFill>
                  <a:srgbClr val="FFFFFF"/>
                </a:solidFill>
              </a:rPr>
              <a:t>CARACTERÍSTICAS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285">
                <a:solidFill>
                  <a:srgbClr val="FFFFFF"/>
                </a:solidFill>
              </a:rPr>
              <a:t>UN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135">
                <a:solidFill>
                  <a:srgbClr val="FFFFFF"/>
                </a:solidFill>
              </a:rPr>
              <a:t>ESTÁNDAR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80">
                <a:solidFill>
                  <a:srgbClr val="FFFFFF"/>
                </a:solidFill>
              </a:rPr>
              <a:t>IDEAL</a:t>
            </a:r>
          </a:p>
        </p:txBody>
      </p:sp>
      <p:sp>
        <p:nvSpPr>
          <p:cNvPr id="3" name="object 3"/>
          <p:cNvSpPr/>
          <p:nvPr/>
        </p:nvSpPr>
        <p:spPr>
          <a:xfrm>
            <a:off x="658368" y="2228088"/>
            <a:ext cx="5266944" cy="3564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68592" y="2390013"/>
            <a:ext cx="4883785" cy="3294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235" marR="240029" indent="-217170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"/>
              <a:tabLst>
                <a:tab pos="229870" algn="l"/>
              </a:tabLst>
            </a:pPr>
            <a:r>
              <a:rPr dirty="0" sz="1800" spc="-110">
                <a:solidFill>
                  <a:srgbClr val="A1522A"/>
                </a:solidFill>
                <a:latin typeface="Trebuchet MS"/>
                <a:cs typeface="Trebuchet MS"/>
              </a:rPr>
              <a:t>Relevante </a:t>
            </a:r>
            <a:r>
              <a:rPr dirty="0" sz="1800" spc="-100">
                <a:solidFill>
                  <a:srgbClr val="A1522A"/>
                </a:solidFill>
                <a:latin typeface="Trebuchet MS"/>
                <a:cs typeface="Trebuchet MS"/>
              </a:rPr>
              <a:t>y </a:t>
            </a:r>
            <a:r>
              <a:rPr dirty="0" sz="1800" spc="-105">
                <a:solidFill>
                  <a:srgbClr val="A1522A"/>
                </a:solidFill>
                <a:latin typeface="Trebuchet MS"/>
                <a:cs typeface="Trebuchet MS"/>
              </a:rPr>
              <a:t>necesario,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proporcionando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valor 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específico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beneficiar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desarrollo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producto.</a:t>
            </a:r>
            <a:endParaRPr sz="1800">
              <a:latin typeface="Trebuchet MS"/>
              <a:cs typeface="Trebuchet MS"/>
            </a:endParaRPr>
          </a:p>
          <a:p>
            <a:pPr marL="229235" indent="-217170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"/>
              <a:tabLst>
                <a:tab pos="229870" algn="l"/>
              </a:tabLst>
            </a:pPr>
            <a:r>
              <a:rPr dirty="0" sz="1800" spc="-140">
                <a:solidFill>
                  <a:srgbClr val="A1522A"/>
                </a:solidFill>
                <a:latin typeface="Trebuchet MS"/>
                <a:cs typeface="Trebuchet MS"/>
              </a:rPr>
              <a:t>Singular,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centrándose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concepto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específico.</a:t>
            </a:r>
            <a:endParaRPr sz="1800">
              <a:latin typeface="Trebuchet MS"/>
              <a:cs typeface="Trebuchet MS"/>
            </a:endParaRPr>
          </a:p>
          <a:p>
            <a:pPr marL="229235" indent="-217170">
              <a:lnSpc>
                <a:spcPct val="100000"/>
              </a:lnSpc>
              <a:spcBef>
                <a:spcPts val="1030"/>
              </a:spcBef>
              <a:buClr>
                <a:srgbClr val="CE7142"/>
              </a:buClr>
              <a:buSzPct val="91666"/>
              <a:buFont typeface="Wingdings"/>
              <a:buChar char=""/>
              <a:tabLst>
                <a:tab pos="229870" algn="l"/>
              </a:tabLst>
            </a:pPr>
            <a:r>
              <a:rPr dirty="0" sz="1800" spc="-90">
                <a:solidFill>
                  <a:srgbClr val="A1522A"/>
                </a:solidFill>
                <a:latin typeface="Trebuchet MS"/>
                <a:cs typeface="Trebuchet MS"/>
              </a:rPr>
              <a:t>Sin </a:t>
            </a:r>
            <a:r>
              <a:rPr dirty="0" sz="1800" spc="-125">
                <a:solidFill>
                  <a:srgbClr val="A1522A"/>
                </a:solidFill>
                <a:latin typeface="Trebuchet MS"/>
                <a:cs typeface="Trebuchet MS"/>
              </a:rPr>
              <a:t>ambigüedades,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al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estar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sujeto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múltiples</a:t>
            </a:r>
            <a:endParaRPr sz="1800">
              <a:latin typeface="Trebuchet MS"/>
              <a:cs typeface="Trebuchet MS"/>
            </a:endParaRPr>
          </a:p>
          <a:p>
            <a:pPr marL="229235">
              <a:lnSpc>
                <a:spcPct val="100000"/>
              </a:lnSpc>
              <a:spcBef>
                <a:spcPts val="5"/>
              </a:spcBef>
            </a:pP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interpretaciones.</a:t>
            </a:r>
            <a:endParaRPr sz="1800">
              <a:latin typeface="Trebuchet MS"/>
              <a:cs typeface="Trebuchet MS"/>
            </a:endParaRPr>
          </a:p>
          <a:p>
            <a:pPr algn="r" marL="217170" marR="227965" indent="-217170">
              <a:lnSpc>
                <a:spcPct val="100000"/>
              </a:lnSpc>
              <a:spcBef>
                <a:spcPts val="1030"/>
              </a:spcBef>
              <a:buClr>
                <a:srgbClr val="CE7142"/>
              </a:buClr>
              <a:buSzPct val="91666"/>
              <a:buFont typeface="Wingdings"/>
              <a:buChar char=""/>
              <a:tabLst>
                <a:tab pos="217170" algn="l"/>
              </a:tabLst>
            </a:pPr>
            <a:r>
              <a:rPr dirty="0" sz="1800" spc="-70">
                <a:solidFill>
                  <a:srgbClr val="A1522A"/>
                </a:solidFill>
                <a:latin typeface="Trebuchet MS"/>
                <a:cs typeface="Trebuchet MS"/>
              </a:rPr>
              <a:t>Consistente,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al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entrar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conflicto 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otros</a:t>
            </a:r>
            <a:endParaRPr sz="1800">
              <a:latin typeface="Trebuchet MS"/>
              <a:cs typeface="Trebuchet MS"/>
            </a:endParaRPr>
          </a:p>
          <a:p>
            <a:pPr algn="r" marR="230504">
              <a:lnSpc>
                <a:spcPct val="100000"/>
              </a:lnSpc>
            </a:pP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documentos dentro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su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familia 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800" spc="-2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estándares.</a:t>
            </a:r>
            <a:endParaRPr sz="1800">
              <a:latin typeface="Trebuchet MS"/>
              <a:cs typeface="Trebuchet MS"/>
            </a:endParaRPr>
          </a:p>
          <a:p>
            <a:pPr marL="229235" indent="-217170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"/>
              <a:tabLst>
                <a:tab pos="229870" algn="l"/>
              </a:tabLst>
            </a:pPr>
            <a:r>
              <a:rPr dirty="0" sz="1800" spc="-95">
                <a:solidFill>
                  <a:srgbClr val="A1522A"/>
                </a:solidFill>
                <a:latin typeface="Trebuchet MS"/>
                <a:cs typeface="Trebuchet MS"/>
              </a:rPr>
              <a:t>Auditable </a:t>
            </a:r>
            <a:r>
              <a:rPr dirty="0" sz="1800" spc="-125">
                <a:solidFill>
                  <a:srgbClr val="A1522A"/>
                </a:solidFill>
                <a:latin typeface="Trebuchet MS"/>
                <a:cs typeface="Trebuchet MS"/>
              </a:rPr>
              <a:t>(medible),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un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criterio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endParaRPr sz="1800">
              <a:latin typeface="Trebuchet MS"/>
              <a:cs typeface="Trebuchet MS"/>
            </a:endParaRPr>
          </a:p>
          <a:p>
            <a:pPr marL="229235">
              <a:lnSpc>
                <a:spcPct val="100000"/>
              </a:lnSpc>
            </a:pP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cuantitativo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muestra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se siguió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80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estándar.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9228" y="704214"/>
            <a:ext cx="3180715" cy="13074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100"/>
              <a:t>¿QUÉ </a:t>
            </a:r>
            <a:r>
              <a:rPr dirty="0" spc="130"/>
              <a:t>ENTRA </a:t>
            </a:r>
            <a:r>
              <a:rPr dirty="0" spc="-15"/>
              <a:t>(Y</a:t>
            </a:r>
            <a:r>
              <a:rPr dirty="0" spc="-610"/>
              <a:t> </a:t>
            </a:r>
            <a:r>
              <a:rPr dirty="0" spc="409"/>
              <a:t>NO  </a:t>
            </a:r>
            <a:r>
              <a:rPr dirty="0" spc="90"/>
              <a:t>ENTRA) </a:t>
            </a:r>
            <a:r>
              <a:rPr dirty="0" spc="155"/>
              <a:t>EN </a:t>
            </a:r>
            <a:r>
              <a:rPr dirty="0" spc="290"/>
              <a:t>UN  </a:t>
            </a:r>
            <a:r>
              <a:rPr dirty="0" spc="105"/>
              <a:t>ESTÁNDAR?</a:t>
            </a:r>
          </a:p>
        </p:txBody>
      </p:sp>
      <p:sp>
        <p:nvSpPr>
          <p:cNvPr id="3" name="object 3"/>
          <p:cNvSpPr/>
          <p:nvPr/>
        </p:nvSpPr>
        <p:spPr>
          <a:xfrm>
            <a:off x="4244340" y="2912364"/>
            <a:ext cx="3688079" cy="756285"/>
          </a:xfrm>
          <a:custGeom>
            <a:avLst/>
            <a:gdLst/>
            <a:ahLst/>
            <a:cxnLst/>
            <a:rect l="l" t="t" r="r" b="b"/>
            <a:pathLst>
              <a:path w="3688079" h="756285">
                <a:moveTo>
                  <a:pt x="0" y="755904"/>
                </a:moveTo>
                <a:lnTo>
                  <a:pt x="3688079" y="755904"/>
                </a:lnTo>
                <a:lnTo>
                  <a:pt x="3688079" y="0"/>
                </a:lnTo>
                <a:lnTo>
                  <a:pt x="0" y="0"/>
                </a:lnTo>
                <a:lnTo>
                  <a:pt x="0" y="755904"/>
                </a:lnTo>
                <a:close/>
              </a:path>
            </a:pathLst>
          </a:custGeom>
          <a:ln w="21336">
            <a:solidFill>
              <a:srgbClr val="7A92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6884" y="2470404"/>
            <a:ext cx="2581910" cy="887094"/>
          </a:xfrm>
          <a:custGeom>
            <a:avLst/>
            <a:gdLst/>
            <a:ahLst/>
            <a:cxnLst/>
            <a:rect l="l" t="t" r="r" b="b"/>
            <a:pathLst>
              <a:path w="2581909" h="887095">
                <a:moveTo>
                  <a:pt x="0" y="886968"/>
                </a:moveTo>
                <a:lnTo>
                  <a:pt x="2581656" y="886968"/>
                </a:lnTo>
                <a:lnTo>
                  <a:pt x="2581656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6884" y="2470404"/>
            <a:ext cx="2581910" cy="887094"/>
          </a:xfrm>
          <a:custGeom>
            <a:avLst/>
            <a:gdLst/>
            <a:ahLst/>
            <a:cxnLst/>
            <a:rect l="l" t="t" r="r" b="b"/>
            <a:pathLst>
              <a:path w="2581909" h="887095">
                <a:moveTo>
                  <a:pt x="0" y="886968"/>
                </a:moveTo>
                <a:lnTo>
                  <a:pt x="2581656" y="886968"/>
                </a:lnTo>
                <a:lnTo>
                  <a:pt x="2581656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86884" y="2449779"/>
            <a:ext cx="2581910" cy="8636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 marL="389255" marR="384175">
              <a:lnSpc>
                <a:spcPct val="87500"/>
              </a:lnSpc>
              <a:spcBef>
                <a:spcPts val="395"/>
              </a:spcBef>
            </a:pP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Mejores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prácticas 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(Cosas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han 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funcionado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bien)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44340" y="4274820"/>
            <a:ext cx="3688079" cy="756285"/>
          </a:xfrm>
          <a:custGeom>
            <a:avLst/>
            <a:gdLst/>
            <a:ahLst/>
            <a:cxnLst/>
            <a:rect l="l" t="t" r="r" b="b"/>
            <a:pathLst>
              <a:path w="3688079" h="756285">
                <a:moveTo>
                  <a:pt x="0" y="755903"/>
                </a:moveTo>
                <a:lnTo>
                  <a:pt x="3688079" y="755903"/>
                </a:lnTo>
                <a:lnTo>
                  <a:pt x="3688079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ln w="21336">
            <a:solidFill>
              <a:srgbClr val="7A92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86884" y="3832859"/>
            <a:ext cx="2581910" cy="883919"/>
          </a:xfrm>
          <a:custGeom>
            <a:avLst/>
            <a:gdLst/>
            <a:ahLst/>
            <a:cxnLst/>
            <a:rect l="l" t="t" r="r" b="b"/>
            <a:pathLst>
              <a:path w="2581909" h="883920">
                <a:moveTo>
                  <a:pt x="0" y="883919"/>
                </a:moveTo>
                <a:lnTo>
                  <a:pt x="2581656" y="883919"/>
                </a:lnTo>
                <a:lnTo>
                  <a:pt x="2581656" y="0"/>
                </a:lnTo>
                <a:lnTo>
                  <a:pt x="0" y="0"/>
                </a:lnTo>
                <a:lnTo>
                  <a:pt x="0" y="883919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86884" y="3832859"/>
            <a:ext cx="2581910" cy="883919"/>
          </a:xfrm>
          <a:custGeom>
            <a:avLst/>
            <a:gdLst/>
            <a:ahLst/>
            <a:cxnLst/>
            <a:rect l="l" t="t" r="r" b="b"/>
            <a:pathLst>
              <a:path w="2581909" h="883920">
                <a:moveTo>
                  <a:pt x="0" y="883919"/>
                </a:moveTo>
                <a:lnTo>
                  <a:pt x="2581656" y="883919"/>
                </a:lnTo>
                <a:lnTo>
                  <a:pt x="2581656" y="0"/>
                </a:lnTo>
                <a:lnTo>
                  <a:pt x="0" y="0"/>
                </a:lnTo>
                <a:lnTo>
                  <a:pt x="0" y="883919"/>
                </a:lnTo>
                <a:close/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86884" y="3811651"/>
            <a:ext cx="2581910" cy="8629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 marL="203200" marR="199390">
              <a:lnSpc>
                <a:spcPct val="87500"/>
              </a:lnSpc>
              <a:spcBef>
                <a:spcPts val="390"/>
              </a:spcBef>
            </a:pP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Lecciones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aprendidas 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(Cosas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han 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funcionado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bien)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44340" y="5634228"/>
            <a:ext cx="3688079" cy="756285"/>
          </a:xfrm>
          <a:custGeom>
            <a:avLst/>
            <a:gdLst/>
            <a:ahLst/>
            <a:cxnLst/>
            <a:rect l="l" t="t" r="r" b="b"/>
            <a:pathLst>
              <a:path w="3688079" h="756285">
                <a:moveTo>
                  <a:pt x="0" y="755904"/>
                </a:moveTo>
                <a:lnTo>
                  <a:pt x="3688079" y="755904"/>
                </a:lnTo>
                <a:lnTo>
                  <a:pt x="3688079" y="0"/>
                </a:lnTo>
                <a:lnTo>
                  <a:pt x="0" y="0"/>
                </a:lnTo>
                <a:lnTo>
                  <a:pt x="0" y="755904"/>
                </a:lnTo>
                <a:close/>
              </a:path>
            </a:pathLst>
          </a:custGeom>
          <a:ln w="21336">
            <a:solidFill>
              <a:srgbClr val="7A92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86884" y="5192267"/>
            <a:ext cx="2581910" cy="887094"/>
          </a:xfrm>
          <a:custGeom>
            <a:avLst/>
            <a:gdLst/>
            <a:ahLst/>
            <a:cxnLst/>
            <a:rect l="l" t="t" r="r" b="b"/>
            <a:pathLst>
              <a:path w="2581909" h="887095">
                <a:moveTo>
                  <a:pt x="0" y="886967"/>
                </a:moveTo>
                <a:lnTo>
                  <a:pt x="2581656" y="886967"/>
                </a:lnTo>
                <a:lnTo>
                  <a:pt x="2581656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  <a:solidFill>
            <a:srgbClr val="CE71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86884" y="5192267"/>
            <a:ext cx="2581910" cy="887094"/>
          </a:xfrm>
          <a:custGeom>
            <a:avLst/>
            <a:gdLst/>
            <a:ahLst/>
            <a:cxnLst/>
            <a:rect l="l" t="t" r="r" b="b"/>
            <a:pathLst>
              <a:path w="2581909" h="887095">
                <a:moveTo>
                  <a:pt x="0" y="886967"/>
                </a:moveTo>
                <a:lnTo>
                  <a:pt x="2581656" y="886967"/>
                </a:lnTo>
                <a:lnTo>
                  <a:pt x="2581656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86884" y="5172532"/>
            <a:ext cx="2581910" cy="8636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 marL="535305" marR="526415" indent="-3810">
              <a:lnSpc>
                <a:spcPct val="87600"/>
              </a:lnSpc>
              <a:spcBef>
                <a:spcPts val="390"/>
              </a:spcBef>
            </a:pP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Resultados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2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2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recientes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248" y="701040"/>
            <a:ext cx="3688079" cy="5748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312022" y="2244928"/>
            <a:ext cx="3161665" cy="235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"/>
              <a:tabLst>
                <a:tab pos="229235" algn="l"/>
              </a:tabLst>
            </a:pPr>
            <a:r>
              <a:rPr dirty="0" sz="1800" spc="145">
                <a:solidFill>
                  <a:srgbClr val="585858"/>
                </a:solidFill>
                <a:latin typeface="Trebuchet MS"/>
                <a:cs typeface="Trebuchet MS"/>
              </a:rPr>
              <a:t>No </a:t>
            </a:r>
            <a:r>
              <a:rPr dirty="0" sz="1800" spc="-80">
                <a:solidFill>
                  <a:srgbClr val="585858"/>
                </a:solidFill>
                <a:latin typeface="Trebuchet MS"/>
                <a:cs typeface="Trebuchet MS"/>
              </a:rPr>
              <a:t>se </a:t>
            </a:r>
            <a:r>
              <a:rPr dirty="0" sz="1800" spc="-100">
                <a:solidFill>
                  <a:srgbClr val="585858"/>
                </a:solidFill>
                <a:latin typeface="Trebuchet MS"/>
                <a:cs typeface="Trebuchet MS"/>
              </a:rPr>
              <a:t>pueden </a:t>
            </a:r>
            <a:r>
              <a:rPr dirty="0" sz="1800" spc="-85">
                <a:solidFill>
                  <a:srgbClr val="585858"/>
                </a:solidFill>
                <a:latin typeface="Trebuchet MS"/>
                <a:cs typeface="Trebuchet MS"/>
              </a:rPr>
              <a:t>crear</a:t>
            </a:r>
            <a:r>
              <a:rPr dirty="0" sz="1800" spc="-254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Trebuchet MS"/>
                <a:cs typeface="Trebuchet MS"/>
              </a:rPr>
              <a:t>estándares</a:t>
            </a:r>
            <a:endParaRPr sz="18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800" spc="-11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dirty="0" sz="1800" spc="-140">
                <a:solidFill>
                  <a:srgbClr val="585858"/>
                </a:solidFill>
                <a:latin typeface="Trebuchet MS"/>
                <a:cs typeface="Trebuchet MS"/>
              </a:rPr>
              <a:t>cada</a:t>
            </a:r>
            <a:r>
              <a:rPr dirty="0" sz="1800" spc="-3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Trebuchet MS"/>
                <a:cs typeface="Trebuchet MS"/>
              </a:rPr>
              <a:t>situación.</a:t>
            </a:r>
            <a:endParaRPr sz="1800">
              <a:latin typeface="Trebuchet MS"/>
              <a:cs typeface="Trebuchet MS"/>
            </a:endParaRPr>
          </a:p>
          <a:p>
            <a:pPr marL="228600" marR="5080" indent="-216535">
              <a:lnSpc>
                <a:spcPct val="100000"/>
              </a:lnSpc>
              <a:spcBef>
                <a:spcPts val="1030"/>
              </a:spcBef>
              <a:buClr>
                <a:srgbClr val="CE7142"/>
              </a:buClr>
              <a:buSzPct val="91666"/>
              <a:buFont typeface="Wingdings"/>
              <a:buChar char=""/>
              <a:tabLst>
                <a:tab pos="229235" algn="l"/>
              </a:tabLst>
            </a:pPr>
            <a:r>
              <a:rPr dirty="0" sz="1800" spc="14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dirty="0" sz="1800" spc="-105">
                <a:solidFill>
                  <a:srgbClr val="585858"/>
                </a:solidFill>
                <a:latin typeface="Trebuchet MS"/>
                <a:cs typeface="Trebuchet MS"/>
              </a:rPr>
              <a:t>veces </a:t>
            </a:r>
            <a:r>
              <a:rPr dirty="0" sz="1800" spc="-80">
                <a:solidFill>
                  <a:srgbClr val="585858"/>
                </a:solidFill>
                <a:latin typeface="Trebuchet MS"/>
                <a:cs typeface="Trebuchet MS"/>
              </a:rPr>
              <a:t>es necesario </a:t>
            </a:r>
            <a:r>
              <a:rPr dirty="0" sz="1800" spc="-105">
                <a:solidFill>
                  <a:srgbClr val="585858"/>
                </a:solidFill>
                <a:latin typeface="Trebuchet MS"/>
                <a:cs typeface="Trebuchet MS"/>
              </a:rPr>
              <a:t>en </a:t>
            </a:r>
            <a:r>
              <a:rPr dirty="0" sz="1800" spc="-165">
                <a:solidFill>
                  <a:srgbClr val="585858"/>
                </a:solidFill>
                <a:latin typeface="Trebuchet MS"/>
                <a:cs typeface="Trebuchet MS"/>
              </a:rPr>
              <a:t>la  </a:t>
            </a:r>
            <a:r>
              <a:rPr dirty="0" sz="1800" spc="-110">
                <a:solidFill>
                  <a:srgbClr val="585858"/>
                </a:solidFill>
                <a:latin typeface="Trebuchet MS"/>
                <a:cs typeface="Trebuchet MS"/>
              </a:rPr>
              <a:t>práctica </a:t>
            </a:r>
            <a:r>
              <a:rPr dirty="0" sz="1800" spc="-120">
                <a:solidFill>
                  <a:srgbClr val="585858"/>
                </a:solidFill>
                <a:latin typeface="Trebuchet MS"/>
                <a:cs typeface="Trebuchet MS"/>
              </a:rPr>
              <a:t>real </a:t>
            </a:r>
            <a:r>
              <a:rPr dirty="0" sz="1800" spc="-100">
                <a:solidFill>
                  <a:srgbClr val="585858"/>
                </a:solidFill>
                <a:latin typeface="Trebuchet MS"/>
                <a:cs typeface="Trebuchet MS"/>
              </a:rPr>
              <a:t>que </a:t>
            </a:r>
            <a:r>
              <a:rPr dirty="0" sz="1800" spc="-80">
                <a:solidFill>
                  <a:srgbClr val="585858"/>
                </a:solidFill>
                <a:latin typeface="Trebuchet MS"/>
                <a:cs typeface="Trebuchet MS"/>
              </a:rPr>
              <a:t>un </a:t>
            </a:r>
            <a:r>
              <a:rPr dirty="0" sz="1800" spc="-50">
                <a:solidFill>
                  <a:srgbClr val="585858"/>
                </a:solidFill>
                <a:latin typeface="Trebuchet MS"/>
                <a:cs typeface="Trebuchet MS"/>
              </a:rPr>
              <a:t>experto </a:t>
            </a:r>
            <a:r>
              <a:rPr dirty="0" sz="1800" spc="-105">
                <a:solidFill>
                  <a:srgbClr val="585858"/>
                </a:solidFill>
                <a:latin typeface="Trebuchet MS"/>
                <a:cs typeface="Trebuchet MS"/>
              </a:rPr>
              <a:t>en  </a:t>
            </a:r>
            <a:r>
              <a:rPr dirty="0" sz="1800" spc="-165">
                <a:solidFill>
                  <a:srgbClr val="585858"/>
                </a:solidFill>
                <a:latin typeface="Trebuchet MS"/>
                <a:cs typeface="Trebuchet MS"/>
              </a:rPr>
              <a:t>la </a:t>
            </a:r>
            <a:r>
              <a:rPr dirty="0" sz="1800" spc="-120">
                <a:solidFill>
                  <a:srgbClr val="585858"/>
                </a:solidFill>
                <a:latin typeface="Trebuchet MS"/>
                <a:cs typeface="Trebuchet MS"/>
              </a:rPr>
              <a:t>materia </a:t>
            </a:r>
            <a:r>
              <a:rPr dirty="0" sz="1800" spc="-85">
                <a:solidFill>
                  <a:srgbClr val="585858"/>
                </a:solidFill>
                <a:latin typeface="Trebuchet MS"/>
                <a:cs typeface="Trebuchet MS"/>
              </a:rPr>
              <a:t>extrapole </a:t>
            </a:r>
            <a:r>
              <a:rPr dirty="0" sz="1800" spc="-105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dirty="0" sz="1800" spc="-40">
                <a:solidFill>
                  <a:srgbClr val="585858"/>
                </a:solidFill>
                <a:latin typeface="Trebuchet MS"/>
                <a:cs typeface="Trebuchet MS"/>
              </a:rPr>
              <a:t>uno </a:t>
            </a:r>
            <a:r>
              <a:rPr dirty="0" sz="1800" spc="25">
                <a:solidFill>
                  <a:srgbClr val="585858"/>
                </a:solidFill>
                <a:latin typeface="Trebuchet MS"/>
                <a:cs typeface="Trebuchet MS"/>
              </a:rPr>
              <a:t>o  </a:t>
            </a:r>
            <a:r>
              <a:rPr dirty="0" sz="1800" spc="-110">
                <a:solidFill>
                  <a:srgbClr val="585858"/>
                </a:solidFill>
                <a:latin typeface="Trebuchet MS"/>
                <a:cs typeface="Trebuchet MS"/>
              </a:rPr>
              <a:t>más </a:t>
            </a:r>
            <a:r>
              <a:rPr dirty="0" sz="1800" spc="-100">
                <a:solidFill>
                  <a:srgbClr val="585858"/>
                </a:solidFill>
                <a:latin typeface="Trebuchet MS"/>
                <a:cs typeface="Trebuchet MS"/>
              </a:rPr>
              <a:t>estándares y </a:t>
            </a:r>
            <a:r>
              <a:rPr dirty="0" sz="1800" spc="-80">
                <a:solidFill>
                  <a:srgbClr val="585858"/>
                </a:solidFill>
                <a:latin typeface="Trebuchet MS"/>
                <a:cs typeface="Trebuchet MS"/>
              </a:rPr>
              <a:t>principios </a:t>
            </a:r>
            <a:r>
              <a:rPr dirty="0" sz="1800" spc="-105">
                <a:solidFill>
                  <a:srgbClr val="585858"/>
                </a:solidFill>
                <a:latin typeface="Trebuchet MS"/>
                <a:cs typeface="Trebuchet MS"/>
              </a:rPr>
              <a:t>de  </a:t>
            </a:r>
            <a:r>
              <a:rPr dirty="0" sz="1800" spc="-75">
                <a:solidFill>
                  <a:srgbClr val="585858"/>
                </a:solidFill>
                <a:latin typeface="Trebuchet MS"/>
                <a:cs typeface="Trebuchet MS"/>
              </a:rPr>
              <a:t>diseño </a:t>
            </a:r>
            <a:r>
              <a:rPr dirty="0" sz="1800" spc="-90">
                <a:solidFill>
                  <a:srgbClr val="585858"/>
                </a:solidFill>
                <a:latin typeface="Trebuchet MS"/>
                <a:cs typeface="Trebuchet MS"/>
              </a:rPr>
              <a:t>existentes </a:t>
            </a:r>
            <a:r>
              <a:rPr dirty="0" sz="1800" spc="-11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dirty="0" sz="1800" spc="-70">
                <a:solidFill>
                  <a:srgbClr val="585858"/>
                </a:solidFill>
                <a:latin typeface="Trebuchet MS"/>
                <a:cs typeface="Trebuchet MS"/>
              </a:rPr>
              <a:t>resolver  </a:t>
            </a:r>
            <a:r>
              <a:rPr dirty="0" sz="1800" spc="-114">
                <a:solidFill>
                  <a:srgbClr val="585858"/>
                </a:solidFill>
                <a:latin typeface="Trebuchet MS"/>
                <a:cs typeface="Trebuchet MS"/>
              </a:rPr>
              <a:t>una </a:t>
            </a:r>
            <a:r>
              <a:rPr dirty="0" sz="1800" spc="-105">
                <a:solidFill>
                  <a:srgbClr val="585858"/>
                </a:solidFill>
                <a:latin typeface="Trebuchet MS"/>
                <a:cs typeface="Trebuchet MS"/>
              </a:rPr>
              <a:t>necesidad</a:t>
            </a:r>
            <a:r>
              <a:rPr dirty="0" sz="1800" spc="-3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Trebuchet MS"/>
                <a:cs typeface="Trebuchet MS"/>
              </a:rPr>
              <a:t>específica.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45">
                <a:solidFill>
                  <a:srgbClr val="FFFFFF"/>
                </a:solidFill>
              </a:rPr>
              <a:t>TIPOS</a:t>
            </a:r>
            <a:r>
              <a:rPr dirty="0" spc="-100">
                <a:solidFill>
                  <a:srgbClr val="FFFFFF"/>
                </a:solidFill>
              </a:rPr>
              <a:t> </a:t>
            </a:r>
            <a:r>
              <a:rPr dirty="0" spc="145">
                <a:solidFill>
                  <a:srgbClr val="FFFFFF"/>
                </a:solidFill>
              </a:rPr>
              <a:t>DE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 spc="90">
                <a:solidFill>
                  <a:srgbClr val="FFFFFF"/>
                </a:solidFill>
              </a:rPr>
              <a:t>ESTÁNDARES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40">
                <a:solidFill>
                  <a:srgbClr val="FFFFFF"/>
                </a:solidFill>
              </a:rPr>
              <a:t>PARA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105">
                <a:solidFill>
                  <a:srgbClr val="FFFFFF"/>
                </a:solidFill>
              </a:rPr>
              <a:t>COMPUESTOS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5008" y="2596895"/>
          <a:ext cx="5422900" cy="292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265"/>
              </a:tblGrid>
              <a:tr h="563879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Terminología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técnica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8572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425B"/>
                    </a:solidFill>
                  </a:tcPr>
                </a:tc>
              </a:tr>
              <a:tr h="597407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5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Especificaciones de</a:t>
                      </a:r>
                      <a:r>
                        <a:rPr dirty="0" sz="25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5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B="0" marT="7556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425B"/>
                    </a:solidFill>
                  </a:tcPr>
                </a:tc>
              </a:tr>
              <a:tr h="598932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Especificaciones 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dirty="0" sz="2000" spc="-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proceso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2192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425B"/>
                    </a:solidFill>
                  </a:tcPr>
                </a:tc>
              </a:tr>
              <a:tr h="598932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2000" spc="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Métodos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prueba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(y prácticas </a:t>
                      </a:r>
                      <a:r>
                        <a:rPr dirty="0" sz="2000" spc="-5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00" spc="-1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guías)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2192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425B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20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Accesorios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2000" spc="-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prueba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2192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33425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96000" y="2596895"/>
          <a:ext cx="5422900" cy="292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265"/>
              </a:tblGrid>
              <a:tr h="563879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spc="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Métodos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dirty="0" sz="20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reducción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2000" spc="-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datos.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8572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425B"/>
                    </a:solidFill>
                  </a:tcPr>
                </a:tc>
              </a:tr>
              <a:tr h="597407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500" spc="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Formatos </a:t>
                      </a:r>
                      <a:r>
                        <a:rPr dirty="0" sz="25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dirty="0" sz="25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informes </a:t>
                      </a:r>
                      <a:r>
                        <a:rPr dirty="0" sz="25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2500" spc="-3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5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datos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B="0" marT="7556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425B"/>
                    </a:solidFill>
                  </a:tcPr>
                </a:tc>
              </a:tr>
              <a:tr h="598932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20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Matrices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20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prueba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2192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425B"/>
                    </a:solidFill>
                  </a:tcPr>
                </a:tc>
              </a:tr>
              <a:tr h="598932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20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Procedimientos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estadísticos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2192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33425B"/>
                    </a:solidFill>
                  </a:tcPr>
                </a:tc>
              </a:tr>
              <a:tr h="560832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2000" spc="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Métodos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2000" spc="-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análisis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2192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33425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8" y="606551"/>
            <a:ext cx="11300460" cy="1259205"/>
          </a:xfrm>
          <a:prstGeom prst="rect"/>
          <a:solidFill>
            <a:srgbClr val="CE7142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pc="55">
                <a:solidFill>
                  <a:srgbClr val="FFFFFF"/>
                </a:solidFill>
              </a:rPr>
              <a:t>BENEFICIOS </a:t>
            </a:r>
            <a:r>
              <a:rPr dirty="0" spc="145">
                <a:solidFill>
                  <a:srgbClr val="FFFFFF"/>
                </a:solidFill>
              </a:rPr>
              <a:t>DE </a:t>
            </a:r>
            <a:r>
              <a:rPr dirty="0" spc="100">
                <a:solidFill>
                  <a:srgbClr val="FFFFFF"/>
                </a:solidFill>
              </a:rPr>
              <a:t>LOS</a:t>
            </a:r>
            <a:r>
              <a:rPr dirty="0" spc="-484">
                <a:solidFill>
                  <a:srgbClr val="FFFFFF"/>
                </a:solidFill>
              </a:rPr>
              <a:t> </a:t>
            </a:r>
            <a:r>
              <a:rPr dirty="0" spc="90">
                <a:solidFill>
                  <a:srgbClr val="FFFFFF"/>
                </a:solidFill>
              </a:rPr>
              <a:t>ESTÁNDARES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65"/>
              <a:t>NORMALIZACIÓN</a:t>
            </a:r>
            <a:r>
              <a:rPr dirty="0" spc="-114"/>
              <a:t> </a:t>
            </a:r>
            <a:r>
              <a:rPr dirty="0" spc="60"/>
              <a:t>TÉCNICA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59993" y="3135629"/>
            <a:ext cx="5225415" cy="180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30225" indent="-305435">
              <a:lnSpc>
                <a:spcPct val="100000"/>
              </a:lnSpc>
              <a:spcBef>
                <a:spcPts val="10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"El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motor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del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comercio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nacional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mundial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está 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impulsado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estándares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80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endParaRPr sz="1800">
              <a:latin typeface="Trebuchet MS"/>
              <a:cs typeface="Trebuchet MS"/>
            </a:endParaRPr>
          </a:p>
          <a:p>
            <a:pPr marL="317500" marR="508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buenos 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estándares,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son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aquellos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credibilidad, 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integridad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aceptación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mercado,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reducen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 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costos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adquisición,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mejoran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productos, 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expanden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mercados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dirty="0" sz="1800" spc="-440">
                <a:solidFill>
                  <a:srgbClr val="404040"/>
                </a:solidFill>
                <a:latin typeface="Trebuchet MS"/>
                <a:cs typeface="Trebuchet MS"/>
              </a:rPr>
              <a:t>/ 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reducen 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riesgo.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42875" rIns="0" bIns="0" rtlCol="0" vert="horz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12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pc="30"/>
              <a:t>Las </a:t>
            </a:r>
            <a:r>
              <a:rPr dirty="0" spc="40"/>
              <a:t>normas </a:t>
            </a:r>
            <a:r>
              <a:rPr dirty="0" spc="10"/>
              <a:t>logran</a:t>
            </a:r>
            <a:r>
              <a:rPr dirty="0" spc="-265"/>
              <a:t> </a:t>
            </a:r>
            <a:r>
              <a:rPr dirty="0" spc="-35"/>
              <a:t>esto:</a:t>
            </a: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pc="-75" b="0">
                <a:latin typeface="Trebuchet MS"/>
                <a:cs typeface="Trebuchet MS"/>
              </a:rPr>
              <a:t>Reduciendo </a:t>
            </a:r>
            <a:r>
              <a:rPr dirty="0" spc="-165" b="0">
                <a:latin typeface="Trebuchet MS"/>
                <a:cs typeface="Trebuchet MS"/>
              </a:rPr>
              <a:t>la </a:t>
            </a:r>
            <a:r>
              <a:rPr dirty="0" spc="-105" b="0">
                <a:latin typeface="Trebuchet MS"/>
                <a:cs typeface="Trebuchet MS"/>
              </a:rPr>
              <a:t>duplicación de </a:t>
            </a:r>
            <a:r>
              <a:rPr dirty="0" spc="-75" b="0">
                <a:latin typeface="Trebuchet MS"/>
                <a:cs typeface="Trebuchet MS"/>
              </a:rPr>
              <a:t>esfuerzos </a:t>
            </a:r>
            <a:r>
              <a:rPr dirty="0" spc="25" b="0">
                <a:latin typeface="Trebuchet MS"/>
                <a:cs typeface="Trebuchet MS"/>
              </a:rPr>
              <a:t>o</a:t>
            </a:r>
            <a:r>
              <a:rPr dirty="0" spc="-180" b="0">
                <a:latin typeface="Trebuchet MS"/>
                <a:cs typeface="Trebuchet MS"/>
              </a:rPr>
              <a:t> </a:t>
            </a:r>
            <a:r>
              <a:rPr dirty="0" spc="-165" b="0">
                <a:latin typeface="Trebuchet MS"/>
                <a:cs typeface="Trebuchet MS"/>
              </a:rPr>
              <a:t>la</a:t>
            </a:r>
          </a:p>
          <a:p>
            <a:pPr marL="317500">
              <a:lnSpc>
                <a:spcPct val="100000"/>
              </a:lnSpc>
            </a:pPr>
            <a:r>
              <a:rPr dirty="0" spc="-65" b="0">
                <a:latin typeface="Trebuchet MS"/>
                <a:cs typeface="Trebuchet MS"/>
              </a:rPr>
              <a:t>superposición </a:t>
            </a:r>
            <a:r>
              <a:rPr dirty="0" spc="-100" b="0">
                <a:latin typeface="Trebuchet MS"/>
                <a:cs typeface="Trebuchet MS"/>
              </a:rPr>
              <a:t>y </a:t>
            </a:r>
            <a:r>
              <a:rPr dirty="0" spc="-85" b="0">
                <a:latin typeface="Trebuchet MS"/>
                <a:cs typeface="Trebuchet MS"/>
              </a:rPr>
              <a:t>combinando</a:t>
            </a:r>
            <a:r>
              <a:rPr dirty="0" spc="-20" b="0">
                <a:latin typeface="Trebuchet MS"/>
                <a:cs typeface="Trebuchet MS"/>
              </a:rPr>
              <a:t> </a:t>
            </a:r>
            <a:r>
              <a:rPr dirty="0" spc="-45" b="0">
                <a:latin typeface="Trebuchet MS"/>
                <a:cs typeface="Trebuchet MS"/>
              </a:rPr>
              <a:t>recursos</a:t>
            </a: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pc="-30" b="0">
                <a:latin typeface="Trebuchet MS"/>
                <a:cs typeface="Trebuchet MS"/>
              </a:rPr>
              <a:t>Cerrando </a:t>
            </a:r>
            <a:r>
              <a:rPr dirty="0" spc="-120" b="0">
                <a:latin typeface="Trebuchet MS"/>
                <a:cs typeface="Trebuchet MS"/>
              </a:rPr>
              <a:t>las </a:t>
            </a:r>
            <a:r>
              <a:rPr dirty="0" spc="-90" b="0">
                <a:latin typeface="Trebuchet MS"/>
                <a:cs typeface="Trebuchet MS"/>
              </a:rPr>
              <a:t>brechas </a:t>
            </a:r>
            <a:r>
              <a:rPr dirty="0" spc="-95" b="0">
                <a:latin typeface="Trebuchet MS"/>
                <a:cs typeface="Trebuchet MS"/>
              </a:rPr>
              <a:t>tecnológicas </a:t>
            </a:r>
            <a:r>
              <a:rPr dirty="0" spc="-100" b="0">
                <a:latin typeface="Trebuchet MS"/>
                <a:cs typeface="Trebuchet MS"/>
              </a:rPr>
              <a:t>y</a:t>
            </a:r>
            <a:r>
              <a:rPr dirty="0" spc="60" b="0">
                <a:latin typeface="Trebuchet MS"/>
                <a:cs typeface="Trebuchet MS"/>
              </a:rPr>
              <a:t> </a:t>
            </a:r>
            <a:r>
              <a:rPr dirty="0" spc="-85" b="0">
                <a:latin typeface="Trebuchet MS"/>
                <a:cs typeface="Trebuchet MS"/>
              </a:rPr>
              <a:t>transfiriendo</a:t>
            </a:r>
          </a:p>
          <a:p>
            <a:pPr marL="317500">
              <a:lnSpc>
                <a:spcPct val="100000"/>
              </a:lnSpc>
            </a:pPr>
            <a:r>
              <a:rPr dirty="0" spc="-100" b="0">
                <a:latin typeface="Trebuchet MS"/>
                <a:cs typeface="Trebuchet MS"/>
              </a:rPr>
              <a:t>tecnología</a:t>
            </a: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pc="-75" b="0">
                <a:latin typeface="Trebuchet MS"/>
                <a:cs typeface="Trebuchet MS"/>
              </a:rPr>
              <a:t>Reduciendo </a:t>
            </a:r>
            <a:r>
              <a:rPr dirty="0" spc="-60" b="0">
                <a:latin typeface="Trebuchet MS"/>
                <a:cs typeface="Trebuchet MS"/>
              </a:rPr>
              <a:t>los </a:t>
            </a:r>
            <a:r>
              <a:rPr dirty="0" spc="-90" b="0">
                <a:latin typeface="Trebuchet MS"/>
                <a:cs typeface="Trebuchet MS"/>
              </a:rPr>
              <a:t>conflictos </a:t>
            </a:r>
            <a:r>
              <a:rPr dirty="0" spc="-105" b="0">
                <a:latin typeface="Trebuchet MS"/>
                <a:cs typeface="Trebuchet MS"/>
              </a:rPr>
              <a:t>en</a:t>
            </a:r>
            <a:r>
              <a:rPr dirty="0" spc="30" b="0">
                <a:latin typeface="Trebuchet MS"/>
                <a:cs typeface="Trebuchet MS"/>
              </a:rPr>
              <a:t> </a:t>
            </a:r>
            <a:r>
              <a:rPr dirty="0" spc="-95" b="0">
                <a:latin typeface="Trebuchet MS"/>
                <a:cs typeface="Trebuchet MS"/>
              </a:rPr>
              <a:t>regulaciones</a:t>
            </a:r>
          </a:p>
          <a:p>
            <a:pPr marL="317500" indent="-305435">
              <a:lnSpc>
                <a:spcPct val="100000"/>
              </a:lnSpc>
              <a:spcBef>
                <a:spcPts val="1030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pc="-114" b="0">
                <a:latin typeface="Trebuchet MS"/>
                <a:cs typeface="Trebuchet MS"/>
              </a:rPr>
              <a:t>Facilitando </a:t>
            </a:r>
            <a:r>
              <a:rPr dirty="0" spc="-130" b="0">
                <a:latin typeface="Trebuchet MS"/>
                <a:cs typeface="Trebuchet MS"/>
              </a:rPr>
              <a:t>el</a:t>
            </a:r>
            <a:r>
              <a:rPr dirty="0" spc="65" b="0">
                <a:latin typeface="Trebuchet MS"/>
                <a:cs typeface="Trebuchet MS"/>
              </a:rPr>
              <a:t> </a:t>
            </a:r>
            <a:r>
              <a:rPr dirty="0" spc="-70" b="0">
                <a:latin typeface="Trebuchet MS"/>
                <a:cs typeface="Trebuchet MS"/>
              </a:rPr>
              <a:t>comercio</a:t>
            </a: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pc="-105" b="0">
                <a:latin typeface="Trebuchet MS"/>
                <a:cs typeface="Trebuchet MS"/>
              </a:rPr>
              <a:t>Estabilizando </a:t>
            </a:r>
            <a:r>
              <a:rPr dirty="0" spc="-60" b="0">
                <a:latin typeface="Trebuchet MS"/>
                <a:cs typeface="Trebuchet MS"/>
              </a:rPr>
              <a:t>los </a:t>
            </a:r>
            <a:r>
              <a:rPr dirty="0" spc="-85" b="0">
                <a:latin typeface="Trebuchet MS"/>
                <a:cs typeface="Trebuchet MS"/>
              </a:rPr>
              <a:t>mercados </a:t>
            </a:r>
            <a:r>
              <a:rPr dirty="0" spc="-90" b="0">
                <a:latin typeface="Trebuchet MS"/>
                <a:cs typeface="Trebuchet MS"/>
              </a:rPr>
              <a:t>existentes </a:t>
            </a:r>
            <a:r>
              <a:rPr dirty="0" spc="-100" b="0">
                <a:latin typeface="Trebuchet MS"/>
                <a:cs typeface="Trebuchet MS"/>
              </a:rPr>
              <a:t>y</a:t>
            </a:r>
            <a:r>
              <a:rPr dirty="0" spc="140" b="0">
                <a:latin typeface="Trebuchet MS"/>
                <a:cs typeface="Trebuchet MS"/>
              </a:rPr>
              <a:t> </a:t>
            </a:r>
            <a:r>
              <a:rPr dirty="0" spc="-90" b="0">
                <a:latin typeface="Trebuchet MS"/>
                <a:cs typeface="Trebuchet MS"/>
              </a:rPr>
              <a:t>permitiendo</a:t>
            </a:r>
          </a:p>
          <a:p>
            <a:pPr marL="317500">
              <a:lnSpc>
                <a:spcPct val="100000"/>
              </a:lnSpc>
            </a:pPr>
            <a:r>
              <a:rPr dirty="0" spc="-130" b="0">
                <a:latin typeface="Trebuchet MS"/>
                <a:cs typeface="Trebuchet MS"/>
              </a:rPr>
              <a:t>el </a:t>
            </a:r>
            <a:r>
              <a:rPr dirty="0" spc="-75" b="0">
                <a:latin typeface="Trebuchet MS"/>
                <a:cs typeface="Trebuchet MS"/>
              </a:rPr>
              <a:t>desarrollo </a:t>
            </a:r>
            <a:r>
              <a:rPr dirty="0" spc="-105" b="0">
                <a:latin typeface="Trebuchet MS"/>
                <a:cs typeface="Trebuchet MS"/>
              </a:rPr>
              <a:t>de </a:t>
            </a:r>
            <a:r>
              <a:rPr dirty="0" spc="-80" b="0">
                <a:latin typeface="Trebuchet MS"/>
                <a:cs typeface="Trebuchet MS"/>
              </a:rPr>
              <a:t>nuevos</a:t>
            </a:r>
            <a:r>
              <a:rPr dirty="0" spc="114" b="0">
                <a:latin typeface="Trebuchet MS"/>
                <a:cs typeface="Trebuchet MS"/>
              </a:rPr>
              <a:t> </a:t>
            </a:r>
            <a:r>
              <a:rPr dirty="0" spc="-100" b="0">
                <a:latin typeface="Trebuchet MS"/>
                <a:cs typeface="Trebuchet MS"/>
              </a:rPr>
              <a:t>mercados.</a:t>
            </a:r>
          </a:p>
          <a:p>
            <a:pPr marL="317500" indent="-305435">
              <a:lnSpc>
                <a:spcPct val="100000"/>
              </a:lnSpc>
              <a:spcBef>
                <a:spcPts val="1035"/>
              </a:spcBef>
              <a:buClr>
                <a:srgbClr val="CE7142"/>
              </a:buClr>
              <a:buSzPct val="91666"/>
              <a:buFont typeface="Wingdings"/>
              <a:buChar char=""/>
              <a:tabLst>
                <a:tab pos="317500" algn="l"/>
                <a:tab pos="318135" algn="l"/>
              </a:tabLst>
            </a:pPr>
            <a:r>
              <a:rPr dirty="0" spc="-80" b="0">
                <a:latin typeface="Trebuchet MS"/>
                <a:cs typeface="Trebuchet MS"/>
              </a:rPr>
              <a:t>Protegiendo </a:t>
            </a:r>
            <a:r>
              <a:rPr dirty="0" spc="-75" b="0">
                <a:latin typeface="Trebuchet MS"/>
                <a:cs typeface="Trebuchet MS"/>
              </a:rPr>
              <a:t>contra</a:t>
            </a:r>
            <a:r>
              <a:rPr dirty="0" spc="-35" b="0">
                <a:latin typeface="Trebuchet MS"/>
                <a:cs typeface="Trebuchet MS"/>
              </a:rPr>
              <a:t> </a:t>
            </a:r>
            <a:r>
              <a:rPr dirty="0" spc="-105" b="0">
                <a:latin typeface="Trebuchet MS"/>
                <a:cs typeface="Trebuchet MS"/>
              </a:rPr>
              <a:t>litigios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Fabián Esquivel</dc:creator>
  <dcterms:created xsi:type="dcterms:W3CDTF">2020-09-23T19:03:44Z</dcterms:created>
  <dcterms:modified xsi:type="dcterms:W3CDTF">2020-09-23T19:03:44Z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2020-09-23T00:00:00Z</vt:filetime>
  </property>
</Properties>
</file>