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9" r:id="rId2"/>
    <p:sldId id="260" r:id="rId3"/>
    <p:sldId id="398" r:id="rId4"/>
    <p:sldId id="373" r:id="rId5"/>
    <p:sldId id="375" r:id="rId6"/>
    <p:sldId id="256" r:id="rId7"/>
    <p:sldId id="377" r:id="rId8"/>
    <p:sldId id="378" r:id="rId9"/>
    <p:sldId id="379" r:id="rId10"/>
    <p:sldId id="397" r:id="rId11"/>
    <p:sldId id="380" r:id="rId12"/>
    <p:sldId id="381" r:id="rId13"/>
    <p:sldId id="383" r:id="rId14"/>
    <p:sldId id="384" r:id="rId15"/>
    <p:sldId id="264" r:id="rId16"/>
    <p:sldId id="394" r:id="rId17"/>
    <p:sldId id="396" r:id="rId18"/>
    <p:sldId id="387" r:id="rId19"/>
    <p:sldId id="388" r:id="rId20"/>
    <p:sldId id="389" r:id="rId21"/>
    <p:sldId id="391" r:id="rId22"/>
    <p:sldId id="392" r:id="rId23"/>
    <p:sldId id="393" r:id="rId24"/>
    <p:sldId id="395" r:id="rId25"/>
    <p:sldId id="259" r:id="rId26"/>
    <p:sldId id="26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53D"/>
    <a:srgbClr val="FF3300"/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2ECC1-CB49-4E5B-BE75-4257EF1D9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91FEA-8A01-4F1A-8FE8-401469C51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13280-5F4A-4EDC-8756-6A92CDDB6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9B9B-B084-4409-952F-D2E59F0918FB}" type="datetimeFigureOut">
              <a:rPr lang="en-ZA" smtClean="0"/>
              <a:t>25/11/2020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2252D-1EFC-4E05-A161-C8677EF06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A7813-CCD8-4985-ADBF-D994159D2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CAFF-61B3-43D7-B0BE-71F9B608BBF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02839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E7F5-E692-496E-B09C-F80FB51AD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A1FF2-08A9-43CD-A14B-FB027BD40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98757-3709-48C1-968A-F6045170C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9B9B-B084-4409-952F-D2E59F0918FB}" type="datetimeFigureOut">
              <a:rPr lang="en-ZA" smtClean="0"/>
              <a:t>25/11/2020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8D258-E413-4E42-BF88-E57F8707A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8C5D-5F6A-410B-93F7-9E94EE64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CAFF-61B3-43D7-B0BE-71F9B608BBF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57625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105802-EE38-43A2-A54A-55366CC5BA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90C890-DC78-437B-A80F-8F56A228F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6582D-85FF-4171-BAB6-5BCAC1FA3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9B9B-B084-4409-952F-D2E59F0918FB}" type="datetimeFigureOut">
              <a:rPr lang="en-ZA" smtClean="0"/>
              <a:t>25/11/2020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760EE-3B79-4CBA-A67A-D8541B9C8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6D785-7329-41C0-9E3A-AAF12E7F9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CAFF-61B3-43D7-B0BE-71F9B608BBF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30362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E7547-49B6-4CF4-B48B-CA1F67C99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8235F-A31D-4045-BB25-29A01D084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FC333-F5A3-49FD-BA4A-AF3236D25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9B9B-B084-4409-952F-D2E59F0918FB}" type="datetimeFigureOut">
              <a:rPr lang="en-ZA" smtClean="0"/>
              <a:t>25/11/2020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1CF58-372E-49BB-8F60-BE954E4B6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FFF01-5486-4266-B34F-E21C211FA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CAFF-61B3-43D7-B0BE-71F9B608BBF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11167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A3E5-4115-49A8-9C8E-EB936397B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8E0E5-C323-485F-926F-C7AFF902B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3A67E-FFA3-4C3B-AA17-26C4F315B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9B9B-B084-4409-952F-D2E59F0918FB}" type="datetimeFigureOut">
              <a:rPr lang="en-ZA" smtClean="0"/>
              <a:t>25/11/2020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09D44-4B2A-4E12-A733-E3C38DEC7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006B9-6BF0-4BD9-9D93-86514AA11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CAFF-61B3-43D7-B0BE-71F9B608BBF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6223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38C91-F8BF-4B16-AB8D-9576F2DF8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F28D8-FA2D-45F3-9320-A19DD47EF0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E17EA-6289-4F10-B23F-885C46E3F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A92DA-193B-4981-8742-A7795B34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9B9B-B084-4409-952F-D2E59F0918FB}" type="datetimeFigureOut">
              <a:rPr lang="en-ZA" smtClean="0"/>
              <a:t>25/11/2020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27B6D-36F0-4CA0-9E38-AAA25491C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0A8DA-93C1-4CBC-840D-BA2669125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CAFF-61B3-43D7-B0BE-71F9B608BBF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82649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9A28F-7E88-4627-95BE-A126B403C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85E81-635C-46DE-9D77-58EC65B11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882EC4-DBD3-4CD5-99DA-748FCB110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83E6E7-92C8-439A-8936-3E61494A09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2E3159-6F10-4666-B858-A252F6691C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1788F6-5ADA-4DA6-8311-98CD85E03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9B9B-B084-4409-952F-D2E59F0918FB}" type="datetimeFigureOut">
              <a:rPr lang="en-ZA" smtClean="0"/>
              <a:t>25/11/2020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DB083A-F280-41D3-AE7F-B2E7F483F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435026-B091-425B-9C38-90A93B374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CAFF-61B3-43D7-B0BE-71F9B608BBF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61884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DCC42-9370-4980-973E-E8694C3D5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F3899-5454-4D61-9A65-877654D15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9B9B-B084-4409-952F-D2E59F0918FB}" type="datetimeFigureOut">
              <a:rPr lang="en-ZA" smtClean="0"/>
              <a:t>25/11/2020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6051C-D35F-4245-8123-A472B1796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3AD00-FE80-47AE-91DF-9F039D038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CAFF-61B3-43D7-B0BE-71F9B608BBF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2610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84E5C1-4D52-43A8-8992-8A6365F54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9B9B-B084-4409-952F-D2E59F0918FB}" type="datetimeFigureOut">
              <a:rPr lang="en-ZA" smtClean="0"/>
              <a:t>25/11/2020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02600B-E604-4F8E-8452-191B3461D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D8D6C-2928-4F63-A1D3-139A144B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CAFF-61B3-43D7-B0BE-71F9B608BBF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50058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E8821-B97A-463F-AA0C-A478D7A65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47372-56C0-4F68-A760-AF1E22F75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F4E1E-0DC0-43F7-9C18-C769C311A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A2555-2FA0-419D-AEFB-9A5D4C9B1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9B9B-B084-4409-952F-D2E59F0918FB}" type="datetimeFigureOut">
              <a:rPr lang="en-ZA" smtClean="0"/>
              <a:t>25/11/2020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02CFD-283D-4889-BD93-A23667D00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924E4-46B8-4300-BBEF-F326A6FEA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CAFF-61B3-43D7-B0BE-71F9B608BBF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02395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1E68A-B4A6-4843-9C2A-FDF77B454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DC59AA-3035-41D9-8561-4025229DA6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DF7A64-3E81-4A45-B69F-F0224D2F9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943DF-D9E9-4717-ABE1-31B01B855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29B9B-B084-4409-952F-D2E59F0918FB}" type="datetimeFigureOut">
              <a:rPr lang="en-ZA" smtClean="0"/>
              <a:t>25/11/2020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83AE9-CE5E-45D1-ABC4-40B6EF8D6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1F546-1D70-498B-A8D4-0E05A0223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5CAFF-61B3-43D7-B0BE-71F9B608BBF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4184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0C5E45-BEAA-417B-B575-DFDA3FC5A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F60B4-DF1B-4718-9FAF-A7027ACF8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81136-F0B0-49FC-9A46-7415EFD7D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29B9B-B084-4409-952F-D2E59F0918FB}" type="datetimeFigureOut">
              <a:rPr lang="en-ZA" smtClean="0"/>
              <a:t>25/11/2020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5A117-330D-485F-9D99-9D72A75542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D0C57-708A-45F6-A3AA-73497C165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5CAFF-61B3-43D7-B0BE-71F9B608BBF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5349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3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3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4.png"/><Relationship Id="rId7" Type="http://schemas.openxmlformats.org/officeDocument/2006/relationships/image" Target="../media/image13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4.png"/><Relationship Id="rId7" Type="http://schemas.openxmlformats.org/officeDocument/2006/relationships/image" Target="../media/image13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4.png"/><Relationship Id="rId7" Type="http://schemas.openxmlformats.org/officeDocument/2006/relationships/image" Target="../media/image13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4.png"/><Relationship Id="rId7" Type="http://schemas.openxmlformats.org/officeDocument/2006/relationships/image" Target="../media/image13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4.png"/><Relationship Id="rId7" Type="http://schemas.openxmlformats.org/officeDocument/2006/relationships/image" Target="../media/image13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10" Type="http://schemas.openxmlformats.org/officeDocument/2006/relationships/image" Target="../media/image20.png"/><Relationship Id="rId4" Type="http://schemas.openxmlformats.org/officeDocument/2006/relationships/image" Target="../media/image9.png"/><Relationship Id="rId9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3.svg"/><Relationship Id="rId12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21.png"/><Relationship Id="rId5" Type="http://schemas.openxmlformats.org/officeDocument/2006/relationships/image" Target="../media/image10.png"/><Relationship Id="rId10" Type="http://schemas.openxmlformats.org/officeDocument/2006/relationships/image" Target="../media/image20.png"/><Relationship Id="rId4" Type="http://schemas.openxmlformats.org/officeDocument/2006/relationships/image" Target="../media/image9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3.svg"/><Relationship Id="rId12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21.png"/><Relationship Id="rId5" Type="http://schemas.openxmlformats.org/officeDocument/2006/relationships/image" Target="../media/image10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9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7.png"/><Relationship Id="rId7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27.png"/><Relationship Id="rId10" Type="http://schemas.openxmlformats.org/officeDocument/2006/relationships/image" Target="../media/image31.png"/><Relationship Id="rId4" Type="http://schemas.openxmlformats.org/officeDocument/2006/relationships/image" Target="../media/image8.png"/><Relationship Id="rId9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2020-11">
            <a:extLst>
              <a:ext uri="{FF2B5EF4-FFF2-40B4-BE49-F238E27FC236}">
                <a16:creationId xmlns:a16="http://schemas.microsoft.com/office/drawing/2014/main" id="{04CAC253-0D7E-46C5-8DFF-CAF8020A5F4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483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5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D8836A4-D203-496C-916A-99FB392CECC1}"/>
              </a:ext>
            </a:extLst>
          </p:cNvPr>
          <p:cNvSpPr/>
          <p:nvPr/>
        </p:nvSpPr>
        <p:spPr>
          <a:xfrm>
            <a:off x="391885" y="1545771"/>
            <a:ext cx="3614057" cy="862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45AC17C-AA26-4F86-B973-62A6399F332E}"/>
              </a:ext>
            </a:extLst>
          </p:cNvPr>
          <p:cNvSpPr/>
          <p:nvPr/>
        </p:nvSpPr>
        <p:spPr>
          <a:xfrm>
            <a:off x="4005942" y="2712721"/>
            <a:ext cx="3614057" cy="8621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3EF0D1E-D3F8-4469-95FF-8C3C635C47F7}"/>
              </a:ext>
            </a:extLst>
          </p:cNvPr>
          <p:cNvSpPr/>
          <p:nvPr/>
        </p:nvSpPr>
        <p:spPr>
          <a:xfrm>
            <a:off x="7619999" y="3879671"/>
            <a:ext cx="3614057" cy="8621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42CACCFE-3A83-468F-93AF-B4DD7747DC17}"/>
              </a:ext>
            </a:extLst>
          </p:cNvPr>
          <p:cNvSpPr/>
          <p:nvPr/>
        </p:nvSpPr>
        <p:spPr>
          <a:xfrm>
            <a:off x="7228113" y="1545771"/>
            <a:ext cx="783771" cy="988422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7" name="Arrow: Down 66">
            <a:extLst>
              <a:ext uri="{FF2B5EF4-FFF2-40B4-BE49-F238E27FC236}">
                <a16:creationId xmlns:a16="http://schemas.microsoft.com/office/drawing/2014/main" id="{7BE64EE7-7C35-4ADD-ACD6-067866384048}"/>
              </a:ext>
            </a:extLst>
          </p:cNvPr>
          <p:cNvSpPr/>
          <p:nvPr/>
        </p:nvSpPr>
        <p:spPr>
          <a:xfrm>
            <a:off x="10842169" y="1545771"/>
            <a:ext cx="783771" cy="2242458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AC8A95-85E3-439F-91EE-D0FC09D4E861}"/>
              </a:ext>
            </a:extLst>
          </p:cNvPr>
          <p:cNvCxnSpPr/>
          <p:nvPr/>
        </p:nvCxnSpPr>
        <p:spPr>
          <a:xfrm>
            <a:off x="2198913" y="1184365"/>
            <a:ext cx="0" cy="1584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ACB942A-FB0C-455F-B9AA-1F5913B78252}"/>
              </a:ext>
            </a:extLst>
          </p:cNvPr>
          <p:cNvCxnSpPr/>
          <p:nvPr/>
        </p:nvCxnSpPr>
        <p:spPr>
          <a:xfrm>
            <a:off x="5821677" y="2407919"/>
            <a:ext cx="0" cy="1584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2C51127-B924-45C8-97EC-672A189E4941}"/>
              </a:ext>
            </a:extLst>
          </p:cNvPr>
          <p:cNvCxnSpPr/>
          <p:nvPr/>
        </p:nvCxnSpPr>
        <p:spPr>
          <a:xfrm>
            <a:off x="9453151" y="3574869"/>
            <a:ext cx="0" cy="1584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6F25E37-DE19-4F56-8D60-935589C63B4B}"/>
              </a:ext>
            </a:extLst>
          </p:cNvPr>
          <p:cNvCxnSpPr/>
          <p:nvPr/>
        </p:nvCxnSpPr>
        <p:spPr>
          <a:xfrm>
            <a:off x="391885" y="3574869"/>
            <a:ext cx="3544389" cy="0"/>
          </a:xfrm>
          <a:prstGeom prst="straightConnector1">
            <a:avLst/>
          </a:prstGeom>
          <a:ln w="635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4737933-39FA-4FC9-AD22-5926C61A6618}"/>
              </a:ext>
            </a:extLst>
          </p:cNvPr>
          <p:cNvCxnSpPr/>
          <p:nvPr/>
        </p:nvCxnSpPr>
        <p:spPr>
          <a:xfrm>
            <a:off x="4015893" y="4741819"/>
            <a:ext cx="3544389" cy="0"/>
          </a:xfrm>
          <a:prstGeom prst="straightConnector1">
            <a:avLst/>
          </a:prstGeom>
          <a:ln w="635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966F7D9-1595-4D9F-8CE8-DED910C6E411}"/>
              </a:ext>
            </a:extLst>
          </p:cNvPr>
          <p:cNvCxnSpPr/>
          <p:nvPr/>
        </p:nvCxnSpPr>
        <p:spPr>
          <a:xfrm>
            <a:off x="7619998" y="5789335"/>
            <a:ext cx="3544389" cy="0"/>
          </a:xfrm>
          <a:prstGeom prst="straightConnector1">
            <a:avLst/>
          </a:prstGeom>
          <a:ln w="635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1A520E2-61BC-440E-8FB0-D8504B19E8DD}"/>
              </a:ext>
            </a:extLst>
          </p:cNvPr>
          <p:cNvSpPr txBox="1"/>
          <p:nvPr/>
        </p:nvSpPr>
        <p:spPr>
          <a:xfrm>
            <a:off x="1524882" y="773667"/>
            <a:ext cx="1348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ITERATION 1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44D6661-701B-41EE-8FA1-599421D91F55}"/>
              </a:ext>
            </a:extLst>
          </p:cNvPr>
          <p:cNvSpPr/>
          <p:nvPr/>
        </p:nvSpPr>
        <p:spPr>
          <a:xfrm>
            <a:off x="5138939" y="1989909"/>
            <a:ext cx="1348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ITERATION 2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F89265E-C963-4479-BED1-4727902310B9}"/>
              </a:ext>
            </a:extLst>
          </p:cNvPr>
          <p:cNvSpPr/>
          <p:nvPr/>
        </p:nvSpPr>
        <p:spPr>
          <a:xfrm>
            <a:off x="8718161" y="3125133"/>
            <a:ext cx="1348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ITERATION 3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1505A36-E1B5-49C1-A0B4-AFF1108085F7}"/>
              </a:ext>
            </a:extLst>
          </p:cNvPr>
          <p:cNvSpPr txBox="1"/>
          <p:nvPr/>
        </p:nvSpPr>
        <p:spPr>
          <a:xfrm>
            <a:off x="5194037" y="4975163"/>
            <a:ext cx="1839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TEST ITERATION 1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75A390E-56FA-4ECE-966A-E083596F05DD}"/>
              </a:ext>
            </a:extLst>
          </p:cNvPr>
          <p:cNvSpPr txBox="1"/>
          <p:nvPr/>
        </p:nvSpPr>
        <p:spPr>
          <a:xfrm>
            <a:off x="8533379" y="6022679"/>
            <a:ext cx="1839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TEST ITERATION 2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DBC7E56-09EC-4CFC-BC99-51EF8B10AEAB}"/>
              </a:ext>
            </a:extLst>
          </p:cNvPr>
          <p:cNvSpPr/>
          <p:nvPr/>
        </p:nvSpPr>
        <p:spPr>
          <a:xfrm>
            <a:off x="7080459" y="997911"/>
            <a:ext cx="10790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DEPLOY 1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2F0B522-320F-4184-BF68-E5A3D5E5D39A}"/>
              </a:ext>
            </a:extLst>
          </p:cNvPr>
          <p:cNvSpPr/>
          <p:nvPr/>
        </p:nvSpPr>
        <p:spPr>
          <a:xfrm>
            <a:off x="10694515" y="997446"/>
            <a:ext cx="10790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DEPLOY 2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6CD148D-5C49-4074-BF47-6C2B40E17432}"/>
              </a:ext>
            </a:extLst>
          </p:cNvPr>
          <p:cNvSpPr txBox="1"/>
          <p:nvPr/>
        </p:nvSpPr>
        <p:spPr>
          <a:xfrm>
            <a:off x="1490048" y="3695005"/>
            <a:ext cx="1730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 WEEK SPRINTS</a:t>
            </a:r>
            <a:endParaRPr lang="en-Z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850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5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608E82-AA28-44E9-923C-B02EDB946EE4}"/>
              </a:ext>
            </a:extLst>
          </p:cNvPr>
          <p:cNvGrpSpPr/>
          <p:nvPr/>
        </p:nvGrpSpPr>
        <p:grpSpPr>
          <a:xfrm>
            <a:off x="2590850" y="355600"/>
            <a:ext cx="6425532" cy="4051300"/>
            <a:chOff x="2590850" y="355600"/>
            <a:chExt cx="6934926" cy="5806542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D7B3DDD-F768-4000-91CC-5E5F1E19EDBF}"/>
                </a:ext>
              </a:extLst>
            </p:cNvPr>
            <p:cNvCxnSpPr>
              <a:cxnSpLocks/>
              <a:stCxn id="9" idx="4"/>
            </p:cNvCxnSpPr>
            <p:nvPr/>
          </p:nvCxnSpPr>
          <p:spPr>
            <a:xfrm flipH="1">
              <a:off x="6078787" y="895600"/>
              <a:ext cx="1" cy="929714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55CF3792-B0CD-4DA7-B1FB-776F909836DA}"/>
                </a:ext>
              </a:extLst>
            </p:cNvPr>
            <p:cNvSpPr/>
            <p:nvPr/>
          </p:nvSpPr>
          <p:spPr>
            <a:xfrm>
              <a:off x="5895486" y="467373"/>
              <a:ext cx="366600" cy="339199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3AEE063D-188D-4AE9-9719-F3E597460666}"/>
                </a:ext>
              </a:extLst>
            </p:cNvPr>
            <p:cNvSpPr/>
            <p:nvPr/>
          </p:nvSpPr>
          <p:spPr>
            <a:xfrm>
              <a:off x="5808020" y="355600"/>
              <a:ext cx="541535" cy="540000"/>
            </a:xfrm>
            <a:prstGeom prst="flowChartConnector">
              <a:avLst/>
            </a:prstGeom>
            <a:noFill/>
            <a:ln w="127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A195F7F-9654-46D1-B1E8-6DD3E71509F1}"/>
                </a:ext>
              </a:extLst>
            </p:cNvPr>
            <p:cNvCxnSpPr>
              <a:cxnSpLocks/>
            </p:cNvCxnSpPr>
            <p:nvPr/>
          </p:nvCxnSpPr>
          <p:spPr>
            <a:xfrm>
              <a:off x="6349554" y="840668"/>
              <a:ext cx="571437" cy="5179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6C23DAA-C83B-4451-934C-C1A5B27BA2E1}"/>
                </a:ext>
              </a:extLst>
            </p:cNvPr>
            <p:cNvCxnSpPr>
              <a:cxnSpLocks/>
            </p:cNvCxnSpPr>
            <p:nvPr/>
          </p:nvCxnSpPr>
          <p:spPr>
            <a:xfrm>
              <a:off x="6920992" y="1358635"/>
              <a:ext cx="125511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9E836C9-6C17-4D40-BDC6-AD4C607FA7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28832" y="1825314"/>
              <a:ext cx="699910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5B42A69-D348-4A67-AF06-CF59D979BB08}"/>
                </a:ext>
              </a:extLst>
            </p:cNvPr>
            <p:cNvSpPr txBox="1"/>
            <p:nvPr/>
          </p:nvSpPr>
          <p:spPr>
            <a:xfrm>
              <a:off x="6942261" y="787120"/>
              <a:ext cx="2120588" cy="529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Impact" panose="020B0806030902050204" pitchFamily="34" charset="0"/>
                </a:rPr>
                <a:t>MONOLITHIC</a:t>
              </a:r>
              <a:endParaRPr lang="en-ZA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84804166-A2F0-472F-82E0-A4F5F44E43B0}"/>
                </a:ext>
              </a:extLst>
            </p:cNvPr>
            <p:cNvSpPr/>
            <p:nvPr/>
          </p:nvSpPr>
          <p:spPr>
            <a:xfrm>
              <a:off x="8165059" y="1286838"/>
              <a:ext cx="182355" cy="14359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5FABCB2-86BB-4E7D-BEB5-B95D3F75E778}"/>
                </a:ext>
              </a:extLst>
            </p:cNvPr>
            <p:cNvSpPr txBox="1"/>
            <p:nvPr/>
          </p:nvSpPr>
          <p:spPr>
            <a:xfrm>
              <a:off x="6942261" y="1470494"/>
              <a:ext cx="2186241" cy="529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Impact" panose="020B0806030902050204" pitchFamily="34" charset="0"/>
                </a:rPr>
                <a:t>APPLICATION</a:t>
              </a:r>
              <a:endParaRPr lang="en-ZA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30FAAD-554D-4F84-8EDF-7B4CBD6987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69207" y="2015064"/>
              <a:ext cx="9579" cy="941416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DAE4244-9F89-4A28-A5DD-B8B8425B0937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5728831" y="2051469"/>
              <a:ext cx="699910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21EF130-660F-42D8-9BC5-36259C392FC4}"/>
                </a:ext>
              </a:extLst>
            </p:cNvPr>
            <p:cNvGrpSpPr/>
            <p:nvPr/>
          </p:nvGrpSpPr>
          <p:grpSpPr>
            <a:xfrm>
              <a:off x="5725224" y="2941450"/>
              <a:ext cx="704933" cy="659404"/>
              <a:chOff x="5199576" y="4805475"/>
              <a:chExt cx="972064" cy="979779"/>
            </a:xfrm>
          </p:grpSpPr>
          <p:sp>
            <p:nvSpPr>
              <p:cNvPr id="21" name="Flowchart: Connector 20">
                <a:extLst>
                  <a:ext uri="{FF2B5EF4-FFF2-40B4-BE49-F238E27FC236}">
                    <a16:creationId xmlns:a16="http://schemas.microsoft.com/office/drawing/2014/main" id="{941082A4-F631-48A9-BCDB-198437B5EA3E}"/>
                  </a:ext>
                </a:extLst>
              </p:cNvPr>
              <p:cNvSpPr/>
              <p:nvPr/>
            </p:nvSpPr>
            <p:spPr>
              <a:xfrm rot="10800000">
                <a:off x="5434358" y="5032259"/>
                <a:ext cx="505521" cy="504000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7" name="Arrow: Curved Right 26">
                <a:extLst>
                  <a:ext uri="{FF2B5EF4-FFF2-40B4-BE49-F238E27FC236}">
                    <a16:creationId xmlns:a16="http://schemas.microsoft.com/office/drawing/2014/main" id="{C937E15A-5049-45CB-B7F3-A9363B8A9785}"/>
                  </a:ext>
                </a:extLst>
              </p:cNvPr>
              <p:cNvSpPr/>
              <p:nvPr/>
            </p:nvSpPr>
            <p:spPr>
              <a:xfrm>
                <a:off x="5199576" y="4838692"/>
                <a:ext cx="399791" cy="946562"/>
              </a:xfrm>
              <a:prstGeom prst="curved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Arrow: Curved Right 30">
                <a:extLst>
                  <a:ext uri="{FF2B5EF4-FFF2-40B4-BE49-F238E27FC236}">
                    <a16:creationId xmlns:a16="http://schemas.microsoft.com/office/drawing/2014/main" id="{F8021883-E8AE-4A6A-97E6-F59040D0C7D3}"/>
                  </a:ext>
                </a:extLst>
              </p:cNvPr>
              <p:cNvSpPr/>
              <p:nvPr/>
            </p:nvSpPr>
            <p:spPr>
              <a:xfrm rot="10800000">
                <a:off x="5771849" y="4805475"/>
                <a:ext cx="399791" cy="946562"/>
              </a:xfrm>
              <a:prstGeom prst="curved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AE5CC91-6E57-4394-B064-4DC83FBB242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898741" y="2576952"/>
              <a:ext cx="125511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Flowchart: Connector 37">
              <a:extLst>
                <a:ext uri="{FF2B5EF4-FFF2-40B4-BE49-F238E27FC236}">
                  <a16:creationId xmlns:a16="http://schemas.microsoft.com/office/drawing/2014/main" id="{2BB3B25C-D492-4B6C-B2BA-B1153E76CA74}"/>
                </a:ext>
              </a:extLst>
            </p:cNvPr>
            <p:cNvSpPr/>
            <p:nvPr/>
          </p:nvSpPr>
          <p:spPr>
            <a:xfrm rot="10800000">
              <a:off x="3727438" y="2505157"/>
              <a:ext cx="182355" cy="14359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425AA7F-BFE8-4498-AF7C-75F81129E6B9}"/>
                </a:ext>
              </a:extLst>
            </p:cNvPr>
            <p:cNvCxnSpPr>
              <a:cxnSpLocks/>
            </p:cNvCxnSpPr>
            <p:nvPr/>
          </p:nvCxnSpPr>
          <p:spPr>
            <a:xfrm>
              <a:off x="5153860" y="2576952"/>
              <a:ext cx="571437" cy="5179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0612716-2751-4C56-AE8F-87CE97CA725C}"/>
                </a:ext>
              </a:extLst>
            </p:cNvPr>
            <p:cNvSpPr txBox="1"/>
            <p:nvPr/>
          </p:nvSpPr>
          <p:spPr>
            <a:xfrm>
              <a:off x="3893746" y="2027449"/>
              <a:ext cx="1477176" cy="529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Impact" panose="020B0806030902050204" pitchFamily="34" charset="0"/>
                </a:rPr>
                <a:t>CONTINUOUS</a:t>
              </a:r>
              <a:endParaRPr lang="en-ZA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C819371-EB2C-497F-9677-EE1B8D704A40}"/>
                </a:ext>
              </a:extLst>
            </p:cNvPr>
            <p:cNvSpPr txBox="1"/>
            <p:nvPr/>
          </p:nvSpPr>
          <p:spPr>
            <a:xfrm>
              <a:off x="3904139" y="2666606"/>
              <a:ext cx="1477176" cy="529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Impact" panose="020B0806030902050204" pitchFamily="34" charset="0"/>
                </a:rPr>
                <a:t>INTEGRATION</a:t>
              </a:r>
              <a:endParaRPr lang="en-ZA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E6BC52C-79C0-476C-A79D-E70BCE4986D1}"/>
                </a:ext>
              </a:extLst>
            </p:cNvPr>
            <p:cNvCxnSpPr>
              <a:cxnSpLocks/>
            </p:cNvCxnSpPr>
            <p:nvPr/>
          </p:nvCxnSpPr>
          <p:spPr>
            <a:xfrm>
              <a:off x="6069207" y="3631674"/>
              <a:ext cx="0" cy="984646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145A9D5-41F0-4C8B-B74F-C85054BF63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9252" y="4598118"/>
              <a:ext cx="699910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88ED401-0C62-4068-A31F-6191E916D3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9252" y="4819520"/>
              <a:ext cx="699910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92FC622-B8AD-4D8B-93C0-0A933EC724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96137" y="4784062"/>
              <a:ext cx="678167" cy="87008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CEA8F9B-67C6-4EC5-8FB7-207BB9B0C2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64110" y="4784062"/>
              <a:ext cx="678167" cy="87008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C82A134E-3E99-4F12-9D1D-F69B40AD3EB7}"/>
                </a:ext>
              </a:extLst>
            </p:cNvPr>
            <p:cNvSpPr/>
            <p:nvPr/>
          </p:nvSpPr>
          <p:spPr>
            <a:xfrm>
              <a:off x="4619023" y="5635091"/>
              <a:ext cx="541535" cy="522822"/>
            </a:xfrm>
            <a:prstGeom prst="flowChartConnector">
              <a:avLst/>
            </a:prstGeom>
            <a:noFill/>
            <a:ln w="127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pic>
          <p:nvPicPr>
            <p:cNvPr id="1026" name="Picture 2" descr="South African R5 circulation coin gets a new face">
              <a:extLst>
                <a:ext uri="{FF2B5EF4-FFF2-40B4-BE49-F238E27FC236}">
                  <a16:creationId xmlns:a16="http://schemas.microsoft.com/office/drawing/2014/main" id="{C96B6E35-E73D-4FA6-92BA-225D666675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2864" y="5687335"/>
              <a:ext cx="613851" cy="433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Flowchart: Connector 38">
              <a:extLst>
                <a:ext uri="{FF2B5EF4-FFF2-40B4-BE49-F238E27FC236}">
                  <a16:creationId xmlns:a16="http://schemas.microsoft.com/office/drawing/2014/main" id="{7B015023-BF5B-4F51-ACD9-2C95E06D2A6A}"/>
                </a:ext>
              </a:extLst>
            </p:cNvPr>
            <p:cNvSpPr/>
            <p:nvPr/>
          </p:nvSpPr>
          <p:spPr>
            <a:xfrm>
              <a:off x="6942261" y="5639320"/>
              <a:ext cx="541535" cy="522822"/>
            </a:xfrm>
            <a:prstGeom prst="flowChartConnector">
              <a:avLst/>
            </a:prstGeom>
            <a:noFill/>
            <a:ln w="127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1B73F53-A6E7-42E1-B7E5-8ADD750D38B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62153" y="5187004"/>
              <a:ext cx="125511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Flowchart: Connector 44">
              <a:extLst>
                <a:ext uri="{FF2B5EF4-FFF2-40B4-BE49-F238E27FC236}">
                  <a16:creationId xmlns:a16="http://schemas.microsoft.com/office/drawing/2014/main" id="{E548AED9-0C14-4A74-9FC6-79021023A491}"/>
                </a:ext>
              </a:extLst>
            </p:cNvPr>
            <p:cNvSpPr/>
            <p:nvPr/>
          </p:nvSpPr>
          <p:spPr>
            <a:xfrm rot="10800000">
              <a:off x="2590850" y="5115209"/>
              <a:ext cx="182355" cy="14359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E239FF4-D942-4D1F-9B9C-0B2B5F01A4B8}"/>
                </a:ext>
              </a:extLst>
            </p:cNvPr>
            <p:cNvSpPr txBox="1"/>
            <p:nvPr/>
          </p:nvSpPr>
          <p:spPr>
            <a:xfrm>
              <a:off x="2821609" y="4616320"/>
              <a:ext cx="1357387" cy="529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Impact" panose="020B0806030902050204" pitchFamily="34" charset="0"/>
                </a:rPr>
                <a:t>BUSINESS</a:t>
              </a:r>
              <a:r>
                <a:rPr lang="en-US" sz="1600" dirty="0">
                  <a:solidFill>
                    <a:schemeClr val="bg1"/>
                  </a:solidFill>
                  <a:latin typeface="Impact" panose="020B0806030902050204" pitchFamily="34" charset="0"/>
                </a:rPr>
                <a:t> </a:t>
              </a:r>
              <a:endParaRPr lang="en-ZA" sz="1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BA96E58-BBD4-4F22-B7A6-28CA7C74248D}"/>
                </a:ext>
              </a:extLst>
            </p:cNvPr>
            <p:cNvCxnSpPr>
              <a:cxnSpLocks/>
            </p:cNvCxnSpPr>
            <p:nvPr/>
          </p:nvCxnSpPr>
          <p:spPr>
            <a:xfrm>
              <a:off x="4012501" y="5185730"/>
              <a:ext cx="571437" cy="5179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2D6076B-6813-4047-87F9-8F486CD7E068}"/>
                </a:ext>
              </a:extLst>
            </p:cNvPr>
            <p:cNvGrpSpPr/>
            <p:nvPr/>
          </p:nvGrpSpPr>
          <p:grpSpPr>
            <a:xfrm flipH="1">
              <a:off x="7519647" y="4616321"/>
              <a:ext cx="2006129" cy="1087376"/>
              <a:chOff x="7769206" y="4458194"/>
              <a:chExt cx="2006129" cy="1087376"/>
            </a:xfrm>
          </p:grpSpPr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21BDCCBE-0AE4-41F4-B365-6D513E2202B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953550" y="5028877"/>
                <a:ext cx="125511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Flowchart: Connector 49">
                <a:extLst>
                  <a:ext uri="{FF2B5EF4-FFF2-40B4-BE49-F238E27FC236}">
                    <a16:creationId xmlns:a16="http://schemas.microsoft.com/office/drawing/2014/main" id="{250DC244-0ADD-45B8-A19D-A15B8818B9E0}"/>
                  </a:ext>
                </a:extLst>
              </p:cNvPr>
              <p:cNvSpPr/>
              <p:nvPr/>
            </p:nvSpPr>
            <p:spPr>
              <a:xfrm rot="10800000">
                <a:off x="7782247" y="4957082"/>
                <a:ext cx="182355" cy="143592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80E1E05-73D3-4C1D-AC70-9D9AF65763C8}"/>
                  </a:ext>
                </a:extLst>
              </p:cNvPr>
              <p:cNvSpPr txBox="1"/>
              <p:nvPr/>
            </p:nvSpPr>
            <p:spPr>
              <a:xfrm>
                <a:off x="7769206" y="4458194"/>
                <a:ext cx="1494456" cy="529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INNOVATION</a:t>
                </a:r>
                <a:r>
                  <a:rPr lang="en-US" sz="1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 </a:t>
                </a:r>
                <a:endParaRPr lang="en-ZA" sz="1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1B4ACFED-164D-4D89-9B35-87F12EDA99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03898" y="5027603"/>
                <a:ext cx="571437" cy="51796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Flowchart: Connector 52">
              <a:extLst>
                <a:ext uri="{FF2B5EF4-FFF2-40B4-BE49-F238E27FC236}">
                  <a16:creationId xmlns:a16="http://schemas.microsoft.com/office/drawing/2014/main" id="{B1210645-C613-4A0A-80DB-872FDB904EE0}"/>
                </a:ext>
              </a:extLst>
            </p:cNvPr>
            <p:cNvSpPr/>
            <p:nvPr/>
          </p:nvSpPr>
          <p:spPr>
            <a:xfrm rot="10800000">
              <a:off x="7014863" y="5720340"/>
              <a:ext cx="366600" cy="33920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75FAC24-BBFC-4004-85D8-12E4E5B49F4B}"/>
              </a:ext>
            </a:extLst>
          </p:cNvPr>
          <p:cNvCxnSpPr>
            <a:cxnSpLocks/>
          </p:cNvCxnSpPr>
          <p:nvPr/>
        </p:nvCxnSpPr>
        <p:spPr>
          <a:xfrm>
            <a:off x="6867810" y="4403950"/>
            <a:ext cx="0" cy="68700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7083F90-EADA-40FF-8349-8333A86DAC41}"/>
              </a:ext>
            </a:extLst>
          </p:cNvPr>
          <p:cNvCxnSpPr>
            <a:cxnSpLocks/>
          </p:cNvCxnSpPr>
          <p:nvPr/>
        </p:nvCxnSpPr>
        <p:spPr>
          <a:xfrm flipH="1">
            <a:off x="6543560" y="5078250"/>
            <a:ext cx="648499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DC3DB0D-82C4-4B53-AD44-A0F0B3E86E16}"/>
              </a:ext>
            </a:extLst>
          </p:cNvPr>
          <p:cNvCxnSpPr>
            <a:cxnSpLocks/>
          </p:cNvCxnSpPr>
          <p:nvPr/>
        </p:nvCxnSpPr>
        <p:spPr>
          <a:xfrm>
            <a:off x="4708810" y="4403950"/>
            <a:ext cx="0" cy="68700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2CA980D-F537-4757-8B90-69C117B41B23}"/>
              </a:ext>
            </a:extLst>
          </p:cNvPr>
          <p:cNvCxnSpPr>
            <a:cxnSpLocks/>
          </p:cNvCxnSpPr>
          <p:nvPr/>
        </p:nvCxnSpPr>
        <p:spPr>
          <a:xfrm flipH="1">
            <a:off x="4384560" y="5078250"/>
            <a:ext cx="648499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529CCBC-BB48-4540-A998-6EFB0E6359C2}"/>
              </a:ext>
            </a:extLst>
          </p:cNvPr>
          <p:cNvGrpSpPr/>
          <p:nvPr/>
        </p:nvGrpSpPr>
        <p:grpSpPr>
          <a:xfrm>
            <a:off x="2609000" y="1265292"/>
            <a:ext cx="1109683" cy="1238817"/>
            <a:chOff x="1974023" y="1474383"/>
            <a:chExt cx="1839466" cy="2183840"/>
          </a:xfrm>
        </p:grpSpPr>
        <p:sp>
          <p:nvSpPr>
            <p:cNvPr id="57" name="Flowchart: Delay 56">
              <a:extLst>
                <a:ext uri="{FF2B5EF4-FFF2-40B4-BE49-F238E27FC236}">
                  <a16:creationId xmlns:a16="http://schemas.microsoft.com/office/drawing/2014/main" id="{B522F20E-EAEE-4AE1-AD6D-1D767B6F1F3B}"/>
                </a:ext>
              </a:extLst>
            </p:cNvPr>
            <p:cNvSpPr/>
            <p:nvPr/>
          </p:nvSpPr>
          <p:spPr>
            <a:xfrm>
              <a:off x="3204572" y="2050942"/>
              <a:ext cx="99206" cy="163814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F110544-2CFF-49A9-820A-5E5694C16BEE}"/>
                </a:ext>
              </a:extLst>
            </p:cNvPr>
            <p:cNvCxnSpPr>
              <a:cxnSpLocks/>
            </p:cNvCxnSpPr>
            <p:nvPr/>
          </p:nvCxnSpPr>
          <p:spPr>
            <a:xfrm>
              <a:off x="3242052" y="2077150"/>
              <a:ext cx="571437" cy="5179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9" name="Picture 6">
              <a:extLst>
                <a:ext uri="{FF2B5EF4-FFF2-40B4-BE49-F238E27FC236}">
                  <a16:creationId xmlns:a16="http://schemas.microsoft.com/office/drawing/2014/main" id="{61B70694-F27C-4BBF-8166-FE8B2908EE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6748" y="1474383"/>
              <a:ext cx="946068" cy="1306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Flowchart: Delay 59">
              <a:extLst>
                <a:ext uri="{FF2B5EF4-FFF2-40B4-BE49-F238E27FC236}">
                  <a16:creationId xmlns:a16="http://schemas.microsoft.com/office/drawing/2014/main" id="{5E5A6AE6-9F6C-45FE-8952-66EA1BC495C2}"/>
                </a:ext>
              </a:extLst>
            </p:cNvPr>
            <p:cNvSpPr/>
            <p:nvPr/>
          </p:nvSpPr>
          <p:spPr>
            <a:xfrm>
              <a:off x="3204572" y="3125466"/>
              <a:ext cx="99206" cy="163814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FBBB077-7861-4387-845F-4F92853A68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4175" y="2627720"/>
              <a:ext cx="499968" cy="547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2" name="Picture 8" descr="Apache Subversion - Wikipedia">
              <a:extLst>
                <a:ext uri="{FF2B5EF4-FFF2-40B4-BE49-F238E27FC236}">
                  <a16:creationId xmlns:a16="http://schemas.microsoft.com/office/drawing/2014/main" id="{18E42801-482C-4464-AE53-AACCC5FD25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4023" y="2963805"/>
              <a:ext cx="1160587" cy="694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4" name="Graphic 63" descr="Contract">
            <a:extLst>
              <a:ext uri="{FF2B5EF4-FFF2-40B4-BE49-F238E27FC236}">
                <a16:creationId xmlns:a16="http://schemas.microsoft.com/office/drawing/2014/main" id="{EEB0B846-3733-4CFE-AF28-0A82EBC2DA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73521" y="358197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219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5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D7B3DDD-F768-4000-91CC-5E5F1E19EDBF}"/>
              </a:ext>
            </a:extLst>
          </p:cNvPr>
          <p:cNvCxnSpPr>
            <a:cxnSpLocks/>
            <a:stCxn id="9" idx="4"/>
          </p:cNvCxnSpPr>
          <p:nvPr/>
        </p:nvCxnSpPr>
        <p:spPr>
          <a:xfrm flipH="1">
            <a:off x="5822586" y="732365"/>
            <a:ext cx="1" cy="648674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55CF3792-B0CD-4DA7-B1FB-776F909836DA}"/>
              </a:ext>
            </a:extLst>
          </p:cNvPr>
          <p:cNvSpPr/>
          <p:nvPr/>
        </p:nvSpPr>
        <p:spPr>
          <a:xfrm>
            <a:off x="5652749" y="433585"/>
            <a:ext cx="339672" cy="23666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3AEE063D-188D-4AE9-9719-F3E597460666}"/>
              </a:ext>
            </a:extLst>
          </p:cNvPr>
          <p:cNvSpPr/>
          <p:nvPr/>
        </p:nvSpPr>
        <p:spPr>
          <a:xfrm>
            <a:off x="5571708" y="355600"/>
            <a:ext cx="501757" cy="376765"/>
          </a:xfrm>
          <a:prstGeom prst="flowChartConnector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195F7F-9654-46D1-B1E8-6DD3E71509F1}"/>
              </a:ext>
            </a:extLst>
          </p:cNvPr>
          <p:cNvCxnSpPr>
            <a:cxnSpLocks/>
          </p:cNvCxnSpPr>
          <p:nvPr/>
        </p:nvCxnSpPr>
        <p:spPr>
          <a:xfrm>
            <a:off x="6073464" y="694038"/>
            <a:ext cx="529463" cy="3613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C23DAA-C83B-4451-934C-C1A5B27BA2E1}"/>
              </a:ext>
            </a:extLst>
          </p:cNvPr>
          <p:cNvCxnSpPr>
            <a:cxnSpLocks/>
          </p:cNvCxnSpPr>
          <p:nvPr/>
        </p:nvCxnSpPr>
        <p:spPr>
          <a:xfrm>
            <a:off x="6602928" y="1055431"/>
            <a:ext cx="11629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E836C9-6C17-4D40-BDC6-AD4C607FA72F}"/>
              </a:ext>
            </a:extLst>
          </p:cNvPr>
          <p:cNvCxnSpPr>
            <a:cxnSpLocks/>
          </p:cNvCxnSpPr>
          <p:nvPr/>
        </p:nvCxnSpPr>
        <p:spPr>
          <a:xfrm flipH="1">
            <a:off x="5498337" y="1381039"/>
            <a:ext cx="648499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5B42A69-D348-4A67-AF06-CF59D979BB08}"/>
              </a:ext>
            </a:extLst>
          </p:cNvPr>
          <p:cNvSpPr txBox="1"/>
          <p:nvPr/>
        </p:nvSpPr>
        <p:spPr>
          <a:xfrm>
            <a:off x="6622635" y="656677"/>
            <a:ext cx="196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MONOLITHIC</a:t>
            </a:r>
            <a:endParaRPr lang="en-ZA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84804166-A2F0-472F-82E0-A4F5F44E43B0}"/>
              </a:ext>
            </a:extLst>
          </p:cNvPr>
          <p:cNvSpPr/>
          <p:nvPr/>
        </p:nvSpPr>
        <p:spPr>
          <a:xfrm>
            <a:off x="7755614" y="1005337"/>
            <a:ext cx="168960" cy="10018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FABCB2-86BB-4E7D-BEB5-B95D3F75E778}"/>
              </a:ext>
            </a:extLst>
          </p:cNvPr>
          <p:cNvSpPr txBox="1"/>
          <p:nvPr/>
        </p:nvSpPr>
        <p:spPr>
          <a:xfrm>
            <a:off x="6622635" y="1133476"/>
            <a:ext cx="2025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APPLICATION</a:t>
            </a:r>
            <a:endParaRPr lang="en-ZA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30FAAD-554D-4F84-8EDF-7B4CBD69874C}"/>
              </a:ext>
            </a:extLst>
          </p:cNvPr>
          <p:cNvCxnSpPr>
            <a:cxnSpLocks/>
          </p:cNvCxnSpPr>
          <p:nvPr/>
        </p:nvCxnSpPr>
        <p:spPr>
          <a:xfrm flipV="1">
            <a:off x="5813710" y="1513430"/>
            <a:ext cx="8875" cy="656838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AE4244-9F89-4A28-A5DD-B8B8425B0937}"/>
              </a:ext>
            </a:extLst>
          </p:cNvPr>
          <p:cNvCxnSpPr>
            <a:cxnSpLocks/>
          </p:cNvCxnSpPr>
          <p:nvPr/>
        </p:nvCxnSpPr>
        <p:spPr>
          <a:xfrm rot="10800000" flipH="1">
            <a:off x="5498336" y="1538830"/>
            <a:ext cx="648499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21EF130-660F-42D8-9BC5-36259C392FC4}"/>
              </a:ext>
            </a:extLst>
          </p:cNvPr>
          <p:cNvGrpSpPr/>
          <p:nvPr/>
        </p:nvGrpSpPr>
        <p:grpSpPr>
          <a:xfrm>
            <a:off x="5494994" y="2159781"/>
            <a:ext cx="653153" cy="460075"/>
            <a:chOff x="5199576" y="4805475"/>
            <a:chExt cx="972064" cy="979779"/>
          </a:xfrm>
        </p:grpSpPr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941082A4-F631-48A9-BCDB-198437B5EA3E}"/>
                </a:ext>
              </a:extLst>
            </p:cNvPr>
            <p:cNvSpPr/>
            <p:nvPr/>
          </p:nvSpPr>
          <p:spPr>
            <a:xfrm rot="10800000">
              <a:off x="5434358" y="5032259"/>
              <a:ext cx="505521" cy="50400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7" name="Arrow: Curved Right 26">
              <a:extLst>
                <a:ext uri="{FF2B5EF4-FFF2-40B4-BE49-F238E27FC236}">
                  <a16:creationId xmlns:a16="http://schemas.microsoft.com/office/drawing/2014/main" id="{C937E15A-5049-45CB-B7F3-A9363B8A9785}"/>
                </a:ext>
              </a:extLst>
            </p:cNvPr>
            <p:cNvSpPr/>
            <p:nvPr/>
          </p:nvSpPr>
          <p:spPr>
            <a:xfrm>
              <a:off x="5199576" y="4838692"/>
              <a:ext cx="399791" cy="946562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chemeClr val="tx1"/>
                </a:solidFill>
              </a:endParaRPr>
            </a:p>
          </p:txBody>
        </p:sp>
        <p:sp>
          <p:nvSpPr>
            <p:cNvPr id="31" name="Arrow: Curved Right 30">
              <a:extLst>
                <a:ext uri="{FF2B5EF4-FFF2-40B4-BE49-F238E27FC236}">
                  <a16:creationId xmlns:a16="http://schemas.microsoft.com/office/drawing/2014/main" id="{F8021883-E8AE-4A6A-97E6-F59040D0C7D3}"/>
                </a:ext>
              </a:extLst>
            </p:cNvPr>
            <p:cNvSpPr/>
            <p:nvPr/>
          </p:nvSpPr>
          <p:spPr>
            <a:xfrm rot="10800000">
              <a:off x="5771849" y="4805475"/>
              <a:ext cx="399791" cy="946562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E5CC91-6E57-4394-B064-4DC83FBB242E}"/>
              </a:ext>
            </a:extLst>
          </p:cNvPr>
          <p:cNvCxnSpPr>
            <a:cxnSpLocks/>
          </p:cNvCxnSpPr>
          <p:nvPr/>
        </p:nvCxnSpPr>
        <p:spPr>
          <a:xfrm rot="10800000">
            <a:off x="3802672" y="1905466"/>
            <a:ext cx="11629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2BB3B25C-D492-4B6C-B2BA-B1153E76CA74}"/>
              </a:ext>
            </a:extLst>
          </p:cNvPr>
          <p:cNvSpPr/>
          <p:nvPr/>
        </p:nvSpPr>
        <p:spPr>
          <a:xfrm rot="10800000">
            <a:off x="3643952" y="1855374"/>
            <a:ext cx="168960" cy="10018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425AA7F-BFE8-4498-AF7C-75F81129E6B9}"/>
              </a:ext>
            </a:extLst>
          </p:cNvPr>
          <p:cNvCxnSpPr>
            <a:cxnSpLocks/>
          </p:cNvCxnSpPr>
          <p:nvPr/>
        </p:nvCxnSpPr>
        <p:spPr>
          <a:xfrm>
            <a:off x="4965598" y="1905466"/>
            <a:ext cx="529463" cy="3613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0612716-2751-4C56-AE8F-87CE97CA725C}"/>
              </a:ext>
            </a:extLst>
          </p:cNvPr>
          <p:cNvSpPr txBox="1"/>
          <p:nvPr/>
        </p:nvSpPr>
        <p:spPr>
          <a:xfrm>
            <a:off x="3798044" y="1522071"/>
            <a:ext cx="136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CONTINUOUS</a:t>
            </a:r>
            <a:endParaRPr lang="en-ZA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819371-EB2C-497F-9677-EE1B8D704A40}"/>
              </a:ext>
            </a:extLst>
          </p:cNvPr>
          <p:cNvSpPr txBox="1"/>
          <p:nvPr/>
        </p:nvSpPr>
        <p:spPr>
          <a:xfrm>
            <a:off x="3807673" y="1968019"/>
            <a:ext cx="136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INTEGRATION</a:t>
            </a:r>
            <a:endParaRPr lang="en-ZA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E6BC52C-79C0-476C-A79D-E70BCE4986D1}"/>
              </a:ext>
            </a:extLst>
          </p:cNvPr>
          <p:cNvCxnSpPr>
            <a:cxnSpLocks/>
          </p:cNvCxnSpPr>
          <p:nvPr/>
        </p:nvCxnSpPr>
        <p:spPr>
          <a:xfrm>
            <a:off x="5813710" y="2641360"/>
            <a:ext cx="0" cy="68700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145A9D5-41F0-4C8B-B74F-C85054BF63EE}"/>
              </a:ext>
            </a:extLst>
          </p:cNvPr>
          <p:cNvCxnSpPr>
            <a:cxnSpLocks/>
          </p:cNvCxnSpPr>
          <p:nvPr/>
        </p:nvCxnSpPr>
        <p:spPr>
          <a:xfrm flipH="1">
            <a:off x="5489460" y="3315660"/>
            <a:ext cx="648499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88ED401-0C62-4068-A31F-6191E916D3AE}"/>
              </a:ext>
            </a:extLst>
          </p:cNvPr>
          <p:cNvCxnSpPr>
            <a:cxnSpLocks/>
          </p:cNvCxnSpPr>
          <p:nvPr/>
        </p:nvCxnSpPr>
        <p:spPr>
          <a:xfrm flipH="1">
            <a:off x="5489460" y="3470135"/>
            <a:ext cx="648499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92FC622-B8AD-4D8B-93C0-0A933EC72416}"/>
              </a:ext>
            </a:extLst>
          </p:cNvPr>
          <p:cNvCxnSpPr>
            <a:cxnSpLocks/>
          </p:cNvCxnSpPr>
          <p:nvPr/>
        </p:nvCxnSpPr>
        <p:spPr>
          <a:xfrm flipH="1">
            <a:off x="4912115" y="3445396"/>
            <a:ext cx="628353" cy="607066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CEA8F9B-67C6-4EC5-8FB7-207BB9B0C2A7}"/>
              </a:ext>
            </a:extLst>
          </p:cNvPr>
          <p:cNvCxnSpPr>
            <a:cxnSpLocks/>
          </p:cNvCxnSpPr>
          <p:nvPr/>
        </p:nvCxnSpPr>
        <p:spPr>
          <a:xfrm flipH="1" flipV="1">
            <a:off x="6086951" y="3445396"/>
            <a:ext cx="628353" cy="607066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C82A134E-3E99-4F12-9D1D-F69B40AD3EB7}"/>
              </a:ext>
            </a:extLst>
          </p:cNvPr>
          <p:cNvSpPr/>
          <p:nvPr/>
        </p:nvSpPr>
        <p:spPr>
          <a:xfrm>
            <a:off x="4470047" y="4039170"/>
            <a:ext cx="501757" cy="364780"/>
          </a:xfrm>
          <a:prstGeom prst="flowChartConnector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1026" name="Picture 2" descr="South African R5 circulation coin gets a new face">
            <a:extLst>
              <a:ext uri="{FF2B5EF4-FFF2-40B4-BE49-F238E27FC236}">
                <a16:creationId xmlns:a16="http://schemas.microsoft.com/office/drawing/2014/main" id="{C96B6E35-E73D-4FA6-92BA-225D66667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544" y="4075621"/>
            <a:ext cx="568762" cy="30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7B015023-BF5B-4F51-ACD9-2C95E06D2A6A}"/>
              </a:ext>
            </a:extLst>
          </p:cNvPr>
          <p:cNvSpPr/>
          <p:nvPr/>
        </p:nvSpPr>
        <p:spPr>
          <a:xfrm>
            <a:off x="6622635" y="4042120"/>
            <a:ext cx="501757" cy="364780"/>
          </a:xfrm>
          <a:prstGeom prst="flowChartConnector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1B73F53-A6E7-42E1-B7E5-8ADD750D38BD}"/>
              </a:ext>
            </a:extLst>
          </p:cNvPr>
          <p:cNvCxnSpPr>
            <a:cxnSpLocks/>
          </p:cNvCxnSpPr>
          <p:nvPr/>
        </p:nvCxnSpPr>
        <p:spPr>
          <a:xfrm rot="10800000">
            <a:off x="2749570" y="3726534"/>
            <a:ext cx="11629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E548AED9-0C14-4A74-9FC6-79021023A491}"/>
              </a:ext>
            </a:extLst>
          </p:cNvPr>
          <p:cNvSpPr/>
          <p:nvPr/>
        </p:nvSpPr>
        <p:spPr>
          <a:xfrm rot="10800000">
            <a:off x="2590850" y="3676441"/>
            <a:ext cx="168960" cy="10018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E239FF4-D942-4D1F-9B9C-0B2B5F01A4B8}"/>
              </a:ext>
            </a:extLst>
          </p:cNvPr>
          <p:cNvSpPr txBox="1"/>
          <p:nvPr/>
        </p:nvSpPr>
        <p:spPr>
          <a:xfrm>
            <a:off x="2804659" y="3328360"/>
            <a:ext cx="125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BUSINESS</a:t>
            </a:r>
            <a:r>
              <a:rPr lang="en-US" sz="1600" dirty="0">
                <a:solidFill>
                  <a:schemeClr val="bg1"/>
                </a:solidFill>
                <a:latin typeface="Impact" panose="020B0806030902050204" pitchFamily="34" charset="0"/>
              </a:rPr>
              <a:t> </a:t>
            </a:r>
            <a:endParaRPr lang="en-ZA" sz="1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BA96E58-BBD4-4F22-B7A6-28CA7C74248D}"/>
              </a:ext>
            </a:extLst>
          </p:cNvPr>
          <p:cNvCxnSpPr>
            <a:cxnSpLocks/>
          </p:cNvCxnSpPr>
          <p:nvPr/>
        </p:nvCxnSpPr>
        <p:spPr>
          <a:xfrm>
            <a:off x="3908076" y="3725645"/>
            <a:ext cx="529463" cy="3613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32D6076B-6813-4047-87F9-8F486CD7E068}"/>
              </a:ext>
            </a:extLst>
          </p:cNvPr>
          <p:cNvGrpSpPr/>
          <p:nvPr/>
        </p:nvGrpSpPr>
        <p:grpSpPr>
          <a:xfrm flipH="1">
            <a:off x="7157610" y="3328361"/>
            <a:ext cx="1858772" cy="758676"/>
            <a:chOff x="7769206" y="4458194"/>
            <a:chExt cx="2006129" cy="1087376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1BDCCBE-0AE4-41F4-B365-6D513E2202B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953550" y="5028877"/>
              <a:ext cx="125511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Flowchart: Connector 49">
              <a:extLst>
                <a:ext uri="{FF2B5EF4-FFF2-40B4-BE49-F238E27FC236}">
                  <a16:creationId xmlns:a16="http://schemas.microsoft.com/office/drawing/2014/main" id="{250DC244-0ADD-45B8-A19D-A15B8818B9E0}"/>
                </a:ext>
              </a:extLst>
            </p:cNvPr>
            <p:cNvSpPr/>
            <p:nvPr/>
          </p:nvSpPr>
          <p:spPr>
            <a:xfrm rot="10800000">
              <a:off x="7782247" y="4957082"/>
              <a:ext cx="182355" cy="14359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80E1E05-73D3-4C1D-AC70-9D9AF65763C8}"/>
                </a:ext>
              </a:extLst>
            </p:cNvPr>
            <p:cNvSpPr txBox="1"/>
            <p:nvPr/>
          </p:nvSpPr>
          <p:spPr>
            <a:xfrm>
              <a:off x="7769206" y="4458194"/>
              <a:ext cx="1494456" cy="529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Impact" panose="020B0806030902050204" pitchFamily="34" charset="0"/>
                </a:rPr>
                <a:t>INNOVATION</a:t>
              </a:r>
              <a:r>
                <a:rPr lang="en-US" sz="1600" dirty="0">
                  <a:solidFill>
                    <a:schemeClr val="bg1"/>
                  </a:solidFill>
                  <a:latin typeface="Impact" panose="020B0806030902050204" pitchFamily="34" charset="0"/>
                </a:rPr>
                <a:t> </a:t>
              </a:r>
              <a:endParaRPr lang="en-ZA" sz="1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B4ACFED-164D-4D89-9B35-87F12EDA99E7}"/>
                </a:ext>
              </a:extLst>
            </p:cNvPr>
            <p:cNvCxnSpPr>
              <a:cxnSpLocks/>
            </p:cNvCxnSpPr>
            <p:nvPr/>
          </p:nvCxnSpPr>
          <p:spPr>
            <a:xfrm>
              <a:off x="9203898" y="5027603"/>
              <a:ext cx="571437" cy="5179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B1210645-C613-4A0A-80DB-872FDB904EE0}"/>
              </a:ext>
            </a:extLst>
          </p:cNvPr>
          <p:cNvSpPr/>
          <p:nvPr/>
        </p:nvSpPr>
        <p:spPr>
          <a:xfrm rot="10800000">
            <a:off x="6689904" y="4098649"/>
            <a:ext cx="339672" cy="236664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75FAC24-BBFC-4004-85D8-12E4E5B49F4B}"/>
              </a:ext>
            </a:extLst>
          </p:cNvPr>
          <p:cNvCxnSpPr>
            <a:cxnSpLocks/>
          </p:cNvCxnSpPr>
          <p:nvPr/>
        </p:nvCxnSpPr>
        <p:spPr>
          <a:xfrm>
            <a:off x="6867810" y="4403950"/>
            <a:ext cx="0" cy="68700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7083F90-EADA-40FF-8349-8333A86DAC41}"/>
              </a:ext>
            </a:extLst>
          </p:cNvPr>
          <p:cNvCxnSpPr>
            <a:cxnSpLocks/>
          </p:cNvCxnSpPr>
          <p:nvPr/>
        </p:nvCxnSpPr>
        <p:spPr>
          <a:xfrm flipH="1">
            <a:off x="6543560" y="5078250"/>
            <a:ext cx="648499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DC3DB0D-82C4-4B53-AD44-A0F0B3E86E16}"/>
              </a:ext>
            </a:extLst>
          </p:cNvPr>
          <p:cNvCxnSpPr>
            <a:cxnSpLocks/>
          </p:cNvCxnSpPr>
          <p:nvPr/>
        </p:nvCxnSpPr>
        <p:spPr>
          <a:xfrm>
            <a:off x="4708810" y="4403950"/>
            <a:ext cx="0" cy="68700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2CA980D-F537-4757-8B90-69C117B41B23}"/>
              </a:ext>
            </a:extLst>
          </p:cNvPr>
          <p:cNvCxnSpPr>
            <a:cxnSpLocks/>
          </p:cNvCxnSpPr>
          <p:nvPr/>
        </p:nvCxnSpPr>
        <p:spPr>
          <a:xfrm flipH="1">
            <a:off x="4384560" y="5078250"/>
            <a:ext cx="648499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0E034FDE-C696-48D6-8F81-3828BACA6E46}"/>
              </a:ext>
            </a:extLst>
          </p:cNvPr>
          <p:cNvGrpSpPr/>
          <p:nvPr/>
        </p:nvGrpSpPr>
        <p:grpSpPr>
          <a:xfrm rot="10800000">
            <a:off x="6536770" y="5237885"/>
            <a:ext cx="648499" cy="1048830"/>
            <a:chOff x="8216546" y="4347421"/>
            <a:chExt cx="648499" cy="1048830"/>
          </a:xfrm>
        </p:grpSpPr>
        <p:sp>
          <p:nvSpPr>
            <p:cNvPr id="56" name="Flowchart: Connector 55">
              <a:extLst>
                <a:ext uri="{FF2B5EF4-FFF2-40B4-BE49-F238E27FC236}">
                  <a16:creationId xmlns:a16="http://schemas.microsoft.com/office/drawing/2014/main" id="{077B4F39-39D3-40BF-8033-6A58C1D5B868}"/>
                </a:ext>
              </a:extLst>
            </p:cNvPr>
            <p:cNvSpPr/>
            <p:nvPr/>
          </p:nvSpPr>
          <p:spPr>
            <a:xfrm>
              <a:off x="8295621" y="4347421"/>
              <a:ext cx="501757" cy="364780"/>
            </a:xfrm>
            <a:prstGeom prst="flowChartConnector">
              <a:avLst/>
            </a:prstGeom>
            <a:noFill/>
            <a:ln w="127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7" name="Flowchart: Connector 56">
              <a:extLst>
                <a:ext uri="{FF2B5EF4-FFF2-40B4-BE49-F238E27FC236}">
                  <a16:creationId xmlns:a16="http://schemas.microsoft.com/office/drawing/2014/main" id="{9C344FD4-547D-44F2-A924-F53733D4A014}"/>
                </a:ext>
              </a:extLst>
            </p:cNvPr>
            <p:cNvSpPr/>
            <p:nvPr/>
          </p:nvSpPr>
          <p:spPr>
            <a:xfrm rot="10800000">
              <a:off x="8362890" y="4403950"/>
              <a:ext cx="339672" cy="236664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3571CD1-12D2-4E21-9315-E22C866A795E}"/>
                </a:ext>
              </a:extLst>
            </p:cNvPr>
            <p:cNvCxnSpPr>
              <a:cxnSpLocks/>
            </p:cNvCxnSpPr>
            <p:nvPr/>
          </p:nvCxnSpPr>
          <p:spPr>
            <a:xfrm>
              <a:off x="8540796" y="4709251"/>
              <a:ext cx="0" cy="68700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449285E-0298-4647-8748-65428609AC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6546" y="5383551"/>
              <a:ext cx="648499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39C2F6B-06DD-4BFD-8B59-1266FE8E2AEA}"/>
              </a:ext>
            </a:extLst>
          </p:cNvPr>
          <p:cNvGrpSpPr/>
          <p:nvPr/>
        </p:nvGrpSpPr>
        <p:grpSpPr>
          <a:xfrm rot="10800000">
            <a:off x="4378945" y="5237885"/>
            <a:ext cx="648499" cy="1048830"/>
            <a:chOff x="8216546" y="4347421"/>
            <a:chExt cx="648499" cy="1048830"/>
          </a:xfrm>
        </p:grpSpPr>
        <p:sp>
          <p:nvSpPr>
            <p:cNvPr id="61" name="Flowchart: Connector 60">
              <a:extLst>
                <a:ext uri="{FF2B5EF4-FFF2-40B4-BE49-F238E27FC236}">
                  <a16:creationId xmlns:a16="http://schemas.microsoft.com/office/drawing/2014/main" id="{3AAADC32-0E73-4D55-959B-82FDD93955C6}"/>
                </a:ext>
              </a:extLst>
            </p:cNvPr>
            <p:cNvSpPr/>
            <p:nvPr/>
          </p:nvSpPr>
          <p:spPr>
            <a:xfrm>
              <a:off x="8295621" y="4347421"/>
              <a:ext cx="501757" cy="364780"/>
            </a:xfrm>
            <a:prstGeom prst="flowChartConnector">
              <a:avLst/>
            </a:prstGeom>
            <a:noFill/>
            <a:ln w="127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2" name="Flowchart: Connector 61">
              <a:extLst>
                <a:ext uri="{FF2B5EF4-FFF2-40B4-BE49-F238E27FC236}">
                  <a16:creationId xmlns:a16="http://schemas.microsoft.com/office/drawing/2014/main" id="{2727BA05-CAB7-4CEE-A2ED-F2665CC5E990}"/>
                </a:ext>
              </a:extLst>
            </p:cNvPr>
            <p:cNvSpPr/>
            <p:nvPr/>
          </p:nvSpPr>
          <p:spPr>
            <a:xfrm rot="10800000">
              <a:off x="8362890" y="4403950"/>
              <a:ext cx="339672" cy="236664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065F8E1-A402-4A79-8476-89C1627A5B89}"/>
                </a:ext>
              </a:extLst>
            </p:cNvPr>
            <p:cNvCxnSpPr>
              <a:cxnSpLocks/>
            </p:cNvCxnSpPr>
            <p:nvPr/>
          </p:nvCxnSpPr>
          <p:spPr>
            <a:xfrm>
              <a:off x="8540796" y="4709251"/>
              <a:ext cx="0" cy="68700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FF8E58D-83BC-4671-9496-64DAF69576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6546" y="5383551"/>
              <a:ext cx="648499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708E027-F9CF-4978-85DC-338FB82812CA}"/>
              </a:ext>
            </a:extLst>
          </p:cNvPr>
          <p:cNvCxnSpPr>
            <a:cxnSpLocks/>
          </p:cNvCxnSpPr>
          <p:nvPr/>
        </p:nvCxnSpPr>
        <p:spPr>
          <a:xfrm rot="10800000" flipH="1">
            <a:off x="7843137" y="5600220"/>
            <a:ext cx="15743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ECBC62D6-796F-4177-86B1-56264BDF3B39}"/>
              </a:ext>
            </a:extLst>
          </p:cNvPr>
          <p:cNvSpPr/>
          <p:nvPr/>
        </p:nvSpPr>
        <p:spPr>
          <a:xfrm rot="10800000" flipH="1">
            <a:off x="9417474" y="5517379"/>
            <a:ext cx="210276" cy="16390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3423ED1-7A37-4205-BC71-0D96073630FF}"/>
              </a:ext>
            </a:extLst>
          </p:cNvPr>
          <p:cNvSpPr txBox="1"/>
          <p:nvPr/>
        </p:nvSpPr>
        <p:spPr>
          <a:xfrm flipH="1">
            <a:off x="7828504" y="5137666"/>
            <a:ext cx="1683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Impact" panose="020B0806030902050204" pitchFamily="34" charset="0"/>
              </a:rPr>
              <a:t>CONTAINERS</a:t>
            </a:r>
            <a:r>
              <a:rPr lang="en-US" sz="1600" dirty="0">
                <a:solidFill>
                  <a:schemeClr val="bg1"/>
                </a:solidFill>
                <a:latin typeface="Impact" panose="020B0806030902050204" pitchFamily="34" charset="0"/>
              </a:rPr>
              <a:t> </a:t>
            </a:r>
            <a:endParaRPr lang="en-ZA" sz="1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55FAD97-E5E2-4FE1-8EFE-D417464959C5}"/>
              </a:ext>
            </a:extLst>
          </p:cNvPr>
          <p:cNvCxnSpPr>
            <a:cxnSpLocks/>
          </p:cNvCxnSpPr>
          <p:nvPr/>
        </p:nvCxnSpPr>
        <p:spPr>
          <a:xfrm flipH="1">
            <a:off x="7132349" y="5599331"/>
            <a:ext cx="716772" cy="3613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9674A08-47BE-4FD2-979C-7900C46803EA}"/>
              </a:ext>
            </a:extLst>
          </p:cNvPr>
          <p:cNvCxnSpPr>
            <a:cxnSpLocks/>
          </p:cNvCxnSpPr>
          <p:nvPr/>
        </p:nvCxnSpPr>
        <p:spPr>
          <a:xfrm rot="10800000">
            <a:off x="2132451" y="5632410"/>
            <a:ext cx="15743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owchart: Connector 70">
            <a:extLst>
              <a:ext uri="{FF2B5EF4-FFF2-40B4-BE49-F238E27FC236}">
                <a16:creationId xmlns:a16="http://schemas.microsoft.com/office/drawing/2014/main" id="{F82E0B66-CDD8-40B0-826C-DCBEAA6AE178}"/>
              </a:ext>
            </a:extLst>
          </p:cNvPr>
          <p:cNvSpPr/>
          <p:nvPr/>
        </p:nvSpPr>
        <p:spPr>
          <a:xfrm rot="10800000">
            <a:off x="1922175" y="5549569"/>
            <a:ext cx="210276" cy="16390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503CF18-F5B1-4EB3-A12F-AC8D8B23EE97}"/>
              </a:ext>
            </a:extLst>
          </p:cNvPr>
          <p:cNvSpPr txBox="1"/>
          <p:nvPr/>
        </p:nvSpPr>
        <p:spPr>
          <a:xfrm>
            <a:off x="2175541" y="5144975"/>
            <a:ext cx="1683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Impact" panose="020B0806030902050204" pitchFamily="34" charset="0"/>
              </a:rPr>
              <a:t>MODEL</a:t>
            </a:r>
            <a:r>
              <a:rPr lang="en-US" sz="1600" dirty="0">
                <a:solidFill>
                  <a:schemeClr val="bg1"/>
                </a:solidFill>
                <a:latin typeface="Impact" panose="020B0806030902050204" pitchFamily="34" charset="0"/>
              </a:rPr>
              <a:t> </a:t>
            </a:r>
            <a:endParaRPr lang="en-ZA" sz="1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F66061D-65AC-49EC-8973-6AAA027BF067}"/>
              </a:ext>
            </a:extLst>
          </p:cNvPr>
          <p:cNvCxnSpPr>
            <a:cxnSpLocks/>
          </p:cNvCxnSpPr>
          <p:nvPr/>
        </p:nvCxnSpPr>
        <p:spPr>
          <a:xfrm>
            <a:off x="3700804" y="5631521"/>
            <a:ext cx="716772" cy="3613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10F49D2-960C-40FE-9524-62989CFBE3FC}"/>
              </a:ext>
            </a:extLst>
          </p:cNvPr>
          <p:cNvSpPr txBox="1"/>
          <p:nvPr/>
        </p:nvSpPr>
        <p:spPr>
          <a:xfrm>
            <a:off x="2165135" y="5681283"/>
            <a:ext cx="1800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Impact" panose="020B0806030902050204" pitchFamily="34" charset="0"/>
              </a:rPr>
              <a:t>INTEGRATION</a:t>
            </a:r>
            <a:r>
              <a:rPr lang="en-US" sz="1600" dirty="0">
                <a:solidFill>
                  <a:schemeClr val="bg1"/>
                </a:solidFill>
                <a:latin typeface="Impact" panose="020B0806030902050204" pitchFamily="34" charset="0"/>
              </a:rPr>
              <a:t> </a:t>
            </a:r>
            <a:endParaRPr lang="en-ZA" sz="1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D39A7EAE-2268-43ED-8CEF-C836D0C508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761" y="4628886"/>
            <a:ext cx="859681" cy="85197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3D06B09-36F5-47DD-B7CA-5DC09A1A866F}"/>
              </a:ext>
            </a:extLst>
          </p:cNvPr>
          <p:cNvGrpSpPr/>
          <p:nvPr/>
        </p:nvGrpSpPr>
        <p:grpSpPr>
          <a:xfrm flipH="1">
            <a:off x="9598892" y="4972965"/>
            <a:ext cx="608917" cy="544175"/>
            <a:chOff x="3204572" y="2050942"/>
            <a:chExt cx="608917" cy="544175"/>
          </a:xfrm>
        </p:grpSpPr>
        <p:sp>
          <p:nvSpPr>
            <p:cNvPr id="76" name="Flowchart: Delay 75">
              <a:extLst>
                <a:ext uri="{FF2B5EF4-FFF2-40B4-BE49-F238E27FC236}">
                  <a16:creationId xmlns:a16="http://schemas.microsoft.com/office/drawing/2014/main" id="{E3C46940-E4E0-4217-831F-418FA0CC287B}"/>
                </a:ext>
              </a:extLst>
            </p:cNvPr>
            <p:cNvSpPr/>
            <p:nvPr/>
          </p:nvSpPr>
          <p:spPr>
            <a:xfrm>
              <a:off x="3204572" y="2050942"/>
              <a:ext cx="99206" cy="163814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601E107-F0E0-43EB-B13D-6DB464B9F586}"/>
                </a:ext>
              </a:extLst>
            </p:cNvPr>
            <p:cNvCxnSpPr>
              <a:cxnSpLocks/>
            </p:cNvCxnSpPr>
            <p:nvPr/>
          </p:nvCxnSpPr>
          <p:spPr>
            <a:xfrm>
              <a:off x="3242052" y="2077150"/>
              <a:ext cx="571437" cy="5179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9C0CE35-A911-4582-B5EE-6D78EEB7D25D}"/>
              </a:ext>
            </a:extLst>
          </p:cNvPr>
          <p:cNvGrpSpPr/>
          <p:nvPr/>
        </p:nvGrpSpPr>
        <p:grpSpPr>
          <a:xfrm>
            <a:off x="2609000" y="1265292"/>
            <a:ext cx="1109683" cy="1238817"/>
            <a:chOff x="1974023" y="1474383"/>
            <a:chExt cx="1839466" cy="2183840"/>
          </a:xfrm>
        </p:grpSpPr>
        <p:sp>
          <p:nvSpPr>
            <p:cNvPr id="79" name="Flowchart: Delay 78">
              <a:extLst>
                <a:ext uri="{FF2B5EF4-FFF2-40B4-BE49-F238E27FC236}">
                  <a16:creationId xmlns:a16="http://schemas.microsoft.com/office/drawing/2014/main" id="{67DDA5E9-B412-41CB-964C-4B5EFB60E920}"/>
                </a:ext>
              </a:extLst>
            </p:cNvPr>
            <p:cNvSpPr/>
            <p:nvPr/>
          </p:nvSpPr>
          <p:spPr>
            <a:xfrm>
              <a:off x="3204572" y="2050942"/>
              <a:ext cx="99206" cy="163814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C7EBD98-3158-4BFA-8F76-882128959F82}"/>
                </a:ext>
              </a:extLst>
            </p:cNvPr>
            <p:cNvCxnSpPr>
              <a:cxnSpLocks/>
            </p:cNvCxnSpPr>
            <p:nvPr/>
          </p:nvCxnSpPr>
          <p:spPr>
            <a:xfrm>
              <a:off x="3242052" y="2077150"/>
              <a:ext cx="571437" cy="5179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1" name="Picture 6">
              <a:extLst>
                <a:ext uri="{FF2B5EF4-FFF2-40B4-BE49-F238E27FC236}">
                  <a16:creationId xmlns:a16="http://schemas.microsoft.com/office/drawing/2014/main" id="{F7E10399-AC0C-45D1-AB0D-8AB5C50992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6748" y="1474383"/>
              <a:ext cx="946068" cy="1306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Flowchart: Delay 81">
              <a:extLst>
                <a:ext uri="{FF2B5EF4-FFF2-40B4-BE49-F238E27FC236}">
                  <a16:creationId xmlns:a16="http://schemas.microsoft.com/office/drawing/2014/main" id="{AF328E28-134E-4FDF-A7CA-0C2E75AF6748}"/>
                </a:ext>
              </a:extLst>
            </p:cNvPr>
            <p:cNvSpPr/>
            <p:nvPr/>
          </p:nvSpPr>
          <p:spPr>
            <a:xfrm>
              <a:off x="3204572" y="3125466"/>
              <a:ext cx="99206" cy="163814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78EF725-4205-4C29-BC28-F02AC9548E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4175" y="2627720"/>
              <a:ext cx="499968" cy="547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4" name="Picture 8" descr="Apache Subversion - Wikipedia">
              <a:extLst>
                <a:ext uri="{FF2B5EF4-FFF2-40B4-BE49-F238E27FC236}">
                  <a16:creationId xmlns:a16="http://schemas.microsoft.com/office/drawing/2014/main" id="{984228EB-FBE6-4583-89E7-2A4AFFD0BA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4023" y="2963805"/>
              <a:ext cx="1160587" cy="694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5" name="Graphic 84" descr="Contract">
            <a:extLst>
              <a:ext uri="{FF2B5EF4-FFF2-40B4-BE49-F238E27FC236}">
                <a16:creationId xmlns:a16="http://schemas.microsoft.com/office/drawing/2014/main" id="{B1CB5C02-836F-4A4C-9F94-B0963B15BC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73521" y="358197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491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5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6281D54-37E9-4EA6-852F-4410D9994073}"/>
              </a:ext>
            </a:extLst>
          </p:cNvPr>
          <p:cNvGrpSpPr/>
          <p:nvPr/>
        </p:nvGrpSpPr>
        <p:grpSpPr>
          <a:xfrm>
            <a:off x="1922175" y="355600"/>
            <a:ext cx="9232267" cy="5931115"/>
            <a:chOff x="1922175" y="355600"/>
            <a:chExt cx="9232267" cy="593111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D7B3DDD-F768-4000-91CC-5E5F1E19EDBF}"/>
                </a:ext>
              </a:extLst>
            </p:cNvPr>
            <p:cNvCxnSpPr>
              <a:cxnSpLocks/>
              <a:stCxn id="9" idx="4"/>
            </p:cNvCxnSpPr>
            <p:nvPr/>
          </p:nvCxnSpPr>
          <p:spPr>
            <a:xfrm flipH="1">
              <a:off x="5822586" y="732365"/>
              <a:ext cx="1" cy="648674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55CF3792-B0CD-4DA7-B1FB-776F909836DA}"/>
                </a:ext>
              </a:extLst>
            </p:cNvPr>
            <p:cNvSpPr/>
            <p:nvPr/>
          </p:nvSpPr>
          <p:spPr>
            <a:xfrm>
              <a:off x="5652749" y="433585"/>
              <a:ext cx="339672" cy="236664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3AEE063D-188D-4AE9-9719-F3E597460666}"/>
                </a:ext>
              </a:extLst>
            </p:cNvPr>
            <p:cNvSpPr/>
            <p:nvPr/>
          </p:nvSpPr>
          <p:spPr>
            <a:xfrm>
              <a:off x="5571708" y="355600"/>
              <a:ext cx="501757" cy="376765"/>
            </a:xfrm>
            <a:prstGeom prst="flowChartConnector">
              <a:avLst/>
            </a:prstGeom>
            <a:noFill/>
            <a:ln w="127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A195F7F-9654-46D1-B1E8-6DD3E71509F1}"/>
                </a:ext>
              </a:extLst>
            </p:cNvPr>
            <p:cNvCxnSpPr>
              <a:cxnSpLocks/>
            </p:cNvCxnSpPr>
            <p:nvPr/>
          </p:nvCxnSpPr>
          <p:spPr>
            <a:xfrm>
              <a:off x="6073464" y="694038"/>
              <a:ext cx="529463" cy="3613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6C23DAA-C83B-4451-934C-C1A5B27BA2E1}"/>
                </a:ext>
              </a:extLst>
            </p:cNvPr>
            <p:cNvCxnSpPr>
              <a:cxnSpLocks/>
            </p:cNvCxnSpPr>
            <p:nvPr/>
          </p:nvCxnSpPr>
          <p:spPr>
            <a:xfrm>
              <a:off x="6602928" y="1055431"/>
              <a:ext cx="116292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9E836C9-6C17-4D40-BDC6-AD4C607FA7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8337" y="1381039"/>
              <a:ext cx="648499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5B42A69-D348-4A67-AF06-CF59D979BB08}"/>
                </a:ext>
              </a:extLst>
            </p:cNvPr>
            <p:cNvSpPr txBox="1"/>
            <p:nvPr/>
          </p:nvSpPr>
          <p:spPr>
            <a:xfrm>
              <a:off x="6622635" y="656677"/>
              <a:ext cx="1964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Impact" panose="020B0806030902050204" pitchFamily="34" charset="0"/>
                </a:rPr>
                <a:t>MONOLITHIC</a:t>
              </a:r>
              <a:endParaRPr lang="en-ZA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84804166-A2F0-472F-82E0-A4F5F44E43B0}"/>
                </a:ext>
              </a:extLst>
            </p:cNvPr>
            <p:cNvSpPr/>
            <p:nvPr/>
          </p:nvSpPr>
          <p:spPr>
            <a:xfrm>
              <a:off x="7755614" y="1005337"/>
              <a:ext cx="168960" cy="1001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5FABCB2-86BB-4E7D-BEB5-B95D3F75E778}"/>
                </a:ext>
              </a:extLst>
            </p:cNvPr>
            <p:cNvSpPr txBox="1"/>
            <p:nvPr/>
          </p:nvSpPr>
          <p:spPr>
            <a:xfrm>
              <a:off x="6622635" y="1133476"/>
              <a:ext cx="20256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Impact" panose="020B0806030902050204" pitchFamily="34" charset="0"/>
                </a:rPr>
                <a:t>APPLICATION</a:t>
              </a:r>
              <a:endParaRPr lang="en-ZA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30FAAD-554D-4F84-8EDF-7B4CBD6987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13710" y="1513430"/>
              <a:ext cx="8875" cy="656838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DAE4244-9F89-4A28-A5DD-B8B8425B0937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5498336" y="1538830"/>
              <a:ext cx="648499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21EF130-660F-42D8-9BC5-36259C392FC4}"/>
                </a:ext>
              </a:extLst>
            </p:cNvPr>
            <p:cNvGrpSpPr/>
            <p:nvPr/>
          </p:nvGrpSpPr>
          <p:grpSpPr>
            <a:xfrm>
              <a:off x="5494994" y="2159781"/>
              <a:ext cx="653153" cy="460075"/>
              <a:chOff x="5199576" y="4805475"/>
              <a:chExt cx="972064" cy="979779"/>
            </a:xfrm>
          </p:grpSpPr>
          <p:sp>
            <p:nvSpPr>
              <p:cNvPr id="21" name="Flowchart: Connector 20">
                <a:extLst>
                  <a:ext uri="{FF2B5EF4-FFF2-40B4-BE49-F238E27FC236}">
                    <a16:creationId xmlns:a16="http://schemas.microsoft.com/office/drawing/2014/main" id="{941082A4-F631-48A9-BCDB-198437B5EA3E}"/>
                  </a:ext>
                </a:extLst>
              </p:cNvPr>
              <p:cNvSpPr/>
              <p:nvPr/>
            </p:nvSpPr>
            <p:spPr>
              <a:xfrm rot="10800000">
                <a:off x="5434358" y="5032259"/>
                <a:ext cx="505521" cy="504000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7" name="Arrow: Curved Right 26">
                <a:extLst>
                  <a:ext uri="{FF2B5EF4-FFF2-40B4-BE49-F238E27FC236}">
                    <a16:creationId xmlns:a16="http://schemas.microsoft.com/office/drawing/2014/main" id="{C937E15A-5049-45CB-B7F3-A9363B8A9785}"/>
                  </a:ext>
                </a:extLst>
              </p:cNvPr>
              <p:cNvSpPr/>
              <p:nvPr/>
            </p:nvSpPr>
            <p:spPr>
              <a:xfrm>
                <a:off x="5199576" y="4838692"/>
                <a:ext cx="399791" cy="946562"/>
              </a:xfrm>
              <a:prstGeom prst="curved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Arrow: Curved Right 30">
                <a:extLst>
                  <a:ext uri="{FF2B5EF4-FFF2-40B4-BE49-F238E27FC236}">
                    <a16:creationId xmlns:a16="http://schemas.microsoft.com/office/drawing/2014/main" id="{F8021883-E8AE-4A6A-97E6-F59040D0C7D3}"/>
                  </a:ext>
                </a:extLst>
              </p:cNvPr>
              <p:cNvSpPr/>
              <p:nvPr/>
            </p:nvSpPr>
            <p:spPr>
              <a:xfrm rot="10800000">
                <a:off x="5771849" y="4805475"/>
                <a:ext cx="399791" cy="946562"/>
              </a:xfrm>
              <a:prstGeom prst="curved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AE5CC91-6E57-4394-B064-4DC83FBB242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802672" y="1905466"/>
              <a:ext cx="116292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Flowchart: Connector 37">
              <a:extLst>
                <a:ext uri="{FF2B5EF4-FFF2-40B4-BE49-F238E27FC236}">
                  <a16:creationId xmlns:a16="http://schemas.microsoft.com/office/drawing/2014/main" id="{2BB3B25C-D492-4B6C-B2BA-B1153E76CA74}"/>
                </a:ext>
              </a:extLst>
            </p:cNvPr>
            <p:cNvSpPr/>
            <p:nvPr/>
          </p:nvSpPr>
          <p:spPr>
            <a:xfrm rot="10800000">
              <a:off x="3643952" y="1855374"/>
              <a:ext cx="168960" cy="1001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425AA7F-BFE8-4498-AF7C-75F81129E6B9}"/>
                </a:ext>
              </a:extLst>
            </p:cNvPr>
            <p:cNvCxnSpPr>
              <a:cxnSpLocks/>
            </p:cNvCxnSpPr>
            <p:nvPr/>
          </p:nvCxnSpPr>
          <p:spPr>
            <a:xfrm>
              <a:off x="4965598" y="1905466"/>
              <a:ext cx="529463" cy="3613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0612716-2751-4C56-AE8F-87CE97CA725C}"/>
                </a:ext>
              </a:extLst>
            </p:cNvPr>
            <p:cNvSpPr txBox="1"/>
            <p:nvPr/>
          </p:nvSpPr>
          <p:spPr>
            <a:xfrm>
              <a:off x="3798044" y="1522071"/>
              <a:ext cx="1368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Impact" panose="020B0806030902050204" pitchFamily="34" charset="0"/>
                </a:rPr>
                <a:t>CONTINUOUS</a:t>
              </a:r>
              <a:endParaRPr lang="en-ZA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C819371-EB2C-497F-9677-EE1B8D704A40}"/>
                </a:ext>
              </a:extLst>
            </p:cNvPr>
            <p:cNvSpPr txBox="1"/>
            <p:nvPr/>
          </p:nvSpPr>
          <p:spPr>
            <a:xfrm>
              <a:off x="3807673" y="1968019"/>
              <a:ext cx="1368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Impact" panose="020B0806030902050204" pitchFamily="34" charset="0"/>
                </a:rPr>
                <a:t>INTEGRATION</a:t>
              </a:r>
              <a:endParaRPr lang="en-ZA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E6BC52C-79C0-476C-A79D-E70BCE4986D1}"/>
                </a:ext>
              </a:extLst>
            </p:cNvPr>
            <p:cNvCxnSpPr>
              <a:cxnSpLocks/>
            </p:cNvCxnSpPr>
            <p:nvPr/>
          </p:nvCxnSpPr>
          <p:spPr>
            <a:xfrm>
              <a:off x="5813710" y="2641360"/>
              <a:ext cx="0" cy="68700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145A9D5-41F0-4C8B-B74F-C85054BF63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89460" y="3315660"/>
              <a:ext cx="648499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88ED401-0C62-4068-A31F-6191E916D3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89460" y="3470135"/>
              <a:ext cx="648499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92FC622-B8AD-4D8B-93C0-0A933EC724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12115" y="3445396"/>
              <a:ext cx="628353" cy="607066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CEA8F9B-67C6-4EC5-8FB7-207BB9B0C2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86951" y="3445396"/>
              <a:ext cx="628353" cy="607066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C82A134E-3E99-4F12-9D1D-F69B40AD3EB7}"/>
                </a:ext>
              </a:extLst>
            </p:cNvPr>
            <p:cNvSpPr/>
            <p:nvPr/>
          </p:nvSpPr>
          <p:spPr>
            <a:xfrm>
              <a:off x="4470047" y="4039170"/>
              <a:ext cx="501757" cy="364780"/>
            </a:xfrm>
            <a:prstGeom prst="flowChartConnector">
              <a:avLst/>
            </a:prstGeom>
            <a:noFill/>
            <a:ln w="127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pic>
          <p:nvPicPr>
            <p:cNvPr id="1026" name="Picture 2" descr="South African R5 circulation coin gets a new face">
              <a:extLst>
                <a:ext uri="{FF2B5EF4-FFF2-40B4-BE49-F238E27FC236}">
                  <a16:creationId xmlns:a16="http://schemas.microsoft.com/office/drawing/2014/main" id="{C96B6E35-E73D-4FA6-92BA-225D666675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6544" y="4075621"/>
              <a:ext cx="568762" cy="302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Flowchart: Connector 38">
              <a:extLst>
                <a:ext uri="{FF2B5EF4-FFF2-40B4-BE49-F238E27FC236}">
                  <a16:creationId xmlns:a16="http://schemas.microsoft.com/office/drawing/2014/main" id="{7B015023-BF5B-4F51-ACD9-2C95E06D2A6A}"/>
                </a:ext>
              </a:extLst>
            </p:cNvPr>
            <p:cNvSpPr/>
            <p:nvPr/>
          </p:nvSpPr>
          <p:spPr>
            <a:xfrm>
              <a:off x="6622635" y="4042120"/>
              <a:ext cx="501757" cy="364780"/>
            </a:xfrm>
            <a:prstGeom prst="flowChartConnector">
              <a:avLst/>
            </a:prstGeom>
            <a:noFill/>
            <a:ln w="127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1B73F53-A6E7-42E1-B7E5-8ADD750D38B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49570" y="3726534"/>
              <a:ext cx="116292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Flowchart: Connector 44">
              <a:extLst>
                <a:ext uri="{FF2B5EF4-FFF2-40B4-BE49-F238E27FC236}">
                  <a16:creationId xmlns:a16="http://schemas.microsoft.com/office/drawing/2014/main" id="{E548AED9-0C14-4A74-9FC6-79021023A491}"/>
                </a:ext>
              </a:extLst>
            </p:cNvPr>
            <p:cNvSpPr/>
            <p:nvPr/>
          </p:nvSpPr>
          <p:spPr>
            <a:xfrm rot="10800000">
              <a:off x="2590850" y="3676441"/>
              <a:ext cx="168960" cy="1001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E239FF4-D942-4D1F-9B9C-0B2B5F01A4B8}"/>
                </a:ext>
              </a:extLst>
            </p:cNvPr>
            <p:cNvSpPr txBox="1"/>
            <p:nvPr/>
          </p:nvSpPr>
          <p:spPr>
            <a:xfrm>
              <a:off x="2804659" y="3328360"/>
              <a:ext cx="12576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Impact" panose="020B0806030902050204" pitchFamily="34" charset="0"/>
                </a:rPr>
                <a:t>BUSINESS</a:t>
              </a:r>
              <a:r>
                <a:rPr lang="en-US" sz="1600" dirty="0">
                  <a:solidFill>
                    <a:schemeClr val="bg1"/>
                  </a:solidFill>
                  <a:latin typeface="Impact" panose="020B0806030902050204" pitchFamily="34" charset="0"/>
                </a:rPr>
                <a:t> </a:t>
              </a:r>
              <a:endParaRPr lang="en-ZA" sz="1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BA96E58-BBD4-4F22-B7A6-28CA7C74248D}"/>
                </a:ext>
              </a:extLst>
            </p:cNvPr>
            <p:cNvCxnSpPr>
              <a:cxnSpLocks/>
            </p:cNvCxnSpPr>
            <p:nvPr/>
          </p:nvCxnSpPr>
          <p:spPr>
            <a:xfrm>
              <a:off x="3908076" y="3725645"/>
              <a:ext cx="529463" cy="3613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2D6076B-6813-4047-87F9-8F486CD7E068}"/>
                </a:ext>
              </a:extLst>
            </p:cNvPr>
            <p:cNvGrpSpPr/>
            <p:nvPr/>
          </p:nvGrpSpPr>
          <p:grpSpPr>
            <a:xfrm flipH="1">
              <a:off x="7157610" y="3328361"/>
              <a:ext cx="1858772" cy="758676"/>
              <a:chOff x="7769206" y="4458194"/>
              <a:chExt cx="2006129" cy="1087376"/>
            </a:xfrm>
          </p:grpSpPr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21BDCCBE-0AE4-41F4-B365-6D513E2202B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953550" y="5028877"/>
                <a:ext cx="125511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Flowchart: Connector 49">
                <a:extLst>
                  <a:ext uri="{FF2B5EF4-FFF2-40B4-BE49-F238E27FC236}">
                    <a16:creationId xmlns:a16="http://schemas.microsoft.com/office/drawing/2014/main" id="{250DC244-0ADD-45B8-A19D-A15B8818B9E0}"/>
                  </a:ext>
                </a:extLst>
              </p:cNvPr>
              <p:cNvSpPr/>
              <p:nvPr/>
            </p:nvSpPr>
            <p:spPr>
              <a:xfrm rot="10800000">
                <a:off x="7782247" y="4957082"/>
                <a:ext cx="182355" cy="143592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80E1E05-73D3-4C1D-AC70-9D9AF65763C8}"/>
                  </a:ext>
                </a:extLst>
              </p:cNvPr>
              <p:cNvSpPr txBox="1"/>
              <p:nvPr/>
            </p:nvSpPr>
            <p:spPr>
              <a:xfrm>
                <a:off x="7769206" y="4458194"/>
                <a:ext cx="1494456" cy="529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INNOVATION</a:t>
                </a:r>
                <a:r>
                  <a:rPr lang="en-US" sz="1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 </a:t>
                </a:r>
                <a:endParaRPr lang="en-ZA" sz="1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1B4ACFED-164D-4D89-9B35-87F12EDA99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03898" y="5027603"/>
                <a:ext cx="571437" cy="51796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Flowchart: Connector 52">
              <a:extLst>
                <a:ext uri="{FF2B5EF4-FFF2-40B4-BE49-F238E27FC236}">
                  <a16:creationId xmlns:a16="http://schemas.microsoft.com/office/drawing/2014/main" id="{B1210645-C613-4A0A-80DB-872FDB904EE0}"/>
                </a:ext>
              </a:extLst>
            </p:cNvPr>
            <p:cNvSpPr/>
            <p:nvPr/>
          </p:nvSpPr>
          <p:spPr>
            <a:xfrm rot="10800000">
              <a:off x="6689904" y="4098649"/>
              <a:ext cx="339672" cy="236664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75FAC24-BBFC-4004-85D8-12E4E5B49F4B}"/>
                </a:ext>
              </a:extLst>
            </p:cNvPr>
            <p:cNvCxnSpPr>
              <a:cxnSpLocks/>
            </p:cNvCxnSpPr>
            <p:nvPr/>
          </p:nvCxnSpPr>
          <p:spPr>
            <a:xfrm>
              <a:off x="6867810" y="4403950"/>
              <a:ext cx="0" cy="68700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7083F90-EADA-40FF-8349-8333A86DAC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3560" y="5078250"/>
              <a:ext cx="648499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DC3DB0D-82C4-4B53-AD44-A0F0B3E86E16}"/>
                </a:ext>
              </a:extLst>
            </p:cNvPr>
            <p:cNvCxnSpPr>
              <a:cxnSpLocks/>
            </p:cNvCxnSpPr>
            <p:nvPr/>
          </p:nvCxnSpPr>
          <p:spPr>
            <a:xfrm>
              <a:off x="4708810" y="4403950"/>
              <a:ext cx="0" cy="68700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2CA980D-F537-4757-8B90-69C117B41B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84560" y="5078250"/>
              <a:ext cx="648499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E034FDE-C696-48D6-8F81-3828BACA6E46}"/>
                </a:ext>
              </a:extLst>
            </p:cNvPr>
            <p:cNvGrpSpPr/>
            <p:nvPr/>
          </p:nvGrpSpPr>
          <p:grpSpPr>
            <a:xfrm rot="10800000">
              <a:off x="6536770" y="5237885"/>
              <a:ext cx="648499" cy="1048830"/>
              <a:chOff x="8216546" y="4347421"/>
              <a:chExt cx="648499" cy="1048830"/>
            </a:xfrm>
          </p:grpSpPr>
          <p:sp>
            <p:nvSpPr>
              <p:cNvPr id="56" name="Flowchart: Connector 55">
                <a:extLst>
                  <a:ext uri="{FF2B5EF4-FFF2-40B4-BE49-F238E27FC236}">
                    <a16:creationId xmlns:a16="http://schemas.microsoft.com/office/drawing/2014/main" id="{077B4F39-39D3-40BF-8033-6A58C1D5B868}"/>
                  </a:ext>
                </a:extLst>
              </p:cNvPr>
              <p:cNvSpPr/>
              <p:nvPr/>
            </p:nvSpPr>
            <p:spPr>
              <a:xfrm>
                <a:off x="8295621" y="4347421"/>
                <a:ext cx="501757" cy="364780"/>
              </a:xfrm>
              <a:prstGeom prst="flowChartConnector">
                <a:avLst/>
              </a:prstGeom>
              <a:noFill/>
              <a:ln w="1270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57" name="Flowchart: Connector 56">
                <a:extLst>
                  <a:ext uri="{FF2B5EF4-FFF2-40B4-BE49-F238E27FC236}">
                    <a16:creationId xmlns:a16="http://schemas.microsoft.com/office/drawing/2014/main" id="{9C344FD4-547D-44F2-A924-F53733D4A014}"/>
                  </a:ext>
                </a:extLst>
              </p:cNvPr>
              <p:cNvSpPr/>
              <p:nvPr/>
            </p:nvSpPr>
            <p:spPr>
              <a:xfrm rot="10800000">
                <a:off x="8362890" y="4403950"/>
                <a:ext cx="339672" cy="236664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83571CD1-12D2-4E21-9315-E22C866A79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40796" y="4709251"/>
                <a:ext cx="0" cy="687000"/>
              </a:xfrm>
              <a:prstGeom prst="line">
                <a:avLst/>
              </a:prstGeom>
              <a:ln w="1270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1449285E-0298-4647-8748-65428609AC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16546" y="5383551"/>
                <a:ext cx="648499" cy="0"/>
              </a:xfrm>
              <a:prstGeom prst="line">
                <a:avLst/>
              </a:prstGeom>
              <a:ln w="1270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39C2F6B-06DD-4BFD-8B59-1266FE8E2AEA}"/>
                </a:ext>
              </a:extLst>
            </p:cNvPr>
            <p:cNvGrpSpPr/>
            <p:nvPr/>
          </p:nvGrpSpPr>
          <p:grpSpPr>
            <a:xfrm rot="10800000">
              <a:off x="4378945" y="5237885"/>
              <a:ext cx="648499" cy="1048830"/>
              <a:chOff x="8216546" y="4347421"/>
              <a:chExt cx="648499" cy="1048830"/>
            </a:xfrm>
          </p:grpSpPr>
          <p:sp>
            <p:nvSpPr>
              <p:cNvPr id="61" name="Flowchart: Connector 60">
                <a:extLst>
                  <a:ext uri="{FF2B5EF4-FFF2-40B4-BE49-F238E27FC236}">
                    <a16:creationId xmlns:a16="http://schemas.microsoft.com/office/drawing/2014/main" id="{3AAADC32-0E73-4D55-959B-82FDD93955C6}"/>
                  </a:ext>
                </a:extLst>
              </p:cNvPr>
              <p:cNvSpPr/>
              <p:nvPr/>
            </p:nvSpPr>
            <p:spPr>
              <a:xfrm>
                <a:off x="8295621" y="4347421"/>
                <a:ext cx="501757" cy="364780"/>
              </a:xfrm>
              <a:prstGeom prst="flowChartConnector">
                <a:avLst/>
              </a:prstGeom>
              <a:noFill/>
              <a:ln w="1270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62" name="Flowchart: Connector 61">
                <a:extLst>
                  <a:ext uri="{FF2B5EF4-FFF2-40B4-BE49-F238E27FC236}">
                    <a16:creationId xmlns:a16="http://schemas.microsoft.com/office/drawing/2014/main" id="{2727BA05-CAB7-4CEE-A2ED-F2665CC5E990}"/>
                  </a:ext>
                </a:extLst>
              </p:cNvPr>
              <p:cNvSpPr/>
              <p:nvPr/>
            </p:nvSpPr>
            <p:spPr>
              <a:xfrm rot="10800000">
                <a:off x="8362890" y="4403950"/>
                <a:ext cx="339672" cy="236664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F065F8E1-A402-4A79-8476-89C1627A5B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40796" y="4709251"/>
                <a:ext cx="0" cy="687000"/>
              </a:xfrm>
              <a:prstGeom prst="line">
                <a:avLst/>
              </a:prstGeom>
              <a:ln w="1270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6FF8E58D-83BC-4671-9496-64DAF69576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16546" y="5383551"/>
                <a:ext cx="648499" cy="0"/>
              </a:xfrm>
              <a:prstGeom prst="line">
                <a:avLst/>
              </a:prstGeom>
              <a:ln w="1270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708E027-F9CF-4978-85DC-338FB82812CA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843137" y="5600220"/>
              <a:ext cx="157433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lowchart: Connector 66">
              <a:extLst>
                <a:ext uri="{FF2B5EF4-FFF2-40B4-BE49-F238E27FC236}">
                  <a16:creationId xmlns:a16="http://schemas.microsoft.com/office/drawing/2014/main" id="{ECBC62D6-796F-4177-86B1-56264BDF3B39}"/>
                </a:ext>
              </a:extLst>
            </p:cNvPr>
            <p:cNvSpPr/>
            <p:nvPr/>
          </p:nvSpPr>
          <p:spPr>
            <a:xfrm rot="10800000" flipH="1">
              <a:off x="9417474" y="5517379"/>
              <a:ext cx="210276" cy="16390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3423ED1-7A37-4205-BC71-0D96073630FF}"/>
                </a:ext>
              </a:extLst>
            </p:cNvPr>
            <p:cNvSpPr txBox="1"/>
            <p:nvPr/>
          </p:nvSpPr>
          <p:spPr>
            <a:xfrm flipH="1">
              <a:off x="7828504" y="5137666"/>
              <a:ext cx="16837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CONTAINERS</a:t>
              </a:r>
              <a:r>
                <a:rPr lang="en-US" sz="1600" dirty="0">
                  <a:solidFill>
                    <a:schemeClr val="bg1"/>
                  </a:solidFill>
                  <a:latin typeface="Impact" panose="020B0806030902050204" pitchFamily="34" charset="0"/>
                </a:rPr>
                <a:t> </a:t>
              </a:r>
              <a:endParaRPr lang="en-ZA" sz="1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55FAD97-E5E2-4FE1-8EFE-D417464959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2349" y="5599331"/>
              <a:ext cx="716772" cy="3613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9674A08-47BE-4FD2-979C-7900C46803E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132451" y="5632410"/>
              <a:ext cx="157433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Flowchart: Connector 70">
              <a:extLst>
                <a:ext uri="{FF2B5EF4-FFF2-40B4-BE49-F238E27FC236}">
                  <a16:creationId xmlns:a16="http://schemas.microsoft.com/office/drawing/2014/main" id="{F82E0B66-CDD8-40B0-826C-DCBEAA6AE178}"/>
                </a:ext>
              </a:extLst>
            </p:cNvPr>
            <p:cNvSpPr/>
            <p:nvPr/>
          </p:nvSpPr>
          <p:spPr>
            <a:xfrm rot="10800000">
              <a:off x="1922175" y="5549569"/>
              <a:ext cx="210276" cy="16390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503CF18-F5B1-4EB3-A12F-AC8D8B23EE97}"/>
                </a:ext>
              </a:extLst>
            </p:cNvPr>
            <p:cNvSpPr txBox="1"/>
            <p:nvPr/>
          </p:nvSpPr>
          <p:spPr>
            <a:xfrm>
              <a:off x="2175541" y="5144975"/>
              <a:ext cx="16837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MODEL</a:t>
              </a:r>
              <a:r>
                <a:rPr lang="en-US" sz="1600" dirty="0">
                  <a:solidFill>
                    <a:schemeClr val="bg1"/>
                  </a:solidFill>
                  <a:latin typeface="Impact" panose="020B0806030902050204" pitchFamily="34" charset="0"/>
                </a:rPr>
                <a:t> </a:t>
              </a:r>
              <a:endParaRPr lang="en-ZA" sz="1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F66061D-65AC-49EC-8973-6AAA027BF067}"/>
                </a:ext>
              </a:extLst>
            </p:cNvPr>
            <p:cNvCxnSpPr>
              <a:cxnSpLocks/>
            </p:cNvCxnSpPr>
            <p:nvPr/>
          </p:nvCxnSpPr>
          <p:spPr>
            <a:xfrm>
              <a:off x="3700804" y="5631521"/>
              <a:ext cx="716772" cy="3613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10F49D2-960C-40FE-9524-62989CFBE3FC}"/>
                </a:ext>
              </a:extLst>
            </p:cNvPr>
            <p:cNvSpPr txBox="1"/>
            <p:nvPr/>
          </p:nvSpPr>
          <p:spPr>
            <a:xfrm>
              <a:off x="2165135" y="5681283"/>
              <a:ext cx="1800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INTEGRATION</a:t>
              </a:r>
              <a:r>
                <a:rPr lang="en-US" sz="1600" dirty="0">
                  <a:solidFill>
                    <a:schemeClr val="bg1"/>
                  </a:solidFill>
                  <a:latin typeface="Impact" panose="020B0806030902050204" pitchFamily="34" charset="0"/>
                </a:rPr>
                <a:t> </a:t>
              </a:r>
              <a:endParaRPr lang="en-ZA" sz="1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D39A7EAE-2268-43ED-8CEF-C836D0C50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4761" y="4628886"/>
              <a:ext cx="859681" cy="851972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3D06B09-36F5-47DD-B7CA-5DC09A1A866F}"/>
                </a:ext>
              </a:extLst>
            </p:cNvPr>
            <p:cNvGrpSpPr/>
            <p:nvPr/>
          </p:nvGrpSpPr>
          <p:grpSpPr>
            <a:xfrm flipH="1">
              <a:off x="9598892" y="4972965"/>
              <a:ext cx="608917" cy="544175"/>
              <a:chOff x="3204572" y="2050942"/>
              <a:chExt cx="608917" cy="544175"/>
            </a:xfrm>
          </p:grpSpPr>
          <p:sp>
            <p:nvSpPr>
              <p:cNvPr id="76" name="Flowchart: Delay 75">
                <a:extLst>
                  <a:ext uri="{FF2B5EF4-FFF2-40B4-BE49-F238E27FC236}">
                    <a16:creationId xmlns:a16="http://schemas.microsoft.com/office/drawing/2014/main" id="{E3C46940-E4E0-4217-831F-418FA0CC287B}"/>
                  </a:ext>
                </a:extLst>
              </p:cNvPr>
              <p:cNvSpPr/>
              <p:nvPr/>
            </p:nvSpPr>
            <p:spPr>
              <a:xfrm>
                <a:off x="3204572" y="2050942"/>
                <a:ext cx="99206" cy="163814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D601E107-F0E0-43EB-B13D-6DB464B9F5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2052" y="2077150"/>
                <a:ext cx="571437" cy="51796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D9C0CE35-A911-4582-B5EE-6D78EEB7D25D}"/>
                </a:ext>
              </a:extLst>
            </p:cNvPr>
            <p:cNvGrpSpPr/>
            <p:nvPr/>
          </p:nvGrpSpPr>
          <p:grpSpPr>
            <a:xfrm>
              <a:off x="2609000" y="1265292"/>
              <a:ext cx="1109683" cy="1238817"/>
              <a:chOff x="1974023" y="1474383"/>
              <a:chExt cx="1839466" cy="2183840"/>
            </a:xfrm>
          </p:grpSpPr>
          <p:sp>
            <p:nvSpPr>
              <p:cNvPr id="79" name="Flowchart: Delay 78">
                <a:extLst>
                  <a:ext uri="{FF2B5EF4-FFF2-40B4-BE49-F238E27FC236}">
                    <a16:creationId xmlns:a16="http://schemas.microsoft.com/office/drawing/2014/main" id="{67DDA5E9-B412-41CB-964C-4B5EFB60E920}"/>
                  </a:ext>
                </a:extLst>
              </p:cNvPr>
              <p:cNvSpPr/>
              <p:nvPr/>
            </p:nvSpPr>
            <p:spPr>
              <a:xfrm>
                <a:off x="3204572" y="2050942"/>
                <a:ext cx="99206" cy="163814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EC7EBD98-3158-4BFA-8F76-882128959F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2052" y="2077150"/>
                <a:ext cx="571437" cy="51796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1" name="Picture 6">
                <a:extLst>
                  <a:ext uri="{FF2B5EF4-FFF2-40B4-BE49-F238E27FC236}">
                    <a16:creationId xmlns:a16="http://schemas.microsoft.com/office/drawing/2014/main" id="{F7E10399-AC0C-45D1-AB0D-8AB5C50992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96748" y="1474383"/>
                <a:ext cx="946068" cy="13061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2" name="Flowchart: Delay 81">
                <a:extLst>
                  <a:ext uri="{FF2B5EF4-FFF2-40B4-BE49-F238E27FC236}">
                    <a16:creationId xmlns:a16="http://schemas.microsoft.com/office/drawing/2014/main" id="{AF328E28-134E-4FDF-A7CA-0C2E75AF6748}"/>
                  </a:ext>
                </a:extLst>
              </p:cNvPr>
              <p:cNvSpPr/>
              <p:nvPr/>
            </p:nvSpPr>
            <p:spPr>
              <a:xfrm>
                <a:off x="3204572" y="3125466"/>
                <a:ext cx="99206" cy="163814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078EF725-4205-4C29-BC28-F02AC9548E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54175" y="2627720"/>
                <a:ext cx="499968" cy="5470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4" name="Picture 8" descr="Apache Subversion - Wikipedia">
                <a:extLst>
                  <a:ext uri="{FF2B5EF4-FFF2-40B4-BE49-F238E27FC236}">
                    <a16:creationId xmlns:a16="http://schemas.microsoft.com/office/drawing/2014/main" id="{984228EB-FBE6-4583-89E7-2A4AFFD0BA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74023" y="2963805"/>
                <a:ext cx="1160587" cy="6944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85" name="Graphic 84" descr="Contract">
              <a:extLst>
                <a:ext uri="{FF2B5EF4-FFF2-40B4-BE49-F238E27FC236}">
                  <a16:creationId xmlns:a16="http://schemas.microsoft.com/office/drawing/2014/main" id="{B1CB5C02-836F-4A4C-9F94-B0963B15B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373521" y="358197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592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7.40741E-7 L 0.00104 -0.4696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2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5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D7B3DDD-F768-4000-91CC-5E5F1E19EDBF}"/>
              </a:ext>
            </a:extLst>
          </p:cNvPr>
          <p:cNvCxnSpPr>
            <a:cxnSpLocks/>
            <a:stCxn id="9" idx="4"/>
          </p:cNvCxnSpPr>
          <p:nvPr/>
        </p:nvCxnSpPr>
        <p:spPr>
          <a:xfrm flipH="1">
            <a:off x="5837100" y="-2489800"/>
            <a:ext cx="1" cy="648674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55CF3792-B0CD-4DA7-B1FB-776F909836DA}"/>
              </a:ext>
            </a:extLst>
          </p:cNvPr>
          <p:cNvSpPr/>
          <p:nvPr/>
        </p:nvSpPr>
        <p:spPr>
          <a:xfrm>
            <a:off x="5667263" y="-2788580"/>
            <a:ext cx="339672" cy="23666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3AEE063D-188D-4AE9-9719-F3E597460666}"/>
              </a:ext>
            </a:extLst>
          </p:cNvPr>
          <p:cNvSpPr/>
          <p:nvPr/>
        </p:nvSpPr>
        <p:spPr>
          <a:xfrm>
            <a:off x="5586222" y="-2866565"/>
            <a:ext cx="501757" cy="376765"/>
          </a:xfrm>
          <a:prstGeom prst="flowChartConnector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195F7F-9654-46D1-B1E8-6DD3E71509F1}"/>
              </a:ext>
            </a:extLst>
          </p:cNvPr>
          <p:cNvCxnSpPr>
            <a:cxnSpLocks/>
          </p:cNvCxnSpPr>
          <p:nvPr/>
        </p:nvCxnSpPr>
        <p:spPr>
          <a:xfrm>
            <a:off x="6087978" y="-2528127"/>
            <a:ext cx="529463" cy="3613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C23DAA-C83B-4451-934C-C1A5B27BA2E1}"/>
              </a:ext>
            </a:extLst>
          </p:cNvPr>
          <p:cNvCxnSpPr>
            <a:cxnSpLocks/>
          </p:cNvCxnSpPr>
          <p:nvPr/>
        </p:nvCxnSpPr>
        <p:spPr>
          <a:xfrm>
            <a:off x="6617442" y="-2166734"/>
            <a:ext cx="11629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E836C9-6C17-4D40-BDC6-AD4C607FA72F}"/>
              </a:ext>
            </a:extLst>
          </p:cNvPr>
          <p:cNvCxnSpPr>
            <a:cxnSpLocks/>
          </p:cNvCxnSpPr>
          <p:nvPr/>
        </p:nvCxnSpPr>
        <p:spPr>
          <a:xfrm flipH="1">
            <a:off x="5512851" y="-1841126"/>
            <a:ext cx="648499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5B42A69-D348-4A67-AF06-CF59D979BB08}"/>
              </a:ext>
            </a:extLst>
          </p:cNvPr>
          <p:cNvSpPr txBox="1"/>
          <p:nvPr/>
        </p:nvSpPr>
        <p:spPr>
          <a:xfrm>
            <a:off x="6637149" y="-2565488"/>
            <a:ext cx="196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MONOLITHIC</a:t>
            </a:r>
            <a:endParaRPr lang="en-ZA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84804166-A2F0-472F-82E0-A4F5F44E43B0}"/>
              </a:ext>
            </a:extLst>
          </p:cNvPr>
          <p:cNvSpPr/>
          <p:nvPr/>
        </p:nvSpPr>
        <p:spPr>
          <a:xfrm>
            <a:off x="7770128" y="-2216828"/>
            <a:ext cx="168960" cy="10018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FABCB2-86BB-4E7D-BEB5-B95D3F75E778}"/>
              </a:ext>
            </a:extLst>
          </p:cNvPr>
          <p:cNvSpPr txBox="1"/>
          <p:nvPr/>
        </p:nvSpPr>
        <p:spPr>
          <a:xfrm>
            <a:off x="6637149" y="-2088689"/>
            <a:ext cx="2025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APPLICATION</a:t>
            </a:r>
            <a:endParaRPr lang="en-ZA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30FAAD-554D-4F84-8EDF-7B4CBD69874C}"/>
              </a:ext>
            </a:extLst>
          </p:cNvPr>
          <p:cNvCxnSpPr>
            <a:cxnSpLocks/>
          </p:cNvCxnSpPr>
          <p:nvPr/>
        </p:nvCxnSpPr>
        <p:spPr>
          <a:xfrm flipV="1">
            <a:off x="5828224" y="-1708735"/>
            <a:ext cx="8875" cy="656838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AE4244-9F89-4A28-A5DD-B8B8425B0937}"/>
              </a:ext>
            </a:extLst>
          </p:cNvPr>
          <p:cNvCxnSpPr>
            <a:cxnSpLocks/>
          </p:cNvCxnSpPr>
          <p:nvPr/>
        </p:nvCxnSpPr>
        <p:spPr>
          <a:xfrm rot="10800000" flipH="1">
            <a:off x="5512850" y="-1683335"/>
            <a:ext cx="648499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21EF130-660F-42D8-9BC5-36259C392FC4}"/>
              </a:ext>
            </a:extLst>
          </p:cNvPr>
          <p:cNvGrpSpPr/>
          <p:nvPr/>
        </p:nvGrpSpPr>
        <p:grpSpPr>
          <a:xfrm>
            <a:off x="5509508" y="-1062384"/>
            <a:ext cx="653153" cy="460075"/>
            <a:chOff x="5199576" y="4805475"/>
            <a:chExt cx="972064" cy="979779"/>
          </a:xfrm>
        </p:grpSpPr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941082A4-F631-48A9-BCDB-198437B5EA3E}"/>
                </a:ext>
              </a:extLst>
            </p:cNvPr>
            <p:cNvSpPr/>
            <p:nvPr/>
          </p:nvSpPr>
          <p:spPr>
            <a:xfrm rot="10800000">
              <a:off x="5434358" y="5032259"/>
              <a:ext cx="505521" cy="50400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7" name="Arrow: Curved Right 26">
              <a:extLst>
                <a:ext uri="{FF2B5EF4-FFF2-40B4-BE49-F238E27FC236}">
                  <a16:creationId xmlns:a16="http://schemas.microsoft.com/office/drawing/2014/main" id="{C937E15A-5049-45CB-B7F3-A9363B8A9785}"/>
                </a:ext>
              </a:extLst>
            </p:cNvPr>
            <p:cNvSpPr/>
            <p:nvPr/>
          </p:nvSpPr>
          <p:spPr>
            <a:xfrm>
              <a:off x="5199576" y="4838692"/>
              <a:ext cx="399791" cy="946562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chemeClr val="tx1"/>
                </a:solidFill>
              </a:endParaRPr>
            </a:p>
          </p:txBody>
        </p:sp>
        <p:sp>
          <p:nvSpPr>
            <p:cNvPr id="31" name="Arrow: Curved Right 30">
              <a:extLst>
                <a:ext uri="{FF2B5EF4-FFF2-40B4-BE49-F238E27FC236}">
                  <a16:creationId xmlns:a16="http://schemas.microsoft.com/office/drawing/2014/main" id="{F8021883-E8AE-4A6A-97E6-F59040D0C7D3}"/>
                </a:ext>
              </a:extLst>
            </p:cNvPr>
            <p:cNvSpPr/>
            <p:nvPr/>
          </p:nvSpPr>
          <p:spPr>
            <a:xfrm rot="10800000">
              <a:off x="5771849" y="4805475"/>
              <a:ext cx="399791" cy="946562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E5CC91-6E57-4394-B064-4DC83FBB242E}"/>
              </a:ext>
            </a:extLst>
          </p:cNvPr>
          <p:cNvCxnSpPr>
            <a:cxnSpLocks/>
          </p:cNvCxnSpPr>
          <p:nvPr/>
        </p:nvCxnSpPr>
        <p:spPr>
          <a:xfrm rot="10800000">
            <a:off x="3817186" y="-1316699"/>
            <a:ext cx="11629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2BB3B25C-D492-4B6C-B2BA-B1153E76CA74}"/>
              </a:ext>
            </a:extLst>
          </p:cNvPr>
          <p:cNvSpPr/>
          <p:nvPr/>
        </p:nvSpPr>
        <p:spPr>
          <a:xfrm rot="10800000">
            <a:off x="3658466" y="-1366791"/>
            <a:ext cx="168960" cy="10018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425AA7F-BFE8-4498-AF7C-75F81129E6B9}"/>
              </a:ext>
            </a:extLst>
          </p:cNvPr>
          <p:cNvCxnSpPr>
            <a:cxnSpLocks/>
          </p:cNvCxnSpPr>
          <p:nvPr/>
        </p:nvCxnSpPr>
        <p:spPr>
          <a:xfrm>
            <a:off x="4980112" y="-1316699"/>
            <a:ext cx="529463" cy="3613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0612716-2751-4C56-AE8F-87CE97CA725C}"/>
              </a:ext>
            </a:extLst>
          </p:cNvPr>
          <p:cNvSpPr txBox="1"/>
          <p:nvPr/>
        </p:nvSpPr>
        <p:spPr>
          <a:xfrm>
            <a:off x="3812558" y="-1700094"/>
            <a:ext cx="136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CONTINUOUS</a:t>
            </a:r>
            <a:endParaRPr lang="en-ZA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819371-EB2C-497F-9677-EE1B8D704A40}"/>
              </a:ext>
            </a:extLst>
          </p:cNvPr>
          <p:cNvSpPr txBox="1"/>
          <p:nvPr/>
        </p:nvSpPr>
        <p:spPr>
          <a:xfrm>
            <a:off x="3822187" y="-1254146"/>
            <a:ext cx="136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INTEGRATION</a:t>
            </a:r>
            <a:endParaRPr lang="en-ZA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E6BC52C-79C0-476C-A79D-E70BCE4986D1}"/>
              </a:ext>
            </a:extLst>
          </p:cNvPr>
          <p:cNvCxnSpPr>
            <a:cxnSpLocks/>
          </p:cNvCxnSpPr>
          <p:nvPr/>
        </p:nvCxnSpPr>
        <p:spPr>
          <a:xfrm>
            <a:off x="5828224" y="-580805"/>
            <a:ext cx="0" cy="68700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145A9D5-41F0-4C8B-B74F-C85054BF63EE}"/>
              </a:ext>
            </a:extLst>
          </p:cNvPr>
          <p:cNvCxnSpPr>
            <a:cxnSpLocks/>
          </p:cNvCxnSpPr>
          <p:nvPr/>
        </p:nvCxnSpPr>
        <p:spPr>
          <a:xfrm flipH="1">
            <a:off x="5503974" y="93495"/>
            <a:ext cx="648499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88ED401-0C62-4068-A31F-6191E916D3AE}"/>
              </a:ext>
            </a:extLst>
          </p:cNvPr>
          <p:cNvCxnSpPr>
            <a:cxnSpLocks/>
          </p:cNvCxnSpPr>
          <p:nvPr/>
        </p:nvCxnSpPr>
        <p:spPr>
          <a:xfrm flipH="1">
            <a:off x="5503974" y="247970"/>
            <a:ext cx="648499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92FC622-B8AD-4D8B-93C0-0A933EC72416}"/>
              </a:ext>
            </a:extLst>
          </p:cNvPr>
          <p:cNvCxnSpPr>
            <a:cxnSpLocks/>
          </p:cNvCxnSpPr>
          <p:nvPr/>
        </p:nvCxnSpPr>
        <p:spPr>
          <a:xfrm flipH="1">
            <a:off x="4926629" y="223231"/>
            <a:ext cx="628353" cy="607066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CEA8F9B-67C6-4EC5-8FB7-207BB9B0C2A7}"/>
              </a:ext>
            </a:extLst>
          </p:cNvPr>
          <p:cNvCxnSpPr>
            <a:cxnSpLocks/>
          </p:cNvCxnSpPr>
          <p:nvPr/>
        </p:nvCxnSpPr>
        <p:spPr>
          <a:xfrm flipH="1" flipV="1">
            <a:off x="6101465" y="223231"/>
            <a:ext cx="628353" cy="607066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C82A134E-3E99-4F12-9D1D-F69B40AD3EB7}"/>
              </a:ext>
            </a:extLst>
          </p:cNvPr>
          <p:cNvSpPr/>
          <p:nvPr/>
        </p:nvSpPr>
        <p:spPr>
          <a:xfrm>
            <a:off x="4484561" y="817005"/>
            <a:ext cx="501757" cy="364780"/>
          </a:xfrm>
          <a:prstGeom prst="flowChartConnector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1026" name="Picture 2" descr="South African R5 circulation coin gets a new face">
            <a:extLst>
              <a:ext uri="{FF2B5EF4-FFF2-40B4-BE49-F238E27FC236}">
                <a16:creationId xmlns:a16="http://schemas.microsoft.com/office/drawing/2014/main" id="{C96B6E35-E73D-4FA6-92BA-225D66667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058" y="853456"/>
            <a:ext cx="568762" cy="30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7B015023-BF5B-4F51-ACD9-2C95E06D2A6A}"/>
              </a:ext>
            </a:extLst>
          </p:cNvPr>
          <p:cNvSpPr/>
          <p:nvPr/>
        </p:nvSpPr>
        <p:spPr>
          <a:xfrm>
            <a:off x="6637149" y="819955"/>
            <a:ext cx="501757" cy="364780"/>
          </a:xfrm>
          <a:prstGeom prst="flowChartConnector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1B73F53-A6E7-42E1-B7E5-8ADD750D38BD}"/>
              </a:ext>
            </a:extLst>
          </p:cNvPr>
          <p:cNvCxnSpPr>
            <a:cxnSpLocks/>
          </p:cNvCxnSpPr>
          <p:nvPr/>
        </p:nvCxnSpPr>
        <p:spPr>
          <a:xfrm rot="10800000">
            <a:off x="2764084" y="504369"/>
            <a:ext cx="11629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E548AED9-0C14-4A74-9FC6-79021023A491}"/>
              </a:ext>
            </a:extLst>
          </p:cNvPr>
          <p:cNvSpPr/>
          <p:nvPr/>
        </p:nvSpPr>
        <p:spPr>
          <a:xfrm rot="10800000">
            <a:off x="2605364" y="454276"/>
            <a:ext cx="168960" cy="10018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E239FF4-D942-4D1F-9B9C-0B2B5F01A4B8}"/>
              </a:ext>
            </a:extLst>
          </p:cNvPr>
          <p:cNvSpPr txBox="1"/>
          <p:nvPr/>
        </p:nvSpPr>
        <p:spPr>
          <a:xfrm>
            <a:off x="2819173" y="106195"/>
            <a:ext cx="125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BUSINESS</a:t>
            </a:r>
            <a:r>
              <a:rPr lang="en-US" sz="1600" dirty="0">
                <a:solidFill>
                  <a:schemeClr val="bg1"/>
                </a:solidFill>
                <a:latin typeface="Impact" panose="020B0806030902050204" pitchFamily="34" charset="0"/>
              </a:rPr>
              <a:t> </a:t>
            </a:r>
            <a:endParaRPr lang="en-ZA" sz="1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BA96E58-BBD4-4F22-B7A6-28CA7C74248D}"/>
              </a:ext>
            </a:extLst>
          </p:cNvPr>
          <p:cNvCxnSpPr>
            <a:cxnSpLocks/>
          </p:cNvCxnSpPr>
          <p:nvPr/>
        </p:nvCxnSpPr>
        <p:spPr>
          <a:xfrm>
            <a:off x="3922590" y="503480"/>
            <a:ext cx="529463" cy="3613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32D6076B-6813-4047-87F9-8F486CD7E068}"/>
              </a:ext>
            </a:extLst>
          </p:cNvPr>
          <p:cNvGrpSpPr/>
          <p:nvPr/>
        </p:nvGrpSpPr>
        <p:grpSpPr>
          <a:xfrm flipH="1">
            <a:off x="7172124" y="106196"/>
            <a:ext cx="1858772" cy="758676"/>
            <a:chOff x="7769206" y="4458194"/>
            <a:chExt cx="2006129" cy="1087376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1BDCCBE-0AE4-41F4-B365-6D513E2202B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953550" y="5028877"/>
              <a:ext cx="125511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Flowchart: Connector 49">
              <a:extLst>
                <a:ext uri="{FF2B5EF4-FFF2-40B4-BE49-F238E27FC236}">
                  <a16:creationId xmlns:a16="http://schemas.microsoft.com/office/drawing/2014/main" id="{250DC244-0ADD-45B8-A19D-A15B8818B9E0}"/>
                </a:ext>
              </a:extLst>
            </p:cNvPr>
            <p:cNvSpPr/>
            <p:nvPr/>
          </p:nvSpPr>
          <p:spPr>
            <a:xfrm rot="10800000">
              <a:off x="7782247" y="4957082"/>
              <a:ext cx="182355" cy="14359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80E1E05-73D3-4C1D-AC70-9D9AF65763C8}"/>
                </a:ext>
              </a:extLst>
            </p:cNvPr>
            <p:cNvSpPr txBox="1"/>
            <p:nvPr/>
          </p:nvSpPr>
          <p:spPr>
            <a:xfrm>
              <a:off x="7769206" y="4458194"/>
              <a:ext cx="1494456" cy="529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Impact" panose="020B0806030902050204" pitchFamily="34" charset="0"/>
                </a:rPr>
                <a:t>INNOVATION</a:t>
              </a:r>
              <a:r>
                <a:rPr lang="en-US" sz="1600" dirty="0">
                  <a:solidFill>
                    <a:schemeClr val="bg1"/>
                  </a:solidFill>
                  <a:latin typeface="Impact" panose="020B0806030902050204" pitchFamily="34" charset="0"/>
                </a:rPr>
                <a:t> </a:t>
              </a:r>
              <a:endParaRPr lang="en-ZA" sz="1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B4ACFED-164D-4D89-9B35-87F12EDA99E7}"/>
                </a:ext>
              </a:extLst>
            </p:cNvPr>
            <p:cNvCxnSpPr>
              <a:cxnSpLocks/>
            </p:cNvCxnSpPr>
            <p:nvPr/>
          </p:nvCxnSpPr>
          <p:spPr>
            <a:xfrm>
              <a:off x="9203898" y="5027603"/>
              <a:ext cx="571437" cy="5179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B1210645-C613-4A0A-80DB-872FDB904EE0}"/>
              </a:ext>
            </a:extLst>
          </p:cNvPr>
          <p:cNvSpPr/>
          <p:nvPr/>
        </p:nvSpPr>
        <p:spPr>
          <a:xfrm rot="10800000">
            <a:off x="6704418" y="876484"/>
            <a:ext cx="339672" cy="236664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75FAC24-BBFC-4004-85D8-12E4E5B49F4B}"/>
              </a:ext>
            </a:extLst>
          </p:cNvPr>
          <p:cNvCxnSpPr>
            <a:cxnSpLocks/>
          </p:cNvCxnSpPr>
          <p:nvPr/>
        </p:nvCxnSpPr>
        <p:spPr>
          <a:xfrm>
            <a:off x="6882324" y="1181785"/>
            <a:ext cx="0" cy="68700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7083F90-EADA-40FF-8349-8333A86DAC41}"/>
              </a:ext>
            </a:extLst>
          </p:cNvPr>
          <p:cNvCxnSpPr>
            <a:cxnSpLocks/>
          </p:cNvCxnSpPr>
          <p:nvPr/>
        </p:nvCxnSpPr>
        <p:spPr>
          <a:xfrm flipH="1">
            <a:off x="6558074" y="1856085"/>
            <a:ext cx="648499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DC3DB0D-82C4-4B53-AD44-A0F0B3E86E16}"/>
              </a:ext>
            </a:extLst>
          </p:cNvPr>
          <p:cNvCxnSpPr>
            <a:cxnSpLocks/>
          </p:cNvCxnSpPr>
          <p:nvPr/>
        </p:nvCxnSpPr>
        <p:spPr>
          <a:xfrm>
            <a:off x="4723324" y="1181785"/>
            <a:ext cx="0" cy="68700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2CA980D-F537-4757-8B90-69C117B41B23}"/>
              </a:ext>
            </a:extLst>
          </p:cNvPr>
          <p:cNvCxnSpPr>
            <a:cxnSpLocks/>
          </p:cNvCxnSpPr>
          <p:nvPr/>
        </p:nvCxnSpPr>
        <p:spPr>
          <a:xfrm flipH="1">
            <a:off x="4399074" y="1856085"/>
            <a:ext cx="648499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0E034FDE-C696-48D6-8F81-3828BACA6E46}"/>
              </a:ext>
            </a:extLst>
          </p:cNvPr>
          <p:cNvGrpSpPr/>
          <p:nvPr/>
        </p:nvGrpSpPr>
        <p:grpSpPr>
          <a:xfrm rot="10800000">
            <a:off x="6551284" y="2015720"/>
            <a:ext cx="648499" cy="1048830"/>
            <a:chOff x="8216546" y="4347421"/>
            <a:chExt cx="648499" cy="1048830"/>
          </a:xfrm>
        </p:grpSpPr>
        <p:sp>
          <p:nvSpPr>
            <p:cNvPr id="56" name="Flowchart: Connector 55">
              <a:extLst>
                <a:ext uri="{FF2B5EF4-FFF2-40B4-BE49-F238E27FC236}">
                  <a16:creationId xmlns:a16="http://schemas.microsoft.com/office/drawing/2014/main" id="{077B4F39-39D3-40BF-8033-6A58C1D5B868}"/>
                </a:ext>
              </a:extLst>
            </p:cNvPr>
            <p:cNvSpPr/>
            <p:nvPr/>
          </p:nvSpPr>
          <p:spPr>
            <a:xfrm>
              <a:off x="8295621" y="4347421"/>
              <a:ext cx="501757" cy="364780"/>
            </a:xfrm>
            <a:prstGeom prst="flowChartConnector">
              <a:avLst/>
            </a:prstGeom>
            <a:noFill/>
            <a:ln w="127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7" name="Flowchart: Connector 56">
              <a:extLst>
                <a:ext uri="{FF2B5EF4-FFF2-40B4-BE49-F238E27FC236}">
                  <a16:creationId xmlns:a16="http://schemas.microsoft.com/office/drawing/2014/main" id="{9C344FD4-547D-44F2-A924-F53733D4A014}"/>
                </a:ext>
              </a:extLst>
            </p:cNvPr>
            <p:cNvSpPr/>
            <p:nvPr/>
          </p:nvSpPr>
          <p:spPr>
            <a:xfrm rot="10800000">
              <a:off x="8362890" y="4403950"/>
              <a:ext cx="339672" cy="236664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3571CD1-12D2-4E21-9315-E22C866A795E}"/>
                </a:ext>
              </a:extLst>
            </p:cNvPr>
            <p:cNvCxnSpPr>
              <a:cxnSpLocks/>
            </p:cNvCxnSpPr>
            <p:nvPr/>
          </p:nvCxnSpPr>
          <p:spPr>
            <a:xfrm>
              <a:off x="8540796" y="4709251"/>
              <a:ext cx="0" cy="68700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449285E-0298-4647-8748-65428609AC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6546" y="5383551"/>
              <a:ext cx="648499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39C2F6B-06DD-4BFD-8B59-1266FE8E2AEA}"/>
              </a:ext>
            </a:extLst>
          </p:cNvPr>
          <p:cNvGrpSpPr/>
          <p:nvPr/>
        </p:nvGrpSpPr>
        <p:grpSpPr>
          <a:xfrm rot="10800000">
            <a:off x="4393459" y="2015720"/>
            <a:ext cx="648499" cy="1048830"/>
            <a:chOff x="8216546" y="4347421"/>
            <a:chExt cx="648499" cy="1048830"/>
          </a:xfrm>
        </p:grpSpPr>
        <p:sp>
          <p:nvSpPr>
            <p:cNvPr id="61" name="Flowchart: Connector 60">
              <a:extLst>
                <a:ext uri="{FF2B5EF4-FFF2-40B4-BE49-F238E27FC236}">
                  <a16:creationId xmlns:a16="http://schemas.microsoft.com/office/drawing/2014/main" id="{3AAADC32-0E73-4D55-959B-82FDD93955C6}"/>
                </a:ext>
              </a:extLst>
            </p:cNvPr>
            <p:cNvSpPr/>
            <p:nvPr/>
          </p:nvSpPr>
          <p:spPr>
            <a:xfrm>
              <a:off x="8295621" y="4347421"/>
              <a:ext cx="501757" cy="364780"/>
            </a:xfrm>
            <a:prstGeom prst="flowChartConnector">
              <a:avLst/>
            </a:prstGeom>
            <a:noFill/>
            <a:ln w="127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2" name="Flowchart: Connector 61">
              <a:extLst>
                <a:ext uri="{FF2B5EF4-FFF2-40B4-BE49-F238E27FC236}">
                  <a16:creationId xmlns:a16="http://schemas.microsoft.com/office/drawing/2014/main" id="{2727BA05-CAB7-4CEE-A2ED-F2665CC5E990}"/>
                </a:ext>
              </a:extLst>
            </p:cNvPr>
            <p:cNvSpPr/>
            <p:nvPr/>
          </p:nvSpPr>
          <p:spPr>
            <a:xfrm rot="10800000">
              <a:off x="8362890" y="4403950"/>
              <a:ext cx="339672" cy="236664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065F8E1-A402-4A79-8476-89C1627A5B89}"/>
                </a:ext>
              </a:extLst>
            </p:cNvPr>
            <p:cNvCxnSpPr>
              <a:cxnSpLocks/>
            </p:cNvCxnSpPr>
            <p:nvPr/>
          </p:nvCxnSpPr>
          <p:spPr>
            <a:xfrm>
              <a:off x="8540796" y="4709251"/>
              <a:ext cx="0" cy="68700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FF8E58D-83BC-4671-9496-64DAF69576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6546" y="5383551"/>
              <a:ext cx="648499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708E027-F9CF-4978-85DC-338FB82812CA}"/>
              </a:ext>
            </a:extLst>
          </p:cNvPr>
          <p:cNvCxnSpPr>
            <a:cxnSpLocks/>
          </p:cNvCxnSpPr>
          <p:nvPr/>
        </p:nvCxnSpPr>
        <p:spPr>
          <a:xfrm rot="10800000" flipH="1">
            <a:off x="7857651" y="2378055"/>
            <a:ext cx="15743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ECBC62D6-796F-4177-86B1-56264BDF3B39}"/>
              </a:ext>
            </a:extLst>
          </p:cNvPr>
          <p:cNvSpPr/>
          <p:nvPr/>
        </p:nvSpPr>
        <p:spPr>
          <a:xfrm rot="10800000" flipH="1">
            <a:off x="9431988" y="2295214"/>
            <a:ext cx="210276" cy="16390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3423ED1-7A37-4205-BC71-0D96073630FF}"/>
              </a:ext>
            </a:extLst>
          </p:cNvPr>
          <p:cNvSpPr txBox="1"/>
          <p:nvPr/>
        </p:nvSpPr>
        <p:spPr>
          <a:xfrm flipH="1">
            <a:off x="7843018" y="1915501"/>
            <a:ext cx="1683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Impact" panose="020B0806030902050204" pitchFamily="34" charset="0"/>
              </a:rPr>
              <a:t>CONTAINERS</a:t>
            </a:r>
            <a:r>
              <a:rPr lang="en-US" sz="1600" dirty="0">
                <a:solidFill>
                  <a:schemeClr val="bg1"/>
                </a:solidFill>
                <a:latin typeface="Impact" panose="020B0806030902050204" pitchFamily="34" charset="0"/>
              </a:rPr>
              <a:t> </a:t>
            </a:r>
            <a:endParaRPr lang="en-ZA" sz="1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55FAD97-E5E2-4FE1-8EFE-D417464959C5}"/>
              </a:ext>
            </a:extLst>
          </p:cNvPr>
          <p:cNvCxnSpPr>
            <a:cxnSpLocks/>
          </p:cNvCxnSpPr>
          <p:nvPr/>
        </p:nvCxnSpPr>
        <p:spPr>
          <a:xfrm flipH="1">
            <a:off x="7146863" y="2377166"/>
            <a:ext cx="716772" cy="3613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9674A08-47BE-4FD2-979C-7900C46803EA}"/>
              </a:ext>
            </a:extLst>
          </p:cNvPr>
          <p:cNvCxnSpPr>
            <a:cxnSpLocks/>
          </p:cNvCxnSpPr>
          <p:nvPr/>
        </p:nvCxnSpPr>
        <p:spPr>
          <a:xfrm rot="10800000">
            <a:off x="2146965" y="2410245"/>
            <a:ext cx="15743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owchart: Connector 70">
            <a:extLst>
              <a:ext uri="{FF2B5EF4-FFF2-40B4-BE49-F238E27FC236}">
                <a16:creationId xmlns:a16="http://schemas.microsoft.com/office/drawing/2014/main" id="{F82E0B66-CDD8-40B0-826C-DCBEAA6AE178}"/>
              </a:ext>
            </a:extLst>
          </p:cNvPr>
          <p:cNvSpPr/>
          <p:nvPr/>
        </p:nvSpPr>
        <p:spPr>
          <a:xfrm rot="10800000">
            <a:off x="1936689" y="2327404"/>
            <a:ext cx="210276" cy="16390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503CF18-F5B1-4EB3-A12F-AC8D8B23EE97}"/>
              </a:ext>
            </a:extLst>
          </p:cNvPr>
          <p:cNvSpPr txBox="1"/>
          <p:nvPr/>
        </p:nvSpPr>
        <p:spPr>
          <a:xfrm>
            <a:off x="2190055" y="1922810"/>
            <a:ext cx="1683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Impact" panose="020B0806030902050204" pitchFamily="34" charset="0"/>
              </a:rPr>
              <a:t>MODEL</a:t>
            </a:r>
            <a:r>
              <a:rPr lang="en-US" sz="1600" dirty="0">
                <a:solidFill>
                  <a:schemeClr val="bg1"/>
                </a:solidFill>
                <a:latin typeface="Impact" panose="020B0806030902050204" pitchFamily="34" charset="0"/>
              </a:rPr>
              <a:t> </a:t>
            </a:r>
            <a:endParaRPr lang="en-ZA" sz="1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F66061D-65AC-49EC-8973-6AAA027BF067}"/>
              </a:ext>
            </a:extLst>
          </p:cNvPr>
          <p:cNvCxnSpPr>
            <a:cxnSpLocks/>
          </p:cNvCxnSpPr>
          <p:nvPr/>
        </p:nvCxnSpPr>
        <p:spPr>
          <a:xfrm>
            <a:off x="3715318" y="2409356"/>
            <a:ext cx="716772" cy="3613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10F49D2-960C-40FE-9524-62989CFBE3FC}"/>
              </a:ext>
            </a:extLst>
          </p:cNvPr>
          <p:cNvSpPr txBox="1"/>
          <p:nvPr/>
        </p:nvSpPr>
        <p:spPr>
          <a:xfrm>
            <a:off x="2179649" y="2459118"/>
            <a:ext cx="1800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Impact" panose="020B0806030902050204" pitchFamily="34" charset="0"/>
              </a:rPr>
              <a:t>INTEGRATION</a:t>
            </a:r>
            <a:r>
              <a:rPr lang="en-US" sz="1600" dirty="0">
                <a:solidFill>
                  <a:schemeClr val="bg1"/>
                </a:solidFill>
                <a:latin typeface="Impact" panose="020B0806030902050204" pitchFamily="34" charset="0"/>
              </a:rPr>
              <a:t> </a:t>
            </a:r>
            <a:endParaRPr lang="en-ZA" sz="1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D39A7EAE-2268-43ED-8CEF-C836D0C508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275" y="1406721"/>
            <a:ext cx="859681" cy="85197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3D06B09-36F5-47DD-B7CA-5DC09A1A866F}"/>
              </a:ext>
            </a:extLst>
          </p:cNvPr>
          <p:cNvGrpSpPr/>
          <p:nvPr/>
        </p:nvGrpSpPr>
        <p:grpSpPr>
          <a:xfrm flipH="1">
            <a:off x="9613406" y="1750800"/>
            <a:ext cx="608917" cy="544175"/>
            <a:chOff x="3204572" y="2050942"/>
            <a:chExt cx="608917" cy="544175"/>
          </a:xfrm>
        </p:grpSpPr>
        <p:sp>
          <p:nvSpPr>
            <p:cNvPr id="76" name="Flowchart: Delay 75">
              <a:extLst>
                <a:ext uri="{FF2B5EF4-FFF2-40B4-BE49-F238E27FC236}">
                  <a16:creationId xmlns:a16="http://schemas.microsoft.com/office/drawing/2014/main" id="{E3C46940-E4E0-4217-831F-418FA0CC287B}"/>
                </a:ext>
              </a:extLst>
            </p:cNvPr>
            <p:cNvSpPr/>
            <p:nvPr/>
          </p:nvSpPr>
          <p:spPr>
            <a:xfrm>
              <a:off x="3204572" y="2050942"/>
              <a:ext cx="99206" cy="163814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601E107-F0E0-43EB-B13D-6DB464B9F586}"/>
                </a:ext>
              </a:extLst>
            </p:cNvPr>
            <p:cNvCxnSpPr>
              <a:cxnSpLocks/>
            </p:cNvCxnSpPr>
            <p:nvPr/>
          </p:nvCxnSpPr>
          <p:spPr>
            <a:xfrm>
              <a:off x="3242052" y="2077150"/>
              <a:ext cx="571437" cy="5179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9C0CE35-A911-4582-B5EE-6D78EEB7D25D}"/>
              </a:ext>
            </a:extLst>
          </p:cNvPr>
          <p:cNvGrpSpPr/>
          <p:nvPr/>
        </p:nvGrpSpPr>
        <p:grpSpPr>
          <a:xfrm>
            <a:off x="2623514" y="-1956873"/>
            <a:ext cx="1109683" cy="1238817"/>
            <a:chOff x="1974023" y="1474383"/>
            <a:chExt cx="1839466" cy="2183840"/>
          </a:xfrm>
        </p:grpSpPr>
        <p:sp>
          <p:nvSpPr>
            <p:cNvPr id="79" name="Flowchart: Delay 78">
              <a:extLst>
                <a:ext uri="{FF2B5EF4-FFF2-40B4-BE49-F238E27FC236}">
                  <a16:creationId xmlns:a16="http://schemas.microsoft.com/office/drawing/2014/main" id="{67DDA5E9-B412-41CB-964C-4B5EFB60E920}"/>
                </a:ext>
              </a:extLst>
            </p:cNvPr>
            <p:cNvSpPr/>
            <p:nvPr/>
          </p:nvSpPr>
          <p:spPr>
            <a:xfrm>
              <a:off x="3204572" y="2050942"/>
              <a:ext cx="99206" cy="163814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C7EBD98-3158-4BFA-8F76-882128959F82}"/>
                </a:ext>
              </a:extLst>
            </p:cNvPr>
            <p:cNvCxnSpPr>
              <a:cxnSpLocks/>
            </p:cNvCxnSpPr>
            <p:nvPr/>
          </p:nvCxnSpPr>
          <p:spPr>
            <a:xfrm>
              <a:off x="3242052" y="2077150"/>
              <a:ext cx="571437" cy="5179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1" name="Picture 6">
              <a:extLst>
                <a:ext uri="{FF2B5EF4-FFF2-40B4-BE49-F238E27FC236}">
                  <a16:creationId xmlns:a16="http://schemas.microsoft.com/office/drawing/2014/main" id="{F7E10399-AC0C-45D1-AB0D-8AB5C50992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6748" y="1474383"/>
              <a:ext cx="946068" cy="1306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Flowchart: Delay 81">
              <a:extLst>
                <a:ext uri="{FF2B5EF4-FFF2-40B4-BE49-F238E27FC236}">
                  <a16:creationId xmlns:a16="http://schemas.microsoft.com/office/drawing/2014/main" id="{AF328E28-134E-4FDF-A7CA-0C2E75AF6748}"/>
                </a:ext>
              </a:extLst>
            </p:cNvPr>
            <p:cNvSpPr/>
            <p:nvPr/>
          </p:nvSpPr>
          <p:spPr>
            <a:xfrm>
              <a:off x="3204572" y="3125466"/>
              <a:ext cx="99206" cy="163814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78EF725-4205-4C29-BC28-F02AC9548E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4175" y="2627720"/>
              <a:ext cx="499968" cy="547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4" name="Picture 8" descr="Apache Subversion - Wikipedia">
              <a:extLst>
                <a:ext uri="{FF2B5EF4-FFF2-40B4-BE49-F238E27FC236}">
                  <a16:creationId xmlns:a16="http://schemas.microsoft.com/office/drawing/2014/main" id="{984228EB-FBE6-4583-89E7-2A4AFFD0BA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4023" y="2963805"/>
              <a:ext cx="1160587" cy="694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5" name="Graphic 84" descr="Contract">
            <a:extLst>
              <a:ext uri="{FF2B5EF4-FFF2-40B4-BE49-F238E27FC236}">
                <a16:creationId xmlns:a16="http://schemas.microsoft.com/office/drawing/2014/main" id="{B1CB5C02-836F-4A4C-9F94-B0963B15BC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88035" y="359805"/>
            <a:ext cx="914400" cy="914400"/>
          </a:xfrm>
          <a:prstGeom prst="rect">
            <a:avLst/>
          </a:prstGeom>
        </p:spPr>
      </p:pic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19D625E-8CE8-4350-A3D5-A51FA61C40CF}"/>
              </a:ext>
            </a:extLst>
          </p:cNvPr>
          <p:cNvCxnSpPr>
            <a:cxnSpLocks/>
          </p:cNvCxnSpPr>
          <p:nvPr/>
        </p:nvCxnSpPr>
        <p:spPr>
          <a:xfrm>
            <a:off x="4717708" y="3123071"/>
            <a:ext cx="0" cy="68700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24A5769-FFBF-46D9-AA53-6B20654718A1}"/>
              </a:ext>
            </a:extLst>
          </p:cNvPr>
          <p:cNvCxnSpPr>
            <a:cxnSpLocks/>
          </p:cNvCxnSpPr>
          <p:nvPr/>
        </p:nvCxnSpPr>
        <p:spPr>
          <a:xfrm flipH="1">
            <a:off x="4393458" y="3797371"/>
            <a:ext cx="648499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9CF3326-AE21-493A-BB05-B3195FED3210}"/>
              </a:ext>
            </a:extLst>
          </p:cNvPr>
          <p:cNvCxnSpPr>
            <a:cxnSpLocks/>
          </p:cNvCxnSpPr>
          <p:nvPr/>
        </p:nvCxnSpPr>
        <p:spPr>
          <a:xfrm>
            <a:off x="6882324" y="3137585"/>
            <a:ext cx="0" cy="68700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1A89997-762C-4C4A-952E-60402004C2C7}"/>
              </a:ext>
            </a:extLst>
          </p:cNvPr>
          <p:cNvCxnSpPr>
            <a:cxnSpLocks/>
          </p:cNvCxnSpPr>
          <p:nvPr/>
        </p:nvCxnSpPr>
        <p:spPr>
          <a:xfrm flipH="1">
            <a:off x="6561725" y="3824585"/>
            <a:ext cx="648499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AC676FD9-BE92-470F-80C1-236655C3C322}"/>
              </a:ext>
            </a:extLst>
          </p:cNvPr>
          <p:cNvGrpSpPr/>
          <p:nvPr/>
        </p:nvGrpSpPr>
        <p:grpSpPr>
          <a:xfrm rot="10800000">
            <a:off x="6551284" y="4004540"/>
            <a:ext cx="648499" cy="1048830"/>
            <a:chOff x="8216546" y="4347421"/>
            <a:chExt cx="648499" cy="1048830"/>
          </a:xfrm>
        </p:grpSpPr>
        <p:sp>
          <p:nvSpPr>
            <p:cNvPr id="114" name="Flowchart: Connector 113">
              <a:extLst>
                <a:ext uri="{FF2B5EF4-FFF2-40B4-BE49-F238E27FC236}">
                  <a16:creationId xmlns:a16="http://schemas.microsoft.com/office/drawing/2014/main" id="{979E7079-FB3A-4722-8ECF-21D52BF961D5}"/>
                </a:ext>
              </a:extLst>
            </p:cNvPr>
            <p:cNvSpPr/>
            <p:nvPr/>
          </p:nvSpPr>
          <p:spPr>
            <a:xfrm>
              <a:off x="8295621" y="4347421"/>
              <a:ext cx="501757" cy="364780"/>
            </a:xfrm>
            <a:prstGeom prst="flowChartConnector">
              <a:avLst/>
            </a:prstGeom>
            <a:noFill/>
            <a:ln w="127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15" name="Flowchart: Connector 114">
              <a:extLst>
                <a:ext uri="{FF2B5EF4-FFF2-40B4-BE49-F238E27FC236}">
                  <a16:creationId xmlns:a16="http://schemas.microsoft.com/office/drawing/2014/main" id="{4F7AFE2C-31CB-4DD1-8187-41E0E6FD20B5}"/>
                </a:ext>
              </a:extLst>
            </p:cNvPr>
            <p:cNvSpPr/>
            <p:nvPr/>
          </p:nvSpPr>
          <p:spPr>
            <a:xfrm rot="10800000">
              <a:off x="8362890" y="4403950"/>
              <a:ext cx="339672" cy="236664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D373D28-1D58-4AB6-9F03-80A8FCB507DD}"/>
                </a:ext>
              </a:extLst>
            </p:cNvPr>
            <p:cNvCxnSpPr>
              <a:cxnSpLocks/>
            </p:cNvCxnSpPr>
            <p:nvPr/>
          </p:nvCxnSpPr>
          <p:spPr>
            <a:xfrm>
              <a:off x="8540796" y="4709251"/>
              <a:ext cx="0" cy="68700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2CE862B7-F8D9-4BBD-A901-B6126505D3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6546" y="5383551"/>
              <a:ext cx="648499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4C14B47B-8E57-45FA-AB0A-7A6850BB92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7857651" y="4397605"/>
            <a:ext cx="15743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Flowchart: Connector 123">
            <a:extLst>
              <a:ext uri="{FF2B5EF4-FFF2-40B4-BE49-F238E27FC236}">
                <a16:creationId xmlns:a16="http://schemas.microsoft.com/office/drawing/2014/main" id="{A1581386-DF47-4FE6-B80F-6DDDF23A2249}"/>
              </a:ext>
            </a:extLst>
          </p:cNvPr>
          <p:cNvSpPr/>
          <p:nvPr/>
        </p:nvSpPr>
        <p:spPr>
          <a:xfrm rot="10800000" flipH="1">
            <a:off x="9431988" y="4314764"/>
            <a:ext cx="210276" cy="16390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8FF27B07-AFDF-446D-8644-7BB2E7E902E2}"/>
              </a:ext>
            </a:extLst>
          </p:cNvPr>
          <p:cNvCxnSpPr>
            <a:cxnSpLocks/>
          </p:cNvCxnSpPr>
          <p:nvPr/>
        </p:nvCxnSpPr>
        <p:spPr>
          <a:xfrm flipH="1">
            <a:off x="7146863" y="4396716"/>
            <a:ext cx="716772" cy="3613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6A81A8F0-6242-4770-AC3B-9E33E6AA57B3}"/>
              </a:ext>
            </a:extLst>
          </p:cNvPr>
          <p:cNvSpPr txBox="1"/>
          <p:nvPr/>
        </p:nvSpPr>
        <p:spPr>
          <a:xfrm flipH="1">
            <a:off x="7767131" y="3460352"/>
            <a:ext cx="16837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Impact" panose="020B0806030902050204" pitchFamily="34" charset="0"/>
              </a:rPr>
              <a:t>CICD</a:t>
            </a:r>
            <a:r>
              <a:rPr lang="en-US" sz="1600" dirty="0">
                <a:solidFill>
                  <a:schemeClr val="bg1"/>
                </a:solidFill>
                <a:latin typeface="Impact" panose="020B0806030902050204" pitchFamily="34" charset="0"/>
              </a:rPr>
              <a:t> </a:t>
            </a:r>
            <a:endParaRPr lang="en-ZA" sz="1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127" name="Picture 2" descr="Press kit | GitLab">
            <a:extLst>
              <a:ext uri="{FF2B5EF4-FFF2-40B4-BE49-F238E27FC236}">
                <a16:creationId xmlns:a16="http://schemas.microsoft.com/office/drawing/2014/main" id="{BE0056FC-AECE-466C-9EE6-0E32E5149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4843" y="3137585"/>
            <a:ext cx="1353448" cy="122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8" name="Group 127">
            <a:extLst>
              <a:ext uri="{FF2B5EF4-FFF2-40B4-BE49-F238E27FC236}">
                <a16:creationId xmlns:a16="http://schemas.microsoft.com/office/drawing/2014/main" id="{430CFF2E-2BD4-425A-8685-7539C1B4B908}"/>
              </a:ext>
            </a:extLst>
          </p:cNvPr>
          <p:cNvGrpSpPr/>
          <p:nvPr/>
        </p:nvGrpSpPr>
        <p:grpSpPr>
          <a:xfrm flipH="1">
            <a:off x="9613406" y="3770261"/>
            <a:ext cx="608917" cy="544175"/>
            <a:chOff x="3204572" y="2050942"/>
            <a:chExt cx="608917" cy="544175"/>
          </a:xfrm>
        </p:grpSpPr>
        <p:sp>
          <p:nvSpPr>
            <p:cNvPr id="129" name="Flowchart: Delay 128">
              <a:extLst>
                <a:ext uri="{FF2B5EF4-FFF2-40B4-BE49-F238E27FC236}">
                  <a16:creationId xmlns:a16="http://schemas.microsoft.com/office/drawing/2014/main" id="{EEFAA4DC-E21F-4293-92B1-859FC36254A4}"/>
                </a:ext>
              </a:extLst>
            </p:cNvPr>
            <p:cNvSpPr/>
            <p:nvPr/>
          </p:nvSpPr>
          <p:spPr>
            <a:xfrm>
              <a:off x="3204572" y="2050942"/>
              <a:ext cx="99206" cy="163814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5F75EF4-757B-457C-A29D-C0D47C78B4DA}"/>
                </a:ext>
              </a:extLst>
            </p:cNvPr>
            <p:cNvCxnSpPr>
              <a:cxnSpLocks/>
            </p:cNvCxnSpPr>
            <p:nvPr/>
          </p:nvCxnSpPr>
          <p:spPr>
            <a:xfrm>
              <a:off x="3242052" y="2077150"/>
              <a:ext cx="571437" cy="5179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9497ED1-F555-4914-82FB-09EB54455618}"/>
              </a:ext>
            </a:extLst>
          </p:cNvPr>
          <p:cNvGrpSpPr/>
          <p:nvPr/>
        </p:nvGrpSpPr>
        <p:grpSpPr>
          <a:xfrm rot="10800000">
            <a:off x="4402215" y="3968183"/>
            <a:ext cx="648499" cy="1048830"/>
            <a:chOff x="8216546" y="4347421"/>
            <a:chExt cx="648499" cy="1048830"/>
          </a:xfrm>
        </p:grpSpPr>
        <p:sp>
          <p:nvSpPr>
            <p:cNvPr id="132" name="Flowchart: Connector 131">
              <a:extLst>
                <a:ext uri="{FF2B5EF4-FFF2-40B4-BE49-F238E27FC236}">
                  <a16:creationId xmlns:a16="http://schemas.microsoft.com/office/drawing/2014/main" id="{39CCC4A3-83DF-4D93-B585-347132E6B0AD}"/>
                </a:ext>
              </a:extLst>
            </p:cNvPr>
            <p:cNvSpPr/>
            <p:nvPr/>
          </p:nvSpPr>
          <p:spPr>
            <a:xfrm>
              <a:off x="8295621" y="4347421"/>
              <a:ext cx="501757" cy="364780"/>
            </a:xfrm>
            <a:prstGeom prst="flowChartConnector">
              <a:avLst/>
            </a:prstGeom>
            <a:noFill/>
            <a:ln w="127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33" name="Flowchart: Connector 132">
              <a:extLst>
                <a:ext uri="{FF2B5EF4-FFF2-40B4-BE49-F238E27FC236}">
                  <a16:creationId xmlns:a16="http://schemas.microsoft.com/office/drawing/2014/main" id="{0D1FB6AD-3987-4616-AE91-150D6597B943}"/>
                </a:ext>
              </a:extLst>
            </p:cNvPr>
            <p:cNvSpPr/>
            <p:nvPr/>
          </p:nvSpPr>
          <p:spPr>
            <a:xfrm rot="10800000">
              <a:off x="8362890" y="4403950"/>
              <a:ext cx="339672" cy="236664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C45873FA-0E3E-4312-9191-0D5DEA989CFA}"/>
                </a:ext>
              </a:extLst>
            </p:cNvPr>
            <p:cNvCxnSpPr>
              <a:cxnSpLocks/>
            </p:cNvCxnSpPr>
            <p:nvPr/>
          </p:nvCxnSpPr>
          <p:spPr>
            <a:xfrm>
              <a:off x="8540796" y="4709251"/>
              <a:ext cx="0" cy="68700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76DADFB3-33DB-494D-8717-02E455B05D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6546" y="5383551"/>
              <a:ext cx="648499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0E8BF1EB-3F2F-461E-A8FA-4C66290A675D}"/>
              </a:ext>
            </a:extLst>
          </p:cNvPr>
          <p:cNvCxnSpPr>
            <a:cxnSpLocks/>
          </p:cNvCxnSpPr>
          <p:nvPr/>
        </p:nvCxnSpPr>
        <p:spPr>
          <a:xfrm rot="10800000">
            <a:off x="2167786" y="4315505"/>
            <a:ext cx="15743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Flowchart: Connector 136">
            <a:extLst>
              <a:ext uri="{FF2B5EF4-FFF2-40B4-BE49-F238E27FC236}">
                <a16:creationId xmlns:a16="http://schemas.microsoft.com/office/drawing/2014/main" id="{04A42409-F37C-4D82-9626-A66EFE28BE8A}"/>
              </a:ext>
            </a:extLst>
          </p:cNvPr>
          <p:cNvSpPr/>
          <p:nvPr/>
        </p:nvSpPr>
        <p:spPr>
          <a:xfrm rot="10800000">
            <a:off x="1957510" y="4232664"/>
            <a:ext cx="210276" cy="16390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DD797B-2B79-4667-A488-DBDBB81AB1D4}"/>
              </a:ext>
            </a:extLst>
          </p:cNvPr>
          <p:cNvSpPr txBox="1"/>
          <p:nvPr/>
        </p:nvSpPr>
        <p:spPr>
          <a:xfrm>
            <a:off x="2210876" y="3828070"/>
            <a:ext cx="1683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Impact" panose="020B0806030902050204" pitchFamily="34" charset="0"/>
              </a:rPr>
              <a:t>NAKED</a:t>
            </a:r>
            <a:r>
              <a:rPr lang="en-US" sz="1600" dirty="0">
                <a:solidFill>
                  <a:schemeClr val="bg1"/>
                </a:solidFill>
                <a:latin typeface="Impact" panose="020B0806030902050204" pitchFamily="34" charset="0"/>
              </a:rPr>
              <a:t> </a:t>
            </a:r>
            <a:endParaRPr lang="en-ZA" sz="1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C6E4FCAD-D127-4C1B-B1C9-95A7955A1BC7}"/>
              </a:ext>
            </a:extLst>
          </p:cNvPr>
          <p:cNvCxnSpPr>
            <a:cxnSpLocks/>
          </p:cNvCxnSpPr>
          <p:nvPr/>
        </p:nvCxnSpPr>
        <p:spPr>
          <a:xfrm>
            <a:off x="3736139" y="4314616"/>
            <a:ext cx="716772" cy="3613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A26F8372-2273-4833-A79C-EC0C3F4BED40}"/>
              </a:ext>
            </a:extLst>
          </p:cNvPr>
          <p:cNvSpPr txBox="1"/>
          <p:nvPr/>
        </p:nvSpPr>
        <p:spPr>
          <a:xfrm>
            <a:off x="2200470" y="4364378"/>
            <a:ext cx="1800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Impact" panose="020B0806030902050204" pitchFamily="34" charset="0"/>
              </a:rPr>
              <a:t>OBJECTS</a:t>
            </a:r>
            <a:r>
              <a:rPr lang="en-US" sz="1600" dirty="0">
                <a:solidFill>
                  <a:schemeClr val="bg1"/>
                </a:solidFill>
                <a:latin typeface="Impact" panose="020B0806030902050204" pitchFamily="34" charset="0"/>
              </a:rPr>
              <a:t> </a:t>
            </a:r>
            <a:endParaRPr lang="en-ZA" sz="1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272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463BD6-13BD-4879-BEFB-655355F9F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9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749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5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A7CB6C-DB96-45A4-A5BD-453C7B7F8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140" y="0"/>
            <a:ext cx="85577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908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5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3CE5FF-7338-4A29-930B-00185A5E1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006" y="0"/>
            <a:ext cx="65859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771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5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24B7E3A7-EE2F-4016-9417-CFE64BD08524}"/>
              </a:ext>
            </a:extLst>
          </p:cNvPr>
          <p:cNvGrpSpPr/>
          <p:nvPr/>
        </p:nvGrpSpPr>
        <p:grpSpPr>
          <a:xfrm>
            <a:off x="1551698" y="-2866565"/>
            <a:ext cx="10769333" cy="9555645"/>
            <a:chOff x="1551698" y="-2866565"/>
            <a:chExt cx="10769333" cy="9555645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367C70D-6216-4C8F-9929-9BEF6C3225A4}"/>
                </a:ext>
              </a:extLst>
            </p:cNvPr>
            <p:cNvSpPr txBox="1"/>
            <p:nvPr/>
          </p:nvSpPr>
          <p:spPr>
            <a:xfrm flipH="1">
              <a:off x="9012517" y="5176332"/>
              <a:ext cx="33085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  <a:latin typeface="Impact" panose="020B0806030902050204" pitchFamily="34" charset="0"/>
                </a:rPr>
                <a:t>JBOSS</a:t>
              </a:r>
              <a:endParaRPr lang="en-ZA" sz="4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D7B3DDD-F768-4000-91CC-5E5F1E19EDBF}"/>
                </a:ext>
              </a:extLst>
            </p:cNvPr>
            <p:cNvCxnSpPr>
              <a:cxnSpLocks/>
              <a:stCxn id="9" idx="4"/>
            </p:cNvCxnSpPr>
            <p:nvPr/>
          </p:nvCxnSpPr>
          <p:spPr>
            <a:xfrm flipH="1">
              <a:off x="5837100" y="-2489800"/>
              <a:ext cx="1" cy="648674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55CF3792-B0CD-4DA7-B1FB-776F909836DA}"/>
                </a:ext>
              </a:extLst>
            </p:cNvPr>
            <p:cNvSpPr/>
            <p:nvPr/>
          </p:nvSpPr>
          <p:spPr>
            <a:xfrm>
              <a:off x="5667263" y="-2788580"/>
              <a:ext cx="339672" cy="236664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3AEE063D-188D-4AE9-9719-F3E597460666}"/>
                </a:ext>
              </a:extLst>
            </p:cNvPr>
            <p:cNvSpPr/>
            <p:nvPr/>
          </p:nvSpPr>
          <p:spPr>
            <a:xfrm>
              <a:off x="5586222" y="-2866565"/>
              <a:ext cx="501757" cy="376765"/>
            </a:xfrm>
            <a:prstGeom prst="flowChartConnector">
              <a:avLst/>
            </a:prstGeom>
            <a:noFill/>
            <a:ln w="127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A195F7F-9654-46D1-B1E8-6DD3E71509F1}"/>
                </a:ext>
              </a:extLst>
            </p:cNvPr>
            <p:cNvCxnSpPr>
              <a:cxnSpLocks/>
            </p:cNvCxnSpPr>
            <p:nvPr/>
          </p:nvCxnSpPr>
          <p:spPr>
            <a:xfrm>
              <a:off x="6087978" y="-2528127"/>
              <a:ext cx="529463" cy="3613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6C23DAA-C83B-4451-934C-C1A5B27BA2E1}"/>
                </a:ext>
              </a:extLst>
            </p:cNvPr>
            <p:cNvCxnSpPr>
              <a:cxnSpLocks/>
            </p:cNvCxnSpPr>
            <p:nvPr/>
          </p:nvCxnSpPr>
          <p:spPr>
            <a:xfrm>
              <a:off x="6617442" y="-2166734"/>
              <a:ext cx="116292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9E836C9-6C17-4D40-BDC6-AD4C607FA7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2851" y="-1841126"/>
              <a:ext cx="648499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5B42A69-D348-4A67-AF06-CF59D979BB08}"/>
                </a:ext>
              </a:extLst>
            </p:cNvPr>
            <p:cNvSpPr txBox="1"/>
            <p:nvPr/>
          </p:nvSpPr>
          <p:spPr>
            <a:xfrm>
              <a:off x="6637149" y="-2565488"/>
              <a:ext cx="1964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Impact" panose="020B0806030902050204" pitchFamily="34" charset="0"/>
                </a:rPr>
                <a:t>MONOLITHIC</a:t>
              </a:r>
              <a:endParaRPr lang="en-ZA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84804166-A2F0-472F-82E0-A4F5F44E43B0}"/>
                </a:ext>
              </a:extLst>
            </p:cNvPr>
            <p:cNvSpPr/>
            <p:nvPr/>
          </p:nvSpPr>
          <p:spPr>
            <a:xfrm>
              <a:off x="7770128" y="-2216828"/>
              <a:ext cx="168960" cy="1001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5FABCB2-86BB-4E7D-BEB5-B95D3F75E778}"/>
                </a:ext>
              </a:extLst>
            </p:cNvPr>
            <p:cNvSpPr txBox="1"/>
            <p:nvPr/>
          </p:nvSpPr>
          <p:spPr>
            <a:xfrm>
              <a:off x="6637149" y="-2088689"/>
              <a:ext cx="20256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Impact" panose="020B0806030902050204" pitchFamily="34" charset="0"/>
                </a:rPr>
                <a:t>APPLICATION</a:t>
              </a:r>
              <a:endParaRPr lang="en-ZA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30FAAD-554D-4F84-8EDF-7B4CBD6987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8224" y="-1708735"/>
              <a:ext cx="8875" cy="656838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DAE4244-9F89-4A28-A5DD-B8B8425B0937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5512850" y="-1683335"/>
              <a:ext cx="648499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941082A4-F631-48A9-BCDB-198437B5EA3E}"/>
                </a:ext>
              </a:extLst>
            </p:cNvPr>
            <p:cNvSpPr/>
            <p:nvPr/>
          </p:nvSpPr>
          <p:spPr>
            <a:xfrm rot="10800000">
              <a:off x="5667264" y="-955893"/>
              <a:ext cx="339672" cy="23666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7" name="Arrow: Curved Right 26">
              <a:extLst>
                <a:ext uri="{FF2B5EF4-FFF2-40B4-BE49-F238E27FC236}">
                  <a16:creationId xmlns:a16="http://schemas.microsoft.com/office/drawing/2014/main" id="{C937E15A-5049-45CB-B7F3-A9363B8A9785}"/>
                </a:ext>
              </a:extLst>
            </p:cNvPr>
            <p:cNvSpPr/>
            <p:nvPr/>
          </p:nvSpPr>
          <p:spPr>
            <a:xfrm>
              <a:off x="5509508" y="-1046786"/>
              <a:ext cx="268629" cy="444477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chemeClr val="tx1"/>
                </a:solidFill>
              </a:endParaRPr>
            </a:p>
          </p:txBody>
        </p:sp>
        <p:sp>
          <p:nvSpPr>
            <p:cNvPr id="31" name="Arrow: Curved Right 30">
              <a:extLst>
                <a:ext uri="{FF2B5EF4-FFF2-40B4-BE49-F238E27FC236}">
                  <a16:creationId xmlns:a16="http://schemas.microsoft.com/office/drawing/2014/main" id="{F8021883-E8AE-4A6A-97E6-F59040D0C7D3}"/>
                </a:ext>
              </a:extLst>
            </p:cNvPr>
            <p:cNvSpPr/>
            <p:nvPr/>
          </p:nvSpPr>
          <p:spPr>
            <a:xfrm rot="10800000">
              <a:off x="5894032" y="-1062384"/>
              <a:ext cx="268629" cy="444477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AE5CC91-6E57-4394-B064-4DC83FBB242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817186" y="-1316699"/>
              <a:ext cx="116292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Flowchart: Connector 37">
              <a:extLst>
                <a:ext uri="{FF2B5EF4-FFF2-40B4-BE49-F238E27FC236}">
                  <a16:creationId xmlns:a16="http://schemas.microsoft.com/office/drawing/2014/main" id="{2BB3B25C-D492-4B6C-B2BA-B1153E76CA74}"/>
                </a:ext>
              </a:extLst>
            </p:cNvPr>
            <p:cNvSpPr/>
            <p:nvPr/>
          </p:nvSpPr>
          <p:spPr>
            <a:xfrm rot="10800000">
              <a:off x="3658466" y="-1366791"/>
              <a:ext cx="168960" cy="1001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425AA7F-BFE8-4498-AF7C-75F81129E6B9}"/>
                </a:ext>
              </a:extLst>
            </p:cNvPr>
            <p:cNvCxnSpPr>
              <a:cxnSpLocks/>
            </p:cNvCxnSpPr>
            <p:nvPr/>
          </p:nvCxnSpPr>
          <p:spPr>
            <a:xfrm>
              <a:off x="4980112" y="-1316699"/>
              <a:ext cx="529463" cy="3613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0612716-2751-4C56-AE8F-87CE97CA725C}"/>
                </a:ext>
              </a:extLst>
            </p:cNvPr>
            <p:cNvSpPr txBox="1"/>
            <p:nvPr/>
          </p:nvSpPr>
          <p:spPr>
            <a:xfrm>
              <a:off x="3812558" y="-1700094"/>
              <a:ext cx="1368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Impact" panose="020B0806030902050204" pitchFamily="34" charset="0"/>
                </a:rPr>
                <a:t>CONTINUOUS</a:t>
              </a:r>
              <a:endParaRPr lang="en-ZA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C819371-EB2C-497F-9677-EE1B8D704A40}"/>
                </a:ext>
              </a:extLst>
            </p:cNvPr>
            <p:cNvSpPr txBox="1"/>
            <p:nvPr/>
          </p:nvSpPr>
          <p:spPr>
            <a:xfrm>
              <a:off x="3822187" y="-1254146"/>
              <a:ext cx="1368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Impact" panose="020B0806030902050204" pitchFamily="34" charset="0"/>
                </a:rPr>
                <a:t>INTEGRATION</a:t>
              </a:r>
              <a:endParaRPr lang="en-ZA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E6BC52C-79C0-476C-A79D-E70BCE4986D1}"/>
                </a:ext>
              </a:extLst>
            </p:cNvPr>
            <p:cNvCxnSpPr>
              <a:cxnSpLocks/>
            </p:cNvCxnSpPr>
            <p:nvPr/>
          </p:nvCxnSpPr>
          <p:spPr>
            <a:xfrm>
              <a:off x="5828224" y="-580805"/>
              <a:ext cx="0" cy="68700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145A9D5-41F0-4C8B-B74F-C85054BF63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03974" y="93495"/>
              <a:ext cx="648499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88ED401-0C62-4068-A31F-6191E916D3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03974" y="247970"/>
              <a:ext cx="648499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92FC622-B8AD-4D8B-93C0-0A933EC724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6629" y="223231"/>
              <a:ext cx="628353" cy="607066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CEA8F9B-67C6-4EC5-8FB7-207BB9B0C2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01465" y="223231"/>
              <a:ext cx="628353" cy="607066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C82A134E-3E99-4F12-9D1D-F69B40AD3EB7}"/>
                </a:ext>
              </a:extLst>
            </p:cNvPr>
            <p:cNvSpPr/>
            <p:nvPr/>
          </p:nvSpPr>
          <p:spPr>
            <a:xfrm>
              <a:off x="4484561" y="817005"/>
              <a:ext cx="501757" cy="364780"/>
            </a:xfrm>
            <a:prstGeom prst="flowChartConnector">
              <a:avLst/>
            </a:prstGeom>
            <a:noFill/>
            <a:ln w="127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pic>
          <p:nvPicPr>
            <p:cNvPr id="1026" name="Picture 2" descr="South African R5 circulation coin gets a new face">
              <a:extLst>
                <a:ext uri="{FF2B5EF4-FFF2-40B4-BE49-F238E27FC236}">
                  <a16:creationId xmlns:a16="http://schemas.microsoft.com/office/drawing/2014/main" id="{C96B6E35-E73D-4FA6-92BA-225D666675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1058" y="853456"/>
              <a:ext cx="568762" cy="302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Flowchart: Connector 38">
              <a:extLst>
                <a:ext uri="{FF2B5EF4-FFF2-40B4-BE49-F238E27FC236}">
                  <a16:creationId xmlns:a16="http://schemas.microsoft.com/office/drawing/2014/main" id="{7B015023-BF5B-4F51-ACD9-2C95E06D2A6A}"/>
                </a:ext>
              </a:extLst>
            </p:cNvPr>
            <p:cNvSpPr/>
            <p:nvPr/>
          </p:nvSpPr>
          <p:spPr>
            <a:xfrm>
              <a:off x="6637149" y="819955"/>
              <a:ext cx="501757" cy="364780"/>
            </a:xfrm>
            <a:prstGeom prst="flowChartConnector">
              <a:avLst/>
            </a:prstGeom>
            <a:noFill/>
            <a:ln w="127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1B73F53-A6E7-42E1-B7E5-8ADD750D38B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64084" y="504369"/>
              <a:ext cx="116292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Flowchart: Connector 44">
              <a:extLst>
                <a:ext uri="{FF2B5EF4-FFF2-40B4-BE49-F238E27FC236}">
                  <a16:creationId xmlns:a16="http://schemas.microsoft.com/office/drawing/2014/main" id="{E548AED9-0C14-4A74-9FC6-79021023A491}"/>
                </a:ext>
              </a:extLst>
            </p:cNvPr>
            <p:cNvSpPr/>
            <p:nvPr/>
          </p:nvSpPr>
          <p:spPr>
            <a:xfrm rot="10800000">
              <a:off x="2605364" y="454276"/>
              <a:ext cx="168960" cy="1001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E239FF4-D942-4D1F-9B9C-0B2B5F01A4B8}"/>
                </a:ext>
              </a:extLst>
            </p:cNvPr>
            <p:cNvSpPr txBox="1"/>
            <p:nvPr/>
          </p:nvSpPr>
          <p:spPr>
            <a:xfrm>
              <a:off x="2819173" y="106195"/>
              <a:ext cx="12576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Impact" panose="020B0806030902050204" pitchFamily="34" charset="0"/>
                </a:rPr>
                <a:t>BUSINESS</a:t>
              </a:r>
              <a:r>
                <a:rPr lang="en-US" sz="1600" dirty="0">
                  <a:solidFill>
                    <a:schemeClr val="bg1"/>
                  </a:solidFill>
                  <a:latin typeface="Impact" panose="020B0806030902050204" pitchFamily="34" charset="0"/>
                </a:rPr>
                <a:t> </a:t>
              </a:r>
              <a:endParaRPr lang="en-ZA" sz="1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BA96E58-BBD4-4F22-B7A6-28CA7C74248D}"/>
                </a:ext>
              </a:extLst>
            </p:cNvPr>
            <p:cNvCxnSpPr>
              <a:cxnSpLocks/>
            </p:cNvCxnSpPr>
            <p:nvPr/>
          </p:nvCxnSpPr>
          <p:spPr>
            <a:xfrm>
              <a:off x="3922590" y="503480"/>
              <a:ext cx="529463" cy="3613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1BDCCBE-0AE4-41F4-B365-6D513E2202B2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697166" y="504369"/>
              <a:ext cx="116292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Flowchart: Connector 49">
              <a:extLst>
                <a:ext uri="{FF2B5EF4-FFF2-40B4-BE49-F238E27FC236}">
                  <a16:creationId xmlns:a16="http://schemas.microsoft.com/office/drawing/2014/main" id="{250DC244-0ADD-45B8-A19D-A15B8818B9E0}"/>
                </a:ext>
              </a:extLst>
            </p:cNvPr>
            <p:cNvSpPr/>
            <p:nvPr/>
          </p:nvSpPr>
          <p:spPr>
            <a:xfrm rot="10800000" flipH="1">
              <a:off x="8849853" y="454276"/>
              <a:ext cx="168960" cy="1001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80E1E05-73D3-4C1D-AC70-9D9AF65763C8}"/>
                </a:ext>
              </a:extLst>
            </p:cNvPr>
            <p:cNvSpPr txBox="1"/>
            <p:nvPr/>
          </p:nvSpPr>
          <p:spPr>
            <a:xfrm flipH="1">
              <a:off x="7646213" y="106196"/>
              <a:ext cx="1384683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Impact" panose="020B0806030902050204" pitchFamily="34" charset="0"/>
                </a:rPr>
                <a:t>INNOVATION</a:t>
              </a:r>
              <a:r>
                <a:rPr lang="en-US" sz="1600" dirty="0">
                  <a:solidFill>
                    <a:schemeClr val="bg1"/>
                  </a:solidFill>
                  <a:latin typeface="Impact" panose="020B0806030902050204" pitchFamily="34" charset="0"/>
                </a:rPr>
                <a:t> </a:t>
              </a:r>
              <a:endParaRPr lang="en-ZA" sz="1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B4ACFED-164D-4D89-9B35-87F12EDA99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72124" y="503480"/>
              <a:ext cx="529463" cy="3613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Flowchart: Connector 52">
              <a:extLst>
                <a:ext uri="{FF2B5EF4-FFF2-40B4-BE49-F238E27FC236}">
                  <a16:creationId xmlns:a16="http://schemas.microsoft.com/office/drawing/2014/main" id="{B1210645-C613-4A0A-80DB-872FDB904EE0}"/>
                </a:ext>
              </a:extLst>
            </p:cNvPr>
            <p:cNvSpPr/>
            <p:nvPr/>
          </p:nvSpPr>
          <p:spPr>
            <a:xfrm rot="10800000">
              <a:off x="6704418" y="876484"/>
              <a:ext cx="339672" cy="236664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75FAC24-BBFC-4004-85D8-12E4E5B49F4B}"/>
                </a:ext>
              </a:extLst>
            </p:cNvPr>
            <p:cNvCxnSpPr>
              <a:cxnSpLocks/>
            </p:cNvCxnSpPr>
            <p:nvPr/>
          </p:nvCxnSpPr>
          <p:spPr>
            <a:xfrm>
              <a:off x="6882324" y="1181785"/>
              <a:ext cx="0" cy="68700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7083F90-EADA-40FF-8349-8333A86DAC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58074" y="1856085"/>
              <a:ext cx="648499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DC3DB0D-82C4-4B53-AD44-A0F0B3E86E16}"/>
                </a:ext>
              </a:extLst>
            </p:cNvPr>
            <p:cNvCxnSpPr>
              <a:cxnSpLocks/>
            </p:cNvCxnSpPr>
            <p:nvPr/>
          </p:nvCxnSpPr>
          <p:spPr>
            <a:xfrm>
              <a:off x="4723324" y="1181785"/>
              <a:ext cx="0" cy="68700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2CA980D-F537-4757-8B90-69C117B41B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9074" y="1856085"/>
              <a:ext cx="648499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lowchart: Connector 55">
              <a:extLst>
                <a:ext uri="{FF2B5EF4-FFF2-40B4-BE49-F238E27FC236}">
                  <a16:creationId xmlns:a16="http://schemas.microsoft.com/office/drawing/2014/main" id="{077B4F39-39D3-40BF-8033-6A58C1D5B868}"/>
                </a:ext>
              </a:extLst>
            </p:cNvPr>
            <p:cNvSpPr/>
            <p:nvPr/>
          </p:nvSpPr>
          <p:spPr>
            <a:xfrm rot="10800000">
              <a:off x="6618951" y="2699770"/>
              <a:ext cx="501757" cy="364780"/>
            </a:xfrm>
            <a:prstGeom prst="flowChartConnector">
              <a:avLst/>
            </a:prstGeom>
            <a:noFill/>
            <a:ln w="127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7" name="Flowchart: Connector 56">
              <a:extLst>
                <a:ext uri="{FF2B5EF4-FFF2-40B4-BE49-F238E27FC236}">
                  <a16:creationId xmlns:a16="http://schemas.microsoft.com/office/drawing/2014/main" id="{9C344FD4-547D-44F2-A924-F53733D4A014}"/>
                </a:ext>
              </a:extLst>
            </p:cNvPr>
            <p:cNvSpPr/>
            <p:nvPr/>
          </p:nvSpPr>
          <p:spPr>
            <a:xfrm>
              <a:off x="6713767" y="2771357"/>
              <a:ext cx="339672" cy="236664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3571CD1-12D2-4E21-9315-E22C866A795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875533" y="2015720"/>
              <a:ext cx="0" cy="68700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449285E-0298-4647-8748-65428609AC5A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6551284" y="2028420"/>
              <a:ext cx="648499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Flowchart: Connector 60">
              <a:extLst>
                <a:ext uri="{FF2B5EF4-FFF2-40B4-BE49-F238E27FC236}">
                  <a16:creationId xmlns:a16="http://schemas.microsoft.com/office/drawing/2014/main" id="{3AAADC32-0E73-4D55-959B-82FDD93955C6}"/>
                </a:ext>
              </a:extLst>
            </p:cNvPr>
            <p:cNvSpPr/>
            <p:nvPr/>
          </p:nvSpPr>
          <p:spPr>
            <a:xfrm rot="10800000">
              <a:off x="4461126" y="2699770"/>
              <a:ext cx="501757" cy="364780"/>
            </a:xfrm>
            <a:prstGeom prst="flowChartConnector">
              <a:avLst/>
            </a:prstGeom>
            <a:noFill/>
            <a:ln w="127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2" name="Flowchart: Connector 61">
              <a:extLst>
                <a:ext uri="{FF2B5EF4-FFF2-40B4-BE49-F238E27FC236}">
                  <a16:creationId xmlns:a16="http://schemas.microsoft.com/office/drawing/2014/main" id="{2727BA05-CAB7-4CEE-A2ED-F2665CC5E990}"/>
                </a:ext>
              </a:extLst>
            </p:cNvPr>
            <p:cNvSpPr/>
            <p:nvPr/>
          </p:nvSpPr>
          <p:spPr>
            <a:xfrm>
              <a:off x="4555942" y="2771357"/>
              <a:ext cx="339672" cy="236664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065F8E1-A402-4A79-8476-89C1627A5B8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717708" y="2015720"/>
              <a:ext cx="0" cy="68700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FF8E58D-83BC-4671-9496-64DAF6957602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4393459" y="2028420"/>
              <a:ext cx="648499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708E027-F9CF-4978-85DC-338FB82812CA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857651" y="2378055"/>
              <a:ext cx="157433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lowchart: Connector 66">
              <a:extLst>
                <a:ext uri="{FF2B5EF4-FFF2-40B4-BE49-F238E27FC236}">
                  <a16:creationId xmlns:a16="http://schemas.microsoft.com/office/drawing/2014/main" id="{ECBC62D6-796F-4177-86B1-56264BDF3B39}"/>
                </a:ext>
              </a:extLst>
            </p:cNvPr>
            <p:cNvSpPr/>
            <p:nvPr/>
          </p:nvSpPr>
          <p:spPr>
            <a:xfrm rot="10800000" flipH="1">
              <a:off x="9431988" y="2295214"/>
              <a:ext cx="210276" cy="16390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3423ED1-7A37-4205-BC71-0D96073630FF}"/>
                </a:ext>
              </a:extLst>
            </p:cNvPr>
            <p:cNvSpPr txBox="1"/>
            <p:nvPr/>
          </p:nvSpPr>
          <p:spPr>
            <a:xfrm flipH="1">
              <a:off x="7843018" y="1915501"/>
              <a:ext cx="16837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CONTAINERS</a:t>
              </a:r>
              <a:r>
                <a:rPr lang="en-US" sz="1600" dirty="0">
                  <a:solidFill>
                    <a:schemeClr val="bg1"/>
                  </a:solidFill>
                  <a:latin typeface="Impact" panose="020B0806030902050204" pitchFamily="34" charset="0"/>
                </a:rPr>
                <a:t> </a:t>
              </a:r>
              <a:endParaRPr lang="en-ZA" sz="1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55FAD97-E5E2-4FE1-8EFE-D417464959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46863" y="2377166"/>
              <a:ext cx="716772" cy="3613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9674A08-47BE-4FD2-979C-7900C46803E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146965" y="2410245"/>
              <a:ext cx="157433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Flowchart: Connector 70">
              <a:extLst>
                <a:ext uri="{FF2B5EF4-FFF2-40B4-BE49-F238E27FC236}">
                  <a16:creationId xmlns:a16="http://schemas.microsoft.com/office/drawing/2014/main" id="{F82E0B66-CDD8-40B0-826C-DCBEAA6AE178}"/>
                </a:ext>
              </a:extLst>
            </p:cNvPr>
            <p:cNvSpPr/>
            <p:nvPr/>
          </p:nvSpPr>
          <p:spPr>
            <a:xfrm rot="10800000">
              <a:off x="1936689" y="2327404"/>
              <a:ext cx="210276" cy="16390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503CF18-F5B1-4EB3-A12F-AC8D8B23EE97}"/>
                </a:ext>
              </a:extLst>
            </p:cNvPr>
            <p:cNvSpPr txBox="1"/>
            <p:nvPr/>
          </p:nvSpPr>
          <p:spPr>
            <a:xfrm>
              <a:off x="2190055" y="1922810"/>
              <a:ext cx="16837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MODEL</a:t>
              </a:r>
              <a:r>
                <a:rPr lang="en-US" sz="1600" dirty="0">
                  <a:solidFill>
                    <a:schemeClr val="bg1"/>
                  </a:solidFill>
                  <a:latin typeface="Impact" panose="020B0806030902050204" pitchFamily="34" charset="0"/>
                </a:rPr>
                <a:t> </a:t>
              </a:r>
              <a:endParaRPr lang="en-ZA" sz="1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F66061D-65AC-49EC-8973-6AAA027BF067}"/>
                </a:ext>
              </a:extLst>
            </p:cNvPr>
            <p:cNvCxnSpPr>
              <a:cxnSpLocks/>
            </p:cNvCxnSpPr>
            <p:nvPr/>
          </p:nvCxnSpPr>
          <p:spPr>
            <a:xfrm>
              <a:off x="3715318" y="2409356"/>
              <a:ext cx="716772" cy="3613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10F49D2-960C-40FE-9524-62989CFBE3FC}"/>
                </a:ext>
              </a:extLst>
            </p:cNvPr>
            <p:cNvSpPr txBox="1"/>
            <p:nvPr/>
          </p:nvSpPr>
          <p:spPr>
            <a:xfrm>
              <a:off x="2179649" y="2459118"/>
              <a:ext cx="1800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INTEGRATION</a:t>
              </a:r>
              <a:r>
                <a:rPr lang="en-US" sz="1600" dirty="0">
                  <a:solidFill>
                    <a:schemeClr val="bg1"/>
                  </a:solidFill>
                  <a:latin typeface="Impact" panose="020B0806030902050204" pitchFamily="34" charset="0"/>
                </a:rPr>
                <a:t> </a:t>
              </a:r>
              <a:endParaRPr lang="en-ZA" sz="1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D39A7EAE-2268-43ED-8CEF-C836D0C50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09275" y="1406721"/>
              <a:ext cx="859681" cy="851972"/>
            </a:xfrm>
            <a:prstGeom prst="rect">
              <a:avLst/>
            </a:prstGeom>
          </p:spPr>
        </p:pic>
        <p:sp>
          <p:nvSpPr>
            <p:cNvPr id="76" name="Flowchart: Delay 75">
              <a:extLst>
                <a:ext uri="{FF2B5EF4-FFF2-40B4-BE49-F238E27FC236}">
                  <a16:creationId xmlns:a16="http://schemas.microsoft.com/office/drawing/2014/main" id="{E3C46940-E4E0-4217-831F-418FA0CC287B}"/>
                </a:ext>
              </a:extLst>
            </p:cNvPr>
            <p:cNvSpPr/>
            <p:nvPr/>
          </p:nvSpPr>
          <p:spPr>
            <a:xfrm flipH="1">
              <a:off x="10123117" y="1750800"/>
              <a:ext cx="99206" cy="163814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601E107-F0E0-43EB-B13D-6DB464B9F5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13406" y="1777008"/>
              <a:ext cx="571437" cy="5179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Flowchart: Delay 78">
              <a:extLst>
                <a:ext uri="{FF2B5EF4-FFF2-40B4-BE49-F238E27FC236}">
                  <a16:creationId xmlns:a16="http://schemas.microsoft.com/office/drawing/2014/main" id="{67DDA5E9-B412-41CB-964C-4B5EFB60E920}"/>
                </a:ext>
              </a:extLst>
            </p:cNvPr>
            <p:cNvSpPr/>
            <p:nvPr/>
          </p:nvSpPr>
          <p:spPr>
            <a:xfrm>
              <a:off x="3365859" y="-1629811"/>
              <a:ext cx="59847" cy="92926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C7EBD98-3158-4BFA-8F76-882128959F82}"/>
                </a:ext>
              </a:extLst>
            </p:cNvPr>
            <p:cNvCxnSpPr>
              <a:cxnSpLocks/>
            </p:cNvCxnSpPr>
            <p:nvPr/>
          </p:nvCxnSpPr>
          <p:spPr>
            <a:xfrm>
              <a:off x="3388470" y="-1614944"/>
              <a:ext cx="344727" cy="29382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1" name="Picture 6">
              <a:extLst>
                <a:ext uri="{FF2B5EF4-FFF2-40B4-BE49-F238E27FC236}">
                  <a16:creationId xmlns:a16="http://schemas.microsoft.com/office/drawing/2014/main" id="{F7E10399-AC0C-45D1-AB0D-8AB5C50992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7550" y="-1956873"/>
              <a:ext cx="570728" cy="740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Flowchart: Delay 81">
              <a:extLst>
                <a:ext uri="{FF2B5EF4-FFF2-40B4-BE49-F238E27FC236}">
                  <a16:creationId xmlns:a16="http://schemas.microsoft.com/office/drawing/2014/main" id="{AF328E28-134E-4FDF-A7CA-0C2E75AF6748}"/>
                </a:ext>
              </a:extLst>
            </p:cNvPr>
            <p:cNvSpPr/>
            <p:nvPr/>
          </p:nvSpPr>
          <p:spPr>
            <a:xfrm>
              <a:off x="3365859" y="-1020271"/>
              <a:ext cx="59847" cy="92926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78EF725-4205-4C29-BC28-F02AC9548E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5783" y="-1302625"/>
              <a:ext cx="301613" cy="3103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4" name="Picture 8" descr="Apache Subversion - Wikipedia">
              <a:extLst>
                <a:ext uri="{FF2B5EF4-FFF2-40B4-BE49-F238E27FC236}">
                  <a16:creationId xmlns:a16="http://schemas.microsoft.com/office/drawing/2014/main" id="{984228EB-FBE6-4583-89E7-2A4AFFD0BA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3514" y="-1111975"/>
              <a:ext cx="700140" cy="393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Graphic 84" descr="Contract">
              <a:extLst>
                <a:ext uri="{FF2B5EF4-FFF2-40B4-BE49-F238E27FC236}">
                  <a16:creationId xmlns:a16="http://schemas.microsoft.com/office/drawing/2014/main" id="{B1CB5C02-836F-4A4C-9F94-B0963B15B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388035" y="359805"/>
              <a:ext cx="914400" cy="914400"/>
            </a:xfrm>
            <a:prstGeom prst="rect">
              <a:avLst/>
            </a:prstGeom>
          </p:spPr>
        </p:pic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19D625E-8CE8-4350-A3D5-A51FA61C40CF}"/>
                </a:ext>
              </a:extLst>
            </p:cNvPr>
            <p:cNvCxnSpPr>
              <a:cxnSpLocks/>
            </p:cNvCxnSpPr>
            <p:nvPr/>
          </p:nvCxnSpPr>
          <p:spPr>
            <a:xfrm>
              <a:off x="4717708" y="3123071"/>
              <a:ext cx="0" cy="68700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24A5769-FFBF-46D9-AA53-6B20654718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3458" y="3797371"/>
              <a:ext cx="648499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9CF3326-AE21-493A-BB05-B3195FED3210}"/>
                </a:ext>
              </a:extLst>
            </p:cNvPr>
            <p:cNvCxnSpPr>
              <a:cxnSpLocks/>
            </p:cNvCxnSpPr>
            <p:nvPr/>
          </p:nvCxnSpPr>
          <p:spPr>
            <a:xfrm>
              <a:off x="6882324" y="3137585"/>
              <a:ext cx="0" cy="68700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21A89997-762C-4C4A-952E-60402004C2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61725" y="3824585"/>
              <a:ext cx="648499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Flowchart: Connector 113">
              <a:extLst>
                <a:ext uri="{FF2B5EF4-FFF2-40B4-BE49-F238E27FC236}">
                  <a16:creationId xmlns:a16="http://schemas.microsoft.com/office/drawing/2014/main" id="{979E7079-FB3A-4722-8ECF-21D52BF961D5}"/>
                </a:ext>
              </a:extLst>
            </p:cNvPr>
            <p:cNvSpPr/>
            <p:nvPr/>
          </p:nvSpPr>
          <p:spPr>
            <a:xfrm rot="10800000">
              <a:off x="6618951" y="4688590"/>
              <a:ext cx="501757" cy="364780"/>
            </a:xfrm>
            <a:prstGeom prst="flowChartConnector">
              <a:avLst/>
            </a:prstGeom>
            <a:noFill/>
            <a:ln w="127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15" name="Flowchart: Connector 114">
              <a:extLst>
                <a:ext uri="{FF2B5EF4-FFF2-40B4-BE49-F238E27FC236}">
                  <a16:creationId xmlns:a16="http://schemas.microsoft.com/office/drawing/2014/main" id="{4F7AFE2C-31CB-4DD1-8187-41E0E6FD20B5}"/>
                </a:ext>
              </a:extLst>
            </p:cNvPr>
            <p:cNvSpPr/>
            <p:nvPr/>
          </p:nvSpPr>
          <p:spPr>
            <a:xfrm>
              <a:off x="6713767" y="4760177"/>
              <a:ext cx="339672" cy="236664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D373D28-1D58-4AB6-9F03-80A8FCB507D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875533" y="4004540"/>
              <a:ext cx="0" cy="68700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2CE862B7-F8D9-4BBD-A901-B6126505D30C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6551284" y="4017240"/>
              <a:ext cx="648499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C14B47B-8E57-45FA-AB0A-7A6850BB92F2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857651" y="4397605"/>
              <a:ext cx="157433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Flowchart: Connector 123">
              <a:extLst>
                <a:ext uri="{FF2B5EF4-FFF2-40B4-BE49-F238E27FC236}">
                  <a16:creationId xmlns:a16="http://schemas.microsoft.com/office/drawing/2014/main" id="{A1581386-DF47-4FE6-B80F-6DDDF23A2249}"/>
                </a:ext>
              </a:extLst>
            </p:cNvPr>
            <p:cNvSpPr/>
            <p:nvPr/>
          </p:nvSpPr>
          <p:spPr>
            <a:xfrm rot="10800000" flipH="1">
              <a:off x="9431988" y="4314764"/>
              <a:ext cx="210276" cy="16390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FF27B07-AFDF-446D-8644-7BB2E7E902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46863" y="4396716"/>
              <a:ext cx="716772" cy="3613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6A81A8F0-6242-4770-AC3B-9E33E6AA57B3}"/>
                </a:ext>
              </a:extLst>
            </p:cNvPr>
            <p:cNvSpPr txBox="1"/>
            <p:nvPr/>
          </p:nvSpPr>
          <p:spPr>
            <a:xfrm flipH="1">
              <a:off x="7767131" y="3460352"/>
              <a:ext cx="168379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bg1"/>
                  </a:solidFill>
                  <a:latin typeface="Impact" panose="020B0806030902050204" pitchFamily="34" charset="0"/>
                </a:rPr>
                <a:t>CICD</a:t>
              </a:r>
              <a:r>
                <a:rPr lang="en-US" sz="1600" dirty="0">
                  <a:solidFill>
                    <a:schemeClr val="bg1"/>
                  </a:solidFill>
                  <a:latin typeface="Impact" panose="020B0806030902050204" pitchFamily="34" charset="0"/>
                </a:rPr>
                <a:t> </a:t>
              </a:r>
              <a:endParaRPr lang="en-ZA" sz="1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pic>
          <p:nvPicPr>
            <p:cNvPr id="127" name="Picture 2" descr="Press kit | GitLab">
              <a:extLst>
                <a:ext uri="{FF2B5EF4-FFF2-40B4-BE49-F238E27FC236}">
                  <a16:creationId xmlns:a16="http://schemas.microsoft.com/office/drawing/2014/main" id="{BE0056FC-AECE-466C-9EE6-0E32E51491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84843" y="3137585"/>
              <a:ext cx="1353448" cy="1226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9" name="Flowchart: Delay 128">
              <a:extLst>
                <a:ext uri="{FF2B5EF4-FFF2-40B4-BE49-F238E27FC236}">
                  <a16:creationId xmlns:a16="http://schemas.microsoft.com/office/drawing/2014/main" id="{EEFAA4DC-E21F-4293-92B1-859FC36254A4}"/>
                </a:ext>
              </a:extLst>
            </p:cNvPr>
            <p:cNvSpPr/>
            <p:nvPr/>
          </p:nvSpPr>
          <p:spPr>
            <a:xfrm flipH="1">
              <a:off x="10123117" y="3770261"/>
              <a:ext cx="99206" cy="163814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5F75EF4-757B-457C-A29D-C0D47C78B4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13406" y="3796469"/>
              <a:ext cx="571437" cy="5179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Flowchart: Connector 131">
              <a:extLst>
                <a:ext uri="{FF2B5EF4-FFF2-40B4-BE49-F238E27FC236}">
                  <a16:creationId xmlns:a16="http://schemas.microsoft.com/office/drawing/2014/main" id="{39CCC4A3-83DF-4D93-B585-347132E6B0AD}"/>
                </a:ext>
              </a:extLst>
            </p:cNvPr>
            <p:cNvSpPr/>
            <p:nvPr/>
          </p:nvSpPr>
          <p:spPr>
            <a:xfrm rot="10800000">
              <a:off x="4469882" y="4652233"/>
              <a:ext cx="501757" cy="364780"/>
            </a:xfrm>
            <a:prstGeom prst="flowChartConnector">
              <a:avLst/>
            </a:prstGeom>
            <a:noFill/>
            <a:ln w="127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33" name="Flowchart: Connector 132">
              <a:extLst>
                <a:ext uri="{FF2B5EF4-FFF2-40B4-BE49-F238E27FC236}">
                  <a16:creationId xmlns:a16="http://schemas.microsoft.com/office/drawing/2014/main" id="{0D1FB6AD-3987-4616-AE91-150D6597B943}"/>
                </a:ext>
              </a:extLst>
            </p:cNvPr>
            <p:cNvSpPr/>
            <p:nvPr/>
          </p:nvSpPr>
          <p:spPr>
            <a:xfrm>
              <a:off x="4564698" y="4723820"/>
              <a:ext cx="339672" cy="236664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C45873FA-0E3E-4312-9191-0D5DEA989CF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726464" y="3968183"/>
              <a:ext cx="0" cy="68700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76DADFB3-33DB-494D-8717-02E455B05D1C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4402215" y="3980883"/>
              <a:ext cx="648499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0E8BF1EB-3F2F-461E-A8FA-4C66290A675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167786" y="4315505"/>
              <a:ext cx="157433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Flowchart: Connector 136">
              <a:extLst>
                <a:ext uri="{FF2B5EF4-FFF2-40B4-BE49-F238E27FC236}">
                  <a16:creationId xmlns:a16="http://schemas.microsoft.com/office/drawing/2014/main" id="{04A42409-F37C-4D82-9626-A66EFE28BE8A}"/>
                </a:ext>
              </a:extLst>
            </p:cNvPr>
            <p:cNvSpPr/>
            <p:nvPr/>
          </p:nvSpPr>
          <p:spPr>
            <a:xfrm rot="10800000">
              <a:off x="1957510" y="4232664"/>
              <a:ext cx="210276" cy="16390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5CDD797B-2B79-4667-A488-DBDBB81AB1D4}"/>
                </a:ext>
              </a:extLst>
            </p:cNvPr>
            <p:cNvSpPr txBox="1"/>
            <p:nvPr/>
          </p:nvSpPr>
          <p:spPr>
            <a:xfrm>
              <a:off x="2210876" y="3828070"/>
              <a:ext cx="16837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NAKED</a:t>
              </a:r>
              <a:r>
                <a:rPr lang="en-US" sz="1600" dirty="0">
                  <a:solidFill>
                    <a:schemeClr val="bg1"/>
                  </a:solidFill>
                  <a:latin typeface="Impact" panose="020B0806030902050204" pitchFamily="34" charset="0"/>
                </a:rPr>
                <a:t> </a:t>
              </a:r>
              <a:endParaRPr lang="en-ZA" sz="1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6E4FCAD-D127-4C1B-B1C9-95A7955A1BC7}"/>
                </a:ext>
              </a:extLst>
            </p:cNvPr>
            <p:cNvCxnSpPr>
              <a:cxnSpLocks/>
            </p:cNvCxnSpPr>
            <p:nvPr/>
          </p:nvCxnSpPr>
          <p:spPr>
            <a:xfrm>
              <a:off x="3736139" y="4314616"/>
              <a:ext cx="716772" cy="3613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A26F8372-2273-4833-A79C-EC0C3F4BED40}"/>
                </a:ext>
              </a:extLst>
            </p:cNvPr>
            <p:cNvSpPr txBox="1"/>
            <p:nvPr/>
          </p:nvSpPr>
          <p:spPr>
            <a:xfrm>
              <a:off x="2200470" y="4364378"/>
              <a:ext cx="1800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OBJECTS</a:t>
              </a:r>
              <a:r>
                <a:rPr lang="en-US" sz="1600" dirty="0">
                  <a:solidFill>
                    <a:schemeClr val="bg1"/>
                  </a:solidFill>
                  <a:latin typeface="Impact" panose="020B0806030902050204" pitchFamily="34" charset="0"/>
                </a:rPr>
                <a:t> </a:t>
              </a:r>
              <a:endParaRPr lang="en-ZA" sz="1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AB2388F-4E62-473E-A13A-615A50E46A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58074" y="5747981"/>
              <a:ext cx="648499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74F05E98-8F64-47AE-A956-C55509BC7D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0729" y="5723242"/>
              <a:ext cx="628353" cy="607066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572A0AD-BEF8-4392-94AB-08E04D6305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55565" y="5723242"/>
              <a:ext cx="628353" cy="607066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Flowchart: Connector 104">
              <a:extLst>
                <a:ext uri="{FF2B5EF4-FFF2-40B4-BE49-F238E27FC236}">
                  <a16:creationId xmlns:a16="http://schemas.microsoft.com/office/drawing/2014/main" id="{4E621ED0-9775-42E4-B14D-316397D0A5A6}"/>
                </a:ext>
              </a:extLst>
            </p:cNvPr>
            <p:cNvSpPr/>
            <p:nvPr/>
          </p:nvSpPr>
          <p:spPr>
            <a:xfrm>
              <a:off x="7741851" y="6324300"/>
              <a:ext cx="501757" cy="364780"/>
            </a:xfrm>
            <a:prstGeom prst="flowChartConnector">
              <a:avLst/>
            </a:prstGeom>
            <a:noFill/>
            <a:ln w="127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06" name="Flowchart: Connector 105">
              <a:extLst>
                <a:ext uri="{FF2B5EF4-FFF2-40B4-BE49-F238E27FC236}">
                  <a16:creationId xmlns:a16="http://schemas.microsoft.com/office/drawing/2014/main" id="{691FF103-EAA8-49EE-9890-D6CA296ADEC9}"/>
                </a:ext>
              </a:extLst>
            </p:cNvPr>
            <p:cNvSpPr/>
            <p:nvPr/>
          </p:nvSpPr>
          <p:spPr>
            <a:xfrm rot="10800000">
              <a:off x="7823634" y="6395343"/>
              <a:ext cx="339672" cy="236664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07" name="Flowchart: Connector 106">
              <a:extLst>
                <a:ext uri="{FF2B5EF4-FFF2-40B4-BE49-F238E27FC236}">
                  <a16:creationId xmlns:a16="http://schemas.microsoft.com/office/drawing/2014/main" id="{F8262141-01BD-4D69-8B94-F41E0B01A97D}"/>
                </a:ext>
              </a:extLst>
            </p:cNvPr>
            <p:cNvSpPr/>
            <p:nvPr/>
          </p:nvSpPr>
          <p:spPr>
            <a:xfrm>
              <a:off x="5567620" y="6324300"/>
              <a:ext cx="501757" cy="364780"/>
            </a:xfrm>
            <a:prstGeom prst="flowChartConnector">
              <a:avLst/>
            </a:prstGeom>
            <a:noFill/>
            <a:ln w="127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08" name="Flowchart: Connector 107">
              <a:extLst>
                <a:ext uri="{FF2B5EF4-FFF2-40B4-BE49-F238E27FC236}">
                  <a16:creationId xmlns:a16="http://schemas.microsoft.com/office/drawing/2014/main" id="{CD323B43-668B-4A50-A55A-BDF19994C403}"/>
                </a:ext>
              </a:extLst>
            </p:cNvPr>
            <p:cNvSpPr/>
            <p:nvPr/>
          </p:nvSpPr>
          <p:spPr>
            <a:xfrm rot="10800000">
              <a:off x="5649403" y="6395343"/>
              <a:ext cx="339672" cy="236664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DEDEB9D-EF7D-43DD-985E-C8D4B560BBD0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992939" y="5986162"/>
              <a:ext cx="157433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Flowchart: Connector 109">
              <a:extLst>
                <a:ext uri="{FF2B5EF4-FFF2-40B4-BE49-F238E27FC236}">
                  <a16:creationId xmlns:a16="http://schemas.microsoft.com/office/drawing/2014/main" id="{183E38FC-4C99-4F20-9B18-C33B23EF55F4}"/>
                </a:ext>
              </a:extLst>
            </p:cNvPr>
            <p:cNvSpPr/>
            <p:nvPr/>
          </p:nvSpPr>
          <p:spPr>
            <a:xfrm rot="10800000" flipH="1">
              <a:off x="10567276" y="5903321"/>
              <a:ext cx="210276" cy="16390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7A81BA9-DBBA-4C66-B0CB-CC17C820D7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82151" y="5985273"/>
              <a:ext cx="716772" cy="3613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FF06DAF-A46F-4570-AA62-5C68BD668A99}"/>
                </a:ext>
              </a:extLst>
            </p:cNvPr>
            <p:cNvCxnSpPr>
              <a:cxnSpLocks/>
            </p:cNvCxnSpPr>
            <p:nvPr/>
          </p:nvCxnSpPr>
          <p:spPr>
            <a:xfrm>
              <a:off x="6882324" y="5060981"/>
              <a:ext cx="0" cy="493989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F4D5CAFD-C0EF-4EA9-989A-39F6C87FBFB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254491" y="5993129"/>
              <a:ext cx="157433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Flowchart: Connector 120">
              <a:extLst>
                <a:ext uri="{FF2B5EF4-FFF2-40B4-BE49-F238E27FC236}">
                  <a16:creationId xmlns:a16="http://schemas.microsoft.com/office/drawing/2014/main" id="{68B9F185-64BD-4DD0-8CC1-A6634425C96A}"/>
                </a:ext>
              </a:extLst>
            </p:cNvPr>
            <p:cNvSpPr/>
            <p:nvPr/>
          </p:nvSpPr>
          <p:spPr>
            <a:xfrm rot="10800000">
              <a:off x="3044215" y="5910288"/>
              <a:ext cx="210276" cy="16390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D18556A-DB44-4962-93FA-64659C1B5A1A}"/>
                </a:ext>
              </a:extLst>
            </p:cNvPr>
            <p:cNvSpPr txBox="1"/>
            <p:nvPr/>
          </p:nvSpPr>
          <p:spPr>
            <a:xfrm>
              <a:off x="3203570" y="5297684"/>
              <a:ext cx="16837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Impact" panose="020B0806030902050204" pitchFamily="34" charset="0"/>
                </a:rPr>
                <a:t>SPRING </a:t>
              </a:r>
              <a:endParaRPr lang="en-ZA" sz="4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842961D-C4EF-465B-9553-AB2697E24430}"/>
                </a:ext>
              </a:extLst>
            </p:cNvPr>
            <p:cNvCxnSpPr>
              <a:cxnSpLocks/>
            </p:cNvCxnSpPr>
            <p:nvPr/>
          </p:nvCxnSpPr>
          <p:spPr>
            <a:xfrm>
              <a:off x="4822844" y="5992240"/>
              <a:ext cx="716772" cy="3613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A03A3B5E-4B9E-4D07-A381-851786D4C919}"/>
                </a:ext>
              </a:extLst>
            </p:cNvPr>
            <p:cNvSpPr txBox="1"/>
            <p:nvPr/>
          </p:nvSpPr>
          <p:spPr>
            <a:xfrm>
              <a:off x="3287175" y="6042002"/>
              <a:ext cx="1800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Impact" panose="020B0806030902050204" pitchFamily="34" charset="0"/>
                </a:rPr>
                <a:t> </a:t>
              </a:r>
              <a:endParaRPr lang="en-ZA" sz="1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45" name="Flowchart: Delay 144">
              <a:extLst>
                <a:ext uri="{FF2B5EF4-FFF2-40B4-BE49-F238E27FC236}">
                  <a16:creationId xmlns:a16="http://schemas.microsoft.com/office/drawing/2014/main" id="{A8307CE0-8EEA-4670-96BB-631CD9B4D193}"/>
                </a:ext>
              </a:extLst>
            </p:cNvPr>
            <p:cNvSpPr/>
            <p:nvPr/>
          </p:nvSpPr>
          <p:spPr>
            <a:xfrm>
              <a:off x="2467145" y="5391156"/>
              <a:ext cx="99206" cy="163814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C23783E1-856B-436C-A62E-CBCA9E476D0C}"/>
                </a:ext>
              </a:extLst>
            </p:cNvPr>
            <p:cNvCxnSpPr>
              <a:cxnSpLocks/>
            </p:cNvCxnSpPr>
            <p:nvPr/>
          </p:nvCxnSpPr>
          <p:spPr>
            <a:xfrm>
              <a:off x="2504625" y="5417364"/>
              <a:ext cx="571437" cy="5179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170" name="Picture 2" descr="Spring Logo Icon - Free Download, PNG and Vector">
              <a:extLst>
                <a:ext uri="{FF2B5EF4-FFF2-40B4-BE49-F238E27FC236}">
                  <a16:creationId xmlns:a16="http://schemas.microsoft.com/office/drawing/2014/main" id="{2B14E2FA-110C-496F-B3E3-908CDE46CE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1698" y="5017014"/>
              <a:ext cx="963406" cy="9634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E0AEC105-96BD-41CD-B8BA-B3F827CC5B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51282" y="5554970"/>
              <a:ext cx="648499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084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7037E-6 L 0.00326 -0.27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-13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5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D7B3DDD-F768-4000-91CC-5E5F1E19EDBF}"/>
              </a:ext>
            </a:extLst>
          </p:cNvPr>
          <p:cNvCxnSpPr>
            <a:cxnSpLocks/>
            <a:stCxn id="9" idx="4"/>
          </p:cNvCxnSpPr>
          <p:nvPr/>
        </p:nvCxnSpPr>
        <p:spPr>
          <a:xfrm flipH="1">
            <a:off x="5875200" y="-4394800"/>
            <a:ext cx="1" cy="648674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55CF3792-B0CD-4DA7-B1FB-776F909836DA}"/>
              </a:ext>
            </a:extLst>
          </p:cNvPr>
          <p:cNvSpPr/>
          <p:nvPr/>
        </p:nvSpPr>
        <p:spPr>
          <a:xfrm>
            <a:off x="5705363" y="-4693580"/>
            <a:ext cx="339672" cy="23666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3AEE063D-188D-4AE9-9719-F3E597460666}"/>
              </a:ext>
            </a:extLst>
          </p:cNvPr>
          <p:cNvSpPr/>
          <p:nvPr/>
        </p:nvSpPr>
        <p:spPr>
          <a:xfrm>
            <a:off x="5624322" y="-4771565"/>
            <a:ext cx="501757" cy="376765"/>
          </a:xfrm>
          <a:prstGeom prst="flowChartConnector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195F7F-9654-46D1-B1E8-6DD3E71509F1}"/>
              </a:ext>
            </a:extLst>
          </p:cNvPr>
          <p:cNvCxnSpPr>
            <a:cxnSpLocks/>
          </p:cNvCxnSpPr>
          <p:nvPr/>
        </p:nvCxnSpPr>
        <p:spPr>
          <a:xfrm>
            <a:off x="6126078" y="-4433127"/>
            <a:ext cx="529463" cy="3613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C23DAA-C83B-4451-934C-C1A5B27BA2E1}"/>
              </a:ext>
            </a:extLst>
          </p:cNvPr>
          <p:cNvCxnSpPr>
            <a:cxnSpLocks/>
          </p:cNvCxnSpPr>
          <p:nvPr/>
        </p:nvCxnSpPr>
        <p:spPr>
          <a:xfrm>
            <a:off x="6655542" y="-4071734"/>
            <a:ext cx="11629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E836C9-6C17-4D40-BDC6-AD4C607FA72F}"/>
              </a:ext>
            </a:extLst>
          </p:cNvPr>
          <p:cNvCxnSpPr>
            <a:cxnSpLocks/>
          </p:cNvCxnSpPr>
          <p:nvPr/>
        </p:nvCxnSpPr>
        <p:spPr>
          <a:xfrm flipH="1">
            <a:off x="5550951" y="-3746126"/>
            <a:ext cx="648499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5B42A69-D348-4A67-AF06-CF59D979BB08}"/>
              </a:ext>
            </a:extLst>
          </p:cNvPr>
          <p:cNvSpPr txBox="1"/>
          <p:nvPr/>
        </p:nvSpPr>
        <p:spPr>
          <a:xfrm>
            <a:off x="6675249" y="-4470488"/>
            <a:ext cx="196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MONOLITHIC</a:t>
            </a:r>
            <a:endParaRPr lang="en-ZA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84804166-A2F0-472F-82E0-A4F5F44E43B0}"/>
              </a:ext>
            </a:extLst>
          </p:cNvPr>
          <p:cNvSpPr/>
          <p:nvPr/>
        </p:nvSpPr>
        <p:spPr>
          <a:xfrm>
            <a:off x="7808228" y="-4121828"/>
            <a:ext cx="168960" cy="10018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FABCB2-86BB-4E7D-BEB5-B95D3F75E778}"/>
              </a:ext>
            </a:extLst>
          </p:cNvPr>
          <p:cNvSpPr txBox="1"/>
          <p:nvPr/>
        </p:nvSpPr>
        <p:spPr>
          <a:xfrm>
            <a:off x="6675249" y="-3993689"/>
            <a:ext cx="2025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APPLICATION</a:t>
            </a:r>
            <a:endParaRPr lang="en-ZA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30FAAD-554D-4F84-8EDF-7B4CBD69874C}"/>
              </a:ext>
            </a:extLst>
          </p:cNvPr>
          <p:cNvCxnSpPr>
            <a:cxnSpLocks/>
          </p:cNvCxnSpPr>
          <p:nvPr/>
        </p:nvCxnSpPr>
        <p:spPr>
          <a:xfrm flipV="1">
            <a:off x="5866324" y="-3613735"/>
            <a:ext cx="8875" cy="656838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AE4244-9F89-4A28-A5DD-B8B8425B0937}"/>
              </a:ext>
            </a:extLst>
          </p:cNvPr>
          <p:cNvCxnSpPr>
            <a:cxnSpLocks/>
          </p:cNvCxnSpPr>
          <p:nvPr/>
        </p:nvCxnSpPr>
        <p:spPr>
          <a:xfrm rot="10800000" flipH="1">
            <a:off x="5550950" y="-3588335"/>
            <a:ext cx="648499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21EF130-660F-42D8-9BC5-36259C392FC4}"/>
              </a:ext>
            </a:extLst>
          </p:cNvPr>
          <p:cNvGrpSpPr/>
          <p:nvPr/>
        </p:nvGrpSpPr>
        <p:grpSpPr>
          <a:xfrm>
            <a:off x="5547608" y="-2967384"/>
            <a:ext cx="653153" cy="460075"/>
            <a:chOff x="5199576" y="4805475"/>
            <a:chExt cx="972064" cy="979779"/>
          </a:xfrm>
        </p:grpSpPr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941082A4-F631-48A9-BCDB-198437B5EA3E}"/>
                </a:ext>
              </a:extLst>
            </p:cNvPr>
            <p:cNvSpPr/>
            <p:nvPr/>
          </p:nvSpPr>
          <p:spPr>
            <a:xfrm rot="10800000">
              <a:off x="5434358" y="5032259"/>
              <a:ext cx="505521" cy="50400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7" name="Arrow: Curved Right 26">
              <a:extLst>
                <a:ext uri="{FF2B5EF4-FFF2-40B4-BE49-F238E27FC236}">
                  <a16:creationId xmlns:a16="http://schemas.microsoft.com/office/drawing/2014/main" id="{C937E15A-5049-45CB-B7F3-A9363B8A9785}"/>
                </a:ext>
              </a:extLst>
            </p:cNvPr>
            <p:cNvSpPr/>
            <p:nvPr/>
          </p:nvSpPr>
          <p:spPr>
            <a:xfrm>
              <a:off x="5199576" y="4838692"/>
              <a:ext cx="399791" cy="946562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chemeClr val="tx1"/>
                </a:solidFill>
              </a:endParaRPr>
            </a:p>
          </p:txBody>
        </p:sp>
        <p:sp>
          <p:nvSpPr>
            <p:cNvPr id="31" name="Arrow: Curved Right 30">
              <a:extLst>
                <a:ext uri="{FF2B5EF4-FFF2-40B4-BE49-F238E27FC236}">
                  <a16:creationId xmlns:a16="http://schemas.microsoft.com/office/drawing/2014/main" id="{F8021883-E8AE-4A6A-97E6-F59040D0C7D3}"/>
                </a:ext>
              </a:extLst>
            </p:cNvPr>
            <p:cNvSpPr/>
            <p:nvPr/>
          </p:nvSpPr>
          <p:spPr>
            <a:xfrm rot="10800000">
              <a:off x="5771849" y="4805475"/>
              <a:ext cx="399791" cy="946562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E5CC91-6E57-4394-B064-4DC83FBB242E}"/>
              </a:ext>
            </a:extLst>
          </p:cNvPr>
          <p:cNvCxnSpPr>
            <a:cxnSpLocks/>
          </p:cNvCxnSpPr>
          <p:nvPr/>
        </p:nvCxnSpPr>
        <p:spPr>
          <a:xfrm rot="10800000">
            <a:off x="3855286" y="-3221699"/>
            <a:ext cx="11629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2BB3B25C-D492-4B6C-B2BA-B1153E76CA74}"/>
              </a:ext>
            </a:extLst>
          </p:cNvPr>
          <p:cNvSpPr/>
          <p:nvPr/>
        </p:nvSpPr>
        <p:spPr>
          <a:xfrm rot="10800000">
            <a:off x="3696566" y="-3271791"/>
            <a:ext cx="168960" cy="10018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425AA7F-BFE8-4498-AF7C-75F81129E6B9}"/>
              </a:ext>
            </a:extLst>
          </p:cNvPr>
          <p:cNvCxnSpPr>
            <a:cxnSpLocks/>
          </p:cNvCxnSpPr>
          <p:nvPr/>
        </p:nvCxnSpPr>
        <p:spPr>
          <a:xfrm>
            <a:off x="5018212" y="-3221699"/>
            <a:ext cx="529463" cy="3613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0612716-2751-4C56-AE8F-87CE97CA725C}"/>
              </a:ext>
            </a:extLst>
          </p:cNvPr>
          <p:cNvSpPr txBox="1"/>
          <p:nvPr/>
        </p:nvSpPr>
        <p:spPr>
          <a:xfrm>
            <a:off x="3850658" y="-3605094"/>
            <a:ext cx="136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CONTINUOUS</a:t>
            </a:r>
            <a:endParaRPr lang="en-ZA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819371-EB2C-497F-9677-EE1B8D704A40}"/>
              </a:ext>
            </a:extLst>
          </p:cNvPr>
          <p:cNvSpPr txBox="1"/>
          <p:nvPr/>
        </p:nvSpPr>
        <p:spPr>
          <a:xfrm>
            <a:off x="3860287" y="-3159146"/>
            <a:ext cx="136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INTEGRATION</a:t>
            </a:r>
            <a:endParaRPr lang="en-ZA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E6BC52C-79C0-476C-A79D-E70BCE4986D1}"/>
              </a:ext>
            </a:extLst>
          </p:cNvPr>
          <p:cNvCxnSpPr>
            <a:cxnSpLocks/>
          </p:cNvCxnSpPr>
          <p:nvPr/>
        </p:nvCxnSpPr>
        <p:spPr>
          <a:xfrm>
            <a:off x="5866324" y="-2485805"/>
            <a:ext cx="0" cy="68700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145A9D5-41F0-4C8B-B74F-C85054BF63EE}"/>
              </a:ext>
            </a:extLst>
          </p:cNvPr>
          <p:cNvCxnSpPr>
            <a:cxnSpLocks/>
          </p:cNvCxnSpPr>
          <p:nvPr/>
        </p:nvCxnSpPr>
        <p:spPr>
          <a:xfrm flipH="1">
            <a:off x="5542074" y="-1811505"/>
            <a:ext cx="648499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88ED401-0C62-4068-A31F-6191E916D3AE}"/>
              </a:ext>
            </a:extLst>
          </p:cNvPr>
          <p:cNvCxnSpPr>
            <a:cxnSpLocks/>
          </p:cNvCxnSpPr>
          <p:nvPr/>
        </p:nvCxnSpPr>
        <p:spPr>
          <a:xfrm flipH="1">
            <a:off x="5542074" y="-1657030"/>
            <a:ext cx="648499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92FC622-B8AD-4D8B-93C0-0A933EC72416}"/>
              </a:ext>
            </a:extLst>
          </p:cNvPr>
          <p:cNvCxnSpPr>
            <a:cxnSpLocks/>
          </p:cNvCxnSpPr>
          <p:nvPr/>
        </p:nvCxnSpPr>
        <p:spPr>
          <a:xfrm flipH="1">
            <a:off x="4964729" y="-1681769"/>
            <a:ext cx="628353" cy="607066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CEA8F9B-67C6-4EC5-8FB7-207BB9B0C2A7}"/>
              </a:ext>
            </a:extLst>
          </p:cNvPr>
          <p:cNvCxnSpPr>
            <a:cxnSpLocks/>
          </p:cNvCxnSpPr>
          <p:nvPr/>
        </p:nvCxnSpPr>
        <p:spPr>
          <a:xfrm flipH="1" flipV="1">
            <a:off x="6139565" y="-1681769"/>
            <a:ext cx="628353" cy="607066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C82A134E-3E99-4F12-9D1D-F69B40AD3EB7}"/>
              </a:ext>
            </a:extLst>
          </p:cNvPr>
          <p:cNvSpPr/>
          <p:nvPr/>
        </p:nvSpPr>
        <p:spPr>
          <a:xfrm>
            <a:off x="4522661" y="-1087995"/>
            <a:ext cx="501757" cy="364780"/>
          </a:xfrm>
          <a:prstGeom prst="flowChartConnector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1026" name="Picture 2" descr="South African R5 circulation coin gets a new face">
            <a:extLst>
              <a:ext uri="{FF2B5EF4-FFF2-40B4-BE49-F238E27FC236}">
                <a16:creationId xmlns:a16="http://schemas.microsoft.com/office/drawing/2014/main" id="{C96B6E35-E73D-4FA6-92BA-225D66667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158" y="-1051544"/>
            <a:ext cx="568762" cy="30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7B015023-BF5B-4F51-ACD9-2C95E06D2A6A}"/>
              </a:ext>
            </a:extLst>
          </p:cNvPr>
          <p:cNvSpPr/>
          <p:nvPr/>
        </p:nvSpPr>
        <p:spPr>
          <a:xfrm>
            <a:off x="6675249" y="-1085045"/>
            <a:ext cx="501757" cy="364780"/>
          </a:xfrm>
          <a:prstGeom prst="flowChartConnector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1B73F53-A6E7-42E1-B7E5-8ADD750D38BD}"/>
              </a:ext>
            </a:extLst>
          </p:cNvPr>
          <p:cNvCxnSpPr>
            <a:cxnSpLocks/>
          </p:cNvCxnSpPr>
          <p:nvPr/>
        </p:nvCxnSpPr>
        <p:spPr>
          <a:xfrm rot="10800000">
            <a:off x="2802184" y="-1400631"/>
            <a:ext cx="11629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E548AED9-0C14-4A74-9FC6-79021023A491}"/>
              </a:ext>
            </a:extLst>
          </p:cNvPr>
          <p:cNvSpPr/>
          <p:nvPr/>
        </p:nvSpPr>
        <p:spPr>
          <a:xfrm rot="10800000">
            <a:off x="2643464" y="-1450724"/>
            <a:ext cx="168960" cy="10018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E239FF4-D942-4D1F-9B9C-0B2B5F01A4B8}"/>
              </a:ext>
            </a:extLst>
          </p:cNvPr>
          <p:cNvSpPr txBox="1"/>
          <p:nvPr/>
        </p:nvSpPr>
        <p:spPr>
          <a:xfrm>
            <a:off x="2857273" y="-1798805"/>
            <a:ext cx="125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BUSINESS</a:t>
            </a:r>
            <a:r>
              <a:rPr lang="en-US" sz="1600" dirty="0">
                <a:solidFill>
                  <a:schemeClr val="bg1"/>
                </a:solidFill>
                <a:latin typeface="Impact" panose="020B0806030902050204" pitchFamily="34" charset="0"/>
              </a:rPr>
              <a:t> </a:t>
            </a:r>
            <a:endParaRPr lang="en-ZA" sz="1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BA96E58-BBD4-4F22-B7A6-28CA7C74248D}"/>
              </a:ext>
            </a:extLst>
          </p:cNvPr>
          <p:cNvCxnSpPr>
            <a:cxnSpLocks/>
          </p:cNvCxnSpPr>
          <p:nvPr/>
        </p:nvCxnSpPr>
        <p:spPr>
          <a:xfrm>
            <a:off x="3960690" y="-1401520"/>
            <a:ext cx="529463" cy="3613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32D6076B-6813-4047-87F9-8F486CD7E068}"/>
              </a:ext>
            </a:extLst>
          </p:cNvPr>
          <p:cNvGrpSpPr/>
          <p:nvPr/>
        </p:nvGrpSpPr>
        <p:grpSpPr>
          <a:xfrm flipH="1">
            <a:off x="7210224" y="-1798804"/>
            <a:ext cx="1858772" cy="758676"/>
            <a:chOff x="7769206" y="4458194"/>
            <a:chExt cx="2006129" cy="1087376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1BDCCBE-0AE4-41F4-B365-6D513E2202B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953550" y="5028877"/>
              <a:ext cx="125511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Flowchart: Connector 49">
              <a:extLst>
                <a:ext uri="{FF2B5EF4-FFF2-40B4-BE49-F238E27FC236}">
                  <a16:creationId xmlns:a16="http://schemas.microsoft.com/office/drawing/2014/main" id="{250DC244-0ADD-45B8-A19D-A15B8818B9E0}"/>
                </a:ext>
              </a:extLst>
            </p:cNvPr>
            <p:cNvSpPr/>
            <p:nvPr/>
          </p:nvSpPr>
          <p:spPr>
            <a:xfrm rot="10800000">
              <a:off x="7782247" y="4957082"/>
              <a:ext cx="182355" cy="14359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80E1E05-73D3-4C1D-AC70-9D9AF65763C8}"/>
                </a:ext>
              </a:extLst>
            </p:cNvPr>
            <p:cNvSpPr txBox="1"/>
            <p:nvPr/>
          </p:nvSpPr>
          <p:spPr>
            <a:xfrm>
              <a:off x="7769206" y="4458194"/>
              <a:ext cx="1494456" cy="529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Impact" panose="020B0806030902050204" pitchFamily="34" charset="0"/>
                </a:rPr>
                <a:t>INNOVATION</a:t>
              </a:r>
              <a:r>
                <a:rPr lang="en-US" sz="1600" dirty="0">
                  <a:solidFill>
                    <a:schemeClr val="bg1"/>
                  </a:solidFill>
                  <a:latin typeface="Impact" panose="020B0806030902050204" pitchFamily="34" charset="0"/>
                </a:rPr>
                <a:t> </a:t>
              </a:r>
              <a:endParaRPr lang="en-ZA" sz="1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B4ACFED-164D-4D89-9B35-87F12EDA99E7}"/>
                </a:ext>
              </a:extLst>
            </p:cNvPr>
            <p:cNvCxnSpPr>
              <a:cxnSpLocks/>
            </p:cNvCxnSpPr>
            <p:nvPr/>
          </p:nvCxnSpPr>
          <p:spPr>
            <a:xfrm>
              <a:off x="9203898" y="5027603"/>
              <a:ext cx="571437" cy="5179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B1210645-C613-4A0A-80DB-872FDB904EE0}"/>
              </a:ext>
            </a:extLst>
          </p:cNvPr>
          <p:cNvSpPr/>
          <p:nvPr/>
        </p:nvSpPr>
        <p:spPr>
          <a:xfrm rot="10800000">
            <a:off x="6742518" y="-1028516"/>
            <a:ext cx="339672" cy="236664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75FAC24-BBFC-4004-85D8-12E4E5B49F4B}"/>
              </a:ext>
            </a:extLst>
          </p:cNvPr>
          <p:cNvCxnSpPr>
            <a:cxnSpLocks/>
          </p:cNvCxnSpPr>
          <p:nvPr/>
        </p:nvCxnSpPr>
        <p:spPr>
          <a:xfrm>
            <a:off x="6920424" y="-723215"/>
            <a:ext cx="0" cy="68700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7083F90-EADA-40FF-8349-8333A86DAC41}"/>
              </a:ext>
            </a:extLst>
          </p:cNvPr>
          <p:cNvCxnSpPr>
            <a:cxnSpLocks/>
          </p:cNvCxnSpPr>
          <p:nvPr/>
        </p:nvCxnSpPr>
        <p:spPr>
          <a:xfrm flipH="1">
            <a:off x="6596174" y="-48915"/>
            <a:ext cx="648499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DC3DB0D-82C4-4B53-AD44-A0F0B3E86E16}"/>
              </a:ext>
            </a:extLst>
          </p:cNvPr>
          <p:cNvCxnSpPr>
            <a:cxnSpLocks/>
          </p:cNvCxnSpPr>
          <p:nvPr/>
        </p:nvCxnSpPr>
        <p:spPr>
          <a:xfrm>
            <a:off x="4761424" y="-723215"/>
            <a:ext cx="0" cy="68700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2CA980D-F537-4757-8B90-69C117B41B23}"/>
              </a:ext>
            </a:extLst>
          </p:cNvPr>
          <p:cNvCxnSpPr>
            <a:cxnSpLocks/>
          </p:cNvCxnSpPr>
          <p:nvPr/>
        </p:nvCxnSpPr>
        <p:spPr>
          <a:xfrm flipH="1">
            <a:off x="4437174" y="-48915"/>
            <a:ext cx="648499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0E034FDE-C696-48D6-8F81-3828BACA6E46}"/>
              </a:ext>
            </a:extLst>
          </p:cNvPr>
          <p:cNvGrpSpPr/>
          <p:nvPr/>
        </p:nvGrpSpPr>
        <p:grpSpPr>
          <a:xfrm rot="10800000">
            <a:off x="6589384" y="110720"/>
            <a:ext cx="648499" cy="1048830"/>
            <a:chOff x="8216546" y="4347421"/>
            <a:chExt cx="648499" cy="1048830"/>
          </a:xfrm>
        </p:grpSpPr>
        <p:sp>
          <p:nvSpPr>
            <p:cNvPr id="56" name="Flowchart: Connector 55">
              <a:extLst>
                <a:ext uri="{FF2B5EF4-FFF2-40B4-BE49-F238E27FC236}">
                  <a16:creationId xmlns:a16="http://schemas.microsoft.com/office/drawing/2014/main" id="{077B4F39-39D3-40BF-8033-6A58C1D5B868}"/>
                </a:ext>
              </a:extLst>
            </p:cNvPr>
            <p:cNvSpPr/>
            <p:nvPr/>
          </p:nvSpPr>
          <p:spPr>
            <a:xfrm>
              <a:off x="8295621" y="4347421"/>
              <a:ext cx="501757" cy="364780"/>
            </a:xfrm>
            <a:prstGeom prst="flowChartConnector">
              <a:avLst/>
            </a:prstGeom>
            <a:noFill/>
            <a:ln w="127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7" name="Flowchart: Connector 56">
              <a:extLst>
                <a:ext uri="{FF2B5EF4-FFF2-40B4-BE49-F238E27FC236}">
                  <a16:creationId xmlns:a16="http://schemas.microsoft.com/office/drawing/2014/main" id="{9C344FD4-547D-44F2-A924-F53733D4A014}"/>
                </a:ext>
              </a:extLst>
            </p:cNvPr>
            <p:cNvSpPr/>
            <p:nvPr/>
          </p:nvSpPr>
          <p:spPr>
            <a:xfrm rot="10800000">
              <a:off x="8362890" y="4403950"/>
              <a:ext cx="339672" cy="236664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3571CD1-12D2-4E21-9315-E22C866A795E}"/>
                </a:ext>
              </a:extLst>
            </p:cNvPr>
            <p:cNvCxnSpPr>
              <a:cxnSpLocks/>
            </p:cNvCxnSpPr>
            <p:nvPr/>
          </p:nvCxnSpPr>
          <p:spPr>
            <a:xfrm>
              <a:off x="8540796" y="4709251"/>
              <a:ext cx="0" cy="68700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449285E-0298-4647-8748-65428609AC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6546" y="5383551"/>
              <a:ext cx="648499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39C2F6B-06DD-4BFD-8B59-1266FE8E2AEA}"/>
              </a:ext>
            </a:extLst>
          </p:cNvPr>
          <p:cNvGrpSpPr/>
          <p:nvPr/>
        </p:nvGrpSpPr>
        <p:grpSpPr>
          <a:xfrm rot="10800000">
            <a:off x="4431559" y="110720"/>
            <a:ext cx="648499" cy="1048830"/>
            <a:chOff x="8216546" y="4347421"/>
            <a:chExt cx="648499" cy="1048830"/>
          </a:xfrm>
        </p:grpSpPr>
        <p:sp>
          <p:nvSpPr>
            <p:cNvPr id="61" name="Flowchart: Connector 60">
              <a:extLst>
                <a:ext uri="{FF2B5EF4-FFF2-40B4-BE49-F238E27FC236}">
                  <a16:creationId xmlns:a16="http://schemas.microsoft.com/office/drawing/2014/main" id="{3AAADC32-0E73-4D55-959B-82FDD93955C6}"/>
                </a:ext>
              </a:extLst>
            </p:cNvPr>
            <p:cNvSpPr/>
            <p:nvPr/>
          </p:nvSpPr>
          <p:spPr>
            <a:xfrm>
              <a:off x="8295621" y="4347421"/>
              <a:ext cx="501757" cy="364780"/>
            </a:xfrm>
            <a:prstGeom prst="flowChartConnector">
              <a:avLst/>
            </a:prstGeom>
            <a:noFill/>
            <a:ln w="127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2" name="Flowchart: Connector 61">
              <a:extLst>
                <a:ext uri="{FF2B5EF4-FFF2-40B4-BE49-F238E27FC236}">
                  <a16:creationId xmlns:a16="http://schemas.microsoft.com/office/drawing/2014/main" id="{2727BA05-CAB7-4CEE-A2ED-F2665CC5E990}"/>
                </a:ext>
              </a:extLst>
            </p:cNvPr>
            <p:cNvSpPr/>
            <p:nvPr/>
          </p:nvSpPr>
          <p:spPr>
            <a:xfrm rot="10800000">
              <a:off x="8362890" y="4403950"/>
              <a:ext cx="339672" cy="236664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065F8E1-A402-4A79-8476-89C1627A5B89}"/>
                </a:ext>
              </a:extLst>
            </p:cNvPr>
            <p:cNvCxnSpPr>
              <a:cxnSpLocks/>
            </p:cNvCxnSpPr>
            <p:nvPr/>
          </p:nvCxnSpPr>
          <p:spPr>
            <a:xfrm>
              <a:off x="8540796" y="4709251"/>
              <a:ext cx="0" cy="68700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FF8E58D-83BC-4671-9496-64DAF69576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6546" y="5383551"/>
              <a:ext cx="648499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708E027-F9CF-4978-85DC-338FB82812CA}"/>
              </a:ext>
            </a:extLst>
          </p:cNvPr>
          <p:cNvCxnSpPr>
            <a:cxnSpLocks/>
          </p:cNvCxnSpPr>
          <p:nvPr/>
        </p:nvCxnSpPr>
        <p:spPr>
          <a:xfrm rot="10800000" flipH="1">
            <a:off x="7895751" y="473055"/>
            <a:ext cx="15743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ECBC62D6-796F-4177-86B1-56264BDF3B39}"/>
              </a:ext>
            </a:extLst>
          </p:cNvPr>
          <p:cNvSpPr/>
          <p:nvPr/>
        </p:nvSpPr>
        <p:spPr>
          <a:xfrm rot="10800000" flipH="1">
            <a:off x="9470088" y="390214"/>
            <a:ext cx="210276" cy="16390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3423ED1-7A37-4205-BC71-0D96073630FF}"/>
              </a:ext>
            </a:extLst>
          </p:cNvPr>
          <p:cNvSpPr txBox="1"/>
          <p:nvPr/>
        </p:nvSpPr>
        <p:spPr>
          <a:xfrm flipH="1">
            <a:off x="7881118" y="10501"/>
            <a:ext cx="1683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Impact" panose="020B0806030902050204" pitchFamily="34" charset="0"/>
              </a:rPr>
              <a:t>CONTAINERS</a:t>
            </a:r>
            <a:r>
              <a:rPr lang="en-US" sz="1600" dirty="0">
                <a:solidFill>
                  <a:schemeClr val="bg1"/>
                </a:solidFill>
                <a:latin typeface="Impact" panose="020B0806030902050204" pitchFamily="34" charset="0"/>
              </a:rPr>
              <a:t> </a:t>
            </a:r>
            <a:endParaRPr lang="en-ZA" sz="1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55FAD97-E5E2-4FE1-8EFE-D417464959C5}"/>
              </a:ext>
            </a:extLst>
          </p:cNvPr>
          <p:cNvCxnSpPr>
            <a:cxnSpLocks/>
          </p:cNvCxnSpPr>
          <p:nvPr/>
        </p:nvCxnSpPr>
        <p:spPr>
          <a:xfrm flipH="1">
            <a:off x="7184963" y="472166"/>
            <a:ext cx="716772" cy="3613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9674A08-47BE-4FD2-979C-7900C46803EA}"/>
              </a:ext>
            </a:extLst>
          </p:cNvPr>
          <p:cNvCxnSpPr>
            <a:cxnSpLocks/>
          </p:cNvCxnSpPr>
          <p:nvPr/>
        </p:nvCxnSpPr>
        <p:spPr>
          <a:xfrm rot="10800000">
            <a:off x="2185065" y="505245"/>
            <a:ext cx="15743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owchart: Connector 70">
            <a:extLst>
              <a:ext uri="{FF2B5EF4-FFF2-40B4-BE49-F238E27FC236}">
                <a16:creationId xmlns:a16="http://schemas.microsoft.com/office/drawing/2014/main" id="{F82E0B66-CDD8-40B0-826C-DCBEAA6AE178}"/>
              </a:ext>
            </a:extLst>
          </p:cNvPr>
          <p:cNvSpPr/>
          <p:nvPr/>
        </p:nvSpPr>
        <p:spPr>
          <a:xfrm rot="10800000">
            <a:off x="1974789" y="422404"/>
            <a:ext cx="210276" cy="16390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503CF18-F5B1-4EB3-A12F-AC8D8B23EE97}"/>
              </a:ext>
            </a:extLst>
          </p:cNvPr>
          <p:cNvSpPr txBox="1"/>
          <p:nvPr/>
        </p:nvSpPr>
        <p:spPr>
          <a:xfrm>
            <a:off x="2228155" y="17810"/>
            <a:ext cx="1683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Impact" panose="020B0806030902050204" pitchFamily="34" charset="0"/>
              </a:rPr>
              <a:t>MODEL</a:t>
            </a:r>
            <a:r>
              <a:rPr lang="en-US" sz="1600" dirty="0">
                <a:solidFill>
                  <a:schemeClr val="bg1"/>
                </a:solidFill>
                <a:latin typeface="Impact" panose="020B0806030902050204" pitchFamily="34" charset="0"/>
              </a:rPr>
              <a:t> </a:t>
            </a:r>
            <a:endParaRPr lang="en-ZA" sz="1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F66061D-65AC-49EC-8973-6AAA027BF067}"/>
              </a:ext>
            </a:extLst>
          </p:cNvPr>
          <p:cNvCxnSpPr>
            <a:cxnSpLocks/>
          </p:cNvCxnSpPr>
          <p:nvPr/>
        </p:nvCxnSpPr>
        <p:spPr>
          <a:xfrm>
            <a:off x="3753418" y="504356"/>
            <a:ext cx="716772" cy="3613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10F49D2-960C-40FE-9524-62989CFBE3FC}"/>
              </a:ext>
            </a:extLst>
          </p:cNvPr>
          <p:cNvSpPr txBox="1"/>
          <p:nvPr/>
        </p:nvSpPr>
        <p:spPr>
          <a:xfrm>
            <a:off x="2217749" y="554118"/>
            <a:ext cx="1800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Impact" panose="020B0806030902050204" pitchFamily="34" charset="0"/>
              </a:rPr>
              <a:t>INTEGRATION</a:t>
            </a:r>
            <a:r>
              <a:rPr lang="en-US" sz="1600" dirty="0">
                <a:solidFill>
                  <a:schemeClr val="bg1"/>
                </a:solidFill>
                <a:latin typeface="Impact" panose="020B0806030902050204" pitchFamily="34" charset="0"/>
              </a:rPr>
              <a:t> </a:t>
            </a:r>
            <a:endParaRPr lang="en-ZA" sz="1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D39A7EAE-2268-43ED-8CEF-C836D0C508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375" y="-498279"/>
            <a:ext cx="859681" cy="85197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3D06B09-36F5-47DD-B7CA-5DC09A1A866F}"/>
              </a:ext>
            </a:extLst>
          </p:cNvPr>
          <p:cNvGrpSpPr/>
          <p:nvPr/>
        </p:nvGrpSpPr>
        <p:grpSpPr>
          <a:xfrm flipH="1">
            <a:off x="9651506" y="-154200"/>
            <a:ext cx="608917" cy="544175"/>
            <a:chOff x="3204572" y="2050942"/>
            <a:chExt cx="608917" cy="544175"/>
          </a:xfrm>
        </p:grpSpPr>
        <p:sp>
          <p:nvSpPr>
            <p:cNvPr id="76" name="Flowchart: Delay 75">
              <a:extLst>
                <a:ext uri="{FF2B5EF4-FFF2-40B4-BE49-F238E27FC236}">
                  <a16:creationId xmlns:a16="http://schemas.microsoft.com/office/drawing/2014/main" id="{E3C46940-E4E0-4217-831F-418FA0CC287B}"/>
                </a:ext>
              </a:extLst>
            </p:cNvPr>
            <p:cNvSpPr/>
            <p:nvPr/>
          </p:nvSpPr>
          <p:spPr>
            <a:xfrm>
              <a:off x="3204572" y="2050942"/>
              <a:ext cx="99206" cy="163814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601E107-F0E0-43EB-B13D-6DB464B9F586}"/>
                </a:ext>
              </a:extLst>
            </p:cNvPr>
            <p:cNvCxnSpPr>
              <a:cxnSpLocks/>
            </p:cNvCxnSpPr>
            <p:nvPr/>
          </p:nvCxnSpPr>
          <p:spPr>
            <a:xfrm>
              <a:off x="3242052" y="2077150"/>
              <a:ext cx="571437" cy="5179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9C0CE35-A911-4582-B5EE-6D78EEB7D25D}"/>
              </a:ext>
            </a:extLst>
          </p:cNvPr>
          <p:cNvGrpSpPr/>
          <p:nvPr/>
        </p:nvGrpSpPr>
        <p:grpSpPr>
          <a:xfrm>
            <a:off x="2661614" y="-3861873"/>
            <a:ext cx="1109683" cy="1238817"/>
            <a:chOff x="1974023" y="1474383"/>
            <a:chExt cx="1839466" cy="2183840"/>
          </a:xfrm>
        </p:grpSpPr>
        <p:sp>
          <p:nvSpPr>
            <p:cNvPr id="79" name="Flowchart: Delay 78">
              <a:extLst>
                <a:ext uri="{FF2B5EF4-FFF2-40B4-BE49-F238E27FC236}">
                  <a16:creationId xmlns:a16="http://schemas.microsoft.com/office/drawing/2014/main" id="{67DDA5E9-B412-41CB-964C-4B5EFB60E920}"/>
                </a:ext>
              </a:extLst>
            </p:cNvPr>
            <p:cNvSpPr/>
            <p:nvPr/>
          </p:nvSpPr>
          <p:spPr>
            <a:xfrm>
              <a:off x="3204572" y="2050942"/>
              <a:ext cx="99206" cy="163814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C7EBD98-3158-4BFA-8F76-882128959F82}"/>
                </a:ext>
              </a:extLst>
            </p:cNvPr>
            <p:cNvCxnSpPr>
              <a:cxnSpLocks/>
            </p:cNvCxnSpPr>
            <p:nvPr/>
          </p:nvCxnSpPr>
          <p:spPr>
            <a:xfrm>
              <a:off x="3242052" y="2077150"/>
              <a:ext cx="571437" cy="5179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1" name="Picture 6">
              <a:extLst>
                <a:ext uri="{FF2B5EF4-FFF2-40B4-BE49-F238E27FC236}">
                  <a16:creationId xmlns:a16="http://schemas.microsoft.com/office/drawing/2014/main" id="{F7E10399-AC0C-45D1-AB0D-8AB5C50992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6748" y="1474383"/>
              <a:ext cx="946068" cy="1306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Flowchart: Delay 81">
              <a:extLst>
                <a:ext uri="{FF2B5EF4-FFF2-40B4-BE49-F238E27FC236}">
                  <a16:creationId xmlns:a16="http://schemas.microsoft.com/office/drawing/2014/main" id="{AF328E28-134E-4FDF-A7CA-0C2E75AF6748}"/>
                </a:ext>
              </a:extLst>
            </p:cNvPr>
            <p:cNvSpPr/>
            <p:nvPr/>
          </p:nvSpPr>
          <p:spPr>
            <a:xfrm>
              <a:off x="3204572" y="3125466"/>
              <a:ext cx="99206" cy="163814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78EF725-4205-4C29-BC28-F02AC9548E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4175" y="2627720"/>
              <a:ext cx="499968" cy="547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4" name="Picture 8" descr="Apache Subversion - Wikipedia">
              <a:extLst>
                <a:ext uri="{FF2B5EF4-FFF2-40B4-BE49-F238E27FC236}">
                  <a16:creationId xmlns:a16="http://schemas.microsoft.com/office/drawing/2014/main" id="{984228EB-FBE6-4583-89E7-2A4AFFD0BA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4023" y="2963805"/>
              <a:ext cx="1160587" cy="694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5" name="Graphic 84" descr="Contract">
            <a:extLst>
              <a:ext uri="{FF2B5EF4-FFF2-40B4-BE49-F238E27FC236}">
                <a16:creationId xmlns:a16="http://schemas.microsoft.com/office/drawing/2014/main" id="{B1CB5C02-836F-4A4C-9F94-B0963B15BC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26135" y="-1545195"/>
            <a:ext cx="914400" cy="914400"/>
          </a:xfrm>
          <a:prstGeom prst="rect">
            <a:avLst/>
          </a:prstGeom>
        </p:spPr>
      </p:pic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19D625E-8CE8-4350-A3D5-A51FA61C40CF}"/>
              </a:ext>
            </a:extLst>
          </p:cNvPr>
          <p:cNvCxnSpPr>
            <a:cxnSpLocks/>
          </p:cNvCxnSpPr>
          <p:nvPr/>
        </p:nvCxnSpPr>
        <p:spPr>
          <a:xfrm>
            <a:off x="4755808" y="1218071"/>
            <a:ext cx="0" cy="68700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24A5769-FFBF-46D9-AA53-6B20654718A1}"/>
              </a:ext>
            </a:extLst>
          </p:cNvPr>
          <p:cNvCxnSpPr>
            <a:cxnSpLocks/>
          </p:cNvCxnSpPr>
          <p:nvPr/>
        </p:nvCxnSpPr>
        <p:spPr>
          <a:xfrm flipH="1">
            <a:off x="4431558" y="1892371"/>
            <a:ext cx="648499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9CF3326-AE21-493A-BB05-B3195FED3210}"/>
              </a:ext>
            </a:extLst>
          </p:cNvPr>
          <p:cNvCxnSpPr>
            <a:cxnSpLocks/>
          </p:cNvCxnSpPr>
          <p:nvPr/>
        </p:nvCxnSpPr>
        <p:spPr>
          <a:xfrm>
            <a:off x="6920424" y="1232585"/>
            <a:ext cx="0" cy="68700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1A89997-762C-4C4A-952E-60402004C2C7}"/>
              </a:ext>
            </a:extLst>
          </p:cNvPr>
          <p:cNvCxnSpPr>
            <a:cxnSpLocks/>
          </p:cNvCxnSpPr>
          <p:nvPr/>
        </p:nvCxnSpPr>
        <p:spPr>
          <a:xfrm flipH="1">
            <a:off x="6599825" y="1919585"/>
            <a:ext cx="648499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AC676FD9-BE92-470F-80C1-236655C3C322}"/>
              </a:ext>
            </a:extLst>
          </p:cNvPr>
          <p:cNvGrpSpPr/>
          <p:nvPr/>
        </p:nvGrpSpPr>
        <p:grpSpPr>
          <a:xfrm rot="10800000">
            <a:off x="6589384" y="2099540"/>
            <a:ext cx="648499" cy="1048830"/>
            <a:chOff x="8216546" y="4347421"/>
            <a:chExt cx="648499" cy="1048830"/>
          </a:xfrm>
        </p:grpSpPr>
        <p:sp>
          <p:nvSpPr>
            <p:cNvPr id="114" name="Flowchart: Connector 113">
              <a:extLst>
                <a:ext uri="{FF2B5EF4-FFF2-40B4-BE49-F238E27FC236}">
                  <a16:creationId xmlns:a16="http://schemas.microsoft.com/office/drawing/2014/main" id="{979E7079-FB3A-4722-8ECF-21D52BF961D5}"/>
                </a:ext>
              </a:extLst>
            </p:cNvPr>
            <p:cNvSpPr/>
            <p:nvPr/>
          </p:nvSpPr>
          <p:spPr>
            <a:xfrm>
              <a:off x="8295621" y="4347421"/>
              <a:ext cx="501757" cy="364780"/>
            </a:xfrm>
            <a:prstGeom prst="flowChartConnector">
              <a:avLst/>
            </a:prstGeom>
            <a:noFill/>
            <a:ln w="127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15" name="Flowchart: Connector 114">
              <a:extLst>
                <a:ext uri="{FF2B5EF4-FFF2-40B4-BE49-F238E27FC236}">
                  <a16:creationId xmlns:a16="http://schemas.microsoft.com/office/drawing/2014/main" id="{4F7AFE2C-31CB-4DD1-8187-41E0E6FD20B5}"/>
                </a:ext>
              </a:extLst>
            </p:cNvPr>
            <p:cNvSpPr/>
            <p:nvPr/>
          </p:nvSpPr>
          <p:spPr>
            <a:xfrm rot="10800000">
              <a:off x="8362890" y="4403950"/>
              <a:ext cx="339672" cy="236664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D373D28-1D58-4AB6-9F03-80A8FCB507DD}"/>
                </a:ext>
              </a:extLst>
            </p:cNvPr>
            <p:cNvCxnSpPr>
              <a:cxnSpLocks/>
            </p:cNvCxnSpPr>
            <p:nvPr/>
          </p:nvCxnSpPr>
          <p:spPr>
            <a:xfrm>
              <a:off x="8540796" y="4709251"/>
              <a:ext cx="0" cy="68700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2CE862B7-F8D9-4BBD-A901-B6126505D3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6546" y="5383551"/>
              <a:ext cx="648499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4C14B47B-8E57-45FA-AB0A-7A6850BB92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7895751" y="2492605"/>
            <a:ext cx="15743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Flowchart: Connector 123">
            <a:extLst>
              <a:ext uri="{FF2B5EF4-FFF2-40B4-BE49-F238E27FC236}">
                <a16:creationId xmlns:a16="http://schemas.microsoft.com/office/drawing/2014/main" id="{A1581386-DF47-4FE6-B80F-6DDDF23A2249}"/>
              </a:ext>
            </a:extLst>
          </p:cNvPr>
          <p:cNvSpPr/>
          <p:nvPr/>
        </p:nvSpPr>
        <p:spPr>
          <a:xfrm rot="10800000" flipH="1">
            <a:off x="9470088" y="2409764"/>
            <a:ext cx="210276" cy="16390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8FF27B07-AFDF-446D-8644-7BB2E7E902E2}"/>
              </a:ext>
            </a:extLst>
          </p:cNvPr>
          <p:cNvCxnSpPr>
            <a:cxnSpLocks/>
          </p:cNvCxnSpPr>
          <p:nvPr/>
        </p:nvCxnSpPr>
        <p:spPr>
          <a:xfrm flipH="1">
            <a:off x="7184963" y="2491716"/>
            <a:ext cx="716772" cy="3613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6A81A8F0-6242-4770-AC3B-9E33E6AA57B3}"/>
              </a:ext>
            </a:extLst>
          </p:cNvPr>
          <p:cNvSpPr txBox="1"/>
          <p:nvPr/>
        </p:nvSpPr>
        <p:spPr>
          <a:xfrm flipH="1">
            <a:off x="7805231" y="1555352"/>
            <a:ext cx="16837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Impact" panose="020B0806030902050204" pitchFamily="34" charset="0"/>
              </a:rPr>
              <a:t>CICD</a:t>
            </a:r>
            <a:r>
              <a:rPr lang="en-US" sz="1600" dirty="0">
                <a:solidFill>
                  <a:schemeClr val="bg1"/>
                </a:solidFill>
                <a:latin typeface="Impact" panose="020B0806030902050204" pitchFamily="34" charset="0"/>
              </a:rPr>
              <a:t> </a:t>
            </a:r>
            <a:endParaRPr lang="en-ZA" sz="1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127" name="Picture 2" descr="Press kit | GitLab">
            <a:extLst>
              <a:ext uri="{FF2B5EF4-FFF2-40B4-BE49-F238E27FC236}">
                <a16:creationId xmlns:a16="http://schemas.microsoft.com/office/drawing/2014/main" id="{BE0056FC-AECE-466C-9EE6-0E32E5149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2943" y="1232585"/>
            <a:ext cx="1353448" cy="122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8" name="Group 127">
            <a:extLst>
              <a:ext uri="{FF2B5EF4-FFF2-40B4-BE49-F238E27FC236}">
                <a16:creationId xmlns:a16="http://schemas.microsoft.com/office/drawing/2014/main" id="{430CFF2E-2BD4-425A-8685-7539C1B4B908}"/>
              </a:ext>
            </a:extLst>
          </p:cNvPr>
          <p:cNvGrpSpPr/>
          <p:nvPr/>
        </p:nvGrpSpPr>
        <p:grpSpPr>
          <a:xfrm flipH="1">
            <a:off x="9651506" y="1865261"/>
            <a:ext cx="608917" cy="544175"/>
            <a:chOff x="3204572" y="2050942"/>
            <a:chExt cx="608917" cy="544175"/>
          </a:xfrm>
        </p:grpSpPr>
        <p:sp>
          <p:nvSpPr>
            <p:cNvPr id="129" name="Flowchart: Delay 128">
              <a:extLst>
                <a:ext uri="{FF2B5EF4-FFF2-40B4-BE49-F238E27FC236}">
                  <a16:creationId xmlns:a16="http://schemas.microsoft.com/office/drawing/2014/main" id="{EEFAA4DC-E21F-4293-92B1-859FC36254A4}"/>
                </a:ext>
              </a:extLst>
            </p:cNvPr>
            <p:cNvSpPr/>
            <p:nvPr/>
          </p:nvSpPr>
          <p:spPr>
            <a:xfrm>
              <a:off x="3204572" y="2050942"/>
              <a:ext cx="99206" cy="163814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5F75EF4-757B-457C-A29D-C0D47C78B4DA}"/>
                </a:ext>
              </a:extLst>
            </p:cNvPr>
            <p:cNvCxnSpPr>
              <a:cxnSpLocks/>
            </p:cNvCxnSpPr>
            <p:nvPr/>
          </p:nvCxnSpPr>
          <p:spPr>
            <a:xfrm>
              <a:off x="3242052" y="2077150"/>
              <a:ext cx="571437" cy="5179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9497ED1-F555-4914-82FB-09EB54455618}"/>
              </a:ext>
            </a:extLst>
          </p:cNvPr>
          <p:cNvGrpSpPr/>
          <p:nvPr/>
        </p:nvGrpSpPr>
        <p:grpSpPr>
          <a:xfrm rot="10800000">
            <a:off x="4440315" y="2063183"/>
            <a:ext cx="648499" cy="1048830"/>
            <a:chOff x="8216546" y="4347421"/>
            <a:chExt cx="648499" cy="1048830"/>
          </a:xfrm>
        </p:grpSpPr>
        <p:sp>
          <p:nvSpPr>
            <p:cNvPr id="132" name="Flowchart: Connector 131">
              <a:extLst>
                <a:ext uri="{FF2B5EF4-FFF2-40B4-BE49-F238E27FC236}">
                  <a16:creationId xmlns:a16="http://schemas.microsoft.com/office/drawing/2014/main" id="{39CCC4A3-83DF-4D93-B585-347132E6B0AD}"/>
                </a:ext>
              </a:extLst>
            </p:cNvPr>
            <p:cNvSpPr/>
            <p:nvPr/>
          </p:nvSpPr>
          <p:spPr>
            <a:xfrm>
              <a:off x="8295621" y="4347421"/>
              <a:ext cx="501757" cy="364780"/>
            </a:xfrm>
            <a:prstGeom prst="flowChartConnector">
              <a:avLst/>
            </a:prstGeom>
            <a:noFill/>
            <a:ln w="127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33" name="Flowchart: Connector 132">
              <a:extLst>
                <a:ext uri="{FF2B5EF4-FFF2-40B4-BE49-F238E27FC236}">
                  <a16:creationId xmlns:a16="http://schemas.microsoft.com/office/drawing/2014/main" id="{0D1FB6AD-3987-4616-AE91-150D6597B943}"/>
                </a:ext>
              </a:extLst>
            </p:cNvPr>
            <p:cNvSpPr/>
            <p:nvPr/>
          </p:nvSpPr>
          <p:spPr>
            <a:xfrm rot="10800000">
              <a:off x="8362890" y="4403950"/>
              <a:ext cx="339672" cy="236664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C45873FA-0E3E-4312-9191-0D5DEA989CFA}"/>
                </a:ext>
              </a:extLst>
            </p:cNvPr>
            <p:cNvCxnSpPr>
              <a:cxnSpLocks/>
            </p:cNvCxnSpPr>
            <p:nvPr/>
          </p:nvCxnSpPr>
          <p:spPr>
            <a:xfrm>
              <a:off x="8540796" y="4709251"/>
              <a:ext cx="0" cy="68700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76DADFB3-33DB-494D-8717-02E455B05D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6546" y="5383551"/>
              <a:ext cx="648499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0E8BF1EB-3F2F-461E-A8FA-4C66290A675D}"/>
              </a:ext>
            </a:extLst>
          </p:cNvPr>
          <p:cNvCxnSpPr>
            <a:cxnSpLocks/>
          </p:cNvCxnSpPr>
          <p:nvPr/>
        </p:nvCxnSpPr>
        <p:spPr>
          <a:xfrm rot="10800000">
            <a:off x="2205886" y="2410505"/>
            <a:ext cx="15743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Flowchart: Connector 136">
            <a:extLst>
              <a:ext uri="{FF2B5EF4-FFF2-40B4-BE49-F238E27FC236}">
                <a16:creationId xmlns:a16="http://schemas.microsoft.com/office/drawing/2014/main" id="{04A42409-F37C-4D82-9626-A66EFE28BE8A}"/>
              </a:ext>
            </a:extLst>
          </p:cNvPr>
          <p:cNvSpPr/>
          <p:nvPr/>
        </p:nvSpPr>
        <p:spPr>
          <a:xfrm rot="10800000">
            <a:off x="1995610" y="2327664"/>
            <a:ext cx="210276" cy="16390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DD797B-2B79-4667-A488-DBDBB81AB1D4}"/>
              </a:ext>
            </a:extLst>
          </p:cNvPr>
          <p:cNvSpPr txBox="1"/>
          <p:nvPr/>
        </p:nvSpPr>
        <p:spPr>
          <a:xfrm>
            <a:off x="2248976" y="1923070"/>
            <a:ext cx="1683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Impact" panose="020B0806030902050204" pitchFamily="34" charset="0"/>
              </a:rPr>
              <a:t>NAKED</a:t>
            </a:r>
            <a:r>
              <a:rPr lang="en-US" sz="1600" dirty="0">
                <a:solidFill>
                  <a:schemeClr val="bg1"/>
                </a:solidFill>
                <a:latin typeface="Impact" panose="020B0806030902050204" pitchFamily="34" charset="0"/>
              </a:rPr>
              <a:t> </a:t>
            </a:r>
            <a:endParaRPr lang="en-ZA" sz="1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C6E4FCAD-D127-4C1B-B1C9-95A7955A1BC7}"/>
              </a:ext>
            </a:extLst>
          </p:cNvPr>
          <p:cNvCxnSpPr>
            <a:cxnSpLocks/>
          </p:cNvCxnSpPr>
          <p:nvPr/>
        </p:nvCxnSpPr>
        <p:spPr>
          <a:xfrm>
            <a:off x="3774239" y="2409616"/>
            <a:ext cx="716772" cy="3613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A26F8372-2273-4833-A79C-EC0C3F4BED40}"/>
              </a:ext>
            </a:extLst>
          </p:cNvPr>
          <p:cNvSpPr txBox="1"/>
          <p:nvPr/>
        </p:nvSpPr>
        <p:spPr>
          <a:xfrm>
            <a:off x="2238570" y="2459378"/>
            <a:ext cx="1800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Impact" panose="020B0806030902050204" pitchFamily="34" charset="0"/>
              </a:rPr>
              <a:t>OBJECTS</a:t>
            </a:r>
            <a:r>
              <a:rPr lang="en-US" sz="1600" dirty="0">
                <a:solidFill>
                  <a:schemeClr val="bg1"/>
                </a:solidFill>
                <a:latin typeface="Impact" panose="020B0806030902050204" pitchFamily="34" charset="0"/>
              </a:rPr>
              <a:t> </a:t>
            </a:r>
            <a:endParaRPr lang="en-ZA" sz="1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AB2388F-4E62-473E-A13A-615A50E46A8A}"/>
              </a:ext>
            </a:extLst>
          </p:cNvPr>
          <p:cNvCxnSpPr>
            <a:cxnSpLocks/>
          </p:cNvCxnSpPr>
          <p:nvPr/>
        </p:nvCxnSpPr>
        <p:spPr>
          <a:xfrm flipH="1">
            <a:off x="6596174" y="3842981"/>
            <a:ext cx="648499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4F05E98-8F64-47AE-A956-C55509BC7D6B}"/>
              </a:ext>
            </a:extLst>
          </p:cNvPr>
          <p:cNvCxnSpPr>
            <a:cxnSpLocks/>
          </p:cNvCxnSpPr>
          <p:nvPr/>
        </p:nvCxnSpPr>
        <p:spPr>
          <a:xfrm flipH="1">
            <a:off x="6018829" y="3818242"/>
            <a:ext cx="628353" cy="607066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D572A0AD-BEF8-4392-94AB-08E04D6305C0}"/>
              </a:ext>
            </a:extLst>
          </p:cNvPr>
          <p:cNvCxnSpPr>
            <a:cxnSpLocks/>
          </p:cNvCxnSpPr>
          <p:nvPr/>
        </p:nvCxnSpPr>
        <p:spPr>
          <a:xfrm flipH="1" flipV="1">
            <a:off x="7193665" y="3818242"/>
            <a:ext cx="628353" cy="607066"/>
          </a:xfrm>
          <a:prstGeom prst="line">
            <a:avLst/>
          </a:prstGeom>
          <a:ln w="1270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lowchart: Connector 104">
            <a:extLst>
              <a:ext uri="{FF2B5EF4-FFF2-40B4-BE49-F238E27FC236}">
                <a16:creationId xmlns:a16="http://schemas.microsoft.com/office/drawing/2014/main" id="{4E621ED0-9775-42E4-B14D-316397D0A5A6}"/>
              </a:ext>
            </a:extLst>
          </p:cNvPr>
          <p:cNvSpPr/>
          <p:nvPr/>
        </p:nvSpPr>
        <p:spPr>
          <a:xfrm>
            <a:off x="7779951" y="4419300"/>
            <a:ext cx="501757" cy="364780"/>
          </a:xfrm>
          <a:prstGeom prst="flowChartConnector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6" name="Flowchart: Connector 105">
            <a:extLst>
              <a:ext uri="{FF2B5EF4-FFF2-40B4-BE49-F238E27FC236}">
                <a16:creationId xmlns:a16="http://schemas.microsoft.com/office/drawing/2014/main" id="{691FF103-EAA8-49EE-9890-D6CA296ADEC9}"/>
              </a:ext>
            </a:extLst>
          </p:cNvPr>
          <p:cNvSpPr/>
          <p:nvPr/>
        </p:nvSpPr>
        <p:spPr>
          <a:xfrm rot="10800000">
            <a:off x="7861734" y="4490343"/>
            <a:ext cx="339672" cy="236664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7" name="Flowchart: Connector 106">
            <a:extLst>
              <a:ext uri="{FF2B5EF4-FFF2-40B4-BE49-F238E27FC236}">
                <a16:creationId xmlns:a16="http://schemas.microsoft.com/office/drawing/2014/main" id="{F8262141-01BD-4D69-8B94-F41E0B01A97D}"/>
              </a:ext>
            </a:extLst>
          </p:cNvPr>
          <p:cNvSpPr/>
          <p:nvPr/>
        </p:nvSpPr>
        <p:spPr>
          <a:xfrm>
            <a:off x="5605720" y="4419300"/>
            <a:ext cx="501757" cy="364780"/>
          </a:xfrm>
          <a:prstGeom prst="flowChartConnector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8" name="Flowchart: Connector 107">
            <a:extLst>
              <a:ext uri="{FF2B5EF4-FFF2-40B4-BE49-F238E27FC236}">
                <a16:creationId xmlns:a16="http://schemas.microsoft.com/office/drawing/2014/main" id="{CD323B43-668B-4A50-A55A-BDF19994C403}"/>
              </a:ext>
            </a:extLst>
          </p:cNvPr>
          <p:cNvSpPr/>
          <p:nvPr/>
        </p:nvSpPr>
        <p:spPr>
          <a:xfrm rot="10800000">
            <a:off x="5687503" y="4490343"/>
            <a:ext cx="339672" cy="236664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DEDEB9D-EF7D-43DD-985E-C8D4B560BBD0}"/>
              </a:ext>
            </a:extLst>
          </p:cNvPr>
          <p:cNvCxnSpPr>
            <a:cxnSpLocks/>
          </p:cNvCxnSpPr>
          <p:nvPr/>
        </p:nvCxnSpPr>
        <p:spPr>
          <a:xfrm rot="10800000" flipH="1">
            <a:off x="9031039" y="4081162"/>
            <a:ext cx="15743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Flowchart: Connector 109">
            <a:extLst>
              <a:ext uri="{FF2B5EF4-FFF2-40B4-BE49-F238E27FC236}">
                <a16:creationId xmlns:a16="http://schemas.microsoft.com/office/drawing/2014/main" id="{183E38FC-4C99-4F20-9B18-C33B23EF55F4}"/>
              </a:ext>
            </a:extLst>
          </p:cNvPr>
          <p:cNvSpPr/>
          <p:nvPr/>
        </p:nvSpPr>
        <p:spPr>
          <a:xfrm rot="10800000" flipH="1">
            <a:off x="10605376" y="3998321"/>
            <a:ext cx="210276" cy="16390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7A81BA9-DBBA-4C66-B0CB-CC17C820D77F}"/>
              </a:ext>
            </a:extLst>
          </p:cNvPr>
          <p:cNvCxnSpPr>
            <a:cxnSpLocks/>
          </p:cNvCxnSpPr>
          <p:nvPr/>
        </p:nvCxnSpPr>
        <p:spPr>
          <a:xfrm flipH="1">
            <a:off x="8320251" y="4080273"/>
            <a:ext cx="716772" cy="3613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FF06DAF-A46F-4570-AA62-5C68BD668A99}"/>
              </a:ext>
            </a:extLst>
          </p:cNvPr>
          <p:cNvCxnSpPr>
            <a:cxnSpLocks/>
          </p:cNvCxnSpPr>
          <p:nvPr/>
        </p:nvCxnSpPr>
        <p:spPr>
          <a:xfrm>
            <a:off x="6920424" y="3155981"/>
            <a:ext cx="0" cy="493989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B367C70D-6216-4C8F-9929-9BEF6C3225A4}"/>
              </a:ext>
            </a:extLst>
          </p:cNvPr>
          <p:cNvSpPr txBox="1"/>
          <p:nvPr/>
        </p:nvSpPr>
        <p:spPr>
          <a:xfrm flipH="1">
            <a:off x="9050617" y="3271332"/>
            <a:ext cx="3308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Impact" panose="020B0806030902050204" pitchFamily="34" charset="0"/>
              </a:rPr>
              <a:t>JBOSS</a:t>
            </a:r>
            <a:endParaRPr lang="en-ZA" sz="4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F4D5CAFD-C0EF-4EA9-989A-39F6C87FBFB7}"/>
              </a:ext>
            </a:extLst>
          </p:cNvPr>
          <p:cNvCxnSpPr>
            <a:cxnSpLocks/>
          </p:cNvCxnSpPr>
          <p:nvPr/>
        </p:nvCxnSpPr>
        <p:spPr>
          <a:xfrm rot="10800000">
            <a:off x="3292591" y="4088129"/>
            <a:ext cx="15743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Flowchart: Connector 120">
            <a:extLst>
              <a:ext uri="{FF2B5EF4-FFF2-40B4-BE49-F238E27FC236}">
                <a16:creationId xmlns:a16="http://schemas.microsoft.com/office/drawing/2014/main" id="{68B9F185-64BD-4DD0-8CC1-A6634425C96A}"/>
              </a:ext>
            </a:extLst>
          </p:cNvPr>
          <p:cNvSpPr/>
          <p:nvPr/>
        </p:nvSpPr>
        <p:spPr>
          <a:xfrm rot="10800000">
            <a:off x="3082315" y="4005288"/>
            <a:ext cx="210276" cy="16390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D18556A-DB44-4962-93FA-64659C1B5A1A}"/>
              </a:ext>
            </a:extLst>
          </p:cNvPr>
          <p:cNvSpPr txBox="1"/>
          <p:nvPr/>
        </p:nvSpPr>
        <p:spPr>
          <a:xfrm>
            <a:off x="3241670" y="3392684"/>
            <a:ext cx="16837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Impact" panose="020B0806030902050204" pitchFamily="34" charset="0"/>
              </a:rPr>
              <a:t>SPRING </a:t>
            </a:r>
            <a:endParaRPr lang="en-ZA" sz="4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842961D-C4EF-465B-9553-AB2697E24430}"/>
              </a:ext>
            </a:extLst>
          </p:cNvPr>
          <p:cNvCxnSpPr>
            <a:cxnSpLocks/>
          </p:cNvCxnSpPr>
          <p:nvPr/>
        </p:nvCxnSpPr>
        <p:spPr>
          <a:xfrm>
            <a:off x="4860944" y="4087240"/>
            <a:ext cx="716772" cy="3613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A03A3B5E-4B9E-4D07-A381-851786D4C919}"/>
              </a:ext>
            </a:extLst>
          </p:cNvPr>
          <p:cNvSpPr txBox="1"/>
          <p:nvPr/>
        </p:nvSpPr>
        <p:spPr>
          <a:xfrm>
            <a:off x="3325275" y="4137002"/>
            <a:ext cx="1800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Impact" panose="020B0806030902050204" pitchFamily="34" charset="0"/>
              </a:rPr>
              <a:t> </a:t>
            </a:r>
            <a:endParaRPr lang="en-ZA" sz="1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0B95B233-B0D3-4157-94A2-D4A5327A4722}"/>
              </a:ext>
            </a:extLst>
          </p:cNvPr>
          <p:cNvGrpSpPr/>
          <p:nvPr/>
        </p:nvGrpSpPr>
        <p:grpSpPr>
          <a:xfrm>
            <a:off x="2505245" y="3486156"/>
            <a:ext cx="608917" cy="544175"/>
            <a:chOff x="3204572" y="2050942"/>
            <a:chExt cx="608917" cy="544175"/>
          </a:xfrm>
        </p:grpSpPr>
        <p:sp>
          <p:nvSpPr>
            <p:cNvPr id="145" name="Flowchart: Delay 144">
              <a:extLst>
                <a:ext uri="{FF2B5EF4-FFF2-40B4-BE49-F238E27FC236}">
                  <a16:creationId xmlns:a16="http://schemas.microsoft.com/office/drawing/2014/main" id="{A8307CE0-8EEA-4670-96BB-631CD9B4D193}"/>
                </a:ext>
              </a:extLst>
            </p:cNvPr>
            <p:cNvSpPr/>
            <p:nvPr/>
          </p:nvSpPr>
          <p:spPr>
            <a:xfrm>
              <a:off x="3204572" y="2050942"/>
              <a:ext cx="99206" cy="163814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C23783E1-856B-436C-A62E-CBCA9E476D0C}"/>
                </a:ext>
              </a:extLst>
            </p:cNvPr>
            <p:cNvCxnSpPr>
              <a:cxnSpLocks/>
            </p:cNvCxnSpPr>
            <p:nvPr/>
          </p:nvCxnSpPr>
          <p:spPr>
            <a:xfrm>
              <a:off x="3242052" y="2077150"/>
              <a:ext cx="571437" cy="5179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170" name="Picture 2" descr="Spring Logo Icon - Free Download, PNG and Vector">
            <a:extLst>
              <a:ext uri="{FF2B5EF4-FFF2-40B4-BE49-F238E27FC236}">
                <a16:creationId xmlns:a16="http://schemas.microsoft.com/office/drawing/2014/main" id="{2B14E2FA-110C-496F-B3E3-908CDE46C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798" y="3112014"/>
            <a:ext cx="963406" cy="96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0AEC105-96BD-41CD-B8BA-B3F827CC5B64}"/>
              </a:ext>
            </a:extLst>
          </p:cNvPr>
          <p:cNvCxnSpPr>
            <a:cxnSpLocks/>
          </p:cNvCxnSpPr>
          <p:nvPr/>
        </p:nvCxnSpPr>
        <p:spPr>
          <a:xfrm flipH="1">
            <a:off x="6589382" y="3649970"/>
            <a:ext cx="648499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CEC80E7-07DF-4CCB-A0DC-366A436C08BB}"/>
              </a:ext>
            </a:extLst>
          </p:cNvPr>
          <p:cNvCxnSpPr>
            <a:cxnSpLocks/>
          </p:cNvCxnSpPr>
          <p:nvPr/>
        </p:nvCxnSpPr>
        <p:spPr>
          <a:xfrm>
            <a:off x="5866324" y="4784080"/>
            <a:ext cx="0" cy="68700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26A09A25-4B5D-48EF-A6E6-FAE7AF2A6C09}"/>
              </a:ext>
            </a:extLst>
          </p:cNvPr>
          <p:cNvCxnSpPr>
            <a:cxnSpLocks/>
          </p:cNvCxnSpPr>
          <p:nvPr/>
        </p:nvCxnSpPr>
        <p:spPr>
          <a:xfrm flipH="1">
            <a:off x="5545725" y="5471080"/>
            <a:ext cx="648499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3320DA2E-E0B3-45A5-BEC5-1E3E326DB1B3}"/>
              </a:ext>
            </a:extLst>
          </p:cNvPr>
          <p:cNvGrpSpPr/>
          <p:nvPr/>
        </p:nvGrpSpPr>
        <p:grpSpPr>
          <a:xfrm rot="10800000">
            <a:off x="5541206" y="5633665"/>
            <a:ext cx="648499" cy="1048830"/>
            <a:chOff x="8216546" y="4347421"/>
            <a:chExt cx="648499" cy="1048830"/>
          </a:xfrm>
        </p:grpSpPr>
        <p:sp>
          <p:nvSpPr>
            <p:cNvPr id="150" name="Flowchart: Connector 149">
              <a:extLst>
                <a:ext uri="{FF2B5EF4-FFF2-40B4-BE49-F238E27FC236}">
                  <a16:creationId xmlns:a16="http://schemas.microsoft.com/office/drawing/2014/main" id="{37801092-C291-41BF-9316-34B70F7B1D30}"/>
                </a:ext>
              </a:extLst>
            </p:cNvPr>
            <p:cNvSpPr/>
            <p:nvPr/>
          </p:nvSpPr>
          <p:spPr>
            <a:xfrm>
              <a:off x="8295621" y="4347421"/>
              <a:ext cx="501757" cy="364780"/>
            </a:xfrm>
            <a:prstGeom prst="flowChartConnector">
              <a:avLst/>
            </a:prstGeom>
            <a:noFill/>
            <a:ln w="127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51" name="Flowchart: Connector 150">
              <a:extLst>
                <a:ext uri="{FF2B5EF4-FFF2-40B4-BE49-F238E27FC236}">
                  <a16:creationId xmlns:a16="http://schemas.microsoft.com/office/drawing/2014/main" id="{A263C033-0B77-41DC-A4DC-A937697BF64F}"/>
                </a:ext>
              </a:extLst>
            </p:cNvPr>
            <p:cNvSpPr/>
            <p:nvPr/>
          </p:nvSpPr>
          <p:spPr>
            <a:xfrm rot="10800000">
              <a:off x="8362890" y="4403950"/>
              <a:ext cx="339672" cy="236664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9C1E012-EB48-419C-829F-6D894DF3BC60}"/>
                </a:ext>
              </a:extLst>
            </p:cNvPr>
            <p:cNvCxnSpPr>
              <a:cxnSpLocks/>
            </p:cNvCxnSpPr>
            <p:nvPr/>
          </p:nvCxnSpPr>
          <p:spPr>
            <a:xfrm>
              <a:off x="8540796" y="4709251"/>
              <a:ext cx="0" cy="68700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01FC1BBA-D62E-420F-B6EF-2B43C95DD9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6546" y="5383551"/>
              <a:ext cx="648499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68E04931-AA24-41FE-B6E7-C04E881542DC}"/>
              </a:ext>
            </a:extLst>
          </p:cNvPr>
          <p:cNvCxnSpPr>
            <a:cxnSpLocks/>
          </p:cNvCxnSpPr>
          <p:nvPr/>
        </p:nvCxnSpPr>
        <p:spPr>
          <a:xfrm>
            <a:off x="6807235" y="6062341"/>
            <a:ext cx="4037302" cy="52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Flowchart: Connector 154">
            <a:extLst>
              <a:ext uri="{FF2B5EF4-FFF2-40B4-BE49-F238E27FC236}">
                <a16:creationId xmlns:a16="http://schemas.microsoft.com/office/drawing/2014/main" id="{49C781F8-8F95-4702-B550-261BC9B08130}"/>
              </a:ext>
            </a:extLst>
          </p:cNvPr>
          <p:cNvSpPr/>
          <p:nvPr/>
        </p:nvSpPr>
        <p:spPr>
          <a:xfrm rot="10800000" flipH="1">
            <a:off x="10844537" y="5986569"/>
            <a:ext cx="210276" cy="16390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E0D0ECFE-514A-4B75-8128-1251EE7FC5AA}"/>
              </a:ext>
            </a:extLst>
          </p:cNvPr>
          <p:cNvCxnSpPr>
            <a:cxnSpLocks/>
          </p:cNvCxnSpPr>
          <p:nvPr/>
        </p:nvCxnSpPr>
        <p:spPr>
          <a:xfrm flipH="1">
            <a:off x="6189704" y="6062341"/>
            <a:ext cx="628313" cy="3269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BC645383-5131-4141-970B-266E5E6AAA9D}"/>
              </a:ext>
            </a:extLst>
          </p:cNvPr>
          <p:cNvSpPr txBox="1"/>
          <p:nvPr/>
        </p:nvSpPr>
        <p:spPr>
          <a:xfrm flipH="1">
            <a:off x="6791834" y="5155572"/>
            <a:ext cx="45543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Impact" panose="020B0806030902050204" pitchFamily="34" charset="0"/>
              </a:rPr>
              <a:t>MICROSERVICES</a:t>
            </a:r>
            <a:endParaRPr lang="en-ZA" sz="4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129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5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BB42AD-0FEE-4591-8CAA-3DBDCBD7D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110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5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3E1D9B0-A12A-4E92-B61A-D4A28CDA2CF4}"/>
              </a:ext>
            </a:extLst>
          </p:cNvPr>
          <p:cNvGrpSpPr/>
          <p:nvPr/>
        </p:nvGrpSpPr>
        <p:grpSpPr>
          <a:xfrm>
            <a:off x="1589798" y="-4771565"/>
            <a:ext cx="10769333" cy="11454060"/>
            <a:chOff x="1589798" y="-4771565"/>
            <a:chExt cx="10769333" cy="1145406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D7B3DDD-F768-4000-91CC-5E5F1E19EDBF}"/>
                </a:ext>
              </a:extLst>
            </p:cNvPr>
            <p:cNvCxnSpPr>
              <a:cxnSpLocks/>
              <a:stCxn id="9" idx="4"/>
            </p:cNvCxnSpPr>
            <p:nvPr/>
          </p:nvCxnSpPr>
          <p:spPr>
            <a:xfrm flipH="1">
              <a:off x="5875200" y="-4394800"/>
              <a:ext cx="1" cy="648674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55CF3792-B0CD-4DA7-B1FB-776F909836DA}"/>
                </a:ext>
              </a:extLst>
            </p:cNvPr>
            <p:cNvSpPr/>
            <p:nvPr/>
          </p:nvSpPr>
          <p:spPr>
            <a:xfrm>
              <a:off x="5705363" y="-4693580"/>
              <a:ext cx="339672" cy="236664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3AEE063D-188D-4AE9-9719-F3E597460666}"/>
                </a:ext>
              </a:extLst>
            </p:cNvPr>
            <p:cNvSpPr/>
            <p:nvPr/>
          </p:nvSpPr>
          <p:spPr>
            <a:xfrm>
              <a:off x="5624322" y="-4771565"/>
              <a:ext cx="501757" cy="376765"/>
            </a:xfrm>
            <a:prstGeom prst="flowChartConnector">
              <a:avLst/>
            </a:prstGeom>
            <a:noFill/>
            <a:ln w="127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A195F7F-9654-46D1-B1E8-6DD3E71509F1}"/>
                </a:ext>
              </a:extLst>
            </p:cNvPr>
            <p:cNvCxnSpPr>
              <a:cxnSpLocks/>
            </p:cNvCxnSpPr>
            <p:nvPr/>
          </p:nvCxnSpPr>
          <p:spPr>
            <a:xfrm>
              <a:off x="6126078" y="-4433127"/>
              <a:ext cx="529463" cy="3613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6C23DAA-C83B-4451-934C-C1A5B27BA2E1}"/>
                </a:ext>
              </a:extLst>
            </p:cNvPr>
            <p:cNvCxnSpPr>
              <a:cxnSpLocks/>
            </p:cNvCxnSpPr>
            <p:nvPr/>
          </p:nvCxnSpPr>
          <p:spPr>
            <a:xfrm>
              <a:off x="6655542" y="-4071734"/>
              <a:ext cx="116292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9E836C9-6C17-4D40-BDC6-AD4C607FA7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0951" y="-3746126"/>
              <a:ext cx="648499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5B42A69-D348-4A67-AF06-CF59D979BB08}"/>
                </a:ext>
              </a:extLst>
            </p:cNvPr>
            <p:cNvSpPr txBox="1"/>
            <p:nvPr/>
          </p:nvSpPr>
          <p:spPr>
            <a:xfrm>
              <a:off x="6675249" y="-4470488"/>
              <a:ext cx="1964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Impact" panose="020B0806030902050204" pitchFamily="34" charset="0"/>
                </a:rPr>
                <a:t>MONOLITHIC</a:t>
              </a:r>
              <a:endParaRPr lang="en-ZA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84804166-A2F0-472F-82E0-A4F5F44E43B0}"/>
                </a:ext>
              </a:extLst>
            </p:cNvPr>
            <p:cNvSpPr/>
            <p:nvPr/>
          </p:nvSpPr>
          <p:spPr>
            <a:xfrm>
              <a:off x="7808228" y="-4121828"/>
              <a:ext cx="168960" cy="1001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5FABCB2-86BB-4E7D-BEB5-B95D3F75E778}"/>
                </a:ext>
              </a:extLst>
            </p:cNvPr>
            <p:cNvSpPr txBox="1"/>
            <p:nvPr/>
          </p:nvSpPr>
          <p:spPr>
            <a:xfrm>
              <a:off x="6675249" y="-3993689"/>
              <a:ext cx="20256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Impact" panose="020B0806030902050204" pitchFamily="34" charset="0"/>
                </a:rPr>
                <a:t>APPLICATION</a:t>
              </a:r>
              <a:endParaRPr lang="en-ZA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30FAAD-554D-4F84-8EDF-7B4CBD6987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6324" y="-3613735"/>
              <a:ext cx="8875" cy="656838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DAE4244-9F89-4A28-A5DD-B8B8425B0937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5550950" y="-3588335"/>
              <a:ext cx="648499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21EF130-660F-42D8-9BC5-36259C392FC4}"/>
                </a:ext>
              </a:extLst>
            </p:cNvPr>
            <p:cNvGrpSpPr/>
            <p:nvPr/>
          </p:nvGrpSpPr>
          <p:grpSpPr>
            <a:xfrm>
              <a:off x="5547608" y="-2967384"/>
              <a:ext cx="653153" cy="460075"/>
              <a:chOff x="5199576" y="4805475"/>
              <a:chExt cx="972064" cy="979779"/>
            </a:xfrm>
          </p:grpSpPr>
          <p:sp>
            <p:nvSpPr>
              <p:cNvPr id="21" name="Flowchart: Connector 20">
                <a:extLst>
                  <a:ext uri="{FF2B5EF4-FFF2-40B4-BE49-F238E27FC236}">
                    <a16:creationId xmlns:a16="http://schemas.microsoft.com/office/drawing/2014/main" id="{941082A4-F631-48A9-BCDB-198437B5EA3E}"/>
                  </a:ext>
                </a:extLst>
              </p:cNvPr>
              <p:cNvSpPr/>
              <p:nvPr/>
            </p:nvSpPr>
            <p:spPr>
              <a:xfrm rot="10800000">
                <a:off x="5434358" y="5032259"/>
                <a:ext cx="505521" cy="504000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7" name="Arrow: Curved Right 26">
                <a:extLst>
                  <a:ext uri="{FF2B5EF4-FFF2-40B4-BE49-F238E27FC236}">
                    <a16:creationId xmlns:a16="http://schemas.microsoft.com/office/drawing/2014/main" id="{C937E15A-5049-45CB-B7F3-A9363B8A9785}"/>
                  </a:ext>
                </a:extLst>
              </p:cNvPr>
              <p:cNvSpPr/>
              <p:nvPr/>
            </p:nvSpPr>
            <p:spPr>
              <a:xfrm>
                <a:off x="5199576" y="4838692"/>
                <a:ext cx="399791" cy="946562"/>
              </a:xfrm>
              <a:prstGeom prst="curved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Arrow: Curved Right 30">
                <a:extLst>
                  <a:ext uri="{FF2B5EF4-FFF2-40B4-BE49-F238E27FC236}">
                    <a16:creationId xmlns:a16="http://schemas.microsoft.com/office/drawing/2014/main" id="{F8021883-E8AE-4A6A-97E6-F59040D0C7D3}"/>
                  </a:ext>
                </a:extLst>
              </p:cNvPr>
              <p:cNvSpPr/>
              <p:nvPr/>
            </p:nvSpPr>
            <p:spPr>
              <a:xfrm rot="10800000">
                <a:off x="5771849" y="4805475"/>
                <a:ext cx="399791" cy="946562"/>
              </a:xfrm>
              <a:prstGeom prst="curved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AE5CC91-6E57-4394-B064-4DC83FBB242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855286" y="-3221699"/>
              <a:ext cx="116292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Flowchart: Connector 37">
              <a:extLst>
                <a:ext uri="{FF2B5EF4-FFF2-40B4-BE49-F238E27FC236}">
                  <a16:creationId xmlns:a16="http://schemas.microsoft.com/office/drawing/2014/main" id="{2BB3B25C-D492-4B6C-B2BA-B1153E76CA74}"/>
                </a:ext>
              </a:extLst>
            </p:cNvPr>
            <p:cNvSpPr/>
            <p:nvPr/>
          </p:nvSpPr>
          <p:spPr>
            <a:xfrm rot="10800000">
              <a:off x="3696566" y="-3271791"/>
              <a:ext cx="168960" cy="1001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425AA7F-BFE8-4498-AF7C-75F81129E6B9}"/>
                </a:ext>
              </a:extLst>
            </p:cNvPr>
            <p:cNvCxnSpPr>
              <a:cxnSpLocks/>
            </p:cNvCxnSpPr>
            <p:nvPr/>
          </p:nvCxnSpPr>
          <p:spPr>
            <a:xfrm>
              <a:off x="5018212" y="-3221699"/>
              <a:ext cx="529463" cy="3613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0612716-2751-4C56-AE8F-87CE97CA725C}"/>
                </a:ext>
              </a:extLst>
            </p:cNvPr>
            <p:cNvSpPr txBox="1"/>
            <p:nvPr/>
          </p:nvSpPr>
          <p:spPr>
            <a:xfrm>
              <a:off x="3850658" y="-3605094"/>
              <a:ext cx="1368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Impact" panose="020B0806030902050204" pitchFamily="34" charset="0"/>
                </a:rPr>
                <a:t>CONTINUOUS</a:t>
              </a:r>
              <a:endParaRPr lang="en-ZA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C819371-EB2C-497F-9677-EE1B8D704A40}"/>
                </a:ext>
              </a:extLst>
            </p:cNvPr>
            <p:cNvSpPr txBox="1"/>
            <p:nvPr/>
          </p:nvSpPr>
          <p:spPr>
            <a:xfrm>
              <a:off x="3860287" y="-3159146"/>
              <a:ext cx="1368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Impact" panose="020B0806030902050204" pitchFamily="34" charset="0"/>
                </a:rPr>
                <a:t>INTEGRATION</a:t>
              </a:r>
              <a:endParaRPr lang="en-ZA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E6BC52C-79C0-476C-A79D-E70BCE4986D1}"/>
                </a:ext>
              </a:extLst>
            </p:cNvPr>
            <p:cNvCxnSpPr>
              <a:cxnSpLocks/>
            </p:cNvCxnSpPr>
            <p:nvPr/>
          </p:nvCxnSpPr>
          <p:spPr>
            <a:xfrm>
              <a:off x="5866324" y="-2485805"/>
              <a:ext cx="0" cy="68700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145A9D5-41F0-4C8B-B74F-C85054BF63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2074" y="-1811505"/>
              <a:ext cx="648499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88ED401-0C62-4068-A31F-6191E916D3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2074" y="-1657030"/>
              <a:ext cx="648499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92FC622-B8AD-4D8B-93C0-0A933EC724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4729" y="-1681769"/>
              <a:ext cx="628353" cy="607066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CEA8F9B-67C6-4EC5-8FB7-207BB9B0C2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39565" y="-1681769"/>
              <a:ext cx="628353" cy="607066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C82A134E-3E99-4F12-9D1D-F69B40AD3EB7}"/>
                </a:ext>
              </a:extLst>
            </p:cNvPr>
            <p:cNvSpPr/>
            <p:nvPr/>
          </p:nvSpPr>
          <p:spPr>
            <a:xfrm>
              <a:off x="4522661" y="-1087995"/>
              <a:ext cx="501757" cy="364780"/>
            </a:xfrm>
            <a:prstGeom prst="flowChartConnector">
              <a:avLst/>
            </a:prstGeom>
            <a:noFill/>
            <a:ln w="127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pic>
          <p:nvPicPr>
            <p:cNvPr id="1026" name="Picture 2" descr="South African R5 circulation coin gets a new face">
              <a:extLst>
                <a:ext uri="{FF2B5EF4-FFF2-40B4-BE49-F238E27FC236}">
                  <a16:creationId xmlns:a16="http://schemas.microsoft.com/office/drawing/2014/main" id="{C96B6E35-E73D-4FA6-92BA-225D666675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9158" y="-1051544"/>
              <a:ext cx="568762" cy="302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Flowchart: Connector 38">
              <a:extLst>
                <a:ext uri="{FF2B5EF4-FFF2-40B4-BE49-F238E27FC236}">
                  <a16:creationId xmlns:a16="http://schemas.microsoft.com/office/drawing/2014/main" id="{7B015023-BF5B-4F51-ACD9-2C95E06D2A6A}"/>
                </a:ext>
              </a:extLst>
            </p:cNvPr>
            <p:cNvSpPr/>
            <p:nvPr/>
          </p:nvSpPr>
          <p:spPr>
            <a:xfrm>
              <a:off x="6675249" y="-1085045"/>
              <a:ext cx="501757" cy="364780"/>
            </a:xfrm>
            <a:prstGeom prst="flowChartConnector">
              <a:avLst/>
            </a:prstGeom>
            <a:noFill/>
            <a:ln w="127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1B73F53-A6E7-42E1-B7E5-8ADD750D38B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802184" y="-1400631"/>
              <a:ext cx="116292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Flowchart: Connector 44">
              <a:extLst>
                <a:ext uri="{FF2B5EF4-FFF2-40B4-BE49-F238E27FC236}">
                  <a16:creationId xmlns:a16="http://schemas.microsoft.com/office/drawing/2014/main" id="{E548AED9-0C14-4A74-9FC6-79021023A491}"/>
                </a:ext>
              </a:extLst>
            </p:cNvPr>
            <p:cNvSpPr/>
            <p:nvPr/>
          </p:nvSpPr>
          <p:spPr>
            <a:xfrm rot="10800000">
              <a:off x="2643464" y="-1450724"/>
              <a:ext cx="168960" cy="1001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E239FF4-D942-4D1F-9B9C-0B2B5F01A4B8}"/>
                </a:ext>
              </a:extLst>
            </p:cNvPr>
            <p:cNvSpPr txBox="1"/>
            <p:nvPr/>
          </p:nvSpPr>
          <p:spPr>
            <a:xfrm>
              <a:off x="2857273" y="-1798805"/>
              <a:ext cx="12576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Impact" panose="020B0806030902050204" pitchFamily="34" charset="0"/>
                </a:rPr>
                <a:t>BUSINESS</a:t>
              </a:r>
              <a:r>
                <a:rPr lang="en-US" sz="1600" dirty="0">
                  <a:solidFill>
                    <a:schemeClr val="bg1"/>
                  </a:solidFill>
                  <a:latin typeface="Impact" panose="020B0806030902050204" pitchFamily="34" charset="0"/>
                </a:rPr>
                <a:t> </a:t>
              </a:r>
              <a:endParaRPr lang="en-ZA" sz="1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BA96E58-BBD4-4F22-B7A6-28CA7C74248D}"/>
                </a:ext>
              </a:extLst>
            </p:cNvPr>
            <p:cNvCxnSpPr>
              <a:cxnSpLocks/>
            </p:cNvCxnSpPr>
            <p:nvPr/>
          </p:nvCxnSpPr>
          <p:spPr>
            <a:xfrm>
              <a:off x="3960690" y="-1401520"/>
              <a:ext cx="529463" cy="3613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2D6076B-6813-4047-87F9-8F486CD7E068}"/>
                </a:ext>
              </a:extLst>
            </p:cNvPr>
            <p:cNvGrpSpPr/>
            <p:nvPr/>
          </p:nvGrpSpPr>
          <p:grpSpPr>
            <a:xfrm flipH="1">
              <a:off x="7210224" y="-1798804"/>
              <a:ext cx="1858772" cy="758676"/>
              <a:chOff x="7769206" y="4458194"/>
              <a:chExt cx="2006129" cy="1087376"/>
            </a:xfrm>
          </p:grpSpPr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21BDCCBE-0AE4-41F4-B365-6D513E2202B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953550" y="5028877"/>
                <a:ext cx="125511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Flowchart: Connector 49">
                <a:extLst>
                  <a:ext uri="{FF2B5EF4-FFF2-40B4-BE49-F238E27FC236}">
                    <a16:creationId xmlns:a16="http://schemas.microsoft.com/office/drawing/2014/main" id="{250DC244-0ADD-45B8-A19D-A15B8818B9E0}"/>
                  </a:ext>
                </a:extLst>
              </p:cNvPr>
              <p:cNvSpPr/>
              <p:nvPr/>
            </p:nvSpPr>
            <p:spPr>
              <a:xfrm rot="10800000">
                <a:off x="7782247" y="4957082"/>
                <a:ext cx="182355" cy="143592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80E1E05-73D3-4C1D-AC70-9D9AF65763C8}"/>
                  </a:ext>
                </a:extLst>
              </p:cNvPr>
              <p:cNvSpPr txBox="1"/>
              <p:nvPr/>
            </p:nvSpPr>
            <p:spPr>
              <a:xfrm>
                <a:off x="7769206" y="4458194"/>
                <a:ext cx="1494456" cy="529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INNOVATION</a:t>
                </a:r>
                <a:r>
                  <a:rPr lang="en-US" sz="1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 </a:t>
                </a:r>
                <a:endParaRPr lang="en-ZA" sz="1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1B4ACFED-164D-4D89-9B35-87F12EDA99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03898" y="5027603"/>
                <a:ext cx="571437" cy="51796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Flowchart: Connector 52">
              <a:extLst>
                <a:ext uri="{FF2B5EF4-FFF2-40B4-BE49-F238E27FC236}">
                  <a16:creationId xmlns:a16="http://schemas.microsoft.com/office/drawing/2014/main" id="{B1210645-C613-4A0A-80DB-872FDB904EE0}"/>
                </a:ext>
              </a:extLst>
            </p:cNvPr>
            <p:cNvSpPr/>
            <p:nvPr/>
          </p:nvSpPr>
          <p:spPr>
            <a:xfrm rot="10800000">
              <a:off x="6742518" y="-1028516"/>
              <a:ext cx="339672" cy="236664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75FAC24-BBFC-4004-85D8-12E4E5B49F4B}"/>
                </a:ext>
              </a:extLst>
            </p:cNvPr>
            <p:cNvCxnSpPr>
              <a:cxnSpLocks/>
            </p:cNvCxnSpPr>
            <p:nvPr/>
          </p:nvCxnSpPr>
          <p:spPr>
            <a:xfrm>
              <a:off x="6920424" y="-723215"/>
              <a:ext cx="0" cy="68700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7083F90-EADA-40FF-8349-8333A86DAC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6174" y="-48915"/>
              <a:ext cx="648499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DC3DB0D-82C4-4B53-AD44-A0F0B3E86E16}"/>
                </a:ext>
              </a:extLst>
            </p:cNvPr>
            <p:cNvCxnSpPr>
              <a:cxnSpLocks/>
            </p:cNvCxnSpPr>
            <p:nvPr/>
          </p:nvCxnSpPr>
          <p:spPr>
            <a:xfrm>
              <a:off x="4761424" y="-723215"/>
              <a:ext cx="0" cy="68700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2CA980D-F537-4757-8B90-69C117B41B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37174" y="-48915"/>
              <a:ext cx="648499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E034FDE-C696-48D6-8F81-3828BACA6E46}"/>
                </a:ext>
              </a:extLst>
            </p:cNvPr>
            <p:cNvGrpSpPr/>
            <p:nvPr/>
          </p:nvGrpSpPr>
          <p:grpSpPr>
            <a:xfrm rot="10800000">
              <a:off x="6589384" y="110720"/>
              <a:ext cx="648499" cy="1048830"/>
              <a:chOff x="8216546" y="4347421"/>
              <a:chExt cx="648499" cy="1048830"/>
            </a:xfrm>
          </p:grpSpPr>
          <p:sp>
            <p:nvSpPr>
              <p:cNvPr id="56" name="Flowchart: Connector 55">
                <a:extLst>
                  <a:ext uri="{FF2B5EF4-FFF2-40B4-BE49-F238E27FC236}">
                    <a16:creationId xmlns:a16="http://schemas.microsoft.com/office/drawing/2014/main" id="{077B4F39-39D3-40BF-8033-6A58C1D5B868}"/>
                  </a:ext>
                </a:extLst>
              </p:cNvPr>
              <p:cNvSpPr/>
              <p:nvPr/>
            </p:nvSpPr>
            <p:spPr>
              <a:xfrm>
                <a:off x="8295621" y="4347421"/>
                <a:ext cx="501757" cy="364780"/>
              </a:xfrm>
              <a:prstGeom prst="flowChartConnector">
                <a:avLst/>
              </a:prstGeom>
              <a:noFill/>
              <a:ln w="1270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57" name="Flowchart: Connector 56">
                <a:extLst>
                  <a:ext uri="{FF2B5EF4-FFF2-40B4-BE49-F238E27FC236}">
                    <a16:creationId xmlns:a16="http://schemas.microsoft.com/office/drawing/2014/main" id="{9C344FD4-547D-44F2-A924-F53733D4A014}"/>
                  </a:ext>
                </a:extLst>
              </p:cNvPr>
              <p:cNvSpPr/>
              <p:nvPr/>
            </p:nvSpPr>
            <p:spPr>
              <a:xfrm rot="10800000">
                <a:off x="8362890" y="4403950"/>
                <a:ext cx="339672" cy="236664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83571CD1-12D2-4E21-9315-E22C866A79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40796" y="4709251"/>
                <a:ext cx="0" cy="687000"/>
              </a:xfrm>
              <a:prstGeom prst="line">
                <a:avLst/>
              </a:prstGeom>
              <a:ln w="1270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1449285E-0298-4647-8748-65428609AC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16546" y="5383551"/>
                <a:ext cx="648499" cy="0"/>
              </a:xfrm>
              <a:prstGeom prst="line">
                <a:avLst/>
              </a:prstGeom>
              <a:ln w="1270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39C2F6B-06DD-4BFD-8B59-1266FE8E2AEA}"/>
                </a:ext>
              </a:extLst>
            </p:cNvPr>
            <p:cNvGrpSpPr/>
            <p:nvPr/>
          </p:nvGrpSpPr>
          <p:grpSpPr>
            <a:xfrm rot="10800000">
              <a:off x="4431559" y="110720"/>
              <a:ext cx="648499" cy="1048830"/>
              <a:chOff x="8216546" y="4347421"/>
              <a:chExt cx="648499" cy="1048830"/>
            </a:xfrm>
          </p:grpSpPr>
          <p:sp>
            <p:nvSpPr>
              <p:cNvPr id="61" name="Flowchart: Connector 60">
                <a:extLst>
                  <a:ext uri="{FF2B5EF4-FFF2-40B4-BE49-F238E27FC236}">
                    <a16:creationId xmlns:a16="http://schemas.microsoft.com/office/drawing/2014/main" id="{3AAADC32-0E73-4D55-959B-82FDD93955C6}"/>
                  </a:ext>
                </a:extLst>
              </p:cNvPr>
              <p:cNvSpPr/>
              <p:nvPr/>
            </p:nvSpPr>
            <p:spPr>
              <a:xfrm>
                <a:off x="8295621" y="4347421"/>
                <a:ext cx="501757" cy="364780"/>
              </a:xfrm>
              <a:prstGeom prst="flowChartConnector">
                <a:avLst/>
              </a:prstGeom>
              <a:noFill/>
              <a:ln w="1270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62" name="Flowchart: Connector 61">
                <a:extLst>
                  <a:ext uri="{FF2B5EF4-FFF2-40B4-BE49-F238E27FC236}">
                    <a16:creationId xmlns:a16="http://schemas.microsoft.com/office/drawing/2014/main" id="{2727BA05-CAB7-4CEE-A2ED-F2665CC5E990}"/>
                  </a:ext>
                </a:extLst>
              </p:cNvPr>
              <p:cNvSpPr/>
              <p:nvPr/>
            </p:nvSpPr>
            <p:spPr>
              <a:xfrm rot="10800000">
                <a:off x="8362890" y="4403950"/>
                <a:ext cx="339672" cy="236664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F065F8E1-A402-4A79-8476-89C1627A5B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40796" y="4709251"/>
                <a:ext cx="0" cy="687000"/>
              </a:xfrm>
              <a:prstGeom prst="line">
                <a:avLst/>
              </a:prstGeom>
              <a:ln w="1270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6FF8E58D-83BC-4671-9496-64DAF69576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16546" y="5383551"/>
                <a:ext cx="648499" cy="0"/>
              </a:xfrm>
              <a:prstGeom prst="line">
                <a:avLst/>
              </a:prstGeom>
              <a:ln w="1270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708E027-F9CF-4978-85DC-338FB82812CA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895751" y="473055"/>
              <a:ext cx="157433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lowchart: Connector 66">
              <a:extLst>
                <a:ext uri="{FF2B5EF4-FFF2-40B4-BE49-F238E27FC236}">
                  <a16:creationId xmlns:a16="http://schemas.microsoft.com/office/drawing/2014/main" id="{ECBC62D6-796F-4177-86B1-56264BDF3B39}"/>
                </a:ext>
              </a:extLst>
            </p:cNvPr>
            <p:cNvSpPr/>
            <p:nvPr/>
          </p:nvSpPr>
          <p:spPr>
            <a:xfrm rot="10800000" flipH="1">
              <a:off x="9470088" y="390214"/>
              <a:ext cx="210276" cy="16390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3423ED1-7A37-4205-BC71-0D96073630FF}"/>
                </a:ext>
              </a:extLst>
            </p:cNvPr>
            <p:cNvSpPr txBox="1"/>
            <p:nvPr/>
          </p:nvSpPr>
          <p:spPr>
            <a:xfrm flipH="1">
              <a:off x="7881118" y="10501"/>
              <a:ext cx="16837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CONTAINERS</a:t>
              </a:r>
              <a:r>
                <a:rPr lang="en-US" sz="1600" dirty="0">
                  <a:solidFill>
                    <a:schemeClr val="bg1"/>
                  </a:solidFill>
                  <a:latin typeface="Impact" panose="020B0806030902050204" pitchFamily="34" charset="0"/>
                </a:rPr>
                <a:t> </a:t>
              </a:r>
              <a:endParaRPr lang="en-ZA" sz="1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55FAD97-E5E2-4FE1-8EFE-D417464959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4963" y="472166"/>
              <a:ext cx="716772" cy="3613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9674A08-47BE-4FD2-979C-7900C46803E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185065" y="505245"/>
              <a:ext cx="157433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Flowchart: Connector 70">
              <a:extLst>
                <a:ext uri="{FF2B5EF4-FFF2-40B4-BE49-F238E27FC236}">
                  <a16:creationId xmlns:a16="http://schemas.microsoft.com/office/drawing/2014/main" id="{F82E0B66-CDD8-40B0-826C-DCBEAA6AE178}"/>
                </a:ext>
              </a:extLst>
            </p:cNvPr>
            <p:cNvSpPr/>
            <p:nvPr/>
          </p:nvSpPr>
          <p:spPr>
            <a:xfrm rot="10800000">
              <a:off x="1974789" y="422404"/>
              <a:ext cx="210276" cy="16390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503CF18-F5B1-4EB3-A12F-AC8D8B23EE97}"/>
                </a:ext>
              </a:extLst>
            </p:cNvPr>
            <p:cNvSpPr txBox="1"/>
            <p:nvPr/>
          </p:nvSpPr>
          <p:spPr>
            <a:xfrm>
              <a:off x="2228155" y="17810"/>
              <a:ext cx="16837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MODEL</a:t>
              </a:r>
              <a:r>
                <a:rPr lang="en-US" sz="1600" dirty="0">
                  <a:solidFill>
                    <a:schemeClr val="bg1"/>
                  </a:solidFill>
                  <a:latin typeface="Impact" panose="020B0806030902050204" pitchFamily="34" charset="0"/>
                </a:rPr>
                <a:t> </a:t>
              </a:r>
              <a:endParaRPr lang="en-ZA" sz="1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F66061D-65AC-49EC-8973-6AAA027BF067}"/>
                </a:ext>
              </a:extLst>
            </p:cNvPr>
            <p:cNvCxnSpPr>
              <a:cxnSpLocks/>
            </p:cNvCxnSpPr>
            <p:nvPr/>
          </p:nvCxnSpPr>
          <p:spPr>
            <a:xfrm>
              <a:off x="3753418" y="504356"/>
              <a:ext cx="716772" cy="3613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10F49D2-960C-40FE-9524-62989CFBE3FC}"/>
                </a:ext>
              </a:extLst>
            </p:cNvPr>
            <p:cNvSpPr txBox="1"/>
            <p:nvPr/>
          </p:nvSpPr>
          <p:spPr>
            <a:xfrm>
              <a:off x="2217749" y="554118"/>
              <a:ext cx="1800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INTEGRATION</a:t>
              </a:r>
              <a:r>
                <a:rPr lang="en-US" sz="1600" dirty="0">
                  <a:solidFill>
                    <a:schemeClr val="bg1"/>
                  </a:solidFill>
                  <a:latin typeface="Impact" panose="020B0806030902050204" pitchFamily="34" charset="0"/>
                </a:rPr>
                <a:t> </a:t>
              </a:r>
              <a:endParaRPr lang="en-ZA" sz="1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D39A7EAE-2268-43ED-8CEF-C836D0C50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7375" y="-498279"/>
              <a:ext cx="859681" cy="851972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3D06B09-36F5-47DD-B7CA-5DC09A1A866F}"/>
                </a:ext>
              </a:extLst>
            </p:cNvPr>
            <p:cNvGrpSpPr/>
            <p:nvPr/>
          </p:nvGrpSpPr>
          <p:grpSpPr>
            <a:xfrm flipH="1">
              <a:off x="9651506" y="-154200"/>
              <a:ext cx="608917" cy="544175"/>
              <a:chOff x="3204572" y="2050942"/>
              <a:chExt cx="608917" cy="544175"/>
            </a:xfrm>
          </p:grpSpPr>
          <p:sp>
            <p:nvSpPr>
              <p:cNvPr id="76" name="Flowchart: Delay 75">
                <a:extLst>
                  <a:ext uri="{FF2B5EF4-FFF2-40B4-BE49-F238E27FC236}">
                    <a16:creationId xmlns:a16="http://schemas.microsoft.com/office/drawing/2014/main" id="{E3C46940-E4E0-4217-831F-418FA0CC287B}"/>
                  </a:ext>
                </a:extLst>
              </p:cNvPr>
              <p:cNvSpPr/>
              <p:nvPr/>
            </p:nvSpPr>
            <p:spPr>
              <a:xfrm>
                <a:off x="3204572" y="2050942"/>
                <a:ext cx="99206" cy="163814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D601E107-F0E0-43EB-B13D-6DB464B9F5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2052" y="2077150"/>
                <a:ext cx="571437" cy="51796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D9C0CE35-A911-4582-B5EE-6D78EEB7D25D}"/>
                </a:ext>
              </a:extLst>
            </p:cNvPr>
            <p:cNvGrpSpPr/>
            <p:nvPr/>
          </p:nvGrpSpPr>
          <p:grpSpPr>
            <a:xfrm>
              <a:off x="2661614" y="-3861873"/>
              <a:ext cx="1109683" cy="1238817"/>
              <a:chOff x="1974023" y="1474383"/>
              <a:chExt cx="1839466" cy="2183840"/>
            </a:xfrm>
          </p:grpSpPr>
          <p:sp>
            <p:nvSpPr>
              <p:cNvPr id="79" name="Flowchart: Delay 78">
                <a:extLst>
                  <a:ext uri="{FF2B5EF4-FFF2-40B4-BE49-F238E27FC236}">
                    <a16:creationId xmlns:a16="http://schemas.microsoft.com/office/drawing/2014/main" id="{67DDA5E9-B412-41CB-964C-4B5EFB60E920}"/>
                  </a:ext>
                </a:extLst>
              </p:cNvPr>
              <p:cNvSpPr/>
              <p:nvPr/>
            </p:nvSpPr>
            <p:spPr>
              <a:xfrm>
                <a:off x="3204572" y="2050942"/>
                <a:ext cx="99206" cy="163814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EC7EBD98-3158-4BFA-8F76-882128959F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2052" y="2077150"/>
                <a:ext cx="571437" cy="51796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1" name="Picture 6">
                <a:extLst>
                  <a:ext uri="{FF2B5EF4-FFF2-40B4-BE49-F238E27FC236}">
                    <a16:creationId xmlns:a16="http://schemas.microsoft.com/office/drawing/2014/main" id="{F7E10399-AC0C-45D1-AB0D-8AB5C50992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96748" y="1474383"/>
                <a:ext cx="946068" cy="13061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2" name="Flowchart: Delay 81">
                <a:extLst>
                  <a:ext uri="{FF2B5EF4-FFF2-40B4-BE49-F238E27FC236}">
                    <a16:creationId xmlns:a16="http://schemas.microsoft.com/office/drawing/2014/main" id="{AF328E28-134E-4FDF-A7CA-0C2E75AF6748}"/>
                  </a:ext>
                </a:extLst>
              </p:cNvPr>
              <p:cNvSpPr/>
              <p:nvPr/>
            </p:nvSpPr>
            <p:spPr>
              <a:xfrm>
                <a:off x="3204572" y="3125466"/>
                <a:ext cx="99206" cy="163814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078EF725-4205-4C29-BC28-F02AC9548E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54175" y="2627720"/>
                <a:ext cx="499968" cy="5470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4" name="Picture 8" descr="Apache Subversion - Wikipedia">
                <a:extLst>
                  <a:ext uri="{FF2B5EF4-FFF2-40B4-BE49-F238E27FC236}">
                    <a16:creationId xmlns:a16="http://schemas.microsoft.com/office/drawing/2014/main" id="{984228EB-FBE6-4583-89E7-2A4AFFD0BA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74023" y="2963805"/>
                <a:ext cx="1160587" cy="6944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85" name="Graphic 84" descr="Contract">
              <a:extLst>
                <a:ext uri="{FF2B5EF4-FFF2-40B4-BE49-F238E27FC236}">
                  <a16:creationId xmlns:a16="http://schemas.microsoft.com/office/drawing/2014/main" id="{B1CB5C02-836F-4A4C-9F94-B0963B15B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26135" y="-1545195"/>
              <a:ext cx="914400" cy="914400"/>
            </a:xfrm>
            <a:prstGeom prst="rect">
              <a:avLst/>
            </a:prstGeom>
          </p:spPr>
        </p:pic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19D625E-8CE8-4350-A3D5-A51FA61C40CF}"/>
                </a:ext>
              </a:extLst>
            </p:cNvPr>
            <p:cNvCxnSpPr>
              <a:cxnSpLocks/>
            </p:cNvCxnSpPr>
            <p:nvPr/>
          </p:nvCxnSpPr>
          <p:spPr>
            <a:xfrm>
              <a:off x="4755808" y="1218071"/>
              <a:ext cx="0" cy="68700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24A5769-FFBF-46D9-AA53-6B20654718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31558" y="1892371"/>
              <a:ext cx="648499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9CF3326-AE21-493A-BB05-B3195FED3210}"/>
                </a:ext>
              </a:extLst>
            </p:cNvPr>
            <p:cNvCxnSpPr>
              <a:cxnSpLocks/>
            </p:cNvCxnSpPr>
            <p:nvPr/>
          </p:nvCxnSpPr>
          <p:spPr>
            <a:xfrm>
              <a:off x="6920424" y="1232585"/>
              <a:ext cx="0" cy="68700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21A89997-762C-4C4A-952E-60402004C2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9825" y="1919585"/>
              <a:ext cx="648499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AC676FD9-BE92-470F-80C1-236655C3C322}"/>
                </a:ext>
              </a:extLst>
            </p:cNvPr>
            <p:cNvGrpSpPr/>
            <p:nvPr/>
          </p:nvGrpSpPr>
          <p:grpSpPr>
            <a:xfrm rot="10800000">
              <a:off x="6589384" y="2099540"/>
              <a:ext cx="648499" cy="1048830"/>
              <a:chOff x="8216546" y="4347421"/>
              <a:chExt cx="648499" cy="1048830"/>
            </a:xfrm>
          </p:grpSpPr>
          <p:sp>
            <p:nvSpPr>
              <p:cNvPr id="114" name="Flowchart: Connector 113">
                <a:extLst>
                  <a:ext uri="{FF2B5EF4-FFF2-40B4-BE49-F238E27FC236}">
                    <a16:creationId xmlns:a16="http://schemas.microsoft.com/office/drawing/2014/main" id="{979E7079-FB3A-4722-8ECF-21D52BF961D5}"/>
                  </a:ext>
                </a:extLst>
              </p:cNvPr>
              <p:cNvSpPr/>
              <p:nvPr/>
            </p:nvSpPr>
            <p:spPr>
              <a:xfrm>
                <a:off x="8295621" y="4347421"/>
                <a:ext cx="501757" cy="364780"/>
              </a:xfrm>
              <a:prstGeom prst="flowChartConnector">
                <a:avLst/>
              </a:prstGeom>
              <a:noFill/>
              <a:ln w="1270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15" name="Flowchart: Connector 114">
                <a:extLst>
                  <a:ext uri="{FF2B5EF4-FFF2-40B4-BE49-F238E27FC236}">
                    <a16:creationId xmlns:a16="http://schemas.microsoft.com/office/drawing/2014/main" id="{4F7AFE2C-31CB-4DD1-8187-41E0E6FD20B5}"/>
                  </a:ext>
                </a:extLst>
              </p:cNvPr>
              <p:cNvSpPr/>
              <p:nvPr/>
            </p:nvSpPr>
            <p:spPr>
              <a:xfrm rot="10800000">
                <a:off x="8362890" y="4403950"/>
                <a:ext cx="339672" cy="236664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CD373D28-1D58-4AB6-9F03-80A8FCB507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40796" y="4709251"/>
                <a:ext cx="0" cy="687000"/>
              </a:xfrm>
              <a:prstGeom prst="line">
                <a:avLst/>
              </a:prstGeom>
              <a:ln w="1270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2CE862B7-F8D9-4BBD-A901-B6126505D3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16546" y="5383551"/>
                <a:ext cx="648499" cy="0"/>
              </a:xfrm>
              <a:prstGeom prst="line">
                <a:avLst/>
              </a:prstGeom>
              <a:ln w="1270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C14B47B-8E57-45FA-AB0A-7A6850BB92F2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895751" y="2492605"/>
              <a:ext cx="157433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Flowchart: Connector 123">
              <a:extLst>
                <a:ext uri="{FF2B5EF4-FFF2-40B4-BE49-F238E27FC236}">
                  <a16:creationId xmlns:a16="http://schemas.microsoft.com/office/drawing/2014/main" id="{A1581386-DF47-4FE6-B80F-6DDDF23A2249}"/>
                </a:ext>
              </a:extLst>
            </p:cNvPr>
            <p:cNvSpPr/>
            <p:nvPr/>
          </p:nvSpPr>
          <p:spPr>
            <a:xfrm rot="10800000" flipH="1">
              <a:off x="9470088" y="2409764"/>
              <a:ext cx="210276" cy="16390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FF27B07-AFDF-446D-8644-7BB2E7E902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4963" y="2491716"/>
              <a:ext cx="716772" cy="3613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6A81A8F0-6242-4770-AC3B-9E33E6AA57B3}"/>
                </a:ext>
              </a:extLst>
            </p:cNvPr>
            <p:cNvSpPr txBox="1"/>
            <p:nvPr/>
          </p:nvSpPr>
          <p:spPr>
            <a:xfrm flipH="1">
              <a:off x="7805231" y="1555352"/>
              <a:ext cx="168379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bg1"/>
                  </a:solidFill>
                  <a:latin typeface="Impact" panose="020B0806030902050204" pitchFamily="34" charset="0"/>
                </a:rPr>
                <a:t>CICD</a:t>
              </a:r>
              <a:r>
                <a:rPr lang="en-US" sz="1600" dirty="0">
                  <a:solidFill>
                    <a:schemeClr val="bg1"/>
                  </a:solidFill>
                  <a:latin typeface="Impact" panose="020B0806030902050204" pitchFamily="34" charset="0"/>
                </a:rPr>
                <a:t> </a:t>
              </a:r>
              <a:endParaRPr lang="en-ZA" sz="1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pic>
          <p:nvPicPr>
            <p:cNvPr id="127" name="Picture 2" descr="Press kit | GitLab">
              <a:extLst>
                <a:ext uri="{FF2B5EF4-FFF2-40B4-BE49-F238E27FC236}">
                  <a16:creationId xmlns:a16="http://schemas.microsoft.com/office/drawing/2014/main" id="{BE0056FC-AECE-466C-9EE6-0E32E51491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22943" y="1232585"/>
              <a:ext cx="1353448" cy="1226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430CFF2E-2BD4-425A-8685-7539C1B4B908}"/>
                </a:ext>
              </a:extLst>
            </p:cNvPr>
            <p:cNvGrpSpPr/>
            <p:nvPr/>
          </p:nvGrpSpPr>
          <p:grpSpPr>
            <a:xfrm flipH="1">
              <a:off x="9651506" y="1865261"/>
              <a:ext cx="608917" cy="544175"/>
              <a:chOff x="3204572" y="2050942"/>
              <a:chExt cx="608917" cy="544175"/>
            </a:xfrm>
          </p:grpSpPr>
          <p:sp>
            <p:nvSpPr>
              <p:cNvPr id="129" name="Flowchart: Delay 128">
                <a:extLst>
                  <a:ext uri="{FF2B5EF4-FFF2-40B4-BE49-F238E27FC236}">
                    <a16:creationId xmlns:a16="http://schemas.microsoft.com/office/drawing/2014/main" id="{EEFAA4DC-E21F-4293-92B1-859FC36254A4}"/>
                  </a:ext>
                </a:extLst>
              </p:cNvPr>
              <p:cNvSpPr/>
              <p:nvPr/>
            </p:nvSpPr>
            <p:spPr>
              <a:xfrm>
                <a:off x="3204572" y="2050942"/>
                <a:ext cx="99206" cy="163814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55F75EF4-757B-457C-A29D-C0D47C78B4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2052" y="2077150"/>
                <a:ext cx="571437" cy="51796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09497ED1-F555-4914-82FB-09EB54455618}"/>
                </a:ext>
              </a:extLst>
            </p:cNvPr>
            <p:cNvGrpSpPr/>
            <p:nvPr/>
          </p:nvGrpSpPr>
          <p:grpSpPr>
            <a:xfrm rot="10800000">
              <a:off x="4440315" y="2063183"/>
              <a:ext cx="648499" cy="1048830"/>
              <a:chOff x="8216546" y="4347421"/>
              <a:chExt cx="648499" cy="1048830"/>
            </a:xfrm>
          </p:grpSpPr>
          <p:sp>
            <p:nvSpPr>
              <p:cNvPr id="132" name="Flowchart: Connector 131">
                <a:extLst>
                  <a:ext uri="{FF2B5EF4-FFF2-40B4-BE49-F238E27FC236}">
                    <a16:creationId xmlns:a16="http://schemas.microsoft.com/office/drawing/2014/main" id="{39CCC4A3-83DF-4D93-B585-347132E6B0AD}"/>
                  </a:ext>
                </a:extLst>
              </p:cNvPr>
              <p:cNvSpPr/>
              <p:nvPr/>
            </p:nvSpPr>
            <p:spPr>
              <a:xfrm>
                <a:off x="8295621" y="4347421"/>
                <a:ext cx="501757" cy="364780"/>
              </a:xfrm>
              <a:prstGeom prst="flowChartConnector">
                <a:avLst/>
              </a:prstGeom>
              <a:noFill/>
              <a:ln w="1270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33" name="Flowchart: Connector 132">
                <a:extLst>
                  <a:ext uri="{FF2B5EF4-FFF2-40B4-BE49-F238E27FC236}">
                    <a16:creationId xmlns:a16="http://schemas.microsoft.com/office/drawing/2014/main" id="{0D1FB6AD-3987-4616-AE91-150D6597B943}"/>
                  </a:ext>
                </a:extLst>
              </p:cNvPr>
              <p:cNvSpPr/>
              <p:nvPr/>
            </p:nvSpPr>
            <p:spPr>
              <a:xfrm rot="10800000">
                <a:off x="8362890" y="4403950"/>
                <a:ext cx="339672" cy="236664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C45873FA-0E3E-4312-9191-0D5DEA989C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40796" y="4709251"/>
                <a:ext cx="0" cy="687000"/>
              </a:xfrm>
              <a:prstGeom prst="line">
                <a:avLst/>
              </a:prstGeom>
              <a:ln w="1270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76DADFB3-33DB-494D-8717-02E455B05D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16546" y="5383551"/>
                <a:ext cx="648499" cy="0"/>
              </a:xfrm>
              <a:prstGeom prst="line">
                <a:avLst/>
              </a:prstGeom>
              <a:ln w="1270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0E8BF1EB-3F2F-461E-A8FA-4C66290A675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205886" y="2410505"/>
              <a:ext cx="157433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Flowchart: Connector 136">
              <a:extLst>
                <a:ext uri="{FF2B5EF4-FFF2-40B4-BE49-F238E27FC236}">
                  <a16:creationId xmlns:a16="http://schemas.microsoft.com/office/drawing/2014/main" id="{04A42409-F37C-4D82-9626-A66EFE28BE8A}"/>
                </a:ext>
              </a:extLst>
            </p:cNvPr>
            <p:cNvSpPr/>
            <p:nvPr/>
          </p:nvSpPr>
          <p:spPr>
            <a:xfrm rot="10800000">
              <a:off x="1995610" y="2327664"/>
              <a:ext cx="210276" cy="16390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5CDD797B-2B79-4667-A488-DBDBB81AB1D4}"/>
                </a:ext>
              </a:extLst>
            </p:cNvPr>
            <p:cNvSpPr txBox="1"/>
            <p:nvPr/>
          </p:nvSpPr>
          <p:spPr>
            <a:xfrm>
              <a:off x="2248976" y="1923070"/>
              <a:ext cx="16837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NAKED</a:t>
              </a:r>
              <a:r>
                <a:rPr lang="en-US" sz="1600" dirty="0">
                  <a:solidFill>
                    <a:schemeClr val="bg1"/>
                  </a:solidFill>
                  <a:latin typeface="Impact" panose="020B0806030902050204" pitchFamily="34" charset="0"/>
                </a:rPr>
                <a:t> </a:t>
              </a:r>
              <a:endParaRPr lang="en-ZA" sz="1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6E4FCAD-D127-4C1B-B1C9-95A7955A1BC7}"/>
                </a:ext>
              </a:extLst>
            </p:cNvPr>
            <p:cNvCxnSpPr>
              <a:cxnSpLocks/>
            </p:cNvCxnSpPr>
            <p:nvPr/>
          </p:nvCxnSpPr>
          <p:spPr>
            <a:xfrm>
              <a:off x="3774239" y="2409616"/>
              <a:ext cx="716772" cy="3613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A26F8372-2273-4833-A79C-EC0C3F4BED40}"/>
                </a:ext>
              </a:extLst>
            </p:cNvPr>
            <p:cNvSpPr txBox="1"/>
            <p:nvPr/>
          </p:nvSpPr>
          <p:spPr>
            <a:xfrm>
              <a:off x="2238570" y="2459378"/>
              <a:ext cx="1800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OBJECTS</a:t>
              </a:r>
              <a:r>
                <a:rPr lang="en-US" sz="1600" dirty="0">
                  <a:solidFill>
                    <a:schemeClr val="bg1"/>
                  </a:solidFill>
                  <a:latin typeface="Impact" panose="020B0806030902050204" pitchFamily="34" charset="0"/>
                </a:rPr>
                <a:t> </a:t>
              </a:r>
              <a:endParaRPr lang="en-ZA" sz="1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AB2388F-4E62-473E-A13A-615A50E46A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6174" y="3842981"/>
              <a:ext cx="648499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74F05E98-8F64-47AE-A956-C55509BC7D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18829" y="3818242"/>
              <a:ext cx="628353" cy="607066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572A0AD-BEF8-4392-94AB-08E04D6305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93665" y="3818242"/>
              <a:ext cx="628353" cy="607066"/>
            </a:xfrm>
            <a:prstGeom prst="line">
              <a:avLst/>
            </a:prstGeom>
            <a:ln w="1270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Flowchart: Connector 104">
              <a:extLst>
                <a:ext uri="{FF2B5EF4-FFF2-40B4-BE49-F238E27FC236}">
                  <a16:creationId xmlns:a16="http://schemas.microsoft.com/office/drawing/2014/main" id="{4E621ED0-9775-42E4-B14D-316397D0A5A6}"/>
                </a:ext>
              </a:extLst>
            </p:cNvPr>
            <p:cNvSpPr/>
            <p:nvPr/>
          </p:nvSpPr>
          <p:spPr>
            <a:xfrm>
              <a:off x="7779951" y="4419300"/>
              <a:ext cx="501757" cy="364780"/>
            </a:xfrm>
            <a:prstGeom prst="flowChartConnector">
              <a:avLst/>
            </a:prstGeom>
            <a:noFill/>
            <a:ln w="127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06" name="Flowchart: Connector 105">
              <a:extLst>
                <a:ext uri="{FF2B5EF4-FFF2-40B4-BE49-F238E27FC236}">
                  <a16:creationId xmlns:a16="http://schemas.microsoft.com/office/drawing/2014/main" id="{691FF103-EAA8-49EE-9890-D6CA296ADEC9}"/>
                </a:ext>
              </a:extLst>
            </p:cNvPr>
            <p:cNvSpPr/>
            <p:nvPr/>
          </p:nvSpPr>
          <p:spPr>
            <a:xfrm rot="10800000">
              <a:off x="7861734" y="4490343"/>
              <a:ext cx="339672" cy="236664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07" name="Flowchart: Connector 106">
              <a:extLst>
                <a:ext uri="{FF2B5EF4-FFF2-40B4-BE49-F238E27FC236}">
                  <a16:creationId xmlns:a16="http://schemas.microsoft.com/office/drawing/2014/main" id="{F8262141-01BD-4D69-8B94-F41E0B01A97D}"/>
                </a:ext>
              </a:extLst>
            </p:cNvPr>
            <p:cNvSpPr/>
            <p:nvPr/>
          </p:nvSpPr>
          <p:spPr>
            <a:xfrm>
              <a:off x="5605720" y="4419300"/>
              <a:ext cx="501757" cy="364780"/>
            </a:xfrm>
            <a:prstGeom prst="flowChartConnector">
              <a:avLst/>
            </a:prstGeom>
            <a:noFill/>
            <a:ln w="127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08" name="Flowchart: Connector 107">
              <a:extLst>
                <a:ext uri="{FF2B5EF4-FFF2-40B4-BE49-F238E27FC236}">
                  <a16:creationId xmlns:a16="http://schemas.microsoft.com/office/drawing/2014/main" id="{CD323B43-668B-4A50-A55A-BDF19994C403}"/>
                </a:ext>
              </a:extLst>
            </p:cNvPr>
            <p:cNvSpPr/>
            <p:nvPr/>
          </p:nvSpPr>
          <p:spPr>
            <a:xfrm rot="10800000">
              <a:off x="5687503" y="4490343"/>
              <a:ext cx="339672" cy="236664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DEDEB9D-EF7D-43DD-985E-C8D4B560BBD0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9031039" y="4081162"/>
              <a:ext cx="157433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Flowchart: Connector 109">
              <a:extLst>
                <a:ext uri="{FF2B5EF4-FFF2-40B4-BE49-F238E27FC236}">
                  <a16:creationId xmlns:a16="http://schemas.microsoft.com/office/drawing/2014/main" id="{183E38FC-4C99-4F20-9B18-C33B23EF55F4}"/>
                </a:ext>
              </a:extLst>
            </p:cNvPr>
            <p:cNvSpPr/>
            <p:nvPr/>
          </p:nvSpPr>
          <p:spPr>
            <a:xfrm rot="10800000" flipH="1">
              <a:off x="10605376" y="3998321"/>
              <a:ext cx="210276" cy="16390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7A81BA9-DBBA-4C66-B0CB-CC17C820D7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20251" y="4080273"/>
              <a:ext cx="716772" cy="3613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FF06DAF-A46F-4570-AA62-5C68BD668A99}"/>
                </a:ext>
              </a:extLst>
            </p:cNvPr>
            <p:cNvCxnSpPr>
              <a:cxnSpLocks/>
            </p:cNvCxnSpPr>
            <p:nvPr/>
          </p:nvCxnSpPr>
          <p:spPr>
            <a:xfrm>
              <a:off x="6920424" y="3155981"/>
              <a:ext cx="0" cy="493989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367C70D-6216-4C8F-9929-9BEF6C3225A4}"/>
                </a:ext>
              </a:extLst>
            </p:cNvPr>
            <p:cNvSpPr txBox="1"/>
            <p:nvPr/>
          </p:nvSpPr>
          <p:spPr>
            <a:xfrm flipH="1">
              <a:off x="9050617" y="3271332"/>
              <a:ext cx="33085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  <a:latin typeface="Impact" panose="020B0806030902050204" pitchFamily="34" charset="0"/>
                </a:rPr>
                <a:t>JBOSS</a:t>
              </a:r>
              <a:endParaRPr lang="en-ZA" sz="4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F4D5CAFD-C0EF-4EA9-989A-39F6C87FBFB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292591" y="4088129"/>
              <a:ext cx="157433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Flowchart: Connector 120">
              <a:extLst>
                <a:ext uri="{FF2B5EF4-FFF2-40B4-BE49-F238E27FC236}">
                  <a16:creationId xmlns:a16="http://schemas.microsoft.com/office/drawing/2014/main" id="{68B9F185-64BD-4DD0-8CC1-A6634425C96A}"/>
                </a:ext>
              </a:extLst>
            </p:cNvPr>
            <p:cNvSpPr/>
            <p:nvPr/>
          </p:nvSpPr>
          <p:spPr>
            <a:xfrm rot="10800000">
              <a:off x="3082315" y="4005288"/>
              <a:ext cx="210276" cy="16390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D18556A-DB44-4962-93FA-64659C1B5A1A}"/>
                </a:ext>
              </a:extLst>
            </p:cNvPr>
            <p:cNvSpPr txBox="1"/>
            <p:nvPr/>
          </p:nvSpPr>
          <p:spPr>
            <a:xfrm>
              <a:off x="3241670" y="3392684"/>
              <a:ext cx="16837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Impact" panose="020B0806030902050204" pitchFamily="34" charset="0"/>
                </a:rPr>
                <a:t>SPRING </a:t>
              </a:r>
              <a:endParaRPr lang="en-ZA" sz="4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842961D-C4EF-465B-9553-AB2697E24430}"/>
                </a:ext>
              </a:extLst>
            </p:cNvPr>
            <p:cNvCxnSpPr>
              <a:cxnSpLocks/>
            </p:cNvCxnSpPr>
            <p:nvPr/>
          </p:nvCxnSpPr>
          <p:spPr>
            <a:xfrm>
              <a:off x="4860944" y="4087240"/>
              <a:ext cx="716772" cy="3613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A03A3B5E-4B9E-4D07-A381-851786D4C919}"/>
                </a:ext>
              </a:extLst>
            </p:cNvPr>
            <p:cNvSpPr txBox="1"/>
            <p:nvPr/>
          </p:nvSpPr>
          <p:spPr>
            <a:xfrm>
              <a:off x="3325275" y="4137002"/>
              <a:ext cx="1800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Impact" panose="020B0806030902050204" pitchFamily="34" charset="0"/>
                </a:rPr>
                <a:t> </a:t>
              </a:r>
              <a:endParaRPr lang="en-ZA" sz="1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0B95B233-B0D3-4157-94A2-D4A5327A4722}"/>
                </a:ext>
              </a:extLst>
            </p:cNvPr>
            <p:cNvGrpSpPr/>
            <p:nvPr/>
          </p:nvGrpSpPr>
          <p:grpSpPr>
            <a:xfrm>
              <a:off x="2505245" y="3486156"/>
              <a:ext cx="608917" cy="544175"/>
              <a:chOff x="3204572" y="2050942"/>
              <a:chExt cx="608917" cy="544175"/>
            </a:xfrm>
          </p:grpSpPr>
          <p:sp>
            <p:nvSpPr>
              <p:cNvPr id="145" name="Flowchart: Delay 144">
                <a:extLst>
                  <a:ext uri="{FF2B5EF4-FFF2-40B4-BE49-F238E27FC236}">
                    <a16:creationId xmlns:a16="http://schemas.microsoft.com/office/drawing/2014/main" id="{A8307CE0-8EEA-4670-96BB-631CD9B4D193}"/>
                  </a:ext>
                </a:extLst>
              </p:cNvPr>
              <p:cNvSpPr/>
              <p:nvPr/>
            </p:nvSpPr>
            <p:spPr>
              <a:xfrm>
                <a:off x="3204572" y="2050942"/>
                <a:ext cx="99206" cy="163814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C23783E1-856B-436C-A62E-CBCA9E476D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2052" y="2077150"/>
                <a:ext cx="571437" cy="51796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170" name="Picture 2" descr="Spring Logo Icon - Free Download, PNG and Vector">
              <a:extLst>
                <a:ext uri="{FF2B5EF4-FFF2-40B4-BE49-F238E27FC236}">
                  <a16:creationId xmlns:a16="http://schemas.microsoft.com/office/drawing/2014/main" id="{2B14E2FA-110C-496F-B3E3-908CDE46CE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9798" y="3112014"/>
              <a:ext cx="963406" cy="9634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E0AEC105-96BD-41CD-B8BA-B3F827CC5B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89382" y="3649970"/>
              <a:ext cx="648499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CEC80E7-07DF-4CCB-A0DC-366A436C08BB}"/>
                </a:ext>
              </a:extLst>
            </p:cNvPr>
            <p:cNvCxnSpPr>
              <a:cxnSpLocks/>
            </p:cNvCxnSpPr>
            <p:nvPr/>
          </p:nvCxnSpPr>
          <p:spPr>
            <a:xfrm>
              <a:off x="5866324" y="4784080"/>
              <a:ext cx="0" cy="68700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26A09A25-4B5D-48EF-A6E6-FAE7AF2A6C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5725" y="5471080"/>
              <a:ext cx="648499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3320DA2E-E0B3-45A5-BEC5-1E3E326DB1B3}"/>
                </a:ext>
              </a:extLst>
            </p:cNvPr>
            <p:cNvGrpSpPr/>
            <p:nvPr/>
          </p:nvGrpSpPr>
          <p:grpSpPr>
            <a:xfrm rot="10800000">
              <a:off x="5541206" y="5633665"/>
              <a:ext cx="648499" cy="1048830"/>
              <a:chOff x="8216546" y="4347421"/>
              <a:chExt cx="648499" cy="1048830"/>
            </a:xfrm>
          </p:grpSpPr>
          <p:sp>
            <p:nvSpPr>
              <p:cNvPr id="150" name="Flowchart: Connector 149">
                <a:extLst>
                  <a:ext uri="{FF2B5EF4-FFF2-40B4-BE49-F238E27FC236}">
                    <a16:creationId xmlns:a16="http://schemas.microsoft.com/office/drawing/2014/main" id="{37801092-C291-41BF-9316-34B70F7B1D30}"/>
                  </a:ext>
                </a:extLst>
              </p:cNvPr>
              <p:cNvSpPr/>
              <p:nvPr/>
            </p:nvSpPr>
            <p:spPr>
              <a:xfrm>
                <a:off x="8295621" y="4347421"/>
                <a:ext cx="501757" cy="364780"/>
              </a:xfrm>
              <a:prstGeom prst="flowChartConnector">
                <a:avLst/>
              </a:prstGeom>
              <a:noFill/>
              <a:ln w="1270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51" name="Flowchart: Connector 150">
                <a:extLst>
                  <a:ext uri="{FF2B5EF4-FFF2-40B4-BE49-F238E27FC236}">
                    <a16:creationId xmlns:a16="http://schemas.microsoft.com/office/drawing/2014/main" id="{A263C033-0B77-41DC-A4DC-A937697BF64F}"/>
                  </a:ext>
                </a:extLst>
              </p:cNvPr>
              <p:cNvSpPr/>
              <p:nvPr/>
            </p:nvSpPr>
            <p:spPr>
              <a:xfrm rot="10800000">
                <a:off x="8362890" y="4403950"/>
                <a:ext cx="339672" cy="236664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B9C1E012-EB48-419C-829F-6D894DF3BC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40796" y="4709251"/>
                <a:ext cx="0" cy="687000"/>
              </a:xfrm>
              <a:prstGeom prst="line">
                <a:avLst/>
              </a:prstGeom>
              <a:ln w="1270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01FC1BBA-D62E-420F-B6EF-2B43C95DD9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16546" y="5383551"/>
                <a:ext cx="648499" cy="0"/>
              </a:xfrm>
              <a:prstGeom prst="line">
                <a:avLst/>
              </a:prstGeom>
              <a:ln w="1270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68E04931-AA24-41FE-B6E7-C04E881542DC}"/>
                </a:ext>
              </a:extLst>
            </p:cNvPr>
            <p:cNvCxnSpPr>
              <a:cxnSpLocks/>
            </p:cNvCxnSpPr>
            <p:nvPr/>
          </p:nvCxnSpPr>
          <p:spPr>
            <a:xfrm>
              <a:off x="6807235" y="6062341"/>
              <a:ext cx="4037302" cy="52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Flowchart: Connector 154">
              <a:extLst>
                <a:ext uri="{FF2B5EF4-FFF2-40B4-BE49-F238E27FC236}">
                  <a16:creationId xmlns:a16="http://schemas.microsoft.com/office/drawing/2014/main" id="{49C781F8-8F95-4702-B550-261BC9B08130}"/>
                </a:ext>
              </a:extLst>
            </p:cNvPr>
            <p:cNvSpPr/>
            <p:nvPr/>
          </p:nvSpPr>
          <p:spPr>
            <a:xfrm rot="10800000" flipH="1">
              <a:off x="10844537" y="5986569"/>
              <a:ext cx="210276" cy="16390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E0D0ECFE-514A-4B75-8128-1251EE7FC5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89704" y="6062341"/>
              <a:ext cx="628313" cy="32696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BC645383-5131-4141-970B-266E5E6AAA9D}"/>
                </a:ext>
              </a:extLst>
            </p:cNvPr>
            <p:cNvSpPr txBox="1"/>
            <p:nvPr/>
          </p:nvSpPr>
          <p:spPr>
            <a:xfrm flipH="1">
              <a:off x="6791834" y="5155572"/>
              <a:ext cx="45543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  <a:latin typeface="Impact" panose="020B0806030902050204" pitchFamily="34" charset="0"/>
                </a:rPr>
                <a:t>MICROSERVICES</a:t>
              </a:r>
              <a:endParaRPr lang="en-ZA" sz="4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676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3.7037E-7 L 0.00117 -0.5141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2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5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408706A-DE17-4D5B-B34A-27A3B2E57859}"/>
              </a:ext>
            </a:extLst>
          </p:cNvPr>
          <p:cNvGrpSpPr/>
          <p:nvPr/>
        </p:nvGrpSpPr>
        <p:grpSpPr>
          <a:xfrm>
            <a:off x="1608848" y="-8295815"/>
            <a:ext cx="10769333" cy="14027631"/>
            <a:chOff x="1608848" y="-8295815"/>
            <a:chExt cx="10769333" cy="14027631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D7B3DDD-F768-4000-91CC-5E5F1E19EDBF}"/>
                </a:ext>
              </a:extLst>
            </p:cNvPr>
            <p:cNvCxnSpPr>
              <a:cxnSpLocks/>
              <a:stCxn id="9" idx="4"/>
            </p:cNvCxnSpPr>
            <p:nvPr/>
          </p:nvCxnSpPr>
          <p:spPr>
            <a:xfrm flipH="1">
              <a:off x="5894250" y="-7919050"/>
              <a:ext cx="1" cy="648674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55CF3792-B0CD-4DA7-B1FB-776F909836DA}"/>
                </a:ext>
              </a:extLst>
            </p:cNvPr>
            <p:cNvSpPr/>
            <p:nvPr/>
          </p:nvSpPr>
          <p:spPr>
            <a:xfrm>
              <a:off x="5724413" y="-8217830"/>
              <a:ext cx="339672" cy="236664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3AEE063D-188D-4AE9-9719-F3E597460666}"/>
                </a:ext>
              </a:extLst>
            </p:cNvPr>
            <p:cNvSpPr/>
            <p:nvPr/>
          </p:nvSpPr>
          <p:spPr>
            <a:xfrm>
              <a:off x="5643372" y="-8295815"/>
              <a:ext cx="501757" cy="376765"/>
            </a:xfrm>
            <a:prstGeom prst="flowChartConnector">
              <a:avLst/>
            </a:prstGeom>
            <a:noFill/>
            <a:ln w="127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A195F7F-9654-46D1-B1E8-6DD3E71509F1}"/>
                </a:ext>
              </a:extLst>
            </p:cNvPr>
            <p:cNvCxnSpPr>
              <a:cxnSpLocks/>
            </p:cNvCxnSpPr>
            <p:nvPr/>
          </p:nvCxnSpPr>
          <p:spPr>
            <a:xfrm>
              <a:off x="6145128" y="-7957377"/>
              <a:ext cx="529463" cy="3613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6C23DAA-C83B-4451-934C-C1A5B27BA2E1}"/>
                </a:ext>
              </a:extLst>
            </p:cNvPr>
            <p:cNvCxnSpPr>
              <a:cxnSpLocks/>
            </p:cNvCxnSpPr>
            <p:nvPr/>
          </p:nvCxnSpPr>
          <p:spPr>
            <a:xfrm>
              <a:off x="6674592" y="-7595984"/>
              <a:ext cx="116292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9E836C9-6C17-4D40-BDC6-AD4C607FA7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70001" y="-7270376"/>
              <a:ext cx="648499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5B42A69-D348-4A67-AF06-CF59D979BB08}"/>
                </a:ext>
              </a:extLst>
            </p:cNvPr>
            <p:cNvSpPr txBox="1"/>
            <p:nvPr/>
          </p:nvSpPr>
          <p:spPr>
            <a:xfrm>
              <a:off x="6694299" y="-7994738"/>
              <a:ext cx="1964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Impact" panose="020B0806030902050204" pitchFamily="34" charset="0"/>
                </a:rPr>
                <a:t>MONOLITHIC</a:t>
              </a:r>
              <a:endParaRPr lang="en-ZA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84804166-A2F0-472F-82E0-A4F5F44E43B0}"/>
                </a:ext>
              </a:extLst>
            </p:cNvPr>
            <p:cNvSpPr/>
            <p:nvPr/>
          </p:nvSpPr>
          <p:spPr>
            <a:xfrm>
              <a:off x="7827278" y="-7646078"/>
              <a:ext cx="168960" cy="1001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5FABCB2-86BB-4E7D-BEB5-B95D3F75E778}"/>
                </a:ext>
              </a:extLst>
            </p:cNvPr>
            <p:cNvSpPr txBox="1"/>
            <p:nvPr/>
          </p:nvSpPr>
          <p:spPr>
            <a:xfrm>
              <a:off x="6694299" y="-7517939"/>
              <a:ext cx="20256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Impact" panose="020B0806030902050204" pitchFamily="34" charset="0"/>
                </a:rPr>
                <a:t>APPLICATION</a:t>
              </a:r>
              <a:endParaRPr lang="en-ZA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30FAAD-554D-4F84-8EDF-7B4CBD6987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5374" y="-7137985"/>
              <a:ext cx="8875" cy="656838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DAE4244-9F89-4A28-A5DD-B8B8425B0937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5570000" y="-7112585"/>
              <a:ext cx="648499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21EF130-660F-42D8-9BC5-36259C392FC4}"/>
                </a:ext>
              </a:extLst>
            </p:cNvPr>
            <p:cNvGrpSpPr/>
            <p:nvPr/>
          </p:nvGrpSpPr>
          <p:grpSpPr>
            <a:xfrm>
              <a:off x="5566658" y="-6491634"/>
              <a:ext cx="653153" cy="460075"/>
              <a:chOff x="5199576" y="4805475"/>
              <a:chExt cx="972064" cy="979779"/>
            </a:xfrm>
          </p:grpSpPr>
          <p:sp>
            <p:nvSpPr>
              <p:cNvPr id="21" name="Flowchart: Connector 20">
                <a:extLst>
                  <a:ext uri="{FF2B5EF4-FFF2-40B4-BE49-F238E27FC236}">
                    <a16:creationId xmlns:a16="http://schemas.microsoft.com/office/drawing/2014/main" id="{941082A4-F631-48A9-BCDB-198437B5EA3E}"/>
                  </a:ext>
                </a:extLst>
              </p:cNvPr>
              <p:cNvSpPr/>
              <p:nvPr/>
            </p:nvSpPr>
            <p:spPr>
              <a:xfrm rot="10800000">
                <a:off x="5434358" y="5032259"/>
                <a:ext cx="505521" cy="504000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7" name="Arrow: Curved Right 26">
                <a:extLst>
                  <a:ext uri="{FF2B5EF4-FFF2-40B4-BE49-F238E27FC236}">
                    <a16:creationId xmlns:a16="http://schemas.microsoft.com/office/drawing/2014/main" id="{C937E15A-5049-45CB-B7F3-A9363B8A9785}"/>
                  </a:ext>
                </a:extLst>
              </p:cNvPr>
              <p:cNvSpPr/>
              <p:nvPr/>
            </p:nvSpPr>
            <p:spPr>
              <a:xfrm>
                <a:off x="5199576" y="4838692"/>
                <a:ext cx="399791" cy="946562"/>
              </a:xfrm>
              <a:prstGeom prst="curved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Arrow: Curved Right 30">
                <a:extLst>
                  <a:ext uri="{FF2B5EF4-FFF2-40B4-BE49-F238E27FC236}">
                    <a16:creationId xmlns:a16="http://schemas.microsoft.com/office/drawing/2014/main" id="{F8021883-E8AE-4A6A-97E6-F59040D0C7D3}"/>
                  </a:ext>
                </a:extLst>
              </p:cNvPr>
              <p:cNvSpPr/>
              <p:nvPr/>
            </p:nvSpPr>
            <p:spPr>
              <a:xfrm rot="10800000">
                <a:off x="5771849" y="4805475"/>
                <a:ext cx="399791" cy="946562"/>
              </a:xfrm>
              <a:prstGeom prst="curved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AE5CC91-6E57-4394-B064-4DC83FBB242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874336" y="-6745949"/>
              <a:ext cx="116292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Flowchart: Connector 37">
              <a:extLst>
                <a:ext uri="{FF2B5EF4-FFF2-40B4-BE49-F238E27FC236}">
                  <a16:creationId xmlns:a16="http://schemas.microsoft.com/office/drawing/2014/main" id="{2BB3B25C-D492-4B6C-B2BA-B1153E76CA74}"/>
                </a:ext>
              </a:extLst>
            </p:cNvPr>
            <p:cNvSpPr/>
            <p:nvPr/>
          </p:nvSpPr>
          <p:spPr>
            <a:xfrm rot="10800000">
              <a:off x="3715616" y="-6796041"/>
              <a:ext cx="168960" cy="1001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425AA7F-BFE8-4498-AF7C-75F81129E6B9}"/>
                </a:ext>
              </a:extLst>
            </p:cNvPr>
            <p:cNvCxnSpPr>
              <a:cxnSpLocks/>
            </p:cNvCxnSpPr>
            <p:nvPr/>
          </p:nvCxnSpPr>
          <p:spPr>
            <a:xfrm>
              <a:off x="5037262" y="-6745949"/>
              <a:ext cx="529463" cy="3613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0612716-2751-4C56-AE8F-87CE97CA725C}"/>
                </a:ext>
              </a:extLst>
            </p:cNvPr>
            <p:cNvSpPr txBox="1"/>
            <p:nvPr/>
          </p:nvSpPr>
          <p:spPr>
            <a:xfrm>
              <a:off x="3869708" y="-7129344"/>
              <a:ext cx="1368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Impact" panose="020B0806030902050204" pitchFamily="34" charset="0"/>
                </a:rPr>
                <a:t>CONTINUOUS</a:t>
              </a:r>
              <a:endParaRPr lang="en-ZA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C819371-EB2C-497F-9677-EE1B8D704A40}"/>
                </a:ext>
              </a:extLst>
            </p:cNvPr>
            <p:cNvSpPr txBox="1"/>
            <p:nvPr/>
          </p:nvSpPr>
          <p:spPr>
            <a:xfrm>
              <a:off x="3879337" y="-6683396"/>
              <a:ext cx="1368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Impact" panose="020B0806030902050204" pitchFamily="34" charset="0"/>
                </a:rPr>
                <a:t>INTEGRATION</a:t>
              </a:r>
              <a:endParaRPr lang="en-ZA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E6BC52C-79C0-476C-A79D-E70BCE4986D1}"/>
                </a:ext>
              </a:extLst>
            </p:cNvPr>
            <p:cNvCxnSpPr>
              <a:cxnSpLocks/>
            </p:cNvCxnSpPr>
            <p:nvPr/>
          </p:nvCxnSpPr>
          <p:spPr>
            <a:xfrm>
              <a:off x="5885374" y="-6010055"/>
              <a:ext cx="0" cy="68700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145A9D5-41F0-4C8B-B74F-C85054BF63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61124" y="-5335755"/>
              <a:ext cx="648499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88ED401-0C62-4068-A31F-6191E916D3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61124" y="-5181280"/>
              <a:ext cx="648499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92FC622-B8AD-4D8B-93C0-0A933EC724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3779" y="-5206019"/>
              <a:ext cx="628353" cy="607066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CEA8F9B-67C6-4EC5-8FB7-207BB9B0C2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58615" y="-5206019"/>
              <a:ext cx="628353" cy="607066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C82A134E-3E99-4F12-9D1D-F69B40AD3EB7}"/>
                </a:ext>
              </a:extLst>
            </p:cNvPr>
            <p:cNvSpPr/>
            <p:nvPr/>
          </p:nvSpPr>
          <p:spPr>
            <a:xfrm>
              <a:off x="4541711" y="-4612245"/>
              <a:ext cx="501757" cy="364780"/>
            </a:xfrm>
            <a:prstGeom prst="flowChartConnector">
              <a:avLst/>
            </a:prstGeom>
            <a:noFill/>
            <a:ln w="127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pic>
          <p:nvPicPr>
            <p:cNvPr id="1026" name="Picture 2" descr="South African R5 circulation coin gets a new face">
              <a:extLst>
                <a:ext uri="{FF2B5EF4-FFF2-40B4-BE49-F238E27FC236}">
                  <a16:creationId xmlns:a16="http://schemas.microsoft.com/office/drawing/2014/main" id="{C96B6E35-E73D-4FA6-92BA-225D666675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8208" y="-4575794"/>
              <a:ext cx="568762" cy="302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Flowchart: Connector 38">
              <a:extLst>
                <a:ext uri="{FF2B5EF4-FFF2-40B4-BE49-F238E27FC236}">
                  <a16:creationId xmlns:a16="http://schemas.microsoft.com/office/drawing/2014/main" id="{7B015023-BF5B-4F51-ACD9-2C95E06D2A6A}"/>
                </a:ext>
              </a:extLst>
            </p:cNvPr>
            <p:cNvSpPr/>
            <p:nvPr/>
          </p:nvSpPr>
          <p:spPr>
            <a:xfrm>
              <a:off x="6694299" y="-4609295"/>
              <a:ext cx="501757" cy="364780"/>
            </a:xfrm>
            <a:prstGeom prst="flowChartConnector">
              <a:avLst/>
            </a:prstGeom>
            <a:noFill/>
            <a:ln w="127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1B73F53-A6E7-42E1-B7E5-8ADD750D38B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821234" y="-4924881"/>
              <a:ext cx="116292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Flowchart: Connector 44">
              <a:extLst>
                <a:ext uri="{FF2B5EF4-FFF2-40B4-BE49-F238E27FC236}">
                  <a16:creationId xmlns:a16="http://schemas.microsoft.com/office/drawing/2014/main" id="{E548AED9-0C14-4A74-9FC6-79021023A491}"/>
                </a:ext>
              </a:extLst>
            </p:cNvPr>
            <p:cNvSpPr/>
            <p:nvPr/>
          </p:nvSpPr>
          <p:spPr>
            <a:xfrm rot="10800000">
              <a:off x="2662514" y="-4974974"/>
              <a:ext cx="168960" cy="1001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E239FF4-D942-4D1F-9B9C-0B2B5F01A4B8}"/>
                </a:ext>
              </a:extLst>
            </p:cNvPr>
            <p:cNvSpPr txBox="1"/>
            <p:nvPr/>
          </p:nvSpPr>
          <p:spPr>
            <a:xfrm>
              <a:off x="2876323" y="-5323055"/>
              <a:ext cx="12576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Impact" panose="020B0806030902050204" pitchFamily="34" charset="0"/>
                </a:rPr>
                <a:t>BUSINESS</a:t>
              </a:r>
              <a:r>
                <a:rPr lang="en-US" sz="1600" dirty="0">
                  <a:solidFill>
                    <a:schemeClr val="bg1"/>
                  </a:solidFill>
                  <a:latin typeface="Impact" panose="020B0806030902050204" pitchFamily="34" charset="0"/>
                </a:rPr>
                <a:t> </a:t>
              </a:r>
              <a:endParaRPr lang="en-ZA" sz="1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BA96E58-BBD4-4F22-B7A6-28CA7C74248D}"/>
                </a:ext>
              </a:extLst>
            </p:cNvPr>
            <p:cNvCxnSpPr>
              <a:cxnSpLocks/>
            </p:cNvCxnSpPr>
            <p:nvPr/>
          </p:nvCxnSpPr>
          <p:spPr>
            <a:xfrm>
              <a:off x="3979740" y="-4925770"/>
              <a:ext cx="529463" cy="3613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2D6076B-6813-4047-87F9-8F486CD7E068}"/>
                </a:ext>
              </a:extLst>
            </p:cNvPr>
            <p:cNvGrpSpPr/>
            <p:nvPr/>
          </p:nvGrpSpPr>
          <p:grpSpPr>
            <a:xfrm flipH="1">
              <a:off x="7229274" y="-5323054"/>
              <a:ext cx="1858772" cy="758676"/>
              <a:chOff x="7769206" y="4458194"/>
              <a:chExt cx="2006129" cy="1087376"/>
            </a:xfrm>
          </p:grpSpPr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21BDCCBE-0AE4-41F4-B365-6D513E2202B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953550" y="5028877"/>
                <a:ext cx="125511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Flowchart: Connector 49">
                <a:extLst>
                  <a:ext uri="{FF2B5EF4-FFF2-40B4-BE49-F238E27FC236}">
                    <a16:creationId xmlns:a16="http://schemas.microsoft.com/office/drawing/2014/main" id="{250DC244-0ADD-45B8-A19D-A15B8818B9E0}"/>
                  </a:ext>
                </a:extLst>
              </p:cNvPr>
              <p:cNvSpPr/>
              <p:nvPr/>
            </p:nvSpPr>
            <p:spPr>
              <a:xfrm rot="10800000">
                <a:off x="7782247" y="4957082"/>
                <a:ext cx="182355" cy="143592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80E1E05-73D3-4C1D-AC70-9D9AF65763C8}"/>
                  </a:ext>
                </a:extLst>
              </p:cNvPr>
              <p:cNvSpPr txBox="1"/>
              <p:nvPr/>
            </p:nvSpPr>
            <p:spPr>
              <a:xfrm>
                <a:off x="7769206" y="4458194"/>
                <a:ext cx="1494456" cy="529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INNOVATION</a:t>
                </a:r>
                <a:r>
                  <a:rPr lang="en-US" sz="1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 </a:t>
                </a:r>
                <a:endParaRPr lang="en-ZA" sz="1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1B4ACFED-164D-4D89-9B35-87F12EDA99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03898" y="5027603"/>
                <a:ext cx="571437" cy="51796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Flowchart: Connector 52">
              <a:extLst>
                <a:ext uri="{FF2B5EF4-FFF2-40B4-BE49-F238E27FC236}">
                  <a16:creationId xmlns:a16="http://schemas.microsoft.com/office/drawing/2014/main" id="{B1210645-C613-4A0A-80DB-872FDB904EE0}"/>
                </a:ext>
              </a:extLst>
            </p:cNvPr>
            <p:cNvSpPr/>
            <p:nvPr/>
          </p:nvSpPr>
          <p:spPr>
            <a:xfrm rot="10800000">
              <a:off x="6761568" y="-4552766"/>
              <a:ext cx="339672" cy="236664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75FAC24-BBFC-4004-85D8-12E4E5B49F4B}"/>
                </a:ext>
              </a:extLst>
            </p:cNvPr>
            <p:cNvCxnSpPr>
              <a:cxnSpLocks/>
            </p:cNvCxnSpPr>
            <p:nvPr/>
          </p:nvCxnSpPr>
          <p:spPr>
            <a:xfrm>
              <a:off x="6939474" y="-4247465"/>
              <a:ext cx="0" cy="68700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7083F90-EADA-40FF-8349-8333A86DAC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5224" y="-3573165"/>
              <a:ext cx="648499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DC3DB0D-82C4-4B53-AD44-A0F0B3E86E16}"/>
                </a:ext>
              </a:extLst>
            </p:cNvPr>
            <p:cNvCxnSpPr>
              <a:cxnSpLocks/>
            </p:cNvCxnSpPr>
            <p:nvPr/>
          </p:nvCxnSpPr>
          <p:spPr>
            <a:xfrm>
              <a:off x="4780474" y="-4247465"/>
              <a:ext cx="0" cy="68700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2CA980D-F537-4757-8B90-69C117B41B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56224" y="-3573165"/>
              <a:ext cx="648499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E034FDE-C696-48D6-8F81-3828BACA6E46}"/>
                </a:ext>
              </a:extLst>
            </p:cNvPr>
            <p:cNvGrpSpPr/>
            <p:nvPr/>
          </p:nvGrpSpPr>
          <p:grpSpPr>
            <a:xfrm rot="10800000">
              <a:off x="6608434" y="-3413530"/>
              <a:ext cx="648499" cy="1048830"/>
              <a:chOff x="8216546" y="4347421"/>
              <a:chExt cx="648499" cy="1048830"/>
            </a:xfrm>
          </p:grpSpPr>
          <p:sp>
            <p:nvSpPr>
              <p:cNvPr id="56" name="Flowchart: Connector 55">
                <a:extLst>
                  <a:ext uri="{FF2B5EF4-FFF2-40B4-BE49-F238E27FC236}">
                    <a16:creationId xmlns:a16="http://schemas.microsoft.com/office/drawing/2014/main" id="{077B4F39-39D3-40BF-8033-6A58C1D5B868}"/>
                  </a:ext>
                </a:extLst>
              </p:cNvPr>
              <p:cNvSpPr/>
              <p:nvPr/>
            </p:nvSpPr>
            <p:spPr>
              <a:xfrm>
                <a:off x="8295621" y="4347421"/>
                <a:ext cx="501757" cy="364780"/>
              </a:xfrm>
              <a:prstGeom prst="flowChartConnector">
                <a:avLst/>
              </a:prstGeom>
              <a:noFill/>
              <a:ln w="1270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57" name="Flowchart: Connector 56">
                <a:extLst>
                  <a:ext uri="{FF2B5EF4-FFF2-40B4-BE49-F238E27FC236}">
                    <a16:creationId xmlns:a16="http://schemas.microsoft.com/office/drawing/2014/main" id="{9C344FD4-547D-44F2-A924-F53733D4A014}"/>
                  </a:ext>
                </a:extLst>
              </p:cNvPr>
              <p:cNvSpPr/>
              <p:nvPr/>
            </p:nvSpPr>
            <p:spPr>
              <a:xfrm rot="10800000">
                <a:off x="8362890" y="4403950"/>
                <a:ext cx="339672" cy="236664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83571CD1-12D2-4E21-9315-E22C866A79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40796" y="4709251"/>
                <a:ext cx="0" cy="687000"/>
              </a:xfrm>
              <a:prstGeom prst="line">
                <a:avLst/>
              </a:prstGeom>
              <a:ln w="1270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1449285E-0298-4647-8748-65428609AC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16546" y="5383551"/>
                <a:ext cx="648499" cy="0"/>
              </a:xfrm>
              <a:prstGeom prst="line">
                <a:avLst/>
              </a:prstGeom>
              <a:ln w="1270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39C2F6B-06DD-4BFD-8B59-1266FE8E2AEA}"/>
                </a:ext>
              </a:extLst>
            </p:cNvPr>
            <p:cNvGrpSpPr/>
            <p:nvPr/>
          </p:nvGrpSpPr>
          <p:grpSpPr>
            <a:xfrm rot="10800000">
              <a:off x="4450609" y="-3413530"/>
              <a:ext cx="648499" cy="1048830"/>
              <a:chOff x="8216546" y="4347421"/>
              <a:chExt cx="648499" cy="1048830"/>
            </a:xfrm>
          </p:grpSpPr>
          <p:sp>
            <p:nvSpPr>
              <p:cNvPr id="61" name="Flowchart: Connector 60">
                <a:extLst>
                  <a:ext uri="{FF2B5EF4-FFF2-40B4-BE49-F238E27FC236}">
                    <a16:creationId xmlns:a16="http://schemas.microsoft.com/office/drawing/2014/main" id="{3AAADC32-0E73-4D55-959B-82FDD93955C6}"/>
                  </a:ext>
                </a:extLst>
              </p:cNvPr>
              <p:cNvSpPr/>
              <p:nvPr/>
            </p:nvSpPr>
            <p:spPr>
              <a:xfrm>
                <a:off x="8295621" y="4347421"/>
                <a:ext cx="501757" cy="364780"/>
              </a:xfrm>
              <a:prstGeom prst="flowChartConnector">
                <a:avLst/>
              </a:prstGeom>
              <a:noFill/>
              <a:ln w="1270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62" name="Flowchart: Connector 61">
                <a:extLst>
                  <a:ext uri="{FF2B5EF4-FFF2-40B4-BE49-F238E27FC236}">
                    <a16:creationId xmlns:a16="http://schemas.microsoft.com/office/drawing/2014/main" id="{2727BA05-CAB7-4CEE-A2ED-F2665CC5E990}"/>
                  </a:ext>
                </a:extLst>
              </p:cNvPr>
              <p:cNvSpPr/>
              <p:nvPr/>
            </p:nvSpPr>
            <p:spPr>
              <a:xfrm rot="10800000">
                <a:off x="8362890" y="4403950"/>
                <a:ext cx="339672" cy="236664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F065F8E1-A402-4A79-8476-89C1627A5B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40796" y="4709251"/>
                <a:ext cx="0" cy="687000"/>
              </a:xfrm>
              <a:prstGeom prst="line">
                <a:avLst/>
              </a:prstGeom>
              <a:ln w="1270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6FF8E58D-83BC-4671-9496-64DAF69576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16546" y="5383551"/>
                <a:ext cx="648499" cy="0"/>
              </a:xfrm>
              <a:prstGeom prst="line">
                <a:avLst/>
              </a:prstGeom>
              <a:ln w="1270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708E027-F9CF-4978-85DC-338FB82812CA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914801" y="-3051195"/>
              <a:ext cx="157433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lowchart: Connector 66">
              <a:extLst>
                <a:ext uri="{FF2B5EF4-FFF2-40B4-BE49-F238E27FC236}">
                  <a16:creationId xmlns:a16="http://schemas.microsoft.com/office/drawing/2014/main" id="{ECBC62D6-796F-4177-86B1-56264BDF3B39}"/>
                </a:ext>
              </a:extLst>
            </p:cNvPr>
            <p:cNvSpPr/>
            <p:nvPr/>
          </p:nvSpPr>
          <p:spPr>
            <a:xfrm rot="10800000" flipH="1">
              <a:off x="9489138" y="-3134036"/>
              <a:ext cx="210276" cy="16390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3423ED1-7A37-4205-BC71-0D96073630FF}"/>
                </a:ext>
              </a:extLst>
            </p:cNvPr>
            <p:cNvSpPr txBox="1"/>
            <p:nvPr/>
          </p:nvSpPr>
          <p:spPr>
            <a:xfrm flipH="1">
              <a:off x="7900168" y="-3513749"/>
              <a:ext cx="16837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CONTAINERS</a:t>
              </a:r>
              <a:r>
                <a:rPr lang="en-US" sz="1600" dirty="0">
                  <a:solidFill>
                    <a:schemeClr val="bg1"/>
                  </a:solidFill>
                  <a:latin typeface="Impact" panose="020B0806030902050204" pitchFamily="34" charset="0"/>
                </a:rPr>
                <a:t> </a:t>
              </a:r>
              <a:endParaRPr lang="en-ZA" sz="1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55FAD97-E5E2-4FE1-8EFE-D417464959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04013" y="-3052084"/>
              <a:ext cx="716772" cy="3613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9674A08-47BE-4FD2-979C-7900C46803E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204115" y="-3019005"/>
              <a:ext cx="157433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Flowchart: Connector 70">
              <a:extLst>
                <a:ext uri="{FF2B5EF4-FFF2-40B4-BE49-F238E27FC236}">
                  <a16:creationId xmlns:a16="http://schemas.microsoft.com/office/drawing/2014/main" id="{F82E0B66-CDD8-40B0-826C-DCBEAA6AE178}"/>
                </a:ext>
              </a:extLst>
            </p:cNvPr>
            <p:cNvSpPr/>
            <p:nvPr/>
          </p:nvSpPr>
          <p:spPr>
            <a:xfrm rot="10800000">
              <a:off x="1993839" y="-3101846"/>
              <a:ext cx="210276" cy="16390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503CF18-F5B1-4EB3-A12F-AC8D8B23EE97}"/>
                </a:ext>
              </a:extLst>
            </p:cNvPr>
            <p:cNvSpPr txBox="1"/>
            <p:nvPr/>
          </p:nvSpPr>
          <p:spPr>
            <a:xfrm>
              <a:off x="2247205" y="-3506440"/>
              <a:ext cx="16837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MODEL</a:t>
              </a:r>
              <a:r>
                <a:rPr lang="en-US" sz="1600" dirty="0">
                  <a:solidFill>
                    <a:schemeClr val="bg1"/>
                  </a:solidFill>
                  <a:latin typeface="Impact" panose="020B0806030902050204" pitchFamily="34" charset="0"/>
                </a:rPr>
                <a:t> </a:t>
              </a:r>
              <a:endParaRPr lang="en-ZA" sz="1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F66061D-65AC-49EC-8973-6AAA027BF067}"/>
                </a:ext>
              </a:extLst>
            </p:cNvPr>
            <p:cNvCxnSpPr>
              <a:cxnSpLocks/>
            </p:cNvCxnSpPr>
            <p:nvPr/>
          </p:nvCxnSpPr>
          <p:spPr>
            <a:xfrm>
              <a:off x="3772468" y="-3019894"/>
              <a:ext cx="716772" cy="3613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10F49D2-960C-40FE-9524-62989CFBE3FC}"/>
                </a:ext>
              </a:extLst>
            </p:cNvPr>
            <p:cNvSpPr txBox="1"/>
            <p:nvPr/>
          </p:nvSpPr>
          <p:spPr>
            <a:xfrm>
              <a:off x="2236799" y="-2970132"/>
              <a:ext cx="1800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INTEGRATION</a:t>
              </a:r>
              <a:r>
                <a:rPr lang="en-US" sz="1600" dirty="0">
                  <a:solidFill>
                    <a:schemeClr val="bg1"/>
                  </a:solidFill>
                  <a:latin typeface="Impact" panose="020B0806030902050204" pitchFamily="34" charset="0"/>
                </a:rPr>
                <a:t> </a:t>
              </a:r>
              <a:endParaRPr lang="en-ZA" sz="1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D39A7EAE-2268-43ED-8CEF-C836D0C50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425" y="-4022529"/>
              <a:ext cx="859681" cy="851972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3D06B09-36F5-47DD-B7CA-5DC09A1A866F}"/>
                </a:ext>
              </a:extLst>
            </p:cNvPr>
            <p:cNvGrpSpPr/>
            <p:nvPr/>
          </p:nvGrpSpPr>
          <p:grpSpPr>
            <a:xfrm flipH="1">
              <a:off x="9670556" y="-3678450"/>
              <a:ext cx="608917" cy="544175"/>
              <a:chOff x="3204572" y="2050942"/>
              <a:chExt cx="608917" cy="544175"/>
            </a:xfrm>
          </p:grpSpPr>
          <p:sp>
            <p:nvSpPr>
              <p:cNvPr id="76" name="Flowchart: Delay 75">
                <a:extLst>
                  <a:ext uri="{FF2B5EF4-FFF2-40B4-BE49-F238E27FC236}">
                    <a16:creationId xmlns:a16="http://schemas.microsoft.com/office/drawing/2014/main" id="{E3C46940-E4E0-4217-831F-418FA0CC287B}"/>
                  </a:ext>
                </a:extLst>
              </p:cNvPr>
              <p:cNvSpPr/>
              <p:nvPr/>
            </p:nvSpPr>
            <p:spPr>
              <a:xfrm>
                <a:off x="3204572" y="2050942"/>
                <a:ext cx="99206" cy="163814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D601E107-F0E0-43EB-B13D-6DB464B9F5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2052" y="2077150"/>
                <a:ext cx="571437" cy="51796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D9C0CE35-A911-4582-B5EE-6D78EEB7D25D}"/>
                </a:ext>
              </a:extLst>
            </p:cNvPr>
            <p:cNvGrpSpPr/>
            <p:nvPr/>
          </p:nvGrpSpPr>
          <p:grpSpPr>
            <a:xfrm>
              <a:off x="2680664" y="-7386123"/>
              <a:ext cx="1109683" cy="1238817"/>
              <a:chOff x="1974023" y="1474383"/>
              <a:chExt cx="1839466" cy="2183840"/>
            </a:xfrm>
          </p:grpSpPr>
          <p:sp>
            <p:nvSpPr>
              <p:cNvPr id="79" name="Flowchart: Delay 78">
                <a:extLst>
                  <a:ext uri="{FF2B5EF4-FFF2-40B4-BE49-F238E27FC236}">
                    <a16:creationId xmlns:a16="http://schemas.microsoft.com/office/drawing/2014/main" id="{67DDA5E9-B412-41CB-964C-4B5EFB60E920}"/>
                  </a:ext>
                </a:extLst>
              </p:cNvPr>
              <p:cNvSpPr/>
              <p:nvPr/>
            </p:nvSpPr>
            <p:spPr>
              <a:xfrm>
                <a:off x="3204572" y="2050942"/>
                <a:ext cx="99206" cy="163814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EC7EBD98-3158-4BFA-8F76-882128959F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2052" y="2077150"/>
                <a:ext cx="571437" cy="51796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1" name="Picture 6">
                <a:extLst>
                  <a:ext uri="{FF2B5EF4-FFF2-40B4-BE49-F238E27FC236}">
                    <a16:creationId xmlns:a16="http://schemas.microsoft.com/office/drawing/2014/main" id="{F7E10399-AC0C-45D1-AB0D-8AB5C50992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96748" y="1474383"/>
                <a:ext cx="946068" cy="13061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2" name="Flowchart: Delay 81">
                <a:extLst>
                  <a:ext uri="{FF2B5EF4-FFF2-40B4-BE49-F238E27FC236}">
                    <a16:creationId xmlns:a16="http://schemas.microsoft.com/office/drawing/2014/main" id="{AF328E28-134E-4FDF-A7CA-0C2E75AF6748}"/>
                  </a:ext>
                </a:extLst>
              </p:cNvPr>
              <p:cNvSpPr/>
              <p:nvPr/>
            </p:nvSpPr>
            <p:spPr>
              <a:xfrm>
                <a:off x="3204572" y="3125466"/>
                <a:ext cx="99206" cy="163814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078EF725-4205-4C29-BC28-F02AC9548E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54175" y="2627720"/>
                <a:ext cx="499968" cy="54705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4" name="Picture 8" descr="Apache Subversion - Wikipedia">
                <a:extLst>
                  <a:ext uri="{FF2B5EF4-FFF2-40B4-BE49-F238E27FC236}">
                    <a16:creationId xmlns:a16="http://schemas.microsoft.com/office/drawing/2014/main" id="{984228EB-FBE6-4583-89E7-2A4AFFD0BA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74023" y="2963805"/>
                <a:ext cx="1160587" cy="6944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85" name="Graphic 84" descr="Contract">
              <a:extLst>
                <a:ext uri="{FF2B5EF4-FFF2-40B4-BE49-F238E27FC236}">
                  <a16:creationId xmlns:a16="http://schemas.microsoft.com/office/drawing/2014/main" id="{B1CB5C02-836F-4A4C-9F94-B0963B15B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45185" y="-5069445"/>
              <a:ext cx="914400" cy="914400"/>
            </a:xfrm>
            <a:prstGeom prst="rect">
              <a:avLst/>
            </a:prstGeom>
          </p:spPr>
        </p:pic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19D625E-8CE8-4350-A3D5-A51FA61C40CF}"/>
                </a:ext>
              </a:extLst>
            </p:cNvPr>
            <p:cNvCxnSpPr>
              <a:cxnSpLocks/>
            </p:cNvCxnSpPr>
            <p:nvPr/>
          </p:nvCxnSpPr>
          <p:spPr>
            <a:xfrm>
              <a:off x="4774858" y="-2306179"/>
              <a:ext cx="0" cy="68700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24A5769-FFBF-46D9-AA53-6B20654718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50608" y="-1631879"/>
              <a:ext cx="648499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9CF3326-AE21-493A-BB05-B3195FED3210}"/>
                </a:ext>
              </a:extLst>
            </p:cNvPr>
            <p:cNvCxnSpPr>
              <a:cxnSpLocks/>
            </p:cNvCxnSpPr>
            <p:nvPr/>
          </p:nvCxnSpPr>
          <p:spPr>
            <a:xfrm>
              <a:off x="6939474" y="-2291665"/>
              <a:ext cx="0" cy="68700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21A89997-762C-4C4A-952E-60402004C2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8875" y="-1604665"/>
              <a:ext cx="648499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AC676FD9-BE92-470F-80C1-236655C3C322}"/>
                </a:ext>
              </a:extLst>
            </p:cNvPr>
            <p:cNvGrpSpPr/>
            <p:nvPr/>
          </p:nvGrpSpPr>
          <p:grpSpPr>
            <a:xfrm rot="10800000">
              <a:off x="6608434" y="-1424710"/>
              <a:ext cx="648499" cy="1048830"/>
              <a:chOff x="8216546" y="4347421"/>
              <a:chExt cx="648499" cy="1048830"/>
            </a:xfrm>
          </p:grpSpPr>
          <p:sp>
            <p:nvSpPr>
              <p:cNvPr id="114" name="Flowchart: Connector 113">
                <a:extLst>
                  <a:ext uri="{FF2B5EF4-FFF2-40B4-BE49-F238E27FC236}">
                    <a16:creationId xmlns:a16="http://schemas.microsoft.com/office/drawing/2014/main" id="{979E7079-FB3A-4722-8ECF-21D52BF961D5}"/>
                  </a:ext>
                </a:extLst>
              </p:cNvPr>
              <p:cNvSpPr/>
              <p:nvPr/>
            </p:nvSpPr>
            <p:spPr>
              <a:xfrm>
                <a:off x="8295621" y="4347421"/>
                <a:ext cx="501757" cy="364780"/>
              </a:xfrm>
              <a:prstGeom prst="flowChartConnector">
                <a:avLst/>
              </a:prstGeom>
              <a:noFill/>
              <a:ln w="1270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15" name="Flowchart: Connector 114">
                <a:extLst>
                  <a:ext uri="{FF2B5EF4-FFF2-40B4-BE49-F238E27FC236}">
                    <a16:creationId xmlns:a16="http://schemas.microsoft.com/office/drawing/2014/main" id="{4F7AFE2C-31CB-4DD1-8187-41E0E6FD20B5}"/>
                  </a:ext>
                </a:extLst>
              </p:cNvPr>
              <p:cNvSpPr/>
              <p:nvPr/>
            </p:nvSpPr>
            <p:spPr>
              <a:xfrm rot="10800000">
                <a:off x="8362890" y="4403950"/>
                <a:ext cx="339672" cy="236664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CD373D28-1D58-4AB6-9F03-80A8FCB507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40796" y="4709251"/>
                <a:ext cx="0" cy="687000"/>
              </a:xfrm>
              <a:prstGeom prst="line">
                <a:avLst/>
              </a:prstGeom>
              <a:ln w="1270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2CE862B7-F8D9-4BBD-A901-B6126505D3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16546" y="5383551"/>
                <a:ext cx="648499" cy="0"/>
              </a:xfrm>
              <a:prstGeom prst="line">
                <a:avLst/>
              </a:prstGeom>
              <a:ln w="1270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C14B47B-8E57-45FA-AB0A-7A6850BB92F2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914801" y="-1031645"/>
              <a:ext cx="157433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Flowchart: Connector 123">
              <a:extLst>
                <a:ext uri="{FF2B5EF4-FFF2-40B4-BE49-F238E27FC236}">
                  <a16:creationId xmlns:a16="http://schemas.microsoft.com/office/drawing/2014/main" id="{A1581386-DF47-4FE6-B80F-6DDDF23A2249}"/>
                </a:ext>
              </a:extLst>
            </p:cNvPr>
            <p:cNvSpPr/>
            <p:nvPr/>
          </p:nvSpPr>
          <p:spPr>
            <a:xfrm rot="10800000" flipH="1">
              <a:off x="9489138" y="-1114486"/>
              <a:ext cx="210276" cy="16390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FF27B07-AFDF-446D-8644-7BB2E7E902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04013" y="-1032534"/>
              <a:ext cx="716772" cy="3613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6A81A8F0-6242-4770-AC3B-9E33E6AA57B3}"/>
                </a:ext>
              </a:extLst>
            </p:cNvPr>
            <p:cNvSpPr txBox="1"/>
            <p:nvPr/>
          </p:nvSpPr>
          <p:spPr>
            <a:xfrm flipH="1">
              <a:off x="7824281" y="-1968898"/>
              <a:ext cx="168379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chemeClr val="bg1"/>
                  </a:solidFill>
                  <a:latin typeface="Impact" panose="020B0806030902050204" pitchFamily="34" charset="0"/>
                </a:rPr>
                <a:t>CICD</a:t>
              </a:r>
              <a:r>
                <a:rPr lang="en-US" sz="1600" dirty="0">
                  <a:solidFill>
                    <a:schemeClr val="bg1"/>
                  </a:solidFill>
                  <a:latin typeface="Impact" panose="020B0806030902050204" pitchFamily="34" charset="0"/>
                </a:rPr>
                <a:t> </a:t>
              </a:r>
              <a:endParaRPr lang="en-ZA" sz="1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pic>
          <p:nvPicPr>
            <p:cNvPr id="127" name="Picture 2" descr="Press kit | GitLab">
              <a:extLst>
                <a:ext uri="{FF2B5EF4-FFF2-40B4-BE49-F238E27FC236}">
                  <a16:creationId xmlns:a16="http://schemas.microsoft.com/office/drawing/2014/main" id="{BE0056FC-AECE-466C-9EE6-0E32E51491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41993" y="-2291665"/>
              <a:ext cx="1353448" cy="1226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430CFF2E-2BD4-425A-8685-7539C1B4B908}"/>
                </a:ext>
              </a:extLst>
            </p:cNvPr>
            <p:cNvGrpSpPr/>
            <p:nvPr/>
          </p:nvGrpSpPr>
          <p:grpSpPr>
            <a:xfrm flipH="1">
              <a:off x="9670556" y="-1658989"/>
              <a:ext cx="608917" cy="544175"/>
              <a:chOff x="3204572" y="2050942"/>
              <a:chExt cx="608917" cy="544175"/>
            </a:xfrm>
          </p:grpSpPr>
          <p:sp>
            <p:nvSpPr>
              <p:cNvPr id="129" name="Flowchart: Delay 128">
                <a:extLst>
                  <a:ext uri="{FF2B5EF4-FFF2-40B4-BE49-F238E27FC236}">
                    <a16:creationId xmlns:a16="http://schemas.microsoft.com/office/drawing/2014/main" id="{EEFAA4DC-E21F-4293-92B1-859FC36254A4}"/>
                  </a:ext>
                </a:extLst>
              </p:cNvPr>
              <p:cNvSpPr/>
              <p:nvPr/>
            </p:nvSpPr>
            <p:spPr>
              <a:xfrm>
                <a:off x="3204572" y="2050942"/>
                <a:ext cx="99206" cy="163814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55F75EF4-757B-457C-A29D-C0D47C78B4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2052" y="2077150"/>
                <a:ext cx="571437" cy="51796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09497ED1-F555-4914-82FB-09EB54455618}"/>
                </a:ext>
              </a:extLst>
            </p:cNvPr>
            <p:cNvGrpSpPr/>
            <p:nvPr/>
          </p:nvGrpSpPr>
          <p:grpSpPr>
            <a:xfrm rot="10800000">
              <a:off x="4459365" y="-1461067"/>
              <a:ext cx="648499" cy="1048830"/>
              <a:chOff x="8216546" y="4347421"/>
              <a:chExt cx="648499" cy="1048830"/>
            </a:xfrm>
          </p:grpSpPr>
          <p:sp>
            <p:nvSpPr>
              <p:cNvPr id="132" name="Flowchart: Connector 131">
                <a:extLst>
                  <a:ext uri="{FF2B5EF4-FFF2-40B4-BE49-F238E27FC236}">
                    <a16:creationId xmlns:a16="http://schemas.microsoft.com/office/drawing/2014/main" id="{39CCC4A3-83DF-4D93-B585-347132E6B0AD}"/>
                  </a:ext>
                </a:extLst>
              </p:cNvPr>
              <p:cNvSpPr/>
              <p:nvPr/>
            </p:nvSpPr>
            <p:spPr>
              <a:xfrm>
                <a:off x="8295621" y="4347421"/>
                <a:ext cx="501757" cy="364780"/>
              </a:xfrm>
              <a:prstGeom prst="flowChartConnector">
                <a:avLst/>
              </a:prstGeom>
              <a:noFill/>
              <a:ln w="1270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33" name="Flowchart: Connector 132">
                <a:extLst>
                  <a:ext uri="{FF2B5EF4-FFF2-40B4-BE49-F238E27FC236}">
                    <a16:creationId xmlns:a16="http://schemas.microsoft.com/office/drawing/2014/main" id="{0D1FB6AD-3987-4616-AE91-150D6597B943}"/>
                  </a:ext>
                </a:extLst>
              </p:cNvPr>
              <p:cNvSpPr/>
              <p:nvPr/>
            </p:nvSpPr>
            <p:spPr>
              <a:xfrm rot="10800000">
                <a:off x="8362890" y="4403950"/>
                <a:ext cx="339672" cy="236664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C45873FA-0E3E-4312-9191-0D5DEA989C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40796" y="4709251"/>
                <a:ext cx="0" cy="687000"/>
              </a:xfrm>
              <a:prstGeom prst="line">
                <a:avLst/>
              </a:prstGeom>
              <a:ln w="1270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76DADFB3-33DB-494D-8717-02E455B05D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16546" y="5383551"/>
                <a:ext cx="648499" cy="0"/>
              </a:xfrm>
              <a:prstGeom prst="line">
                <a:avLst/>
              </a:prstGeom>
              <a:ln w="1270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0E8BF1EB-3F2F-461E-A8FA-4C66290A675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224936" y="-1113745"/>
              <a:ext cx="157433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Flowchart: Connector 136">
              <a:extLst>
                <a:ext uri="{FF2B5EF4-FFF2-40B4-BE49-F238E27FC236}">
                  <a16:creationId xmlns:a16="http://schemas.microsoft.com/office/drawing/2014/main" id="{04A42409-F37C-4D82-9626-A66EFE28BE8A}"/>
                </a:ext>
              </a:extLst>
            </p:cNvPr>
            <p:cNvSpPr/>
            <p:nvPr/>
          </p:nvSpPr>
          <p:spPr>
            <a:xfrm rot="10800000">
              <a:off x="2014660" y="-1196586"/>
              <a:ext cx="210276" cy="16390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5CDD797B-2B79-4667-A488-DBDBB81AB1D4}"/>
                </a:ext>
              </a:extLst>
            </p:cNvPr>
            <p:cNvSpPr txBox="1"/>
            <p:nvPr/>
          </p:nvSpPr>
          <p:spPr>
            <a:xfrm>
              <a:off x="2268026" y="-1601180"/>
              <a:ext cx="16837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NAKED</a:t>
              </a:r>
              <a:r>
                <a:rPr lang="en-US" sz="1600" dirty="0">
                  <a:solidFill>
                    <a:schemeClr val="bg1"/>
                  </a:solidFill>
                  <a:latin typeface="Impact" panose="020B0806030902050204" pitchFamily="34" charset="0"/>
                </a:rPr>
                <a:t> </a:t>
              </a:r>
              <a:endParaRPr lang="en-ZA" sz="1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6E4FCAD-D127-4C1B-B1C9-95A7955A1BC7}"/>
                </a:ext>
              </a:extLst>
            </p:cNvPr>
            <p:cNvCxnSpPr>
              <a:cxnSpLocks/>
            </p:cNvCxnSpPr>
            <p:nvPr/>
          </p:nvCxnSpPr>
          <p:spPr>
            <a:xfrm>
              <a:off x="3793289" y="-1114634"/>
              <a:ext cx="716772" cy="3613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A26F8372-2273-4833-A79C-EC0C3F4BED40}"/>
                </a:ext>
              </a:extLst>
            </p:cNvPr>
            <p:cNvSpPr txBox="1"/>
            <p:nvPr/>
          </p:nvSpPr>
          <p:spPr>
            <a:xfrm>
              <a:off x="2257620" y="-1064872"/>
              <a:ext cx="18008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OBJECTS</a:t>
              </a:r>
              <a:r>
                <a:rPr lang="en-US" sz="1600" dirty="0">
                  <a:solidFill>
                    <a:schemeClr val="bg1"/>
                  </a:solidFill>
                  <a:latin typeface="Impact" panose="020B0806030902050204" pitchFamily="34" charset="0"/>
                </a:rPr>
                <a:t> </a:t>
              </a:r>
              <a:endParaRPr lang="en-ZA" sz="1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AB2388F-4E62-473E-A13A-615A50E46A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5224" y="318731"/>
              <a:ext cx="648499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74F05E98-8F64-47AE-A956-C55509BC7D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37879" y="293992"/>
              <a:ext cx="628353" cy="607066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572A0AD-BEF8-4392-94AB-08E04D6305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12715" y="293992"/>
              <a:ext cx="628353" cy="607066"/>
            </a:xfrm>
            <a:prstGeom prst="line">
              <a:avLst/>
            </a:prstGeom>
            <a:ln w="1270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Flowchart: Connector 104">
              <a:extLst>
                <a:ext uri="{FF2B5EF4-FFF2-40B4-BE49-F238E27FC236}">
                  <a16:creationId xmlns:a16="http://schemas.microsoft.com/office/drawing/2014/main" id="{4E621ED0-9775-42E4-B14D-316397D0A5A6}"/>
                </a:ext>
              </a:extLst>
            </p:cNvPr>
            <p:cNvSpPr/>
            <p:nvPr/>
          </p:nvSpPr>
          <p:spPr>
            <a:xfrm>
              <a:off x="7799001" y="895050"/>
              <a:ext cx="501757" cy="364780"/>
            </a:xfrm>
            <a:prstGeom prst="flowChartConnector">
              <a:avLst/>
            </a:prstGeom>
            <a:noFill/>
            <a:ln w="127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06" name="Flowchart: Connector 105">
              <a:extLst>
                <a:ext uri="{FF2B5EF4-FFF2-40B4-BE49-F238E27FC236}">
                  <a16:creationId xmlns:a16="http://schemas.microsoft.com/office/drawing/2014/main" id="{691FF103-EAA8-49EE-9890-D6CA296ADEC9}"/>
                </a:ext>
              </a:extLst>
            </p:cNvPr>
            <p:cNvSpPr/>
            <p:nvPr/>
          </p:nvSpPr>
          <p:spPr>
            <a:xfrm rot="10800000">
              <a:off x="7880784" y="966093"/>
              <a:ext cx="339672" cy="236664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07" name="Flowchart: Connector 106">
              <a:extLst>
                <a:ext uri="{FF2B5EF4-FFF2-40B4-BE49-F238E27FC236}">
                  <a16:creationId xmlns:a16="http://schemas.microsoft.com/office/drawing/2014/main" id="{F8262141-01BD-4D69-8B94-F41E0B01A97D}"/>
                </a:ext>
              </a:extLst>
            </p:cNvPr>
            <p:cNvSpPr/>
            <p:nvPr/>
          </p:nvSpPr>
          <p:spPr>
            <a:xfrm>
              <a:off x="5624770" y="895050"/>
              <a:ext cx="501757" cy="364780"/>
            </a:xfrm>
            <a:prstGeom prst="flowChartConnector">
              <a:avLst/>
            </a:prstGeom>
            <a:noFill/>
            <a:ln w="127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08" name="Flowchart: Connector 107">
              <a:extLst>
                <a:ext uri="{FF2B5EF4-FFF2-40B4-BE49-F238E27FC236}">
                  <a16:creationId xmlns:a16="http://schemas.microsoft.com/office/drawing/2014/main" id="{CD323B43-668B-4A50-A55A-BDF19994C403}"/>
                </a:ext>
              </a:extLst>
            </p:cNvPr>
            <p:cNvSpPr/>
            <p:nvPr/>
          </p:nvSpPr>
          <p:spPr>
            <a:xfrm rot="10800000">
              <a:off x="5706553" y="966093"/>
              <a:ext cx="339672" cy="236664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DEDEB9D-EF7D-43DD-985E-C8D4B560BBD0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9050089" y="556912"/>
              <a:ext cx="157433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Flowchart: Connector 109">
              <a:extLst>
                <a:ext uri="{FF2B5EF4-FFF2-40B4-BE49-F238E27FC236}">
                  <a16:creationId xmlns:a16="http://schemas.microsoft.com/office/drawing/2014/main" id="{183E38FC-4C99-4F20-9B18-C33B23EF55F4}"/>
                </a:ext>
              </a:extLst>
            </p:cNvPr>
            <p:cNvSpPr/>
            <p:nvPr/>
          </p:nvSpPr>
          <p:spPr>
            <a:xfrm rot="10800000" flipH="1">
              <a:off x="10624426" y="474071"/>
              <a:ext cx="210276" cy="16390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7A81BA9-DBBA-4C66-B0CB-CC17C820D7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39301" y="556023"/>
              <a:ext cx="716772" cy="3613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FF06DAF-A46F-4570-AA62-5C68BD668A99}"/>
                </a:ext>
              </a:extLst>
            </p:cNvPr>
            <p:cNvCxnSpPr>
              <a:cxnSpLocks/>
            </p:cNvCxnSpPr>
            <p:nvPr/>
          </p:nvCxnSpPr>
          <p:spPr>
            <a:xfrm>
              <a:off x="6939474" y="-368269"/>
              <a:ext cx="0" cy="493989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367C70D-6216-4C8F-9929-9BEF6C3225A4}"/>
                </a:ext>
              </a:extLst>
            </p:cNvPr>
            <p:cNvSpPr txBox="1"/>
            <p:nvPr/>
          </p:nvSpPr>
          <p:spPr>
            <a:xfrm flipH="1">
              <a:off x="9069667" y="-252918"/>
              <a:ext cx="33085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  <a:latin typeface="Impact" panose="020B0806030902050204" pitchFamily="34" charset="0"/>
                </a:rPr>
                <a:t>JBOSS</a:t>
              </a:r>
              <a:endParaRPr lang="en-ZA" sz="4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F4D5CAFD-C0EF-4EA9-989A-39F6C87FBFB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311641" y="563879"/>
              <a:ext cx="157433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Flowchart: Connector 120">
              <a:extLst>
                <a:ext uri="{FF2B5EF4-FFF2-40B4-BE49-F238E27FC236}">
                  <a16:creationId xmlns:a16="http://schemas.microsoft.com/office/drawing/2014/main" id="{68B9F185-64BD-4DD0-8CC1-A6634425C96A}"/>
                </a:ext>
              </a:extLst>
            </p:cNvPr>
            <p:cNvSpPr/>
            <p:nvPr/>
          </p:nvSpPr>
          <p:spPr>
            <a:xfrm rot="10800000">
              <a:off x="3101365" y="481038"/>
              <a:ext cx="210276" cy="16390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D18556A-DB44-4962-93FA-64659C1B5A1A}"/>
                </a:ext>
              </a:extLst>
            </p:cNvPr>
            <p:cNvSpPr txBox="1"/>
            <p:nvPr/>
          </p:nvSpPr>
          <p:spPr>
            <a:xfrm>
              <a:off x="3260720" y="-131566"/>
              <a:ext cx="16837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Impact" panose="020B0806030902050204" pitchFamily="34" charset="0"/>
                </a:rPr>
                <a:t>SPRING </a:t>
              </a:r>
              <a:endParaRPr lang="en-ZA" sz="4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842961D-C4EF-465B-9553-AB2697E24430}"/>
                </a:ext>
              </a:extLst>
            </p:cNvPr>
            <p:cNvCxnSpPr>
              <a:cxnSpLocks/>
            </p:cNvCxnSpPr>
            <p:nvPr/>
          </p:nvCxnSpPr>
          <p:spPr>
            <a:xfrm>
              <a:off x="4879994" y="562990"/>
              <a:ext cx="716772" cy="3613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A03A3B5E-4B9E-4D07-A381-851786D4C919}"/>
                </a:ext>
              </a:extLst>
            </p:cNvPr>
            <p:cNvSpPr txBox="1"/>
            <p:nvPr/>
          </p:nvSpPr>
          <p:spPr>
            <a:xfrm>
              <a:off x="3344325" y="612752"/>
              <a:ext cx="1800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Impact" panose="020B0806030902050204" pitchFamily="34" charset="0"/>
                </a:rPr>
                <a:t> </a:t>
              </a:r>
              <a:endParaRPr lang="en-ZA" sz="1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0B95B233-B0D3-4157-94A2-D4A5327A4722}"/>
                </a:ext>
              </a:extLst>
            </p:cNvPr>
            <p:cNvGrpSpPr/>
            <p:nvPr/>
          </p:nvGrpSpPr>
          <p:grpSpPr>
            <a:xfrm>
              <a:off x="2524295" y="-38094"/>
              <a:ext cx="608917" cy="544175"/>
              <a:chOff x="3204572" y="2050942"/>
              <a:chExt cx="608917" cy="544175"/>
            </a:xfrm>
          </p:grpSpPr>
          <p:sp>
            <p:nvSpPr>
              <p:cNvPr id="145" name="Flowchart: Delay 144">
                <a:extLst>
                  <a:ext uri="{FF2B5EF4-FFF2-40B4-BE49-F238E27FC236}">
                    <a16:creationId xmlns:a16="http://schemas.microsoft.com/office/drawing/2014/main" id="{A8307CE0-8EEA-4670-96BB-631CD9B4D193}"/>
                  </a:ext>
                </a:extLst>
              </p:cNvPr>
              <p:cNvSpPr/>
              <p:nvPr/>
            </p:nvSpPr>
            <p:spPr>
              <a:xfrm>
                <a:off x="3204572" y="2050942"/>
                <a:ext cx="99206" cy="163814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C23783E1-856B-436C-A62E-CBCA9E476D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2052" y="2077150"/>
                <a:ext cx="571437" cy="51796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170" name="Picture 2" descr="Spring Logo Icon - Free Download, PNG and Vector">
              <a:extLst>
                <a:ext uri="{FF2B5EF4-FFF2-40B4-BE49-F238E27FC236}">
                  <a16:creationId xmlns:a16="http://schemas.microsoft.com/office/drawing/2014/main" id="{2B14E2FA-110C-496F-B3E3-908CDE46CE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8848" y="-412236"/>
              <a:ext cx="963406" cy="9634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E0AEC105-96BD-41CD-B8BA-B3F827CC5B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08432" y="125720"/>
              <a:ext cx="648499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CEC80E7-07DF-4CCB-A0DC-366A436C08BB}"/>
                </a:ext>
              </a:extLst>
            </p:cNvPr>
            <p:cNvCxnSpPr>
              <a:cxnSpLocks/>
            </p:cNvCxnSpPr>
            <p:nvPr/>
          </p:nvCxnSpPr>
          <p:spPr>
            <a:xfrm>
              <a:off x="5885374" y="1259830"/>
              <a:ext cx="0" cy="68700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26A09A25-4B5D-48EF-A6E6-FAE7AF2A6C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64775" y="1946830"/>
              <a:ext cx="648499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3320DA2E-E0B3-45A5-BEC5-1E3E326DB1B3}"/>
                </a:ext>
              </a:extLst>
            </p:cNvPr>
            <p:cNvGrpSpPr/>
            <p:nvPr/>
          </p:nvGrpSpPr>
          <p:grpSpPr>
            <a:xfrm rot="10800000">
              <a:off x="5560256" y="2109415"/>
              <a:ext cx="648499" cy="1048830"/>
              <a:chOff x="8216546" y="4347421"/>
              <a:chExt cx="648499" cy="1048830"/>
            </a:xfrm>
          </p:grpSpPr>
          <p:sp>
            <p:nvSpPr>
              <p:cNvPr id="150" name="Flowchart: Connector 149">
                <a:extLst>
                  <a:ext uri="{FF2B5EF4-FFF2-40B4-BE49-F238E27FC236}">
                    <a16:creationId xmlns:a16="http://schemas.microsoft.com/office/drawing/2014/main" id="{37801092-C291-41BF-9316-34B70F7B1D30}"/>
                  </a:ext>
                </a:extLst>
              </p:cNvPr>
              <p:cNvSpPr/>
              <p:nvPr/>
            </p:nvSpPr>
            <p:spPr>
              <a:xfrm>
                <a:off x="8295621" y="4347421"/>
                <a:ext cx="501757" cy="364780"/>
              </a:xfrm>
              <a:prstGeom prst="flowChartConnector">
                <a:avLst/>
              </a:prstGeom>
              <a:noFill/>
              <a:ln w="1270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51" name="Flowchart: Connector 150">
                <a:extLst>
                  <a:ext uri="{FF2B5EF4-FFF2-40B4-BE49-F238E27FC236}">
                    <a16:creationId xmlns:a16="http://schemas.microsoft.com/office/drawing/2014/main" id="{A263C033-0B77-41DC-A4DC-A937697BF64F}"/>
                  </a:ext>
                </a:extLst>
              </p:cNvPr>
              <p:cNvSpPr/>
              <p:nvPr/>
            </p:nvSpPr>
            <p:spPr>
              <a:xfrm rot="10800000">
                <a:off x="8378130" y="4403950"/>
                <a:ext cx="339672" cy="236664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B9C1E012-EB48-419C-829F-6D894DF3BC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40796" y="4709251"/>
                <a:ext cx="0" cy="687000"/>
              </a:xfrm>
              <a:prstGeom prst="line">
                <a:avLst/>
              </a:prstGeom>
              <a:ln w="1270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01FC1BBA-D62E-420F-B6EF-2B43C95DD9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16546" y="5383551"/>
                <a:ext cx="648499" cy="0"/>
              </a:xfrm>
              <a:prstGeom prst="line">
                <a:avLst/>
              </a:prstGeom>
              <a:ln w="1270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68E04931-AA24-41FE-B6E7-C04E881542DC}"/>
                </a:ext>
              </a:extLst>
            </p:cNvPr>
            <p:cNvCxnSpPr>
              <a:cxnSpLocks/>
            </p:cNvCxnSpPr>
            <p:nvPr/>
          </p:nvCxnSpPr>
          <p:spPr>
            <a:xfrm>
              <a:off x="6826285" y="2538091"/>
              <a:ext cx="4037302" cy="52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Flowchart: Connector 154">
              <a:extLst>
                <a:ext uri="{FF2B5EF4-FFF2-40B4-BE49-F238E27FC236}">
                  <a16:creationId xmlns:a16="http://schemas.microsoft.com/office/drawing/2014/main" id="{49C781F8-8F95-4702-B550-261BC9B08130}"/>
                </a:ext>
              </a:extLst>
            </p:cNvPr>
            <p:cNvSpPr/>
            <p:nvPr/>
          </p:nvSpPr>
          <p:spPr>
            <a:xfrm rot="10800000" flipH="1">
              <a:off x="10863587" y="2462319"/>
              <a:ext cx="210276" cy="16390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E0D0ECFE-514A-4B75-8128-1251EE7FC5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08754" y="2538091"/>
              <a:ext cx="628313" cy="32696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BC645383-5131-4141-970B-266E5E6AAA9D}"/>
                </a:ext>
              </a:extLst>
            </p:cNvPr>
            <p:cNvSpPr txBox="1"/>
            <p:nvPr/>
          </p:nvSpPr>
          <p:spPr>
            <a:xfrm flipH="1">
              <a:off x="6810884" y="1631322"/>
              <a:ext cx="45543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  <a:latin typeface="Impact" panose="020B0806030902050204" pitchFamily="34" charset="0"/>
                </a:rPr>
                <a:t>MICROSERVICES</a:t>
              </a:r>
              <a:endParaRPr lang="en-ZA" sz="4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308E7A30-0F9D-489D-AB20-611988C093B1}"/>
                </a:ext>
              </a:extLst>
            </p:cNvPr>
            <p:cNvCxnSpPr>
              <a:cxnSpLocks/>
            </p:cNvCxnSpPr>
            <p:nvPr/>
          </p:nvCxnSpPr>
          <p:spPr>
            <a:xfrm>
              <a:off x="5884505" y="3202930"/>
              <a:ext cx="0" cy="68700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A6869C6E-0C87-4F02-8B8B-2B3044556E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63906" y="3889930"/>
              <a:ext cx="648499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4DEDB70F-C9C7-428F-9394-DE4553625ABF}"/>
                </a:ext>
              </a:extLst>
            </p:cNvPr>
            <p:cNvGrpSpPr/>
            <p:nvPr/>
          </p:nvGrpSpPr>
          <p:grpSpPr>
            <a:xfrm rot="10800000">
              <a:off x="5560256" y="4052515"/>
              <a:ext cx="648499" cy="1048830"/>
              <a:chOff x="8216546" y="4347421"/>
              <a:chExt cx="648499" cy="1048830"/>
            </a:xfrm>
          </p:grpSpPr>
          <p:sp>
            <p:nvSpPr>
              <p:cNvPr id="161" name="Flowchart: Connector 160">
                <a:extLst>
                  <a:ext uri="{FF2B5EF4-FFF2-40B4-BE49-F238E27FC236}">
                    <a16:creationId xmlns:a16="http://schemas.microsoft.com/office/drawing/2014/main" id="{22A5A9BC-82A9-427C-AD2A-562E13C00981}"/>
                  </a:ext>
                </a:extLst>
              </p:cNvPr>
              <p:cNvSpPr/>
              <p:nvPr/>
            </p:nvSpPr>
            <p:spPr>
              <a:xfrm>
                <a:off x="8295621" y="4347421"/>
                <a:ext cx="501757" cy="364780"/>
              </a:xfrm>
              <a:prstGeom prst="flowChartConnector">
                <a:avLst/>
              </a:prstGeom>
              <a:noFill/>
              <a:ln w="1270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62" name="Flowchart: Connector 161">
                <a:extLst>
                  <a:ext uri="{FF2B5EF4-FFF2-40B4-BE49-F238E27FC236}">
                    <a16:creationId xmlns:a16="http://schemas.microsoft.com/office/drawing/2014/main" id="{9976B5B0-0F76-482C-9857-1AC82494441F}"/>
                  </a:ext>
                </a:extLst>
              </p:cNvPr>
              <p:cNvSpPr/>
              <p:nvPr/>
            </p:nvSpPr>
            <p:spPr>
              <a:xfrm rot="10800000">
                <a:off x="8378130" y="4403950"/>
                <a:ext cx="339672" cy="236664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5888DBB-E11A-4CAA-810C-49DDB82F0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40796" y="4709251"/>
                <a:ext cx="0" cy="687000"/>
              </a:xfrm>
              <a:prstGeom prst="line">
                <a:avLst/>
              </a:prstGeom>
              <a:ln w="1270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4AD45862-69F7-4BCA-A107-F89F6501EB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16546" y="5383551"/>
                <a:ext cx="648499" cy="0"/>
              </a:xfrm>
              <a:prstGeom prst="line">
                <a:avLst/>
              </a:prstGeom>
              <a:ln w="1270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E66181E7-13B4-4A61-B211-692F8B79B65F}"/>
                </a:ext>
              </a:extLst>
            </p:cNvPr>
            <p:cNvCxnSpPr>
              <a:cxnSpLocks/>
            </p:cNvCxnSpPr>
            <p:nvPr/>
          </p:nvCxnSpPr>
          <p:spPr>
            <a:xfrm>
              <a:off x="6770917" y="4486368"/>
              <a:ext cx="2737154" cy="87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Flowchart: Connector 167">
              <a:extLst>
                <a:ext uri="{FF2B5EF4-FFF2-40B4-BE49-F238E27FC236}">
                  <a16:creationId xmlns:a16="http://schemas.microsoft.com/office/drawing/2014/main" id="{695177CD-63DC-4A2F-8A54-BF3152A5F41E}"/>
                </a:ext>
              </a:extLst>
            </p:cNvPr>
            <p:cNvSpPr/>
            <p:nvPr/>
          </p:nvSpPr>
          <p:spPr>
            <a:xfrm rot="10800000" flipH="1">
              <a:off x="9496605" y="4400131"/>
              <a:ext cx="210276" cy="16390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FACD5099-7077-4DF4-8513-A383EC8516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53386" y="4486368"/>
              <a:ext cx="628313" cy="32696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CCE728B-CD66-4EE4-AB67-8CAC26D1AC34}"/>
                </a:ext>
              </a:extLst>
            </p:cNvPr>
            <p:cNvSpPr txBox="1"/>
            <p:nvPr/>
          </p:nvSpPr>
          <p:spPr>
            <a:xfrm flipH="1">
              <a:off x="6770917" y="3846776"/>
              <a:ext cx="45543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Impact" panose="020B0806030902050204" pitchFamily="34" charset="0"/>
                </a:rPr>
                <a:t>ORCHESTRATOR</a:t>
              </a:r>
              <a:endParaRPr lang="en-ZA" sz="32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261FD1DC-8C8C-4529-BC6E-4F8C89DBB2B6}"/>
                </a:ext>
              </a:extLst>
            </p:cNvPr>
            <p:cNvGrpSpPr/>
            <p:nvPr/>
          </p:nvGrpSpPr>
          <p:grpSpPr>
            <a:xfrm flipH="1">
              <a:off x="9699414" y="3876911"/>
              <a:ext cx="608917" cy="544175"/>
              <a:chOff x="3204572" y="2050942"/>
              <a:chExt cx="608917" cy="544175"/>
            </a:xfrm>
          </p:grpSpPr>
          <p:sp>
            <p:nvSpPr>
              <p:cNvPr id="172" name="Flowchart: Delay 171">
                <a:extLst>
                  <a:ext uri="{FF2B5EF4-FFF2-40B4-BE49-F238E27FC236}">
                    <a16:creationId xmlns:a16="http://schemas.microsoft.com/office/drawing/2014/main" id="{850A483A-D7E3-4F03-9B9B-4D6E67E2487B}"/>
                  </a:ext>
                </a:extLst>
              </p:cNvPr>
              <p:cNvSpPr/>
              <p:nvPr/>
            </p:nvSpPr>
            <p:spPr>
              <a:xfrm>
                <a:off x="3204572" y="2050942"/>
                <a:ext cx="99206" cy="163814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5B5FF17-6041-4681-B656-280FE4C8E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2052" y="2077150"/>
                <a:ext cx="571437" cy="51796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9218" name="Picture 2" descr="Download Kubernetes (k8s) Logo in SVG Vector or PNG File Format - Logo.wine">
              <a:extLst>
                <a:ext uri="{FF2B5EF4-FFF2-40B4-BE49-F238E27FC236}">
                  <a16:creationId xmlns:a16="http://schemas.microsoft.com/office/drawing/2014/main" id="{32CDF090-41C5-41FE-9F8E-BAD526D680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9690" y="3279442"/>
              <a:ext cx="1728164" cy="1152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C8AA581B-C165-4027-8FED-BB5416D55315}"/>
                </a:ext>
              </a:extLst>
            </p:cNvPr>
            <p:cNvCxnSpPr>
              <a:cxnSpLocks/>
            </p:cNvCxnSpPr>
            <p:nvPr/>
          </p:nvCxnSpPr>
          <p:spPr>
            <a:xfrm>
              <a:off x="5884504" y="5044816"/>
              <a:ext cx="0" cy="68700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836DD26D-6AFC-43F7-A986-04B4B0847D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63905" y="5731816"/>
              <a:ext cx="648499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116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4.44444E-6 L -0.00261 -0.5481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" y="-27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5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D7B3DDD-F768-4000-91CC-5E5F1E19EDBF}"/>
              </a:ext>
            </a:extLst>
          </p:cNvPr>
          <p:cNvCxnSpPr>
            <a:cxnSpLocks/>
            <a:stCxn id="9" idx="4"/>
          </p:cNvCxnSpPr>
          <p:nvPr/>
        </p:nvCxnSpPr>
        <p:spPr>
          <a:xfrm flipH="1">
            <a:off x="5864753" y="-11665153"/>
            <a:ext cx="1" cy="648674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55CF3792-B0CD-4DA7-B1FB-776F909836DA}"/>
              </a:ext>
            </a:extLst>
          </p:cNvPr>
          <p:cNvSpPr/>
          <p:nvPr/>
        </p:nvSpPr>
        <p:spPr>
          <a:xfrm>
            <a:off x="5694916" y="-11963933"/>
            <a:ext cx="339672" cy="23666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3AEE063D-188D-4AE9-9719-F3E597460666}"/>
              </a:ext>
            </a:extLst>
          </p:cNvPr>
          <p:cNvSpPr/>
          <p:nvPr/>
        </p:nvSpPr>
        <p:spPr>
          <a:xfrm>
            <a:off x="5613875" y="-12041918"/>
            <a:ext cx="501757" cy="376765"/>
          </a:xfrm>
          <a:prstGeom prst="flowChartConnector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195F7F-9654-46D1-B1E8-6DD3E71509F1}"/>
              </a:ext>
            </a:extLst>
          </p:cNvPr>
          <p:cNvCxnSpPr>
            <a:cxnSpLocks/>
          </p:cNvCxnSpPr>
          <p:nvPr/>
        </p:nvCxnSpPr>
        <p:spPr>
          <a:xfrm>
            <a:off x="6115631" y="-11703480"/>
            <a:ext cx="529463" cy="3613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C23DAA-C83B-4451-934C-C1A5B27BA2E1}"/>
              </a:ext>
            </a:extLst>
          </p:cNvPr>
          <p:cNvCxnSpPr>
            <a:cxnSpLocks/>
          </p:cNvCxnSpPr>
          <p:nvPr/>
        </p:nvCxnSpPr>
        <p:spPr>
          <a:xfrm>
            <a:off x="6645095" y="-11342087"/>
            <a:ext cx="11629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E836C9-6C17-4D40-BDC6-AD4C607FA72F}"/>
              </a:ext>
            </a:extLst>
          </p:cNvPr>
          <p:cNvCxnSpPr>
            <a:cxnSpLocks/>
          </p:cNvCxnSpPr>
          <p:nvPr/>
        </p:nvCxnSpPr>
        <p:spPr>
          <a:xfrm flipH="1">
            <a:off x="5540504" y="-11016479"/>
            <a:ext cx="648499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5B42A69-D348-4A67-AF06-CF59D979BB08}"/>
              </a:ext>
            </a:extLst>
          </p:cNvPr>
          <p:cNvSpPr txBox="1"/>
          <p:nvPr/>
        </p:nvSpPr>
        <p:spPr>
          <a:xfrm>
            <a:off x="6664802" y="-11740841"/>
            <a:ext cx="196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MONOLITHIC</a:t>
            </a:r>
            <a:endParaRPr lang="en-ZA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84804166-A2F0-472F-82E0-A4F5F44E43B0}"/>
              </a:ext>
            </a:extLst>
          </p:cNvPr>
          <p:cNvSpPr/>
          <p:nvPr/>
        </p:nvSpPr>
        <p:spPr>
          <a:xfrm>
            <a:off x="7797781" y="-11392181"/>
            <a:ext cx="168960" cy="10018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FABCB2-86BB-4E7D-BEB5-B95D3F75E778}"/>
              </a:ext>
            </a:extLst>
          </p:cNvPr>
          <p:cNvSpPr txBox="1"/>
          <p:nvPr/>
        </p:nvSpPr>
        <p:spPr>
          <a:xfrm>
            <a:off x="6664802" y="-11264042"/>
            <a:ext cx="2025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APPLICATION</a:t>
            </a:r>
            <a:endParaRPr lang="en-ZA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30FAAD-554D-4F84-8EDF-7B4CBD69874C}"/>
              </a:ext>
            </a:extLst>
          </p:cNvPr>
          <p:cNvCxnSpPr>
            <a:cxnSpLocks/>
          </p:cNvCxnSpPr>
          <p:nvPr/>
        </p:nvCxnSpPr>
        <p:spPr>
          <a:xfrm flipV="1">
            <a:off x="5855877" y="-10884088"/>
            <a:ext cx="8875" cy="656838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AE4244-9F89-4A28-A5DD-B8B8425B0937}"/>
              </a:ext>
            </a:extLst>
          </p:cNvPr>
          <p:cNvCxnSpPr>
            <a:cxnSpLocks/>
          </p:cNvCxnSpPr>
          <p:nvPr/>
        </p:nvCxnSpPr>
        <p:spPr>
          <a:xfrm rot="10800000" flipH="1">
            <a:off x="5540503" y="-10858688"/>
            <a:ext cx="648499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21EF130-660F-42D8-9BC5-36259C392FC4}"/>
              </a:ext>
            </a:extLst>
          </p:cNvPr>
          <p:cNvGrpSpPr/>
          <p:nvPr/>
        </p:nvGrpSpPr>
        <p:grpSpPr>
          <a:xfrm>
            <a:off x="5537161" y="-10237737"/>
            <a:ext cx="653153" cy="460075"/>
            <a:chOff x="5199576" y="4805475"/>
            <a:chExt cx="972064" cy="979779"/>
          </a:xfrm>
        </p:grpSpPr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941082A4-F631-48A9-BCDB-198437B5EA3E}"/>
                </a:ext>
              </a:extLst>
            </p:cNvPr>
            <p:cNvSpPr/>
            <p:nvPr/>
          </p:nvSpPr>
          <p:spPr>
            <a:xfrm rot="10800000">
              <a:off x="5434358" y="5032259"/>
              <a:ext cx="505521" cy="50400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7" name="Arrow: Curved Right 26">
              <a:extLst>
                <a:ext uri="{FF2B5EF4-FFF2-40B4-BE49-F238E27FC236}">
                  <a16:creationId xmlns:a16="http://schemas.microsoft.com/office/drawing/2014/main" id="{C937E15A-5049-45CB-B7F3-A9363B8A9785}"/>
                </a:ext>
              </a:extLst>
            </p:cNvPr>
            <p:cNvSpPr/>
            <p:nvPr/>
          </p:nvSpPr>
          <p:spPr>
            <a:xfrm>
              <a:off x="5199576" y="4838692"/>
              <a:ext cx="399791" cy="946562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chemeClr val="tx1"/>
                </a:solidFill>
              </a:endParaRPr>
            </a:p>
          </p:txBody>
        </p:sp>
        <p:sp>
          <p:nvSpPr>
            <p:cNvPr id="31" name="Arrow: Curved Right 30">
              <a:extLst>
                <a:ext uri="{FF2B5EF4-FFF2-40B4-BE49-F238E27FC236}">
                  <a16:creationId xmlns:a16="http://schemas.microsoft.com/office/drawing/2014/main" id="{F8021883-E8AE-4A6A-97E6-F59040D0C7D3}"/>
                </a:ext>
              </a:extLst>
            </p:cNvPr>
            <p:cNvSpPr/>
            <p:nvPr/>
          </p:nvSpPr>
          <p:spPr>
            <a:xfrm rot="10800000">
              <a:off x="5771849" y="4805475"/>
              <a:ext cx="399791" cy="946562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E5CC91-6E57-4394-B064-4DC83FBB242E}"/>
              </a:ext>
            </a:extLst>
          </p:cNvPr>
          <p:cNvCxnSpPr>
            <a:cxnSpLocks/>
          </p:cNvCxnSpPr>
          <p:nvPr/>
        </p:nvCxnSpPr>
        <p:spPr>
          <a:xfrm rot="10800000">
            <a:off x="3844839" y="-10492052"/>
            <a:ext cx="11629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2BB3B25C-D492-4B6C-B2BA-B1153E76CA74}"/>
              </a:ext>
            </a:extLst>
          </p:cNvPr>
          <p:cNvSpPr/>
          <p:nvPr/>
        </p:nvSpPr>
        <p:spPr>
          <a:xfrm rot="10800000">
            <a:off x="3686119" y="-10542144"/>
            <a:ext cx="168960" cy="10018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425AA7F-BFE8-4498-AF7C-75F81129E6B9}"/>
              </a:ext>
            </a:extLst>
          </p:cNvPr>
          <p:cNvCxnSpPr>
            <a:cxnSpLocks/>
          </p:cNvCxnSpPr>
          <p:nvPr/>
        </p:nvCxnSpPr>
        <p:spPr>
          <a:xfrm>
            <a:off x="5007765" y="-10492052"/>
            <a:ext cx="529463" cy="3613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0612716-2751-4C56-AE8F-87CE97CA725C}"/>
              </a:ext>
            </a:extLst>
          </p:cNvPr>
          <p:cNvSpPr txBox="1"/>
          <p:nvPr/>
        </p:nvSpPr>
        <p:spPr>
          <a:xfrm>
            <a:off x="3840211" y="-10875447"/>
            <a:ext cx="136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CONTINUOUS</a:t>
            </a:r>
            <a:endParaRPr lang="en-ZA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819371-EB2C-497F-9677-EE1B8D704A40}"/>
              </a:ext>
            </a:extLst>
          </p:cNvPr>
          <p:cNvSpPr txBox="1"/>
          <p:nvPr/>
        </p:nvSpPr>
        <p:spPr>
          <a:xfrm>
            <a:off x="3849840" y="-10429499"/>
            <a:ext cx="136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INTEGRATION</a:t>
            </a:r>
            <a:endParaRPr lang="en-ZA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E6BC52C-79C0-476C-A79D-E70BCE4986D1}"/>
              </a:ext>
            </a:extLst>
          </p:cNvPr>
          <p:cNvCxnSpPr>
            <a:cxnSpLocks/>
          </p:cNvCxnSpPr>
          <p:nvPr/>
        </p:nvCxnSpPr>
        <p:spPr>
          <a:xfrm>
            <a:off x="5855877" y="-9756158"/>
            <a:ext cx="0" cy="68700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145A9D5-41F0-4C8B-B74F-C85054BF63EE}"/>
              </a:ext>
            </a:extLst>
          </p:cNvPr>
          <p:cNvCxnSpPr>
            <a:cxnSpLocks/>
          </p:cNvCxnSpPr>
          <p:nvPr/>
        </p:nvCxnSpPr>
        <p:spPr>
          <a:xfrm flipH="1">
            <a:off x="5531627" y="-9081858"/>
            <a:ext cx="648499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88ED401-0C62-4068-A31F-6191E916D3AE}"/>
              </a:ext>
            </a:extLst>
          </p:cNvPr>
          <p:cNvCxnSpPr>
            <a:cxnSpLocks/>
          </p:cNvCxnSpPr>
          <p:nvPr/>
        </p:nvCxnSpPr>
        <p:spPr>
          <a:xfrm flipH="1">
            <a:off x="5531627" y="-8927383"/>
            <a:ext cx="648499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92FC622-B8AD-4D8B-93C0-0A933EC72416}"/>
              </a:ext>
            </a:extLst>
          </p:cNvPr>
          <p:cNvCxnSpPr>
            <a:cxnSpLocks/>
          </p:cNvCxnSpPr>
          <p:nvPr/>
        </p:nvCxnSpPr>
        <p:spPr>
          <a:xfrm flipH="1">
            <a:off x="4954282" y="-8952122"/>
            <a:ext cx="628353" cy="607066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CEA8F9B-67C6-4EC5-8FB7-207BB9B0C2A7}"/>
              </a:ext>
            </a:extLst>
          </p:cNvPr>
          <p:cNvCxnSpPr>
            <a:cxnSpLocks/>
          </p:cNvCxnSpPr>
          <p:nvPr/>
        </p:nvCxnSpPr>
        <p:spPr>
          <a:xfrm flipH="1" flipV="1">
            <a:off x="6129118" y="-8952122"/>
            <a:ext cx="628353" cy="607066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C82A134E-3E99-4F12-9D1D-F69B40AD3EB7}"/>
              </a:ext>
            </a:extLst>
          </p:cNvPr>
          <p:cNvSpPr/>
          <p:nvPr/>
        </p:nvSpPr>
        <p:spPr>
          <a:xfrm>
            <a:off x="4512214" y="-8358348"/>
            <a:ext cx="501757" cy="364780"/>
          </a:xfrm>
          <a:prstGeom prst="flowChartConnector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1026" name="Picture 2" descr="South African R5 circulation coin gets a new face">
            <a:extLst>
              <a:ext uri="{FF2B5EF4-FFF2-40B4-BE49-F238E27FC236}">
                <a16:creationId xmlns:a16="http://schemas.microsoft.com/office/drawing/2014/main" id="{C96B6E35-E73D-4FA6-92BA-225D66667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711" y="-8321897"/>
            <a:ext cx="568762" cy="30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7B015023-BF5B-4F51-ACD9-2C95E06D2A6A}"/>
              </a:ext>
            </a:extLst>
          </p:cNvPr>
          <p:cNvSpPr/>
          <p:nvPr/>
        </p:nvSpPr>
        <p:spPr>
          <a:xfrm>
            <a:off x="6664802" y="-8355398"/>
            <a:ext cx="501757" cy="364780"/>
          </a:xfrm>
          <a:prstGeom prst="flowChartConnector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1B73F53-A6E7-42E1-B7E5-8ADD750D38BD}"/>
              </a:ext>
            </a:extLst>
          </p:cNvPr>
          <p:cNvCxnSpPr>
            <a:cxnSpLocks/>
          </p:cNvCxnSpPr>
          <p:nvPr/>
        </p:nvCxnSpPr>
        <p:spPr>
          <a:xfrm rot="10800000">
            <a:off x="2791737" y="-8670984"/>
            <a:ext cx="11629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E548AED9-0C14-4A74-9FC6-79021023A491}"/>
              </a:ext>
            </a:extLst>
          </p:cNvPr>
          <p:cNvSpPr/>
          <p:nvPr/>
        </p:nvSpPr>
        <p:spPr>
          <a:xfrm rot="10800000">
            <a:off x="2633017" y="-8721077"/>
            <a:ext cx="168960" cy="10018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E239FF4-D942-4D1F-9B9C-0B2B5F01A4B8}"/>
              </a:ext>
            </a:extLst>
          </p:cNvPr>
          <p:cNvSpPr txBox="1"/>
          <p:nvPr/>
        </p:nvSpPr>
        <p:spPr>
          <a:xfrm>
            <a:off x="2846826" y="-9069158"/>
            <a:ext cx="125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BUSINESS</a:t>
            </a:r>
            <a:r>
              <a:rPr lang="en-US" sz="1600" dirty="0">
                <a:solidFill>
                  <a:schemeClr val="bg1"/>
                </a:solidFill>
                <a:latin typeface="Impact" panose="020B0806030902050204" pitchFamily="34" charset="0"/>
              </a:rPr>
              <a:t> </a:t>
            </a:r>
            <a:endParaRPr lang="en-ZA" sz="1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BA96E58-BBD4-4F22-B7A6-28CA7C74248D}"/>
              </a:ext>
            </a:extLst>
          </p:cNvPr>
          <p:cNvCxnSpPr>
            <a:cxnSpLocks/>
          </p:cNvCxnSpPr>
          <p:nvPr/>
        </p:nvCxnSpPr>
        <p:spPr>
          <a:xfrm>
            <a:off x="3950243" y="-8671873"/>
            <a:ext cx="529463" cy="3613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32D6076B-6813-4047-87F9-8F486CD7E068}"/>
              </a:ext>
            </a:extLst>
          </p:cNvPr>
          <p:cNvGrpSpPr/>
          <p:nvPr/>
        </p:nvGrpSpPr>
        <p:grpSpPr>
          <a:xfrm flipH="1">
            <a:off x="7199777" y="-9069157"/>
            <a:ext cx="1858772" cy="758676"/>
            <a:chOff x="7769206" y="4458194"/>
            <a:chExt cx="2006129" cy="1087376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1BDCCBE-0AE4-41F4-B365-6D513E2202B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953550" y="5028877"/>
              <a:ext cx="125511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Flowchart: Connector 49">
              <a:extLst>
                <a:ext uri="{FF2B5EF4-FFF2-40B4-BE49-F238E27FC236}">
                  <a16:creationId xmlns:a16="http://schemas.microsoft.com/office/drawing/2014/main" id="{250DC244-0ADD-45B8-A19D-A15B8818B9E0}"/>
                </a:ext>
              </a:extLst>
            </p:cNvPr>
            <p:cNvSpPr/>
            <p:nvPr/>
          </p:nvSpPr>
          <p:spPr>
            <a:xfrm rot="10800000">
              <a:off x="7782247" y="4957082"/>
              <a:ext cx="182355" cy="14359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80E1E05-73D3-4C1D-AC70-9D9AF65763C8}"/>
                </a:ext>
              </a:extLst>
            </p:cNvPr>
            <p:cNvSpPr txBox="1"/>
            <p:nvPr/>
          </p:nvSpPr>
          <p:spPr>
            <a:xfrm>
              <a:off x="7769206" y="4458194"/>
              <a:ext cx="1494456" cy="529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Impact" panose="020B0806030902050204" pitchFamily="34" charset="0"/>
                </a:rPr>
                <a:t>INNOVATION</a:t>
              </a:r>
              <a:r>
                <a:rPr lang="en-US" sz="1600" dirty="0">
                  <a:solidFill>
                    <a:schemeClr val="bg1"/>
                  </a:solidFill>
                  <a:latin typeface="Impact" panose="020B0806030902050204" pitchFamily="34" charset="0"/>
                </a:rPr>
                <a:t> </a:t>
              </a:r>
              <a:endParaRPr lang="en-ZA" sz="1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B4ACFED-164D-4D89-9B35-87F12EDA99E7}"/>
                </a:ext>
              </a:extLst>
            </p:cNvPr>
            <p:cNvCxnSpPr>
              <a:cxnSpLocks/>
            </p:cNvCxnSpPr>
            <p:nvPr/>
          </p:nvCxnSpPr>
          <p:spPr>
            <a:xfrm>
              <a:off x="9203898" y="5027603"/>
              <a:ext cx="571437" cy="5179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B1210645-C613-4A0A-80DB-872FDB904EE0}"/>
              </a:ext>
            </a:extLst>
          </p:cNvPr>
          <p:cNvSpPr/>
          <p:nvPr/>
        </p:nvSpPr>
        <p:spPr>
          <a:xfrm rot="10800000">
            <a:off x="6732071" y="-8298869"/>
            <a:ext cx="339672" cy="236664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75FAC24-BBFC-4004-85D8-12E4E5B49F4B}"/>
              </a:ext>
            </a:extLst>
          </p:cNvPr>
          <p:cNvCxnSpPr>
            <a:cxnSpLocks/>
          </p:cNvCxnSpPr>
          <p:nvPr/>
        </p:nvCxnSpPr>
        <p:spPr>
          <a:xfrm>
            <a:off x="6909977" y="-7993568"/>
            <a:ext cx="0" cy="68700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7083F90-EADA-40FF-8349-8333A86DAC41}"/>
              </a:ext>
            </a:extLst>
          </p:cNvPr>
          <p:cNvCxnSpPr>
            <a:cxnSpLocks/>
          </p:cNvCxnSpPr>
          <p:nvPr/>
        </p:nvCxnSpPr>
        <p:spPr>
          <a:xfrm flipH="1">
            <a:off x="6585727" y="-7319268"/>
            <a:ext cx="648499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DC3DB0D-82C4-4B53-AD44-A0F0B3E86E16}"/>
              </a:ext>
            </a:extLst>
          </p:cNvPr>
          <p:cNvCxnSpPr>
            <a:cxnSpLocks/>
          </p:cNvCxnSpPr>
          <p:nvPr/>
        </p:nvCxnSpPr>
        <p:spPr>
          <a:xfrm>
            <a:off x="4750977" y="-7993568"/>
            <a:ext cx="0" cy="68700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2CA980D-F537-4757-8B90-69C117B41B23}"/>
              </a:ext>
            </a:extLst>
          </p:cNvPr>
          <p:cNvCxnSpPr>
            <a:cxnSpLocks/>
          </p:cNvCxnSpPr>
          <p:nvPr/>
        </p:nvCxnSpPr>
        <p:spPr>
          <a:xfrm flipH="1">
            <a:off x="4426727" y="-7319268"/>
            <a:ext cx="648499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0E034FDE-C696-48D6-8F81-3828BACA6E46}"/>
              </a:ext>
            </a:extLst>
          </p:cNvPr>
          <p:cNvGrpSpPr/>
          <p:nvPr/>
        </p:nvGrpSpPr>
        <p:grpSpPr>
          <a:xfrm rot="10800000">
            <a:off x="6578937" y="-7159633"/>
            <a:ext cx="648499" cy="1048830"/>
            <a:chOff x="8216546" y="4347421"/>
            <a:chExt cx="648499" cy="1048830"/>
          </a:xfrm>
        </p:grpSpPr>
        <p:sp>
          <p:nvSpPr>
            <p:cNvPr id="56" name="Flowchart: Connector 55">
              <a:extLst>
                <a:ext uri="{FF2B5EF4-FFF2-40B4-BE49-F238E27FC236}">
                  <a16:creationId xmlns:a16="http://schemas.microsoft.com/office/drawing/2014/main" id="{077B4F39-39D3-40BF-8033-6A58C1D5B868}"/>
                </a:ext>
              </a:extLst>
            </p:cNvPr>
            <p:cNvSpPr/>
            <p:nvPr/>
          </p:nvSpPr>
          <p:spPr>
            <a:xfrm>
              <a:off x="8295621" y="4347421"/>
              <a:ext cx="501757" cy="364780"/>
            </a:xfrm>
            <a:prstGeom prst="flowChartConnector">
              <a:avLst/>
            </a:prstGeom>
            <a:noFill/>
            <a:ln w="127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7" name="Flowchart: Connector 56">
              <a:extLst>
                <a:ext uri="{FF2B5EF4-FFF2-40B4-BE49-F238E27FC236}">
                  <a16:creationId xmlns:a16="http://schemas.microsoft.com/office/drawing/2014/main" id="{9C344FD4-547D-44F2-A924-F53733D4A014}"/>
                </a:ext>
              </a:extLst>
            </p:cNvPr>
            <p:cNvSpPr/>
            <p:nvPr/>
          </p:nvSpPr>
          <p:spPr>
            <a:xfrm rot="10800000">
              <a:off x="8362890" y="4403950"/>
              <a:ext cx="339672" cy="236664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3571CD1-12D2-4E21-9315-E22C866A795E}"/>
                </a:ext>
              </a:extLst>
            </p:cNvPr>
            <p:cNvCxnSpPr>
              <a:cxnSpLocks/>
            </p:cNvCxnSpPr>
            <p:nvPr/>
          </p:nvCxnSpPr>
          <p:spPr>
            <a:xfrm>
              <a:off x="8540796" y="4709251"/>
              <a:ext cx="0" cy="68700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449285E-0298-4647-8748-65428609AC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6546" y="5383551"/>
              <a:ext cx="648499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39C2F6B-06DD-4BFD-8B59-1266FE8E2AEA}"/>
              </a:ext>
            </a:extLst>
          </p:cNvPr>
          <p:cNvGrpSpPr/>
          <p:nvPr/>
        </p:nvGrpSpPr>
        <p:grpSpPr>
          <a:xfrm rot="10800000">
            <a:off x="4421112" y="-7159633"/>
            <a:ext cx="648499" cy="1048830"/>
            <a:chOff x="8216546" y="4347421"/>
            <a:chExt cx="648499" cy="1048830"/>
          </a:xfrm>
        </p:grpSpPr>
        <p:sp>
          <p:nvSpPr>
            <p:cNvPr id="61" name="Flowchart: Connector 60">
              <a:extLst>
                <a:ext uri="{FF2B5EF4-FFF2-40B4-BE49-F238E27FC236}">
                  <a16:creationId xmlns:a16="http://schemas.microsoft.com/office/drawing/2014/main" id="{3AAADC32-0E73-4D55-959B-82FDD93955C6}"/>
                </a:ext>
              </a:extLst>
            </p:cNvPr>
            <p:cNvSpPr/>
            <p:nvPr/>
          </p:nvSpPr>
          <p:spPr>
            <a:xfrm>
              <a:off x="8295621" y="4347421"/>
              <a:ext cx="501757" cy="364780"/>
            </a:xfrm>
            <a:prstGeom prst="flowChartConnector">
              <a:avLst/>
            </a:prstGeom>
            <a:noFill/>
            <a:ln w="127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2" name="Flowchart: Connector 61">
              <a:extLst>
                <a:ext uri="{FF2B5EF4-FFF2-40B4-BE49-F238E27FC236}">
                  <a16:creationId xmlns:a16="http://schemas.microsoft.com/office/drawing/2014/main" id="{2727BA05-CAB7-4CEE-A2ED-F2665CC5E990}"/>
                </a:ext>
              </a:extLst>
            </p:cNvPr>
            <p:cNvSpPr/>
            <p:nvPr/>
          </p:nvSpPr>
          <p:spPr>
            <a:xfrm rot="10800000">
              <a:off x="8362890" y="4403950"/>
              <a:ext cx="339672" cy="236664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065F8E1-A402-4A79-8476-89C1627A5B89}"/>
                </a:ext>
              </a:extLst>
            </p:cNvPr>
            <p:cNvCxnSpPr>
              <a:cxnSpLocks/>
            </p:cNvCxnSpPr>
            <p:nvPr/>
          </p:nvCxnSpPr>
          <p:spPr>
            <a:xfrm>
              <a:off x="8540796" y="4709251"/>
              <a:ext cx="0" cy="68700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FF8E58D-83BC-4671-9496-64DAF69576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6546" y="5383551"/>
              <a:ext cx="648499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708E027-F9CF-4978-85DC-338FB82812CA}"/>
              </a:ext>
            </a:extLst>
          </p:cNvPr>
          <p:cNvCxnSpPr>
            <a:cxnSpLocks/>
          </p:cNvCxnSpPr>
          <p:nvPr/>
        </p:nvCxnSpPr>
        <p:spPr>
          <a:xfrm rot="10800000" flipH="1">
            <a:off x="7885304" y="-6797298"/>
            <a:ext cx="15743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ECBC62D6-796F-4177-86B1-56264BDF3B39}"/>
              </a:ext>
            </a:extLst>
          </p:cNvPr>
          <p:cNvSpPr/>
          <p:nvPr/>
        </p:nvSpPr>
        <p:spPr>
          <a:xfrm rot="10800000" flipH="1">
            <a:off x="9459641" y="-6880139"/>
            <a:ext cx="210276" cy="16390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3423ED1-7A37-4205-BC71-0D96073630FF}"/>
              </a:ext>
            </a:extLst>
          </p:cNvPr>
          <p:cNvSpPr txBox="1"/>
          <p:nvPr/>
        </p:nvSpPr>
        <p:spPr>
          <a:xfrm flipH="1">
            <a:off x="7870671" y="-7259852"/>
            <a:ext cx="1683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Impact" panose="020B0806030902050204" pitchFamily="34" charset="0"/>
              </a:rPr>
              <a:t>CONTAINERS</a:t>
            </a:r>
            <a:r>
              <a:rPr lang="en-US" sz="1600" dirty="0">
                <a:solidFill>
                  <a:schemeClr val="bg1"/>
                </a:solidFill>
                <a:latin typeface="Impact" panose="020B0806030902050204" pitchFamily="34" charset="0"/>
              </a:rPr>
              <a:t> </a:t>
            </a:r>
            <a:endParaRPr lang="en-ZA" sz="1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55FAD97-E5E2-4FE1-8EFE-D417464959C5}"/>
              </a:ext>
            </a:extLst>
          </p:cNvPr>
          <p:cNvCxnSpPr>
            <a:cxnSpLocks/>
          </p:cNvCxnSpPr>
          <p:nvPr/>
        </p:nvCxnSpPr>
        <p:spPr>
          <a:xfrm flipH="1">
            <a:off x="7174516" y="-6798187"/>
            <a:ext cx="716772" cy="3613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9674A08-47BE-4FD2-979C-7900C46803EA}"/>
              </a:ext>
            </a:extLst>
          </p:cNvPr>
          <p:cNvCxnSpPr>
            <a:cxnSpLocks/>
          </p:cNvCxnSpPr>
          <p:nvPr/>
        </p:nvCxnSpPr>
        <p:spPr>
          <a:xfrm rot="10800000">
            <a:off x="2174618" y="-6765108"/>
            <a:ext cx="15743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owchart: Connector 70">
            <a:extLst>
              <a:ext uri="{FF2B5EF4-FFF2-40B4-BE49-F238E27FC236}">
                <a16:creationId xmlns:a16="http://schemas.microsoft.com/office/drawing/2014/main" id="{F82E0B66-CDD8-40B0-826C-DCBEAA6AE178}"/>
              </a:ext>
            </a:extLst>
          </p:cNvPr>
          <p:cNvSpPr/>
          <p:nvPr/>
        </p:nvSpPr>
        <p:spPr>
          <a:xfrm rot="10800000">
            <a:off x="1964342" y="-6847949"/>
            <a:ext cx="210276" cy="16390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503CF18-F5B1-4EB3-A12F-AC8D8B23EE97}"/>
              </a:ext>
            </a:extLst>
          </p:cNvPr>
          <p:cNvSpPr txBox="1"/>
          <p:nvPr/>
        </p:nvSpPr>
        <p:spPr>
          <a:xfrm>
            <a:off x="2217708" y="-7252543"/>
            <a:ext cx="1683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Impact" panose="020B0806030902050204" pitchFamily="34" charset="0"/>
              </a:rPr>
              <a:t>MODEL</a:t>
            </a:r>
            <a:r>
              <a:rPr lang="en-US" sz="1600" dirty="0">
                <a:solidFill>
                  <a:schemeClr val="bg1"/>
                </a:solidFill>
                <a:latin typeface="Impact" panose="020B0806030902050204" pitchFamily="34" charset="0"/>
              </a:rPr>
              <a:t> </a:t>
            </a:r>
            <a:endParaRPr lang="en-ZA" sz="1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F66061D-65AC-49EC-8973-6AAA027BF067}"/>
              </a:ext>
            </a:extLst>
          </p:cNvPr>
          <p:cNvCxnSpPr>
            <a:cxnSpLocks/>
          </p:cNvCxnSpPr>
          <p:nvPr/>
        </p:nvCxnSpPr>
        <p:spPr>
          <a:xfrm>
            <a:off x="3742971" y="-6765997"/>
            <a:ext cx="716772" cy="3613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10F49D2-960C-40FE-9524-62989CFBE3FC}"/>
              </a:ext>
            </a:extLst>
          </p:cNvPr>
          <p:cNvSpPr txBox="1"/>
          <p:nvPr/>
        </p:nvSpPr>
        <p:spPr>
          <a:xfrm>
            <a:off x="2207302" y="-6716235"/>
            <a:ext cx="1800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Impact" panose="020B0806030902050204" pitchFamily="34" charset="0"/>
              </a:rPr>
              <a:t>INTEGRATION</a:t>
            </a:r>
            <a:r>
              <a:rPr lang="en-US" sz="1600" dirty="0">
                <a:solidFill>
                  <a:schemeClr val="bg1"/>
                </a:solidFill>
                <a:latin typeface="Impact" panose="020B0806030902050204" pitchFamily="34" charset="0"/>
              </a:rPr>
              <a:t> </a:t>
            </a:r>
            <a:endParaRPr lang="en-ZA" sz="1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D39A7EAE-2268-43ED-8CEF-C836D0C508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928" y="-7768632"/>
            <a:ext cx="859681" cy="85197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3D06B09-36F5-47DD-B7CA-5DC09A1A866F}"/>
              </a:ext>
            </a:extLst>
          </p:cNvPr>
          <p:cNvGrpSpPr/>
          <p:nvPr/>
        </p:nvGrpSpPr>
        <p:grpSpPr>
          <a:xfrm flipH="1">
            <a:off x="9641059" y="-7424553"/>
            <a:ext cx="608917" cy="544175"/>
            <a:chOff x="3204572" y="2050942"/>
            <a:chExt cx="608917" cy="544175"/>
          </a:xfrm>
        </p:grpSpPr>
        <p:sp>
          <p:nvSpPr>
            <p:cNvPr id="76" name="Flowchart: Delay 75">
              <a:extLst>
                <a:ext uri="{FF2B5EF4-FFF2-40B4-BE49-F238E27FC236}">
                  <a16:creationId xmlns:a16="http://schemas.microsoft.com/office/drawing/2014/main" id="{E3C46940-E4E0-4217-831F-418FA0CC287B}"/>
                </a:ext>
              </a:extLst>
            </p:cNvPr>
            <p:cNvSpPr/>
            <p:nvPr/>
          </p:nvSpPr>
          <p:spPr>
            <a:xfrm>
              <a:off x="3204572" y="2050942"/>
              <a:ext cx="99206" cy="163814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601E107-F0E0-43EB-B13D-6DB464B9F586}"/>
                </a:ext>
              </a:extLst>
            </p:cNvPr>
            <p:cNvCxnSpPr>
              <a:cxnSpLocks/>
            </p:cNvCxnSpPr>
            <p:nvPr/>
          </p:nvCxnSpPr>
          <p:spPr>
            <a:xfrm>
              <a:off x="3242052" y="2077150"/>
              <a:ext cx="571437" cy="5179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9C0CE35-A911-4582-B5EE-6D78EEB7D25D}"/>
              </a:ext>
            </a:extLst>
          </p:cNvPr>
          <p:cNvGrpSpPr/>
          <p:nvPr/>
        </p:nvGrpSpPr>
        <p:grpSpPr>
          <a:xfrm>
            <a:off x="2651167" y="-11132226"/>
            <a:ext cx="1109683" cy="1238817"/>
            <a:chOff x="1974023" y="1474383"/>
            <a:chExt cx="1839466" cy="2183840"/>
          </a:xfrm>
        </p:grpSpPr>
        <p:sp>
          <p:nvSpPr>
            <p:cNvPr id="79" name="Flowchart: Delay 78">
              <a:extLst>
                <a:ext uri="{FF2B5EF4-FFF2-40B4-BE49-F238E27FC236}">
                  <a16:creationId xmlns:a16="http://schemas.microsoft.com/office/drawing/2014/main" id="{67DDA5E9-B412-41CB-964C-4B5EFB60E920}"/>
                </a:ext>
              </a:extLst>
            </p:cNvPr>
            <p:cNvSpPr/>
            <p:nvPr/>
          </p:nvSpPr>
          <p:spPr>
            <a:xfrm>
              <a:off x="3204572" y="2050942"/>
              <a:ext cx="99206" cy="163814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C7EBD98-3158-4BFA-8F76-882128959F82}"/>
                </a:ext>
              </a:extLst>
            </p:cNvPr>
            <p:cNvCxnSpPr>
              <a:cxnSpLocks/>
            </p:cNvCxnSpPr>
            <p:nvPr/>
          </p:nvCxnSpPr>
          <p:spPr>
            <a:xfrm>
              <a:off x="3242052" y="2077150"/>
              <a:ext cx="571437" cy="5179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1" name="Picture 6">
              <a:extLst>
                <a:ext uri="{FF2B5EF4-FFF2-40B4-BE49-F238E27FC236}">
                  <a16:creationId xmlns:a16="http://schemas.microsoft.com/office/drawing/2014/main" id="{F7E10399-AC0C-45D1-AB0D-8AB5C50992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6748" y="1474383"/>
              <a:ext cx="946068" cy="1306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Flowchart: Delay 81">
              <a:extLst>
                <a:ext uri="{FF2B5EF4-FFF2-40B4-BE49-F238E27FC236}">
                  <a16:creationId xmlns:a16="http://schemas.microsoft.com/office/drawing/2014/main" id="{AF328E28-134E-4FDF-A7CA-0C2E75AF6748}"/>
                </a:ext>
              </a:extLst>
            </p:cNvPr>
            <p:cNvSpPr/>
            <p:nvPr/>
          </p:nvSpPr>
          <p:spPr>
            <a:xfrm>
              <a:off x="3204572" y="3125466"/>
              <a:ext cx="99206" cy="163814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78EF725-4205-4C29-BC28-F02AC9548E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4175" y="2627720"/>
              <a:ext cx="499968" cy="547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4" name="Picture 8" descr="Apache Subversion - Wikipedia">
              <a:extLst>
                <a:ext uri="{FF2B5EF4-FFF2-40B4-BE49-F238E27FC236}">
                  <a16:creationId xmlns:a16="http://schemas.microsoft.com/office/drawing/2014/main" id="{984228EB-FBE6-4583-89E7-2A4AFFD0BA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4023" y="2963805"/>
              <a:ext cx="1160587" cy="694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5" name="Graphic 84" descr="Contract">
            <a:extLst>
              <a:ext uri="{FF2B5EF4-FFF2-40B4-BE49-F238E27FC236}">
                <a16:creationId xmlns:a16="http://schemas.microsoft.com/office/drawing/2014/main" id="{B1CB5C02-836F-4A4C-9F94-B0963B15BC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15688" y="-8815548"/>
            <a:ext cx="914400" cy="914400"/>
          </a:xfrm>
          <a:prstGeom prst="rect">
            <a:avLst/>
          </a:prstGeom>
        </p:spPr>
      </p:pic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19D625E-8CE8-4350-A3D5-A51FA61C40CF}"/>
              </a:ext>
            </a:extLst>
          </p:cNvPr>
          <p:cNvCxnSpPr>
            <a:cxnSpLocks/>
          </p:cNvCxnSpPr>
          <p:nvPr/>
        </p:nvCxnSpPr>
        <p:spPr>
          <a:xfrm>
            <a:off x="4745361" y="-6052282"/>
            <a:ext cx="0" cy="68700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24A5769-FFBF-46D9-AA53-6B20654718A1}"/>
              </a:ext>
            </a:extLst>
          </p:cNvPr>
          <p:cNvCxnSpPr>
            <a:cxnSpLocks/>
          </p:cNvCxnSpPr>
          <p:nvPr/>
        </p:nvCxnSpPr>
        <p:spPr>
          <a:xfrm flipH="1">
            <a:off x="4421111" y="-5377982"/>
            <a:ext cx="648499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9CF3326-AE21-493A-BB05-B3195FED3210}"/>
              </a:ext>
            </a:extLst>
          </p:cNvPr>
          <p:cNvCxnSpPr>
            <a:cxnSpLocks/>
          </p:cNvCxnSpPr>
          <p:nvPr/>
        </p:nvCxnSpPr>
        <p:spPr>
          <a:xfrm>
            <a:off x="6909977" y="-6037768"/>
            <a:ext cx="0" cy="68700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1A89997-762C-4C4A-952E-60402004C2C7}"/>
              </a:ext>
            </a:extLst>
          </p:cNvPr>
          <p:cNvCxnSpPr>
            <a:cxnSpLocks/>
          </p:cNvCxnSpPr>
          <p:nvPr/>
        </p:nvCxnSpPr>
        <p:spPr>
          <a:xfrm flipH="1">
            <a:off x="6589378" y="-5350768"/>
            <a:ext cx="648499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AC676FD9-BE92-470F-80C1-236655C3C322}"/>
              </a:ext>
            </a:extLst>
          </p:cNvPr>
          <p:cNvGrpSpPr/>
          <p:nvPr/>
        </p:nvGrpSpPr>
        <p:grpSpPr>
          <a:xfrm rot="10800000">
            <a:off x="6578937" y="-5170813"/>
            <a:ext cx="648499" cy="1048830"/>
            <a:chOff x="8216546" y="4347421"/>
            <a:chExt cx="648499" cy="1048830"/>
          </a:xfrm>
        </p:grpSpPr>
        <p:sp>
          <p:nvSpPr>
            <p:cNvPr id="114" name="Flowchart: Connector 113">
              <a:extLst>
                <a:ext uri="{FF2B5EF4-FFF2-40B4-BE49-F238E27FC236}">
                  <a16:creationId xmlns:a16="http://schemas.microsoft.com/office/drawing/2014/main" id="{979E7079-FB3A-4722-8ECF-21D52BF961D5}"/>
                </a:ext>
              </a:extLst>
            </p:cNvPr>
            <p:cNvSpPr/>
            <p:nvPr/>
          </p:nvSpPr>
          <p:spPr>
            <a:xfrm>
              <a:off x="8295621" y="4347421"/>
              <a:ext cx="501757" cy="364780"/>
            </a:xfrm>
            <a:prstGeom prst="flowChartConnector">
              <a:avLst/>
            </a:prstGeom>
            <a:noFill/>
            <a:ln w="127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15" name="Flowchart: Connector 114">
              <a:extLst>
                <a:ext uri="{FF2B5EF4-FFF2-40B4-BE49-F238E27FC236}">
                  <a16:creationId xmlns:a16="http://schemas.microsoft.com/office/drawing/2014/main" id="{4F7AFE2C-31CB-4DD1-8187-41E0E6FD20B5}"/>
                </a:ext>
              </a:extLst>
            </p:cNvPr>
            <p:cNvSpPr/>
            <p:nvPr/>
          </p:nvSpPr>
          <p:spPr>
            <a:xfrm rot="10800000">
              <a:off x="8362890" y="4403950"/>
              <a:ext cx="339672" cy="236664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D373D28-1D58-4AB6-9F03-80A8FCB507DD}"/>
                </a:ext>
              </a:extLst>
            </p:cNvPr>
            <p:cNvCxnSpPr>
              <a:cxnSpLocks/>
            </p:cNvCxnSpPr>
            <p:nvPr/>
          </p:nvCxnSpPr>
          <p:spPr>
            <a:xfrm>
              <a:off x="8540796" y="4709251"/>
              <a:ext cx="0" cy="68700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2CE862B7-F8D9-4BBD-A901-B6126505D3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6546" y="5383551"/>
              <a:ext cx="648499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4C14B47B-8E57-45FA-AB0A-7A6850BB92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7885304" y="-4777748"/>
            <a:ext cx="15743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Flowchart: Connector 123">
            <a:extLst>
              <a:ext uri="{FF2B5EF4-FFF2-40B4-BE49-F238E27FC236}">
                <a16:creationId xmlns:a16="http://schemas.microsoft.com/office/drawing/2014/main" id="{A1581386-DF47-4FE6-B80F-6DDDF23A2249}"/>
              </a:ext>
            </a:extLst>
          </p:cNvPr>
          <p:cNvSpPr/>
          <p:nvPr/>
        </p:nvSpPr>
        <p:spPr>
          <a:xfrm rot="10800000" flipH="1">
            <a:off x="9459641" y="-4860589"/>
            <a:ext cx="210276" cy="16390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8FF27B07-AFDF-446D-8644-7BB2E7E902E2}"/>
              </a:ext>
            </a:extLst>
          </p:cNvPr>
          <p:cNvCxnSpPr>
            <a:cxnSpLocks/>
          </p:cNvCxnSpPr>
          <p:nvPr/>
        </p:nvCxnSpPr>
        <p:spPr>
          <a:xfrm flipH="1">
            <a:off x="7174516" y="-4778637"/>
            <a:ext cx="716772" cy="3613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6A81A8F0-6242-4770-AC3B-9E33E6AA57B3}"/>
              </a:ext>
            </a:extLst>
          </p:cNvPr>
          <p:cNvSpPr txBox="1"/>
          <p:nvPr/>
        </p:nvSpPr>
        <p:spPr>
          <a:xfrm flipH="1">
            <a:off x="7794784" y="-5715001"/>
            <a:ext cx="16837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Impact" panose="020B0806030902050204" pitchFamily="34" charset="0"/>
              </a:rPr>
              <a:t>CICD</a:t>
            </a:r>
            <a:r>
              <a:rPr lang="en-US" sz="1600" dirty="0">
                <a:solidFill>
                  <a:schemeClr val="bg1"/>
                </a:solidFill>
                <a:latin typeface="Impact" panose="020B0806030902050204" pitchFamily="34" charset="0"/>
              </a:rPr>
              <a:t> </a:t>
            </a:r>
            <a:endParaRPr lang="en-ZA" sz="1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127" name="Picture 2" descr="Press kit | GitLab">
            <a:extLst>
              <a:ext uri="{FF2B5EF4-FFF2-40B4-BE49-F238E27FC236}">
                <a16:creationId xmlns:a16="http://schemas.microsoft.com/office/drawing/2014/main" id="{BE0056FC-AECE-466C-9EE6-0E32E5149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2496" y="-6037768"/>
            <a:ext cx="1353448" cy="122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8" name="Group 127">
            <a:extLst>
              <a:ext uri="{FF2B5EF4-FFF2-40B4-BE49-F238E27FC236}">
                <a16:creationId xmlns:a16="http://schemas.microsoft.com/office/drawing/2014/main" id="{430CFF2E-2BD4-425A-8685-7539C1B4B908}"/>
              </a:ext>
            </a:extLst>
          </p:cNvPr>
          <p:cNvGrpSpPr/>
          <p:nvPr/>
        </p:nvGrpSpPr>
        <p:grpSpPr>
          <a:xfrm flipH="1">
            <a:off x="9641059" y="-5405092"/>
            <a:ext cx="608917" cy="544175"/>
            <a:chOff x="3204572" y="2050942"/>
            <a:chExt cx="608917" cy="544175"/>
          </a:xfrm>
        </p:grpSpPr>
        <p:sp>
          <p:nvSpPr>
            <p:cNvPr id="129" name="Flowchart: Delay 128">
              <a:extLst>
                <a:ext uri="{FF2B5EF4-FFF2-40B4-BE49-F238E27FC236}">
                  <a16:creationId xmlns:a16="http://schemas.microsoft.com/office/drawing/2014/main" id="{EEFAA4DC-E21F-4293-92B1-859FC36254A4}"/>
                </a:ext>
              </a:extLst>
            </p:cNvPr>
            <p:cNvSpPr/>
            <p:nvPr/>
          </p:nvSpPr>
          <p:spPr>
            <a:xfrm>
              <a:off x="3204572" y="2050942"/>
              <a:ext cx="99206" cy="163814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5F75EF4-757B-457C-A29D-C0D47C78B4DA}"/>
                </a:ext>
              </a:extLst>
            </p:cNvPr>
            <p:cNvCxnSpPr>
              <a:cxnSpLocks/>
            </p:cNvCxnSpPr>
            <p:nvPr/>
          </p:nvCxnSpPr>
          <p:spPr>
            <a:xfrm>
              <a:off x="3242052" y="2077150"/>
              <a:ext cx="571437" cy="5179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9497ED1-F555-4914-82FB-09EB54455618}"/>
              </a:ext>
            </a:extLst>
          </p:cNvPr>
          <p:cNvGrpSpPr/>
          <p:nvPr/>
        </p:nvGrpSpPr>
        <p:grpSpPr>
          <a:xfrm rot="10800000">
            <a:off x="4429868" y="-5207170"/>
            <a:ext cx="648499" cy="1048830"/>
            <a:chOff x="8216546" y="4347421"/>
            <a:chExt cx="648499" cy="1048830"/>
          </a:xfrm>
        </p:grpSpPr>
        <p:sp>
          <p:nvSpPr>
            <p:cNvPr id="132" name="Flowchart: Connector 131">
              <a:extLst>
                <a:ext uri="{FF2B5EF4-FFF2-40B4-BE49-F238E27FC236}">
                  <a16:creationId xmlns:a16="http://schemas.microsoft.com/office/drawing/2014/main" id="{39CCC4A3-83DF-4D93-B585-347132E6B0AD}"/>
                </a:ext>
              </a:extLst>
            </p:cNvPr>
            <p:cNvSpPr/>
            <p:nvPr/>
          </p:nvSpPr>
          <p:spPr>
            <a:xfrm>
              <a:off x="8295621" y="4347421"/>
              <a:ext cx="501757" cy="364780"/>
            </a:xfrm>
            <a:prstGeom prst="flowChartConnector">
              <a:avLst/>
            </a:prstGeom>
            <a:noFill/>
            <a:ln w="127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33" name="Flowchart: Connector 132">
              <a:extLst>
                <a:ext uri="{FF2B5EF4-FFF2-40B4-BE49-F238E27FC236}">
                  <a16:creationId xmlns:a16="http://schemas.microsoft.com/office/drawing/2014/main" id="{0D1FB6AD-3987-4616-AE91-150D6597B943}"/>
                </a:ext>
              </a:extLst>
            </p:cNvPr>
            <p:cNvSpPr/>
            <p:nvPr/>
          </p:nvSpPr>
          <p:spPr>
            <a:xfrm rot="10800000">
              <a:off x="8362890" y="4403950"/>
              <a:ext cx="339672" cy="236664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C45873FA-0E3E-4312-9191-0D5DEA989CFA}"/>
                </a:ext>
              </a:extLst>
            </p:cNvPr>
            <p:cNvCxnSpPr>
              <a:cxnSpLocks/>
            </p:cNvCxnSpPr>
            <p:nvPr/>
          </p:nvCxnSpPr>
          <p:spPr>
            <a:xfrm>
              <a:off x="8540796" y="4709251"/>
              <a:ext cx="0" cy="68700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76DADFB3-33DB-494D-8717-02E455B05D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6546" y="5383551"/>
              <a:ext cx="648499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0E8BF1EB-3F2F-461E-A8FA-4C66290A675D}"/>
              </a:ext>
            </a:extLst>
          </p:cNvPr>
          <p:cNvCxnSpPr>
            <a:cxnSpLocks/>
          </p:cNvCxnSpPr>
          <p:nvPr/>
        </p:nvCxnSpPr>
        <p:spPr>
          <a:xfrm rot="10800000">
            <a:off x="2195439" y="-4859848"/>
            <a:ext cx="15743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Flowchart: Connector 136">
            <a:extLst>
              <a:ext uri="{FF2B5EF4-FFF2-40B4-BE49-F238E27FC236}">
                <a16:creationId xmlns:a16="http://schemas.microsoft.com/office/drawing/2014/main" id="{04A42409-F37C-4D82-9626-A66EFE28BE8A}"/>
              </a:ext>
            </a:extLst>
          </p:cNvPr>
          <p:cNvSpPr/>
          <p:nvPr/>
        </p:nvSpPr>
        <p:spPr>
          <a:xfrm rot="10800000">
            <a:off x="1985163" y="-4942689"/>
            <a:ext cx="210276" cy="16390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DD797B-2B79-4667-A488-DBDBB81AB1D4}"/>
              </a:ext>
            </a:extLst>
          </p:cNvPr>
          <p:cNvSpPr txBox="1"/>
          <p:nvPr/>
        </p:nvSpPr>
        <p:spPr>
          <a:xfrm>
            <a:off x="2238529" y="-5347283"/>
            <a:ext cx="1683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Impact" panose="020B0806030902050204" pitchFamily="34" charset="0"/>
              </a:rPr>
              <a:t>NAKED</a:t>
            </a:r>
            <a:r>
              <a:rPr lang="en-US" sz="1600" dirty="0">
                <a:solidFill>
                  <a:schemeClr val="bg1"/>
                </a:solidFill>
                <a:latin typeface="Impact" panose="020B0806030902050204" pitchFamily="34" charset="0"/>
              </a:rPr>
              <a:t> </a:t>
            </a:r>
            <a:endParaRPr lang="en-ZA" sz="1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C6E4FCAD-D127-4C1B-B1C9-95A7955A1BC7}"/>
              </a:ext>
            </a:extLst>
          </p:cNvPr>
          <p:cNvCxnSpPr>
            <a:cxnSpLocks/>
          </p:cNvCxnSpPr>
          <p:nvPr/>
        </p:nvCxnSpPr>
        <p:spPr>
          <a:xfrm>
            <a:off x="3763792" y="-4860737"/>
            <a:ext cx="716772" cy="3613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A26F8372-2273-4833-A79C-EC0C3F4BED40}"/>
              </a:ext>
            </a:extLst>
          </p:cNvPr>
          <p:cNvSpPr txBox="1"/>
          <p:nvPr/>
        </p:nvSpPr>
        <p:spPr>
          <a:xfrm>
            <a:off x="2228123" y="-4810975"/>
            <a:ext cx="1800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Impact" panose="020B0806030902050204" pitchFamily="34" charset="0"/>
              </a:rPr>
              <a:t>OBJECTS</a:t>
            </a:r>
            <a:r>
              <a:rPr lang="en-US" sz="1600" dirty="0">
                <a:solidFill>
                  <a:schemeClr val="bg1"/>
                </a:solidFill>
                <a:latin typeface="Impact" panose="020B0806030902050204" pitchFamily="34" charset="0"/>
              </a:rPr>
              <a:t> </a:t>
            </a:r>
            <a:endParaRPr lang="en-ZA" sz="1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AB2388F-4E62-473E-A13A-615A50E46A8A}"/>
              </a:ext>
            </a:extLst>
          </p:cNvPr>
          <p:cNvCxnSpPr>
            <a:cxnSpLocks/>
          </p:cNvCxnSpPr>
          <p:nvPr/>
        </p:nvCxnSpPr>
        <p:spPr>
          <a:xfrm flipH="1">
            <a:off x="6585727" y="-3427372"/>
            <a:ext cx="648499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4F05E98-8F64-47AE-A956-C55509BC7D6B}"/>
              </a:ext>
            </a:extLst>
          </p:cNvPr>
          <p:cNvCxnSpPr>
            <a:cxnSpLocks/>
          </p:cNvCxnSpPr>
          <p:nvPr/>
        </p:nvCxnSpPr>
        <p:spPr>
          <a:xfrm flipH="1">
            <a:off x="6008382" y="-3452111"/>
            <a:ext cx="628353" cy="607066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D572A0AD-BEF8-4392-94AB-08E04D6305C0}"/>
              </a:ext>
            </a:extLst>
          </p:cNvPr>
          <p:cNvCxnSpPr>
            <a:cxnSpLocks/>
          </p:cNvCxnSpPr>
          <p:nvPr/>
        </p:nvCxnSpPr>
        <p:spPr>
          <a:xfrm flipH="1" flipV="1">
            <a:off x="7183218" y="-3452111"/>
            <a:ext cx="628353" cy="607066"/>
          </a:xfrm>
          <a:prstGeom prst="line">
            <a:avLst/>
          </a:prstGeom>
          <a:ln w="1270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lowchart: Connector 104">
            <a:extLst>
              <a:ext uri="{FF2B5EF4-FFF2-40B4-BE49-F238E27FC236}">
                <a16:creationId xmlns:a16="http://schemas.microsoft.com/office/drawing/2014/main" id="{4E621ED0-9775-42E4-B14D-316397D0A5A6}"/>
              </a:ext>
            </a:extLst>
          </p:cNvPr>
          <p:cNvSpPr/>
          <p:nvPr/>
        </p:nvSpPr>
        <p:spPr>
          <a:xfrm>
            <a:off x="7769504" y="-2851053"/>
            <a:ext cx="501757" cy="364780"/>
          </a:xfrm>
          <a:prstGeom prst="flowChartConnector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6" name="Flowchart: Connector 105">
            <a:extLst>
              <a:ext uri="{FF2B5EF4-FFF2-40B4-BE49-F238E27FC236}">
                <a16:creationId xmlns:a16="http://schemas.microsoft.com/office/drawing/2014/main" id="{691FF103-EAA8-49EE-9890-D6CA296ADEC9}"/>
              </a:ext>
            </a:extLst>
          </p:cNvPr>
          <p:cNvSpPr/>
          <p:nvPr/>
        </p:nvSpPr>
        <p:spPr>
          <a:xfrm rot="10800000">
            <a:off x="7851287" y="-2780010"/>
            <a:ext cx="339672" cy="236664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7" name="Flowchart: Connector 106">
            <a:extLst>
              <a:ext uri="{FF2B5EF4-FFF2-40B4-BE49-F238E27FC236}">
                <a16:creationId xmlns:a16="http://schemas.microsoft.com/office/drawing/2014/main" id="{F8262141-01BD-4D69-8B94-F41E0B01A97D}"/>
              </a:ext>
            </a:extLst>
          </p:cNvPr>
          <p:cNvSpPr/>
          <p:nvPr/>
        </p:nvSpPr>
        <p:spPr>
          <a:xfrm>
            <a:off x="5595273" y="-2851053"/>
            <a:ext cx="501757" cy="364780"/>
          </a:xfrm>
          <a:prstGeom prst="flowChartConnector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8" name="Flowchart: Connector 107">
            <a:extLst>
              <a:ext uri="{FF2B5EF4-FFF2-40B4-BE49-F238E27FC236}">
                <a16:creationId xmlns:a16="http://schemas.microsoft.com/office/drawing/2014/main" id="{CD323B43-668B-4A50-A55A-BDF19994C403}"/>
              </a:ext>
            </a:extLst>
          </p:cNvPr>
          <p:cNvSpPr/>
          <p:nvPr/>
        </p:nvSpPr>
        <p:spPr>
          <a:xfrm rot="10800000">
            <a:off x="5677056" y="-2780010"/>
            <a:ext cx="339672" cy="236664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DEDEB9D-EF7D-43DD-985E-C8D4B560BBD0}"/>
              </a:ext>
            </a:extLst>
          </p:cNvPr>
          <p:cNvCxnSpPr>
            <a:cxnSpLocks/>
          </p:cNvCxnSpPr>
          <p:nvPr/>
        </p:nvCxnSpPr>
        <p:spPr>
          <a:xfrm rot="10800000" flipH="1">
            <a:off x="9020592" y="-3189191"/>
            <a:ext cx="15743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Flowchart: Connector 109">
            <a:extLst>
              <a:ext uri="{FF2B5EF4-FFF2-40B4-BE49-F238E27FC236}">
                <a16:creationId xmlns:a16="http://schemas.microsoft.com/office/drawing/2014/main" id="{183E38FC-4C99-4F20-9B18-C33B23EF55F4}"/>
              </a:ext>
            </a:extLst>
          </p:cNvPr>
          <p:cNvSpPr/>
          <p:nvPr/>
        </p:nvSpPr>
        <p:spPr>
          <a:xfrm rot="10800000" flipH="1">
            <a:off x="10594929" y="-3272032"/>
            <a:ext cx="210276" cy="16390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7A81BA9-DBBA-4C66-B0CB-CC17C820D77F}"/>
              </a:ext>
            </a:extLst>
          </p:cNvPr>
          <p:cNvCxnSpPr>
            <a:cxnSpLocks/>
          </p:cNvCxnSpPr>
          <p:nvPr/>
        </p:nvCxnSpPr>
        <p:spPr>
          <a:xfrm flipH="1">
            <a:off x="8309804" y="-3190080"/>
            <a:ext cx="716772" cy="3613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FF06DAF-A46F-4570-AA62-5C68BD668A99}"/>
              </a:ext>
            </a:extLst>
          </p:cNvPr>
          <p:cNvCxnSpPr>
            <a:cxnSpLocks/>
          </p:cNvCxnSpPr>
          <p:nvPr/>
        </p:nvCxnSpPr>
        <p:spPr>
          <a:xfrm>
            <a:off x="6909977" y="-4114372"/>
            <a:ext cx="0" cy="493989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B367C70D-6216-4C8F-9929-9BEF6C3225A4}"/>
              </a:ext>
            </a:extLst>
          </p:cNvPr>
          <p:cNvSpPr txBox="1"/>
          <p:nvPr/>
        </p:nvSpPr>
        <p:spPr>
          <a:xfrm flipH="1">
            <a:off x="9040170" y="-3999021"/>
            <a:ext cx="3308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Impact" panose="020B0806030902050204" pitchFamily="34" charset="0"/>
              </a:rPr>
              <a:t>JBOSS</a:t>
            </a:r>
            <a:endParaRPr lang="en-ZA" sz="4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F4D5CAFD-C0EF-4EA9-989A-39F6C87FBFB7}"/>
              </a:ext>
            </a:extLst>
          </p:cNvPr>
          <p:cNvCxnSpPr>
            <a:cxnSpLocks/>
          </p:cNvCxnSpPr>
          <p:nvPr/>
        </p:nvCxnSpPr>
        <p:spPr>
          <a:xfrm rot="10800000">
            <a:off x="3282144" y="-3182224"/>
            <a:ext cx="15743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Flowchart: Connector 120">
            <a:extLst>
              <a:ext uri="{FF2B5EF4-FFF2-40B4-BE49-F238E27FC236}">
                <a16:creationId xmlns:a16="http://schemas.microsoft.com/office/drawing/2014/main" id="{68B9F185-64BD-4DD0-8CC1-A6634425C96A}"/>
              </a:ext>
            </a:extLst>
          </p:cNvPr>
          <p:cNvSpPr/>
          <p:nvPr/>
        </p:nvSpPr>
        <p:spPr>
          <a:xfrm rot="10800000">
            <a:off x="3071868" y="-3265065"/>
            <a:ext cx="210276" cy="16390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D18556A-DB44-4962-93FA-64659C1B5A1A}"/>
              </a:ext>
            </a:extLst>
          </p:cNvPr>
          <p:cNvSpPr txBox="1"/>
          <p:nvPr/>
        </p:nvSpPr>
        <p:spPr>
          <a:xfrm>
            <a:off x="3231223" y="-3877669"/>
            <a:ext cx="16837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Impact" panose="020B0806030902050204" pitchFamily="34" charset="0"/>
              </a:rPr>
              <a:t>SPRING </a:t>
            </a:r>
            <a:endParaRPr lang="en-ZA" sz="4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842961D-C4EF-465B-9553-AB2697E24430}"/>
              </a:ext>
            </a:extLst>
          </p:cNvPr>
          <p:cNvCxnSpPr>
            <a:cxnSpLocks/>
          </p:cNvCxnSpPr>
          <p:nvPr/>
        </p:nvCxnSpPr>
        <p:spPr>
          <a:xfrm>
            <a:off x="4850497" y="-3183113"/>
            <a:ext cx="716772" cy="3613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A03A3B5E-4B9E-4D07-A381-851786D4C919}"/>
              </a:ext>
            </a:extLst>
          </p:cNvPr>
          <p:cNvSpPr txBox="1"/>
          <p:nvPr/>
        </p:nvSpPr>
        <p:spPr>
          <a:xfrm>
            <a:off x="3314828" y="-3133351"/>
            <a:ext cx="1800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Impact" panose="020B0806030902050204" pitchFamily="34" charset="0"/>
              </a:rPr>
              <a:t> </a:t>
            </a:r>
            <a:endParaRPr lang="en-ZA" sz="1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0B95B233-B0D3-4157-94A2-D4A5327A4722}"/>
              </a:ext>
            </a:extLst>
          </p:cNvPr>
          <p:cNvGrpSpPr/>
          <p:nvPr/>
        </p:nvGrpSpPr>
        <p:grpSpPr>
          <a:xfrm>
            <a:off x="2494798" y="-3784197"/>
            <a:ext cx="608917" cy="544175"/>
            <a:chOff x="3204572" y="2050942"/>
            <a:chExt cx="608917" cy="544175"/>
          </a:xfrm>
        </p:grpSpPr>
        <p:sp>
          <p:nvSpPr>
            <p:cNvPr id="145" name="Flowchart: Delay 144">
              <a:extLst>
                <a:ext uri="{FF2B5EF4-FFF2-40B4-BE49-F238E27FC236}">
                  <a16:creationId xmlns:a16="http://schemas.microsoft.com/office/drawing/2014/main" id="{A8307CE0-8EEA-4670-96BB-631CD9B4D193}"/>
                </a:ext>
              </a:extLst>
            </p:cNvPr>
            <p:cNvSpPr/>
            <p:nvPr/>
          </p:nvSpPr>
          <p:spPr>
            <a:xfrm>
              <a:off x="3204572" y="2050942"/>
              <a:ext cx="99206" cy="163814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C23783E1-856B-436C-A62E-CBCA9E476D0C}"/>
                </a:ext>
              </a:extLst>
            </p:cNvPr>
            <p:cNvCxnSpPr>
              <a:cxnSpLocks/>
            </p:cNvCxnSpPr>
            <p:nvPr/>
          </p:nvCxnSpPr>
          <p:spPr>
            <a:xfrm>
              <a:off x="3242052" y="2077150"/>
              <a:ext cx="571437" cy="5179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170" name="Picture 2" descr="Spring Logo Icon - Free Download, PNG and Vector">
            <a:extLst>
              <a:ext uri="{FF2B5EF4-FFF2-40B4-BE49-F238E27FC236}">
                <a16:creationId xmlns:a16="http://schemas.microsoft.com/office/drawing/2014/main" id="{2B14E2FA-110C-496F-B3E3-908CDE46C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351" y="-4158339"/>
            <a:ext cx="963406" cy="96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0AEC105-96BD-41CD-B8BA-B3F827CC5B64}"/>
              </a:ext>
            </a:extLst>
          </p:cNvPr>
          <p:cNvCxnSpPr>
            <a:cxnSpLocks/>
          </p:cNvCxnSpPr>
          <p:nvPr/>
        </p:nvCxnSpPr>
        <p:spPr>
          <a:xfrm flipH="1">
            <a:off x="6578935" y="-3620383"/>
            <a:ext cx="648499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CEC80E7-07DF-4CCB-A0DC-366A436C08BB}"/>
              </a:ext>
            </a:extLst>
          </p:cNvPr>
          <p:cNvCxnSpPr>
            <a:cxnSpLocks/>
          </p:cNvCxnSpPr>
          <p:nvPr/>
        </p:nvCxnSpPr>
        <p:spPr>
          <a:xfrm>
            <a:off x="5855877" y="-2486273"/>
            <a:ext cx="0" cy="68700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26A09A25-4B5D-48EF-A6E6-FAE7AF2A6C09}"/>
              </a:ext>
            </a:extLst>
          </p:cNvPr>
          <p:cNvCxnSpPr>
            <a:cxnSpLocks/>
          </p:cNvCxnSpPr>
          <p:nvPr/>
        </p:nvCxnSpPr>
        <p:spPr>
          <a:xfrm flipH="1">
            <a:off x="5535278" y="-1799273"/>
            <a:ext cx="648499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3320DA2E-E0B3-45A5-BEC5-1E3E326DB1B3}"/>
              </a:ext>
            </a:extLst>
          </p:cNvPr>
          <p:cNvGrpSpPr/>
          <p:nvPr/>
        </p:nvGrpSpPr>
        <p:grpSpPr>
          <a:xfrm rot="10800000">
            <a:off x="5530759" y="-1636688"/>
            <a:ext cx="648499" cy="1048830"/>
            <a:chOff x="8216546" y="4347421"/>
            <a:chExt cx="648499" cy="1048830"/>
          </a:xfrm>
        </p:grpSpPr>
        <p:sp>
          <p:nvSpPr>
            <p:cNvPr id="150" name="Flowchart: Connector 149">
              <a:extLst>
                <a:ext uri="{FF2B5EF4-FFF2-40B4-BE49-F238E27FC236}">
                  <a16:creationId xmlns:a16="http://schemas.microsoft.com/office/drawing/2014/main" id="{37801092-C291-41BF-9316-34B70F7B1D30}"/>
                </a:ext>
              </a:extLst>
            </p:cNvPr>
            <p:cNvSpPr/>
            <p:nvPr/>
          </p:nvSpPr>
          <p:spPr>
            <a:xfrm>
              <a:off x="8295621" y="4347421"/>
              <a:ext cx="501757" cy="364780"/>
            </a:xfrm>
            <a:prstGeom prst="flowChartConnector">
              <a:avLst/>
            </a:prstGeom>
            <a:noFill/>
            <a:ln w="127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51" name="Flowchart: Connector 150">
              <a:extLst>
                <a:ext uri="{FF2B5EF4-FFF2-40B4-BE49-F238E27FC236}">
                  <a16:creationId xmlns:a16="http://schemas.microsoft.com/office/drawing/2014/main" id="{A263C033-0B77-41DC-A4DC-A937697BF64F}"/>
                </a:ext>
              </a:extLst>
            </p:cNvPr>
            <p:cNvSpPr/>
            <p:nvPr/>
          </p:nvSpPr>
          <p:spPr>
            <a:xfrm rot="10800000">
              <a:off x="8378130" y="4403950"/>
              <a:ext cx="339672" cy="236664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9C1E012-EB48-419C-829F-6D894DF3BC60}"/>
                </a:ext>
              </a:extLst>
            </p:cNvPr>
            <p:cNvCxnSpPr>
              <a:cxnSpLocks/>
            </p:cNvCxnSpPr>
            <p:nvPr/>
          </p:nvCxnSpPr>
          <p:spPr>
            <a:xfrm>
              <a:off x="8540796" y="4709251"/>
              <a:ext cx="0" cy="68700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01FC1BBA-D62E-420F-B6EF-2B43C95DD9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6546" y="5383551"/>
              <a:ext cx="648499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68E04931-AA24-41FE-B6E7-C04E881542DC}"/>
              </a:ext>
            </a:extLst>
          </p:cNvPr>
          <p:cNvCxnSpPr>
            <a:cxnSpLocks/>
          </p:cNvCxnSpPr>
          <p:nvPr/>
        </p:nvCxnSpPr>
        <p:spPr>
          <a:xfrm>
            <a:off x="6796788" y="-1208012"/>
            <a:ext cx="4037302" cy="52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Flowchart: Connector 154">
            <a:extLst>
              <a:ext uri="{FF2B5EF4-FFF2-40B4-BE49-F238E27FC236}">
                <a16:creationId xmlns:a16="http://schemas.microsoft.com/office/drawing/2014/main" id="{49C781F8-8F95-4702-B550-261BC9B08130}"/>
              </a:ext>
            </a:extLst>
          </p:cNvPr>
          <p:cNvSpPr/>
          <p:nvPr/>
        </p:nvSpPr>
        <p:spPr>
          <a:xfrm rot="10800000" flipH="1">
            <a:off x="10834090" y="-1283784"/>
            <a:ext cx="210276" cy="16390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E0D0ECFE-514A-4B75-8128-1251EE7FC5AA}"/>
              </a:ext>
            </a:extLst>
          </p:cNvPr>
          <p:cNvCxnSpPr>
            <a:cxnSpLocks/>
          </p:cNvCxnSpPr>
          <p:nvPr/>
        </p:nvCxnSpPr>
        <p:spPr>
          <a:xfrm flipH="1">
            <a:off x="6179257" y="-1208012"/>
            <a:ext cx="628313" cy="3269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BC645383-5131-4141-970B-266E5E6AAA9D}"/>
              </a:ext>
            </a:extLst>
          </p:cNvPr>
          <p:cNvSpPr txBox="1"/>
          <p:nvPr/>
        </p:nvSpPr>
        <p:spPr>
          <a:xfrm flipH="1">
            <a:off x="6781387" y="-2114781"/>
            <a:ext cx="45543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Impact" panose="020B0806030902050204" pitchFamily="34" charset="0"/>
              </a:rPr>
              <a:t>MICROSERVICES</a:t>
            </a:r>
            <a:endParaRPr lang="en-ZA" sz="4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08E7A30-0F9D-489D-AB20-611988C093B1}"/>
              </a:ext>
            </a:extLst>
          </p:cNvPr>
          <p:cNvCxnSpPr>
            <a:cxnSpLocks/>
          </p:cNvCxnSpPr>
          <p:nvPr/>
        </p:nvCxnSpPr>
        <p:spPr>
          <a:xfrm>
            <a:off x="5855008" y="-543173"/>
            <a:ext cx="0" cy="68700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A6869C6E-0C87-4F02-8B8B-2B3044556E4F}"/>
              </a:ext>
            </a:extLst>
          </p:cNvPr>
          <p:cNvCxnSpPr>
            <a:cxnSpLocks/>
          </p:cNvCxnSpPr>
          <p:nvPr/>
        </p:nvCxnSpPr>
        <p:spPr>
          <a:xfrm flipH="1">
            <a:off x="5534409" y="143827"/>
            <a:ext cx="648499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4DEDB70F-C9C7-428F-9394-DE4553625ABF}"/>
              </a:ext>
            </a:extLst>
          </p:cNvPr>
          <p:cNvGrpSpPr/>
          <p:nvPr/>
        </p:nvGrpSpPr>
        <p:grpSpPr>
          <a:xfrm rot="10800000">
            <a:off x="5530759" y="306412"/>
            <a:ext cx="648499" cy="1048830"/>
            <a:chOff x="8216546" y="4347421"/>
            <a:chExt cx="648499" cy="1048830"/>
          </a:xfrm>
        </p:grpSpPr>
        <p:sp>
          <p:nvSpPr>
            <p:cNvPr id="161" name="Flowchart: Connector 160">
              <a:extLst>
                <a:ext uri="{FF2B5EF4-FFF2-40B4-BE49-F238E27FC236}">
                  <a16:creationId xmlns:a16="http://schemas.microsoft.com/office/drawing/2014/main" id="{22A5A9BC-82A9-427C-AD2A-562E13C00981}"/>
                </a:ext>
              </a:extLst>
            </p:cNvPr>
            <p:cNvSpPr/>
            <p:nvPr/>
          </p:nvSpPr>
          <p:spPr>
            <a:xfrm>
              <a:off x="8295621" y="4347421"/>
              <a:ext cx="501757" cy="364780"/>
            </a:xfrm>
            <a:prstGeom prst="flowChartConnector">
              <a:avLst/>
            </a:prstGeom>
            <a:noFill/>
            <a:ln w="127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62" name="Flowchart: Connector 161">
              <a:extLst>
                <a:ext uri="{FF2B5EF4-FFF2-40B4-BE49-F238E27FC236}">
                  <a16:creationId xmlns:a16="http://schemas.microsoft.com/office/drawing/2014/main" id="{9976B5B0-0F76-482C-9857-1AC82494441F}"/>
                </a:ext>
              </a:extLst>
            </p:cNvPr>
            <p:cNvSpPr/>
            <p:nvPr/>
          </p:nvSpPr>
          <p:spPr>
            <a:xfrm rot="10800000">
              <a:off x="8378130" y="4403950"/>
              <a:ext cx="339672" cy="236664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F5888DBB-E11A-4CAA-810C-49DDB82F0B6E}"/>
                </a:ext>
              </a:extLst>
            </p:cNvPr>
            <p:cNvCxnSpPr>
              <a:cxnSpLocks/>
            </p:cNvCxnSpPr>
            <p:nvPr/>
          </p:nvCxnSpPr>
          <p:spPr>
            <a:xfrm>
              <a:off x="8540796" y="4709251"/>
              <a:ext cx="0" cy="68700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4AD45862-69F7-4BCA-A107-F89F6501EB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6546" y="5383551"/>
              <a:ext cx="648499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E66181E7-13B4-4A61-B211-692F8B79B65F}"/>
              </a:ext>
            </a:extLst>
          </p:cNvPr>
          <p:cNvCxnSpPr>
            <a:cxnSpLocks/>
          </p:cNvCxnSpPr>
          <p:nvPr/>
        </p:nvCxnSpPr>
        <p:spPr>
          <a:xfrm>
            <a:off x="6741420" y="740265"/>
            <a:ext cx="2737154" cy="87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Flowchart: Connector 167">
            <a:extLst>
              <a:ext uri="{FF2B5EF4-FFF2-40B4-BE49-F238E27FC236}">
                <a16:creationId xmlns:a16="http://schemas.microsoft.com/office/drawing/2014/main" id="{695177CD-63DC-4A2F-8A54-BF3152A5F41E}"/>
              </a:ext>
            </a:extLst>
          </p:cNvPr>
          <p:cNvSpPr/>
          <p:nvPr/>
        </p:nvSpPr>
        <p:spPr>
          <a:xfrm rot="10800000" flipH="1">
            <a:off x="9467108" y="654028"/>
            <a:ext cx="210276" cy="16390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FACD5099-7077-4DF4-8513-A383EC851603}"/>
              </a:ext>
            </a:extLst>
          </p:cNvPr>
          <p:cNvCxnSpPr>
            <a:cxnSpLocks/>
          </p:cNvCxnSpPr>
          <p:nvPr/>
        </p:nvCxnSpPr>
        <p:spPr>
          <a:xfrm flipH="1">
            <a:off x="6123889" y="740265"/>
            <a:ext cx="628313" cy="3269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ACCE728B-CD66-4EE4-AB67-8CAC26D1AC34}"/>
              </a:ext>
            </a:extLst>
          </p:cNvPr>
          <p:cNvSpPr txBox="1"/>
          <p:nvPr/>
        </p:nvSpPr>
        <p:spPr>
          <a:xfrm flipH="1">
            <a:off x="6741420" y="100673"/>
            <a:ext cx="2688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Impact" panose="020B0806030902050204" pitchFamily="34" charset="0"/>
              </a:rPr>
              <a:t>ORCHESTRATOR</a:t>
            </a:r>
            <a:endParaRPr lang="en-ZA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261FD1DC-8C8C-4529-BC6E-4F8C89DBB2B6}"/>
              </a:ext>
            </a:extLst>
          </p:cNvPr>
          <p:cNvGrpSpPr/>
          <p:nvPr/>
        </p:nvGrpSpPr>
        <p:grpSpPr>
          <a:xfrm flipH="1">
            <a:off x="9669917" y="130808"/>
            <a:ext cx="608917" cy="544175"/>
            <a:chOff x="3204572" y="2050942"/>
            <a:chExt cx="608917" cy="544175"/>
          </a:xfrm>
        </p:grpSpPr>
        <p:sp>
          <p:nvSpPr>
            <p:cNvPr id="172" name="Flowchart: Delay 171">
              <a:extLst>
                <a:ext uri="{FF2B5EF4-FFF2-40B4-BE49-F238E27FC236}">
                  <a16:creationId xmlns:a16="http://schemas.microsoft.com/office/drawing/2014/main" id="{850A483A-D7E3-4F03-9B9B-4D6E67E2487B}"/>
                </a:ext>
              </a:extLst>
            </p:cNvPr>
            <p:cNvSpPr/>
            <p:nvPr/>
          </p:nvSpPr>
          <p:spPr>
            <a:xfrm>
              <a:off x="3204572" y="2050942"/>
              <a:ext cx="99206" cy="163814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55B5FF17-6041-4681-B656-280FE4C8E7CF}"/>
                </a:ext>
              </a:extLst>
            </p:cNvPr>
            <p:cNvCxnSpPr>
              <a:cxnSpLocks/>
            </p:cNvCxnSpPr>
            <p:nvPr/>
          </p:nvCxnSpPr>
          <p:spPr>
            <a:xfrm>
              <a:off x="3242052" y="2077150"/>
              <a:ext cx="571437" cy="5179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218" name="Picture 2" descr="Download Kubernetes (k8s) Logo in SVG Vector or PNG File Format - Logo.wine">
            <a:extLst>
              <a:ext uri="{FF2B5EF4-FFF2-40B4-BE49-F238E27FC236}">
                <a16:creationId xmlns:a16="http://schemas.microsoft.com/office/drawing/2014/main" id="{32CDF090-41C5-41FE-9F8E-BAD526D68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193" y="-466661"/>
            <a:ext cx="1728164" cy="115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C8AA581B-C165-4027-8FED-BB5416D55315}"/>
              </a:ext>
            </a:extLst>
          </p:cNvPr>
          <p:cNvCxnSpPr>
            <a:cxnSpLocks/>
          </p:cNvCxnSpPr>
          <p:nvPr/>
        </p:nvCxnSpPr>
        <p:spPr>
          <a:xfrm>
            <a:off x="5855007" y="1298713"/>
            <a:ext cx="0" cy="68700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36DD26D-6AFC-43F7-A986-04B4B0847DFD}"/>
              </a:ext>
            </a:extLst>
          </p:cNvPr>
          <p:cNvCxnSpPr>
            <a:cxnSpLocks/>
          </p:cNvCxnSpPr>
          <p:nvPr/>
        </p:nvCxnSpPr>
        <p:spPr>
          <a:xfrm flipH="1">
            <a:off x="5534408" y="1985713"/>
            <a:ext cx="648499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8191FC34-4353-4894-8E9F-0CDDF2563892}"/>
              </a:ext>
            </a:extLst>
          </p:cNvPr>
          <p:cNvGrpSpPr/>
          <p:nvPr/>
        </p:nvGrpSpPr>
        <p:grpSpPr>
          <a:xfrm rot="10800000">
            <a:off x="5525264" y="2156507"/>
            <a:ext cx="648499" cy="1048830"/>
            <a:chOff x="8216546" y="4347421"/>
            <a:chExt cx="648499" cy="1048830"/>
          </a:xfrm>
        </p:grpSpPr>
        <p:sp>
          <p:nvSpPr>
            <p:cNvPr id="175" name="Flowchart: Connector 174">
              <a:extLst>
                <a:ext uri="{FF2B5EF4-FFF2-40B4-BE49-F238E27FC236}">
                  <a16:creationId xmlns:a16="http://schemas.microsoft.com/office/drawing/2014/main" id="{180A34A2-49FF-4364-8341-32CB74408144}"/>
                </a:ext>
              </a:extLst>
            </p:cNvPr>
            <p:cNvSpPr/>
            <p:nvPr/>
          </p:nvSpPr>
          <p:spPr>
            <a:xfrm>
              <a:off x="8295621" y="4347421"/>
              <a:ext cx="501757" cy="364780"/>
            </a:xfrm>
            <a:prstGeom prst="flowChartConnector">
              <a:avLst/>
            </a:prstGeom>
            <a:noFill/>
            <a:ln w="127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76" name="Flowchart: Connector 175">
              <a:extLst>
                <a:ext uri="{FF2B5EF4-FFF2-40B4-BE49-F238E27FC236}">
                  <a16:creationId xmlns:a16="http://schemas.microsoft.com/office/drawing/2014/main" id="{A668A7B1-E165-48F6-8E80-D54670880A58}"/>
                </a:ext>
              </a:extLst>
            </p:cNvPr>
            <p:cNvSpPr/>
            <p:nvPr/>
          </p:nvSpPr>
          <p:spPr>
            <a:xfrm rot="10800000">
              <a:off x="8378130" y="4403950"/>
              <a:ext cx="339672" cy="236664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58C768D8-95C0-4932-AD31-A4BDF788273F}"/>
                </a:ext>
              </a:extLst>
            </p:cNvPr>
            <p:cNvCxnSpPr>
              <a:cxnSpLocks/>
            </p:cNvCxnSpPr>
            <p:nvPr/>
          </p:nvCxnSpPr>
          <p:spPr>
            <a:xfrm>
              <a:off x="8540796" y="4709251"/>
              <a:ext cx="0" cy="68700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00F70D08-8977-45E4-9D1D-B178FF9287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6546" y="5383551"/>
              <a:ext cx="648499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EE46FD96-E2E0-4C6E-AFF7-7E7795736AE2}"/>
              </a:ext>
            </a:extLst>
          </p:cNvPr>
          <p:cNvCxnSpPr>
            <a:cxnSpLocks/>
          </p:cNvCxnSpPr>
          <p:nvPr/>
        </p:nvCxnSpPr>
        <p:spPr>
          <a:xfrm flipV="1">
            <a:off x="6752202" y="2563972"/>
            <a:ext cx="2287968" cy="42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Flowchart: Connector 179">
            <a:extLst>
              <a:ext uri="{FF2B5EF4-FFF2-40B4-BE49-F238E27FC236}">
                <a16:creationId xmlns:a16="http://schemas.microsoft.com/office/drawing/2014/main" id="{A2FA9BA7-7A75-438D-AD03-E52C98FCA600}"/>
              </a:ext>
            </a:extLst>
          </p:cNvPr>
          <p:cNvSpPr/>
          <p:nvPr/>
        </p:nvSpPr>
        <p:spPr>
          <a:xfrm rot="10800000" flipH="1">
            <a:off x="9058548" y="2482020"/>
            <a:ext cx="210276" cy="16390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5E6F06D6-4F6D-4E73-B8A5-B2A5EFEA8D39}"/>
              </a:ext>
            </a:extLst>
          </p:cNvPr>
          <p:cNvCxnSpPr>
            <a:cxnSpLocks/>
          </p:cNvCxnSpPr>
          <p:nvPr/>
        </p:nvCxnSpPr>
        <p:spPr>
          <a:xfrm flipH="1">
            <a:off x="6134671" y="2568258"/>
            <a:ext cx="628313" cy="3269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9F26C1BF-FAF4-476E-81D3-5A832765ED4D}"/>
              </a:ext>
            </a:extLst>
          </p:cNvPr>
          <p:cNvSpPr txBox="1"/>
          <p:nvPr/>
        </p:nvSpPr>
        <p:spPr>
          <a:xfrm flipH="1">
            <a:off x="6807569" y="1889676"/>
            <a:ext cx="2287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Impact" panose="020B0806030902050204" pitchFamily="34" charset="0"/>
              </a:rPr>
              <a:t>DEPLOYMENT</a:t>
            </a:r>
            <a:endParaRPr lang="en-ZA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13314" name="Picture 2" descr="Octopus Deploy Reviews 2020: Details, Pricing, &amp; Features | G2">
            <a:extLst>
              <a:ext uri="{FF2B5EF4-FFF2-40B4-BE49-F238E27FC236}">
                <a16:creationId xmlns:a16="http://schemas.microsoft.com/office/drawing/2014/main" id="{0FA0F83C-EF93-44B5-96D5-88FC7822C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2290" y="1616243"/>
            <a:ext cx="1841501" cy="96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3" name="Group 182">
            <a:extLst>
              <a:ext uri="{FF2B5EF4-FFF2-40B4-BE49-F238E27FC236}">
                <a16:creationId xmlns:a16="http://schemas.microsoft.com/office/drawing/2014/main" id="{A450CA2B-8520-463A-8501-1ABF3DBDE675}"/>
              </a:ext>
            </a:extLst>
          </p:cNvPr>
          <p:cNvGrpSpPr/>
          <p:nvPr/>
        </p:nvGrpSpPr>
        <p:grpSpPr>
          <a:xfrm flipH="1">
            <a:off x="9267787" y="1974860"/>
            <a:ext cx="608917" cy="544175"/>
            <a:chOff x="3204572" y="2050942"/>
            <a:chExt cx="608917" cy="544175"/>
          </a:xfrm>
        </p:grpSpPr>
        <p:sp>
          <p:nvSpPr>
            <p:cNvPr id="184" name="Flowchart: Delay 183">
              <a:extLst>
                <a:ext uri="{FF2B5EF4-FFF2-40B4-BE49-F238E27FC236}">
                  <a16:creationId xmlns:a16="http://schemas.microsoft.com/office/drawing/2014/main" id="{1607E6D0-31A2-4F04-9EC5-FC2473523236}"/>
                </a:ext>
              </a:extLst>
            </p:cNvPr>
            <p:cNvSpPr/>
            <p:nvPr/>
          </p:nvSpPr>
          <p:spPr>
            <a:xfrm>
              <a:off x="3204572" y="2050942"/>
              <a:ext cx="99206" cy="163814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4C7E3F8F-68F4-4C23-9AFB-E3098567A38B}"/>
                </a:ext>
              </a:extLst>
            </p:cNvPr>
            <p:cNvCxnSpPr>
              <a:cxnSpLocks/>
            </p:cNvCxnSpPr>
            <p:nvPr/>
          </p:nvCxnSpPr>
          <p:spPr>
            <a:xfrm>
              <a:off x="3242052" y="2077150"/>
              <a:ext cx="571437" cy="5179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770662D6-F663-4965-9604-319EA24D65FC}"/>
              </a:ext>
            </a:extLst>
          </p:cNvPr>
          <p:cNvSpPr txBox="1"/>
          <p:nvPr/>
        </p:nvSpPr>
        <p:spPr>
          <a:xfrm flipH="1">
            <a:off x="6979820" y="2639984"/>
            <a:ext cx="2287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bg1"/>
                </a:solidFill>
                <a:latin typeface="Impact" panose="020B0806030902050204" pitchFamily="34" charset="0"/>
              </a:rPr>
              <a:t>OCTOPUS</a:t>
            </a:r>
            <a:endParaRPr lang="en-ZA" sz="3200" i="1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42BD9CBE-9525-44BD-AF32-87BA486FA4CA}"/>
              </a:ext>
            </a:extLst>
          </p:cNvPr>
          <p:cNvGrpSpPr/>
          <p:nvPr/>
        </p:nvGrpSpPr>
        <p:grpSpPr>
          <a:xfrm rot="10800000">
            <a:off x="3698246" y="2178124"/>
            <a:ext cx="648499" cy="1048830"/>
            <a:chOff x="8216546" y="4347421"/>
            <a:chExt cx="648499" cy="1048830"/>
          </a:xfrm>
        </p:grpSpPr>
        <p:sp>
          <p:nvSpPr>
            <p:cNvPr id="188" name="Flowchart: Connector 187">
              <a:extLst>
                <a:ext uri="{FF2B5EF4-FFF2-40B4-BE49-F238E27FC236}">
                  <a16:creationId xmlns:a16="http://schemas.microsoft.com/office/drawing/2014/main" id="{256B455E-072A-419D-A09E-4E904225754C}"/>
                </a:ext>
              </a:extLst>
            </p:cNvPr>
            <p:cNvSpPr/>
            <p:nvPr/>
          </p:nvSpPr>
          <p:spPr>
            <a:xfrm>
              <a:off x="8295621" y="4347421"/>
              <a:ext cx="501757" cy="364780"/>
            </a:xfrm>
            <a:prstGeom prst="flowChartConnector">
              <a:avLst/>
            </a:prstGeom>
            <a:noFill/>
            <a:ln w="127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89" name="Flowchart: Connector 188">
              <a:extLst>
                <a:ext uri="{FF2B5EF4-FFF2-40B4-BE49-F238E27FC236}">
                  <a16:creationId xmlns:a16="http://schemas.microsoft.com/office/drawing/2014/main" id="{67C8BD73-48A8-4C23-B35B-D80DFCB09A61}"/>
                </a:ext>
              </a:extLst>
            </p:cNvPr>
            <p:cNvSpPr/>
            <p:nvPr/>
          </p:nvSpPr>
          <p:spPr>
            <a:xfrm rot="10800000">
              <a:off x="8378130" y="4403950"/>
              <a:ext cx="339672" cy="236664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6527F4CC-E6B0-47D2-951F-D953D6A32535}"/>
                </a:ext>
              </a:extLst>
            </p:cNvPr>
            <p:cNvCxnSpPr>
              <a:cxnSpLocks/>
            </p:cNvCxnSpPr>
            <p:nvPr/>
          </p:nvCxnSpPr>
          <p:spPr>
            <a:xfrm>
              <a:off x="8540796" y="4709251"/>
              <a:ext cx="0" cy="68700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99C7EF41-370C-4BB3-9872-7047F72C3A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6546" y="5383551"/>
              <a:ext cx="648499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71316096-D182-4E54-8F7A-9163CDD4BDDD}"/>
              </a:ext>
            </a:extLst>
          </p:cNvPr>
          <p:cNvCxnSpPr>
            <a:cxnSpLocks/>
          </p:cNvCxnSpPr>
          <p:nvPr/>
        </p:nvCxnSpPr>
        <p:spPr>
          <a:xfrm flipH="1">
            <a:off x="1758939" y="2543076"/>
            <a:ext cx="131775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Flowchart: Connector 192">
            <a:extLst>
              <a:ext uri="{FF2B5EF4-FFF2-40B4-BE49-F238E27FC236}">
                <a16:creationId xmlns:a16="http://schemas.microsoft.com/office/drawing/2014/main" id="{076C9908-C6FE-46BC-A87F-16CC4D2635BD}"/>
              </a:ext>
            </a:extLst>
          </p:cNvPr>
          <p:cNvSpPr/>
          <p:nvPr/>
        </p:nvSpPr>
        <p:spPr>
          <a:xfrm rot="10800000">
            <a:off x="1548663" y="2448057"/>
            <a:ext cx="210276" cy="16390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1DF7C00A-3315-49B4-9542-DE7C35BC301A}"/>
              </a:ext>
            </a:extLst>
          </p:cNvPr>
          <p:cNvCxnSpPr>
            <a:cxnSpLocks/>
          </p:cNvCxnSpPr>
          <p:nvPr/>
        </p:nvCxnSpPr>
        <p:spPr>
          <a:xfrm>
            <a:off x="3070710" y="2542187"/>
            <a:ext cx="716772" cy="3613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03C39961-50E0-4C8F-8B0C-66F15C207B36}"/>
              </a:ext>
            </a:extLst>
          </p:cNvPr>
          <p:cNvSpPr txBox="1"/>
          <p:nvPr/>
        </p:nvSpPr>
        <p:spPr>
          <a:xfrm>
            <a:off x="1708569" y="1785429"/>
            <a:ext cx="16837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Impact" panose="020B0806030902050204" pitchFamily="34" charset="0"/>
              </a:rPr>
              <a:t>CLOUD </a:t>
            </a:r>
            <a:endParaRPr lang="en-ZA" sz="4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98" name="Flowchart: Delay 197">
            <a:extLst>
              <a:ext uri="{FF2B5EF4-FFF2-40B4-BE49-F238E27FC236}">
                <a16:creationId xmlns:a16="http://schemas.microsoft.com/office/drawing/2014/main" id="{967B2B33-2876-419B-937B-E42726707F2D}"/>
              </a:ext>
            </a:extLst>
          </p:cNvPr>
          <p:cNvSpPr/>
          <p:nvPr/>
        </p:nvSpPr>
        <p:spPr>
          <a:xfrm rot="5400000" flipH="1">
            <a:off x="1004160" y="2998172"/>
            <a:ext cx="99206" cy="163814"/>
          </a:xfrm>
          <a:prstGeom prst="flowChartDela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4849BE8D-4BEC-492C-9E96-A0BC92218EB9}"/>
              </a:ext>
            </a:extLst>
          </p:cNvPr>
          <p:cNvCxnSpPr>
            <a:cxnSpLocks/>
          </p:cNvCxnSpPr>
          <p:nvPr/>
        </p:nvCxnSpPr>
        <p:spPr>
          <a:xfrm flipH="1">
            <a:off x="1044036" y="2534126"/>
            <a:ext cx="571437" cy="51796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8B93BFD1-393C-4ED7-B44C-ADA2A95B45B1}"/>
              </a:ext>
            </a:extLst>
          </p:cNvPr>
          <p:cNvCxnSpPr>
            <a:cxnSpLocks/>
          </p:cNvCxnSpPr>
          <p:nvPr/>
        </p:nvCxnSpPr>
        <p:spPr>
          <a:xfrm>
            <a:off x="1700693" y="2592838"/>
            <a:ext cx="501969" cy="4401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Flowchart: Delay 200">
            <a:extLst>
              <a:ext uri="{FF2B5EF4-FFF2-40B4-BE49-F238E27FC236}">
                <a16:creationId xmlns:a16="http://schemas.microsoft.com/office/drawing/2014/main" id="{21E3C500-14B9-405E-AC7D-471556C2141C}"/>
              </a:ext>
            </a:extLst>
          </p:cNvPr>
          <p:cNvSpPr/>
          <p:nvPr/>
        </p:nvSpPr>
        <p:spPr>
          <a:xfrm rot="5400000" flipH="1">
            <a:off x="2178520" y="2998172"/>
            <a:ext cx="99206" cy="163814"/>
          </a:xfrm>
          <a:prstGeom prst="flowChartDela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AutoShape 4" descr="Azure Vector Logo - Download Free SVG Icon | Worldvectorlogo">
            <a:extLst>
              <a:ext uri="{FF2B5EF4-FFF2-40B4-BE49-F238E27FC236}">
                <a16:creationId xmlns:a16="http://schemas.microsoft.com/office/drawing/2014/main" id="{2F4893C2-6DA1-4EED-90EA-02B2B1C892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pic>
        <p:nvPicPr>
          <p:cNvPr id="13320" name="Picture 8" descr="Download Microsoft Azure (Windows Azure) Logo in SVG Vector or PNG File  Format - Logo.wine">
            <a:extLst>
              <a:ext uri="{FF2B5EF4-FFF2-40B4-BE49-F238E27FC236}">
                <a16:creationId xmlns:a16="http://schemas.microsoft.com/office/drawing/2014/main" id="{48297F56-D4FD-42D5-BC4B-FD8979CB0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38" y="2689695"/>
            <a:ext cx="1381406" cy="145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2" name="Picture 10" descr="aws-logo - Futurum Research">
            <a:extLst>
              <a:ext uri="{FF2B5EF4-FFF2-40B4-BE49-F238E27FC236}">
                <a16:creationId xmlns:a16="http://schemas.microsoft.com/office/drawing/2014/main" id="{18E27801-26E7-4AEF-9D57-FFF8CE24D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123" y="3012741"/>
            <a:ext cx="1083052" cy="81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924D6A6D-4B4C-48A2-978E-1D0362041CB7}"/>
              </a:ext>
            </a:extLst>
          </p:cNvPr>
          <p:cNvCxnSpPr>
            <a:cxnSpLocks/>
          </p:cNvCxnSpPr>
          <p:nvPr/>
        </p:nvCxnSpPr>
        <p:spPr>
          <a:xfrm>
            <a:off x="2684678" y="-3605589"/>
            <a:ext cx="571437" cy="51796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7E08618B-018D-44D5-A1E4-4BD6B15C3563}"/>
              </a:ext>
            </a:extLst>
          </p:cNvPr>
          <p:cNvGrpSpPr/>
          <p:nvPr/>
        </p:nvGrpSpPr>
        <p:grpSpPr>
          <a:xfrm>
            <a:off x="1011149" y="1937845"/>
            <a:ext cx="608917" cy="544175"/>
            <a:chOff x="3204572" y="2050942"/>
            <a:chExt cx="608917" cy="544175"/>
          </a:xfrm>
        </p:grpSpPr>
        <p:sp>
          <p:nvSpPr>
            <p:cNvPr id="205" name="Flowchart: Delay 204">
              <a:extLst>
                <a:ext uri="{FF2B5EF4-FFF2-40B4-BE49-F238E27FC236}">
                  <a16:creationId xmlns:a16="http://schemas.microsoft.com/office/drawing/2014/main" id="{DE84BB76-E315-4DE5-BF2D-30C39A9413D5}"/>
                </a:ext>
              </a:extLst>
            </p:cNvPr>
            <p:cNvSpPr/>
            <p:nvPr/>
          </p:nvSpPr>
          <p:spPr>
            <a:xfrm>
              <a:off x="3204572" y="2050942"/>
              <a:ext cx="99206" cy="163814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1EAF97C5-06CB-43D7-9864-23825467B58C}"/>
                </a:ext>
              </a:extLst>
            </p:cNvPr>
            <p:cNvCxnSpPr>
              <a:cxnSpLocks/>
            </p:cNvCxnSpPr>
            <p:nvPr/>
          </p:nvCxnSpPr>
          <p:spPr>
            <a:xfrm>
              <a:off x="3242052" y="2077150"/>
              <a:ext cx="571437" cy="5179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326" name="Picture 14">
            <a:extLst>
              <a:ext uri="{FF2B5EF4-FFF2-40B4-BE49-F238E27FC236}">
                <a16:creationId xmlns:a16="http://schemas.microsoft.com/office/drawing/2014/main" id="{838D343D-C6B4-4E2C-81DC-D33314515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5" y="1589600"/>
            <a:ext cx="754951" cy="80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" name="TextBox 206">
            <a:extLst>
              <a:ext uri="{FF2B5EF4-FFF2-40B4-BE49-F238E27FC236}">
                <a16:creationId xmlns:a16="http://schemas.microsoft.com/office/drawing/2014/main" id="{7EA515A0-E9A8-4A2E-A6FE-D54741C87E78}"/>
              </a:ext>
            </a:extLst>
          </p:cNvPr>
          <p:cNvSpPr txBox="1"/>
          <p:nvPr/>
        </p:nvSpPr>
        <p:spPr>
          <a:xfrm rot="16200000" flipH="1">
            <a:off x="2737941" y="483719"/>
            <a:ext cx="2608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Impact" panose="020B0806030902050204" pitchFamily="34" charset="0"/>
              </a:rPr>
              <a:t>BUSINESS</a:t>
            </a:r>
            <a:endParaRPr lang="en-ZA" sz="4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278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5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D7B3DDD-F768-4000-91CC-5E5F1E19EDBF}"/>
              </a:ext>
            </a:extLst>
          </p:cNvPr>
          <p:cNvCxnSpPr>
            <a:cxnSpLocks/>
            <a:stCxn id="9" idx="4"/>
          </p:cNvCxnSpPr>
          <p:nvPr/>
        </p:nvCxnSpPr>
        <p:spPr>
          <a:xfrm flipH="1">
            <a:off x="5864753" y="-11665153"/>
            <a:ext cx="1" cy="648674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55CF3792-B0CD-4DA7-B1FB-776F909836DA}"/>
              </a:ext>
            </a:extLst>
          </p:cNvPr>
          <p:cNvSpPr/>
          <p:nvPr/>
        </p:nvSpPr>
        <p:spPr>
          <a:xfrm>
            <a:off x="5694916" y="-11963933"/>
            <a:ext cx="339672" cy="236664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3AEE063D-188D-4AE9-9719-F3E597460666}"/>
              </a:ext>
            </a:extLst>
          </p:cNvPr>
          <p:cNvSpPr/>
          <p:nvPr/>
        </p:nvSpPr>
        <p:spPr>
          <a:xfrm>
            <a:off x="5613875" y="-12041918"/>
            <a:ext cx="501757" cy="376765"/>
          </a:xfrm>
          <a:prstGeom prst="flowChartConnector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195F7F-9654-46D1-B1E8-6DD3E71509F1}"/>
              </a:ext>
            </a:extLst>
          </p:cNvPr>
          <p:cNvCxnSpPr>
            <a:cxnSpLocks/>
          </p:cNvCxnSpPr>
          <p:nvPr/>
        </p:nvCxnSpPr>
        <p:spPr>
          <a:xfrm>
            <a:off x="6115631" y="-11703480"/>
            <a:ext cx="529463" cy="3613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C23DAA-C83B-4451-934C-C1A5B27BA2E1}"/>
              </a:ext>
            </a:extLst>
          </p:cNvPr>
          <p:cNvCxnSpPr>
            <a:cxnSpLocks/>
          </p:cNvCxnSpPr>
          <p:nvPr/>
        </p:nvCxnSpPr>
        <p:spPr>
          <a:xfrm>
            <a:off x="6645095" y="-11342087"/>
            <a:ext cx="11629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E836C9-6C17-4D40-BDC6-AD4C607FA72F}"/>
              </a:ext>
            </a:extLst>
          </p:cNvPr>
          <p:cNvCxnSpPr>
            <a:cxnSpLocks/>
          </p:cNvCxnSpPr>
          <p:nvPr/>
        </p:nvCxnSpPr>
        <p:spPr>
          <a:xfrm flipH="1">
            <a:off x="5540504" y="-11016479"/>
            <a:ext cx="648499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5B42A69-D348-4A67-AF06-CF59D979BB08}"/>
              </a:ext>
            </a:extLst>
          </p:cNvPr>
          <p:cNvSpPr txBox="1"/>
          <p:nvPr/>
        </p:nvSpPr>
        <p:spPr>
          <a:xfrm>
            <a:off x="6664802" y="-11740841"/>
            <a:ext cx="196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MONOLITHIC</a:t>
            </a:r>
            <a:endParaRPr lang="en-ZA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84804166-A2F0-472F-82E0-A4F5F44E43B0}"/>
              </a:ext>
            </a:extLst>
          </p:cNvPr>
          <p:cNvSpPr/>
          <p:nvPr/>
        </p:nvSpPr>
        <p:spPr>
          <a:xfrm>
            <a:off x="7797781" y="-11392181"/>
            <a:ext cx="168960" cy="10018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FABCB2-86BB-4E7D-BEB5-B95D3F75E778}"/>
              </a:ext>
            </a:extLst>
          </p:cNvPr>
          <p:cNvSpPr txBox="1"/>
          <p:nvPr/>
        </p:nvSpPr>
        <p:spPr>
          <a:xfrm>
            <a:off x="6664802" y="-11264042"/>
            <a:ext cx="2025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APPLICATION</a:t>
            </a:r>
            <a:endParaRPr lang="en-ZA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30FAAD-554D-4F84-8EDF-7B4CBD69874C}"/>
              </a:ext>
            </a:extLst>
          </p:cNvPr>
          <p:cNvCxnSpPr>
            <a:cxnSpLocks/>
          </p:cNvCxnSpPr>
          <p:nvPr/>
        </p:nvCxnSpPr>
        <p:spPr>
          <a:xfrm flipV="1">
            <a:off x="5855877" y="-10884088"/>
            <a:ext cx="8875" cy="656838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AE4244-9F89-4A28-A5DD-B8B8425B0937}"/>
              </a:ext>
            </a:extLst>
          </p:cNvPr>
          <p:cNvCxnSpPr>
            <a:cxnSpLocks/>
          </p:cNvCxnSpPr>
          <p:nvPr/>
        </p:nvCxnSpPr>
        <p:spPr>
          <a:xfrm rot="10800000" flipH="1">
            <a:off x="5540503" y="-10858688"/>
            <a:ext cx="648499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21EF130-660F-42D8-9BC5-36259C392FC4}"/>
              </a:ext>
            </a:extLst>
          </p:cNvPr>
          <p:cNvGrpSpPr/>
          <p:nvPr/>
        </p:nvGrpSpPr>
        <p:grpSpPr>
          <a:xfrm>
            <a:off x="5537161" y="-10237737"/>
            <a:ext cx="653153" cy="460075"/>
            <a:chOff x="5199576" y="4805475"/>
            <a:chExt cx="972064" cy="979779"/>
          </a:xfrm>
        </p:grpSpPr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941082A4-F631-48A9-BCDB-198437B5EA3E}"/>
                </a:ext>
              </a:extLst>
            </p:cNvPr>
            <p:cNvSpPr/>
            <p:nvPr/>
          </p:nvSpPr>
          <p:spPr>
            <a:xfrm rot="10800000">
              <a:off x="5434358" y="5032259"/>
              <a:ext cx="505521" cy="50400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7" name="Arrow: Curved Right 26">
              <a:extLst>
                <a:ext uri="{FF2B5EF4-FFF2-40B4-BE49-F238E27FC236}">
                  <a16:creationId xmlns:a16="http://schemas.microsoft.com/office/drawing/2014/main" id="{C937E15A-5049-45CB-B7F3-A9363B8A9785}"/>
                </a:ext>
              </a:extLst>
            </p:cNvPr>
            <p:cNvSpPr/>
            <p:nvPr/>
          </p:nvSpPr>
          <p:spPr>
            <a:xfrm>
              <a:off x="5199576" y="4838692"/>
              <a:ext cx="399791" cy="946562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chemeClr val="tx1"/>
                </a:solidFill>
              </a:endParaRPr>
            </a:p>
          </p:txBody>
        </p:sp>
        <p:sp>
          <p:nvSpPr>
            <p:cNvPr id="31" name="Arrow: Curved Right 30">
              <a:extLst>
                <a:ext uri="{FF2B5EF4-FFF2-40B4-BE49-F238E27FC236}">
                  <a16:creationId xmlns:a16="http://schemas.microsoft.com/office/drawing/2014/main" id="{F8021883-E8AE-4A6A-97E6-F59040D0C7D3}"/>
                </a:ext>
              </a:extLst>
            </p:cNvPr>
            <p:cNvSpPr/>
            <p:nvPr/>
          </p:nvSpPr>
          <p:spPr>
            <a:xfrm rot="10800000">
              <a:off x="5771849" y="4805475"/>
              <a:ext cx="399791" cy="946562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E5CC91-6E57-4394-B064-4DC83FBB242E}"/>
              </a:ext>
            </a:extLst>
          </p:cNvPr>
          <p:cNvCxnSpPr>
            <a:cxnSpLocks/>
          </p:cNvCxnSpPr>
          <p:nvPr/>
        </p:nvCxnSpPr>
        <p:spPr>
          <a:xfrm rot="10800000">
            <a:off x="3844839" y="-10492052"/>
            <a:ext cx="11629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2BB3B25C-D492-4B6C-B2BA-B1153E76CA74}"/>
              </a:ext>
            </a:extLst>
          </p:cNvPr>
          <p:cNvSpPr/>
          <p:nvPr/>
        </p:nvSpPr>
        <p:spPr>
          <a:xfrm rot="10800000">
            <a:off x="3686119" y="-10542144"/>
            <a:ext cx="168960" cy="10018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425AA7F-BFE8-4498-AF7C-75F81129E6B9}"/>
              </a:ext>
            </a:extLst>
          </p:cNvPr>
          <p:cNvCxnSpPr>
            <a:cxnSpLocks/>
          </p:cNvCxnSpPr>
          <p:nvPr/>
        </p:nvCxnSpPr>
        <p:spPr>
          <a:xfrm>
            <a:off x="5007765" y="-10492052"/>
            <a:ext cx="529463" cy="3613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0612716-2751-4C56-AE8F-87CE97CA725C}"/>
              </a:ext>
            </a:extLst>
          </p:cNvPr>
          <p:cNvSpPr txBox="1"/>
          <p:nvPr/>
        </p:nvSpPr>
        <p:spPr>
          <a:xfrm>
            <a:off x="3840211" y="-10875447"/>
            <a:ext cx="136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CONTINUOUS</a:t>
            </a:r>
            <a:endParaRPr lang="en-ZA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819371-EB2C-497F-9677-EE1B8D704A40}"/>
              </a:ext>
            </a:extLst>
          </p:cNvPr>
          <p:cNvSpPr txBox="1"/>
          <p:nvPr/>
        </p:nvSpPr>
        <p:spPr>
          <a:xfrm>
            <a:off x="3849840" y="-10429499"/>
            <a:ext cx="136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INTEGRATION</a:t>
            </a:r>
            <a:endParaRPr lang="en-ZA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E6BC52C-79C0-476C-A79D-E70BCE4986D1}"/>
              </a:ext>
            </a:extLst>
          </p:cNvPr>
          <p:cNvCxnSpPr>
            <a:cxnSpLocks/>
          </p:cNvCxnSpPr>
          <p:nvPr/>
        </p:nvCxnSpPr>
        <p:spPr>
          <a:xfrm>
            <a:off x="5855877" y="-9756158"/>
            <a:ext cx="0" cy="68700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145A9D5-41F0-4C8B-B74F-C85054BF63EE}"/>
              </a:ext>
            </a:extLst>
          </p:cNvPr>
          <p:cNvCxnSpPr>
            <a:cxnSpLocks/>
          </p:cNvCxnSpPr>
          <p:nvPr/>
        </p:nvCxnSpPr>
        <p:spPr>
          <a:xfrm flipH="1">
            <a:off x="5531627" y="-9081858"/>
            <a:ext cx="648499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88ED401-0C62-4068-A31F-6191E916D3AE}"/>
              </a:ext>
            </a:extLst>
          </p:cNvPr>
          <p:cNvCxnSpPr>
            <a:cxnSpLocks/>
          </p:cNvCxnSpPr>
          <p:nvPr/>
        </p:nvCxnSpPr>
        <p:spPr>
          <a:xfrm flipH="1">
            <a:off x="5531627" y="-8927383"/>
            <a:ext cx="648499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92FC622-B8AD-4D8B-93C0-0A933EC72416}"/>
              </a:ext>
            </a:extLst>
          </p:cNvPr>
          <p:cNvCxnSpPr>
            <a:cxnSpLocks/>
          </p:cNvCxnSpPr>
          <p:nvPr/>
        </p:nvCxnSpPr>
        <p:spPr>
          <a:xfrm flipH="1">
            <a:off x="4954282" y="-8952122"/>
            <a:ext cx="628353" cy="607066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CEA8F9B-67C6-4EC5-8FB7-207BB9B0C2A7}"/>
              </a:ext>
            </a:extLst>
          </p:cNvPr>
          <p:cNvCxnSpPr>
            <a:cxnSpLocks/>
          </p:cNvCxnSpPr>
          <p:nvPr/>
        </p:nvCxnSpPr>
        <p:spPr>
          <a:xfrm flipH="1" flipV="1">
            <a:off x="6129118" y="-8952122"/>
            <a:ext cx="628353" cy="607066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C82A134E-3E99-4F12-9D1D-F69B40AD3EB7}"/>
              </a:ext>
            </a:extLst>
          </p:cNvPr>
          <p:cNvSpPr/>
          <p:nvPr/>
        </p:nvSpPr>
        <p:spPr>
          <a:xfrm>
            <a:off x="4512214" y="-8358348"/>
            <a:ext cx="501757" cy="364780"/>
          </a:xfrm>
          <a:prstGeom prst="flowChartConnector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1026" name="Picture 2" descr="South African R5 circulation coin gets a new face">
            <a:extLst>
              <a:ext uri="{FF2B5EF4-FFF2-40B4-BE49-F238E27FC236}">
                <a16:creationId xmlns:a16="http://schemas.microsoft.com/office/drawing/2014/main" id="{C96B6E35-E73D-4FA6-92BA-225D66667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711" y="-8321897"/>
            <a:ext cx="568762" cy="30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7B015023-BF5B-4F51-ACD9-2C95E06D2A6A}"/>
              </a:ext>
            </a:extLst>
          </p:cNvPr>
          <p:cNvSpPr/>
          <p:nvPr/>
        </p:nvSpPr>
        <p:spPr>
          <a:xfrm>
            <a:off x="6664802" y="-8355398"/>
            <a:ext cx="501757" cy="364780"/>
          </a:xfrm>
          <a:prstGeom prst="flowChartConnector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1B73F53-A6E7-42E1-B7E5-8ADD750D38BD}"/>
              </a:ext>
            </a:extLst>
          </p:cNvPr>
          <p:cNvCxnSpPr>
            <a:cxnSpLocks/>
          </p:cNvCxnSpPr>
          <p:nvPr/>
        </p:nvCxnSpPr>
        <p:spPr>
          <a:xfrm rot="10800000">
            <a:off x="2791737" y="-8670984"/>
            <a:ext cx="11629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E548AED9-0C14-4A74-9FC6-79021023A491}"/>
              </a:ext>
            </a:extLst>
          </p:cNvPr>
          <p:cNvSpPr/>
          <p:nvPr/>
        </p:nvSpPr>
        <p:spPr>
          <a:xfrm rot="10800000">
            <a:off x="2633017" y="-8721077"/>
            <a:ext cx="168960" cy="10018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E239FF4-D942-4D1F-9B9C-0B2B5F01A4B8}"/>
              </a:ext>
            </a:extLst>
          </p:cNvPr>
          <p:cNvSpPr txBox="1"/>
          <p:nvPr/>
        </p:nvSpPr>
        <p:spPr>
          <a:xfrm>
            <a:off x="2846826" y="-9069158"/>
            <a:ext cx="125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BUSINESS</a:t>
            </a:r>
            <a:r>
              <a:rPr lang="en-US" sz="1600" dirty="0">
                <a:solidFill>
                  <a:schemeClr val="bg1"/>
                </a:solidFill>
                <a:latin typeface="Impact" panose="020B0806030902050204" pitchFamily="34" charset="0"/>
              </a:rPr>
              <a:t> </a:t>
            </a:r>
            <a:endParaRPr lang="en-ZA" sz="1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BA96E58-BBD4-4F22-B7A6-28CA7C74248D}"/>
              </a:ext>
            </a:extLst>
          </p:cNvPr>
          <p:cNvCxnSpPr>
            <a:cxnSpLocks/>
          </p:cNvCxnSpPr>
          <p:nvPr/>
        </p:nvCxnSpPr>
        <p:spPr>
          <a:xfrm>
            <a:off x="3950243" y="-8671873"/>
            <a:ext cx="529463" cy="3613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32D6076B-6813-4047-87F9-8F486CD7E068}"/>
              </a:ext>
            </a:extLst>
          </p:cNvPr>
          <p:cNvGrpSpPr/>
          <p:nvPr/>
        </p:nvGrpSpPr>
        <p:grpSpPr>
          <a:xfrm flipH="1">
            <a:off x="7199777" y="-9069157"/>
            <a:ext cx="1858772" cy="758676"/>
            <a:chOff x="7769206" y="4458194"/>
            <a:chExt cx="2006129" cy="1087376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1BDCCBE-0AE4-41F4-B365-6D513E2202B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953550" y="5028877"/>
              <a:ext cx="125511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Flowchart: Connector 49">
              <a:extLst>
                <a:ext uri="{FF2B5EF4-FFF2-40B4-BE49-F238E27FC236}">
                  <a16:creationId xmlns:a16="http://schemas.microsoft.com/office/drawing/2014/main" id="{250DC244-0ADD-45B8-A19D-A15B8818B9E0}"/>
                </a:ext>
              </a:extLst>
            </p:cNvPr>
            <p:cNvSpPr/>
            <p:nvPr/>
          </p:nvSpPr>
          <p:spPr>
            <a:xfrm rot="10800000">
              <a:off x="7782247" y="4957082"/>
              <a:ext cx="182355" cy="14359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80E1E05-73D3-4C1D-AC70-9D9AF65763C8}"/>
                </a:ext>
              </a:extLst>
            </p:cNvPr>
            <p:cNvSpPr txBox="1"/>
            <p:nvPr/>
          </p:nvSpPr>
          <p:spPr>
            <a:xfrm>
              <a:off x="7769206" y="4458194"/>
              <a:ext cx="1494456" cy="529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Impact" panose="020B0806030902050204" pitchFamily="34" charset="0"/>
                </a:rPr>
                <a:t>INNOVATION</a:t>
              </a:r>
              <a:r>
                <a:rPr lang="en-US" sz="1600" dirty="0">
                  <a:solidFill>
                    <a:schemeClr val="bg1"/>
                  </a:solidFill>
                  <a:latin typeface="Impact" panose="020B0806030902050204" pitchFamily="34" charset="0"/>
                </a:rPr>
                <a:t> </a:t>
              </a:r>
              <a:endParaRPr lang="en-ZA" sz="1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B4ACFED-164D-4D89-9B35-87F12EDA99E7}"/>
                </a:ext>
              </a:extLst>
            </p:cNvPr>
            <p:cNvCxnSpPr>
              <a:cxnSpLocks/>
            </p:cNvCxnSpPr>
            <p:nvPr/>
          </p:nvCxnSpPr>
          <p:spPr>
            <a:xfrm>
              <a:off x="9203898" y="5027603"/>
              <a:ext cx="571437" cy="5179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B1210645-C613-4A0A-80DB-872FDB904EE0}"/>
              </a:ext>
            </a:extLst>
          </p:cNvPr>
          <p:cNvSpPr/>
          <p:nvPr/>
        </p:nvSpPr>
        <p:spPr>
          <a:xfrm rot="10800000">
            <a:off x="6732071" y="-8298869"/>
            <a:ext cx="339672" cy="236664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75FAC24-BBFC-4004-85D8-12E4E5B49F4B}"/>
              </a:ext>
            </a:extLst>
          </p:cNvPr>
          <p:cNvCxnSpPr>
            <a:cxnSpLocks/>
          </p:cNvCxnSpPr>
          <p:nvPr/>
        </p:nvCxnSpPr>
        <p:spPr>
          <a:xfrm>
            <a:off x="6909977" y="-7993568"/>
            <a:ext cx="0" cy="68700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7083F90-EADA-40FF-8349-8333A86DAC41}"/>
              </a:ext>
            </a:extLst>
          </p:cNvPr>
          <p:cNvCxnSpPr>
            <a:cxnSpLocks/>
          </p:cNvCxnSpPr>
          <p:nvPr/>
        </p:nvCxnSpPr>
        <p:spPr>
          <a:xfrm flipH="1">
            <a:off x="6585727" y="-7319268"/>
            <a:ext cx="648499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DC3DB0D-82C4-4B53-AD44-A0F0B3E86E16}"/>
              </a:ext>
            </a:extLst>
          </p:cNvPr>
          <p:cNvCxnSpPr>
            <a:cxnSpLocks/>
          </p:cNvCxnSpPr>
          <p:nvPr/>
        </p:nvCxnSpPr>
        <p:spPr>
          <a:xfrm>
            <a:off x="4750977" y="-7993568"/>
            <a:ext cx="0" cy="68700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2CA980D-F537-4757-8B90-69C117B41B23}"/>
              </a:ext>
            </a:extLst>
          </p:cNvPr>
          <p:cNvCxnSpPr>
            <a:cxnSpLocks/>
          </p:cNvCxnSpPr>
          <p:nvPr/>
        </p:nvCxnSpPr>
        <p:spPr>
          <a:xfrm flipH="1">
            <a:off x="4426727" y="-7319268"/>
            <a:ext cx="648499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0E034FDE-C696-48D6-8F81-3828BACA6E46}"/>
              </a:ext>
            </a:extLst>
          </p:cNvPr>
          <p:cNvGrpSpPr/>
          <p:nvPr/>
        </p:nvGrpSpPr>
        <p:grpSpPr>
          <a:xfrm rot="10800000">
            <a:off x="6578937" y="-7159633"/>
            <a:ext cx="648499" cy="1048830"/>
            <a:chOff x="8216546" y="4347421"/>
            <a:chExt cx="648499" cy="1048830"/>
          </a:xfrm>
        </p:grpSpPr>
        <p:sp>
          <p:nvSpPr>
            <p:cNvPr id="56" name="Flowchart: Connector 55">
              <a:extLst>
                <a:ext uri="{FF2B5EF4-FFF2-40B4-BE49-F238E27FC236}">
                  <a16:creationId xmlns:a16="http://schemas.microsoft.com/office/drawing/2014/main" id="{077B4F39-39D3-40BF-8033-6A58C1D5B868}"/>
                </a:ext>
              </a:extLst>
            </p:cNvPr>
            <p:cNvSpPr/>
            <p:nvPr/>
          </p:nvSpPr>
          <p:spPr>
            <a:xfrm>
              <a:off x="8295621" y="4347421"/>
              <a:ext cx="501757" cy="364780"/>
            </a:xfrm>
            <a:prstGeom prst="flowChartConnector">
              <a:avLst/>
            </a:prstGeom>
            <a:noFill/>
            <a:ln w="127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7" name="Flowchart: Connector 56">
              <a:extLst>
                <a:ext uri="{FF2B5EF4-FFF2-40B4-BE49-F238E27FC236}">
                  <a16:creationId xmlns:a16="http://schemas.microsoft.com/office/drawing/2014/main" id="{9C344FD4-547D-44F2-A924-F53733D4A014}"/>
                </a:ext>
              </a:extLst>
            </p:cNvPr>
            <p:cNvSpPr/>
            <p:nvPr/>
          </p:nvSpPr>
          <p:spPr>
            <a:xfrm rot="10800000">
              <a:off x="8362890" y="4403950"/>
              <a:ext cx="339672" cy="236664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3571CD1-12D2-4E21-9315-E22C866A795E}"/>
                </a:ext>
              </a:extLst>
            </p:cNvPr>
            <p:cNvCxnSpPr>
              <a:cxnSpLocks/>
            </p:cNvCxnSpPr>
            <p:nvPr/>
          </p:nvCxnSpPr>
          <p:spPr>
            <a:xfrm>
              <a:off x="8540796" y="4709251"/>
              <a:ext cx="0" cy="68700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449285E-0298-4647-8748-65428609AC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6546" y="5383551"/>
              <a:ext cx="648499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39C2F6B-06DD-4BFD-8B59-1266FE8E2AEA}"/>
              </a:ext>
            </a:extLst>
          </p:cNvPr>
          <p:cNvGrpSpPr/>
          <p:nvPr/>
        </p:nvGrpSpPr>
        <p:grpSpPr>
          <a:xfrm rot="10800000">
            <a:off x="4421112" y="-7159633"/>
            <a:ext cx="648499" cy="1048830"/>
            <a:chOff x="8216546" y="4347421"/>
            <a:chExt cx="648499" cy="1048830"/>
          </a:xfrm>
        </p:grpSpPr>
        <p:sp>
          <p:nvSpPr>
            <p:cNvPr id="61" name="Flowchart: Connector 60">
              <a:extLst>
                <a:ext uri="{FF2B5EF4-FFF2-40B4-BE49-F238E27FC236}">
                  <a16:creationId xmlns:a16="http://schemas.microsoft.com/office/drawing/2014/main" id="{3AAADC32-0E73-4D55-959B-82FDD93955C6}"/>
                </a:ext>
              </a:extLst>
            </p:cNvPr>
            <p:cNvSpPr/>
            <p:nvPr/>
          </p:nvSpPr>
          <p:spPr>
            <a:xfrm>
              <a:off x="8295621" y="4347421"/>
              <a:ext cx="501757" cy="364780"/>
            </a:xfrm>
            <a:prstGeom prst="flowChartConnector">
              <a:avLst/>
            </a:prstGeom>
            <a:noFill/>
            <a:ln w="127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2" name="Flowchart: Connector 61">
              <a:extLst>
                <a:ext uri="{FF2B5EF4-FFF2-40B4-BE49-F238E27FC236}">
                  <a16:creationId xmlns:a16="http://schemas.microsoft.com/office/drawing/2014/main" id="{2727BA05-CAB7-4CEE-A2ED-F2665CC5E990}"/>
                </a:ext>
              </a:extLst>
            </p:cNvPr>
            <p:cNvSpPr/>
            <p:nvPr/>
          </p:nvSpPr>
          <p:spPr>
            <a:xfrm rot="10800000">
              <a:off x="8362890" y="4403950"/>
              <a:ext cx="339672" cy="236664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065F8E1-A402-4A79-8476-89C1627A5B89}"/>
                </a:ext>
              </a:extLst>
            </p:cNvPr>
            <p:cNvCxnSpPr>
              <a:cxnSpLocks/>
            </p:cNvCxnSpPr>
            <p:nvPr/>
          </p:nvCxnSpPr>
          <p:spPr>
            <a:xfrm>
              <a:off x="8540796" y="4709251"/>
              <a:ext cx="0" cy="68700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FF8E58D-83BC-4671-9496-64DAF69576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6546" y="5383551"/>
              <a:ext cx="648499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708E027-F9CF-4978-85DC-338FB82812CA}"/>
              </a:ext>
            </a:extLst>
          </p:cNvPr>
          <p:cNvCxnSpPr>
            <a:cxnSpLocks/>
          </p:cNvCxnSpPr>
          <p:nvPr/>
        </p:nvCxnSpPr>
        <p:spPr>
          <a:xfrm rot="10800000" flipH="1">
            <a:off x="7885304" y="-6797298"/>
            <a:ext cx="15743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ECBC62D6-796F-4177-86B1-56264BDF3B39}"/>
              </a:ext>
            </a:extLst>
          </p:cNvPr>
          <p:cNvSpPr/>
          <p:nvPr/>
        </p:nvSpPr>
        <p:spPr>
          <a:xfrm rot="10800000" flipH="1">
            <a:off x="9459641" y="-6880139"/>
            <a:ext cx="210276" cy="16390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3423ED1-7A37-4205-BC71-0D96073630FF}"/>
              </a:ext>
            </a:extLst>
          </p:cNvPr>
          <p:cNvSpPr txBox="1"/>
          <p:nvPr/>
        </p:nvSpPr>
        <p:spPr>
          <a:xfrm flipH="1">
            <a:off x="7870671" y="-7259852"/>
            <a:ext cx="1683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Impact" panose="020B0806030902050204" pitchFamily="34" charset="0"/>
              </a:rPr>
              <a:t>CONTAINERS</a:t>
            </a:r>
            <a:r>
              <a:rPr lang="en-US" sz="1600" dirty="0">
                <a:solidFill>
                  <a:schemeClr val="bg1"/>
                </a:solidFill>
                <a:latin typeface="Impact" panose="020B0806030902050204" pitchFamily="34" charset="0"/>
              </a:rPr>
              <a:t> </a:t>
            </a:r>
            <a:endParaRPr lang="en-ZA" sz="1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55FAD97-E5E2-4FE1-8EFE-D417464959C5}"/>
              </a:ext>
            </a:extLst>
          </p:cNvPr>
          <p:cNvCxnSpPr>
            <a:cxnSpLocks/>
          </p:cNvCxnSpPr>
          <p:nvPr/>
        </p:nvCxnSpPr>
        <p:spPr>
          <a:xfrm flipH="1">
            <a:off x="7174516" y="-6798187"/>
            <a:ext cx="716772" cy="3613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9674A08-47BE-4FD2-979C-7900C46803EA}"/>
              </a:ext>
            </a:extLst>
          </p:cNvPr>
          <p:cNvCxnSpPr>
            <a:cxnSpLocks/>
          </p:cNvCxnSpPr>
          <p:nvPr/>
        </p:nvCxnSpPr>
        <p:spPr>
          <a:xfrm rot="10800000">
            <a:off x="2174618" y="-6765108"/>
            <a:ext cx="15743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owchart: Connector 70">
            <a:extLst>
              <a:ext uri="{FF2B5EF4-FFF2-40B4-BE49-F238E27FC236}">
                <a16:creationId xmlns:a16="http://schemas.microsoft.com/office/drawing/2014/main" id="{F82E0B66-CDD8-40B0-826C-DCBEAA6AE178}"/>
              </a:ext>
            </a:extLst>
          </p:cNvPr>
          <p:cNvSpPr/>
          <p:nvPr/>
        </p:nvSpPr>
        <p:spPr>
          <a:xfrm rot="10800000">
            <a:off x="1964342" y="-6847949"/>
            <a:ext cx="210276" cy="16390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503CF18-F5B1-4EB3-A12F-AC8D8B23EE97}"/>
              </a:ext>
            </a:extLst>
          </p:cNvPr>
          <p:cNvSpPr txBox="1"/>
          <p:nvPr/>
        </p:nvSpPr>
        <p:spPr>
          <a:xfrm>
            <a:off x="2217708" y="-7252543"/>
            <a:ext cx="1683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Impact" panose="020B0806030902050204" pitchFamily="34" charset="0"/>
              </a:rPr>
              <a:t>MODEL</a:t>
            </a:r>
            <a:r>
              <a:rPr lang="en-US" sz="1600" dirty="0">
                <a:solidFill>
                  <a:schemeClr val="bg1"/>
                </a:solidFill>
                <a:latin typeface="Impact" panose="020B0806030902050204" pitchFamily="34" charset="0"/>
              </a:rPr>
              <a:t> </a:t>
            </a:r>
            <a:endParaRPr lang="en-ZA" sz="1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F66061D-65AC-49EC-8973-6AAA027BF067}"/>
              </a:ext>
            </a:extLst>
          </p:cNvPr>
          <p:cNvCxnSpPr>
            <a:cxnSpLocks/>
          </p:cNvCxnSpPr>
          <p:nvPr/>
        </p:nvCxnSpPr>
        <p:spPr>
          <a:xfrm>
            <a:off x="3742971" y="-6765997"/>
            <a:ext cx="716772" cy="3613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10F49D2-960C-40FE-9524-62989CFBE3FC}"/>
              </a:ext>
            </a:extLst>
          </p:cNvPr>
          <p:cNvSpPr txBox="1"/>
          <p:nvPr/>
        </p:nvSpPr>
        <p:spPr>
          <a:xfrm>
            <a:off x="2207302" y="-6716235"/>
            <a:ext cx="1800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Impact" panose="020B0806030902050204" pitchFamily="34" charset="0"/>
              </a:rPr>
              <a:t>INTEGRATION</a:t>
            </a:r>
            <a:r>
              <a:rPr lang="en-US" sz="1600" dirty="0">
                <a:solidFill>
                  <a:schemeClr val="bg1"/>
                </a:solidFill>
                <a:latin typeface="Impact" panose="020B0806030902050204" pitchFamily="34" charset="0"/>
              </a:rPr>
              <a:t> </a:t>
            </a:r>
            <a:endParaRPr lang="en-ZA" sz="1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D39A7EAE-2268-43ED-8CEF-C836D0C508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928" y="-7768632"/>
            <a:ext cx="859681" cy="85197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3D06B09-36F5-47DD-B7CA-5DC09A1A866F}"/>
              </a:ext>
            </a:extLst>
          </p:cNvPr>
          <p:cNvGrpSpPr/>
          <p:nvPr/>
        </p:nvGrpSpPr>
        <p:grpSpPr>
          <a:xfrm flipH="1">
            <a:off x="9641059" y="-7424553"/>
            <a:ext cx="608917" cy="544175"/>
            <a:chOff x="3204572" y="2050942"/>
            <a:chExt cx="608917" cy="544175"/>
          </a:xfrm>
        </p:grpSpPr>
        <p:sp>
          <p:nvSpPr>
            <p:cNvPr id="76" name="Flowchart: Delay 75">
              <a:extLst>
                <a:ext uri="{FF2B5EF4-FFF2-40B4-BE49-F238E27FC236}">
                  <a16:creationId xmlns:a16="http://schemas.microsoft.com/office/drawing/2014/main" id="{E3C46940-E4E0-4217-831F-418FA0CC287B}"/>
                </a:ext>
              </a:extLst>
            </p:cNvPr>
            <p:cNvSpPr/>
            <p:nvPr/>
          </p:nvSpPr>
          <p:spPr>
            <a:xfrm>
              <a:off x="3204572" y="2050942"/>
              <a:ext cx="99206" cy="163814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601E107-F0E0-43EB-B13D-6DB464B9F586}"/>
                </a:ext>
              </a:extLst>
            </p:cNvPr>
            <p:cNvCxnSpPr>
              <a:cxnSpLocks/>
            </p:cNvCxnSpPr>
            <p:nvPr/>
          </p:nvCxnSpPr>
          <p:spPr>
            <a:xfrm>
              <a:off x="3242052" y="2077150"/>
              <a:ext cx="571437" cy="5179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9C0CE35-A911-4582-B5EE-6D78EEB7D25D}"/>
              </a:ext>
            </a:extLst>
          </p:cNvPr>
          <p:cNvGrpSpPr/>
          <p:nvPr/>
        </p:nvGrpSpPr>
        <p:grpSpPr>
          <a:xfrm>
            <a:off x="2651167" y="-11132226"/>
            <a:ext cx="1109683" cy="1238817"/>
            <a:chOff x="1974023" y="1474383"/>
            <a:chExt cx="1839466" cy="2183840"/>
          </a:xfrm>
        </p:grpSpPr>
        <p:sp>
          <p:nvSpPr>
            <p:cNvPr id="79" name="Flowchart: Delay 78">
              <a:extLst>
                <a:ext uri="{FF2B5EF4-FFF2-40B4-BE49-F238E27FC236}">
                  <a16:creationId xmlns:a16="http://schemas.microsoft.com/office/drawing/2014/main" id="{67DDA5E9-B412-41CB-964C-4B5EFB60E920}"/>
                </a:ext>
              </a:extLst>
            </p:cNvPr>
            <p:cNvSpPr/>
            <p:nvPr/>
          </p:nvSpPr>
          <p:spPr>
            <a:xfrm>
              <a:off x="3204572" y="2050942"/>
              <a:ext cx="99206" cy="163814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C7EBD98-3158-4BFA-8F76-882128959F82}"/>
                </a:ext>
              </a:extLst>
            </p:cNvPr>
            <p:cNvCxnSpPr>
              <a:cxnSpLocks/>
            </p:cNvCxnSpPr>
            <p:nvPr/>
          </p:nvCxnSpPr>
          <p:spPr>
            <a:xfrm>
              <a:off x="3242052" y="2077150"/>
              <a:ext cx="571437" cy="5179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1" name="Picture 6">
              <a:extLst>
                <a:ext uri="{FF2B5EF4-FFF2-40B4-BE49-F238E27FC236}">
                  <a16:creationId xmlns:a16="http://schemas.microsoft.com/office/drawing/2014/main" id="{F7E10399-AC0C-45D1-AB0D-8AB5C50992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6748" y="1474383"/>
              <a:ext cx="946068" cy="1306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Flowchart: Delay 81">
              <a:extLst>
                <a:ext uri="{FF2B5EF4-FFF2-40B4-BE49-F238E27FC236}">
                  <a16:creationId xmlns:a16="http://schemas.microsoft.com/office/drawing/2014/main" id="{AF328E28-134E-4FDF-A7CA-0C2E75AF6748}"/>
                </a:ext>
              </a:extLst>
            </p:cNvPr>
            <p:cNvSpPr/>
            <p:nvPr/>
          </p:nvSpPr>
          <p:spPr>
            <a:xfrm>
              <a:off x="3204572" y="3125466"/>
              <a:ext cx="99206" cy="163814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78EF725-4205-4C29-BC28-F02AC9548E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4175" y="2627720"/>
              <a:ext cx="499968" cy="547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4" name="Picture 8" descr="Apache Subversion - Wikipedia">
              <a:extLst>
                <a:ext uri="{FF2B5EF4-FFF2-40B4-BE49-F238E27FC236}">
                  <a16:creationId xmlns:a16="http://schemas.microsoft.com/office/drawing/2014/main" id="{984228EB-FBE6-4583-89E7-2A4AFFD0BA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4023" y="2963805"/>
              <a:ext cx="1160587" cy="694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5" name="Graphic 84" descr="Contract">
            <a:extLst>
              <a:ext uri="{FF2B5EF4-FFF2-40B4-BE49-F238E27FC236}">
                <a16:creationId xmlns:a16="http://schemas.microsoft.com/office/drawing/2014/main" id="{B1CB5C02-836F-4A4C-9F94-B0963B15BC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15688" y="-8815548"/>
            <a:ext cx="914400" cy="914400"/>
          </a:xfrm>
          <a:prstGeom prst="rect">
            <a:avLst/>
          </a:prstGeom>
        </p:spPr>
      </p:pic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19D625E-8CE8-4350-A3D5-A51FA61C40CF}"/>
              </a:ext>
            </a:extLst>
          </p:cNvPr>
          <p:cNvCxnSpPr>
            <a:cxnSpLocks/>
          </p:cNvCxnSpPr>
          <p:nvPr/>
        </p:nvCxnSpPr>
        <p:spPr>
          <a:xfrm>
            <a:off x="4745361" y="-6052282"/>
            <a:ext cx="0" cy="68700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24A5769-FFBF-46D9-AA53-6B20654718A1}"/>
              </a:ext>
            </a:extLst>
          </p:cNvPr>
          <p:cNvCxnSpPr>
            <a:cxnSpLocks/>
          </p:cNvCxnSpPr>
          <p:nvPr/>
        </p:nvCxnSpPr>
        <p:spPr>
          <a:xfrm flipH="1">
            <a:off x="4421111" y="-5377982"/>
            <a:ext cx="648499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9CF3326-AE21-493A-BB05-B3195FED3210}"/>
              </a:ext>
            </a:extLst>
          </p:cNvPr>
          <p:cNvCxnSpPr>
            <a:cxnSpLocks/>
          </p:cNvCxnSpPr>
          <p:nvPr/>
        </p:nvCxnSpPr>
        <p:spPr>
          <a:xfrm>
            <a:off x="6909977" y="-6037768"/>
            <a:ext cx="0" cy="68700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1A89997-762C-4C4A-952E-60402004C2C7}"/>
              </a:ext>
            </a:extLst>
          </p:cNvPr>
          <p:cNvCxnSpPr>
            <a:cxnSpLocks/>
          </p:cNvCxnSpPr>
          <p:nvPr/>
        </p:nvCxnSpPr>
        <p:spPr>
          <a:xfrm flipH="1">
            <a:off x="6589378" y="-5350768"/>
            <a:ext cx="648499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AC676FD9-BE92-470F-80C1-236655C3C322}"/>
              </a:ext>
            </a:extLst>
          </p:cNvPr>
          <p:cNvGrpSpPr/>
          <p:nvPr/>
        </p:nvGrpSpPr>
        <p:grpSpPr>
          <a:xfrm rot="10800000">
            <a:off x="6578937" y="-5170813"/>
            <a:ext cx="648499" cy="1048830"/>
            <a:chOff x="8216546" y="4347421"/>
            <a:chExt cx="648499" cy="1048830"/>
          </a:xfrm>
        </p:grpSpPr>
        <p:sp>
          <p:nvSpPr>
            <p:cNvPr id="114" name="Flowchart: Connector 113">
              <a:extLst>
                <a:ext uri="{FF2B5EF4-FFF2-40B4-BE49-F238E27FC236}">
                  <a16:creationId xmlns:a16="http://schemas.microsoft.com/office/drawing/2014/main" id="{979E7079-FB3A-4722-8ECF-21D52BF961D5}"/>
                </a:ext>
              </a:extLst>
            </p:cNvPr>
            <p:cNvSpPr/>
            <p:nvPr/>
          </p:nvSpPr>
          <p:spPr>
            <a:xfrm>
              <a:off x="8295621" y="4347421"/>
              <a:ext cx="501757" cy="364780"/>
            </a:xfrm>
            <a:prstGeom prst="flowChartConnector">
              <a:avLst/>
            </a:prstGeom>
            <a:noFill/>
            <a:ln w="127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15" name="Flowchart: Connector 114">
              <a:extLst>
                <a:ext uri="{FF2B5EF4-FFF2-40B4-BE49-F238E27FC236}">
                  <a16:creationId xmlns:a16="http://schemas.microsoft.com/office/drawing/2014/main" id="{4F7AFE2C-31CB-4DD1-8187-41E0E6FD20B5}"/>
                </a:ext>
              </a:extLst>
            </p:cNvPr>
            <p:cNvSpPr/>
            <p:nvPr/>
          </p:nvSpPr>
          <p:spPr>
            <a:xfrm rot="10800000">
              <a:off x="8362890" y="4403950"/>
              <a:ext cx="339672" cy="236664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D373D28-1D58-4AB6-9F03-80A8FCB507DD}"/>
                </a:ext>
              </a:extLst>
            </p:cNvPr>
            <p:cNvCxnSpPr>
              <a:cxnSpLocks/>
            </p:cNvCxnSpPr>
            <p:nvPr/>
          </p:nvCxnSpPr>
          <p:spPr>
            <a:xfrm>
              <a:off x="8540796" y="4709251"/>
              <a:ext cx="0" cy="68700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2CE862B7-F8D9-4BBD-A901-B6126505D3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6546" y="5383551"/>
              <a:ext cx="648499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4C14B47B-8E57-45FA-AB0A-7A6850BB92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7885304" y="-4777748"/>
            <a:ext cx="15743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Flowchart: Connector 123">
            <a:extLst>
              <a:ext uri="{FF2B5EF4-FFF2-40B4-BE49-F238E27FC236}">
                <a16:creationId xmlns:a16="http://schemas.microsoft.com/office/drawing/2014/main" id="{A1581386-DF47-4FE6-B80F-6DDDF23A2249}"/>
              </a:ext>
            </a:extLst>
          </p:cNvPr>
          <p:cNvSpPr/>
          <p:nvPr/>
        </p:nvSpPr>
        <p:spPr>
          <a:xfrm rot="10800000" flipH="1">
            <a:off x="9459641" y="-4860589"/>
            <a:ext cx="210276" cy="16390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8FF27B07-AFDF-446D-8644-7BB2E7E902E2}"/>
              </a:ext>
            </a:extLst>
          </p:cNvPr>
          <p:cNvCxnSpPr>
            <a:cxnSpLocks/>
          </p:cNvCxnSpPr>
          <p:nvPr/>
        </p:nvCxnSpPr>
        <p:spPr>
          <a:xfrm flipH="1">
            <a:off x="7174516" y="-4778637"/>
            <a:ext cx="716772" cy="3613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6A81A8F0-6242-4770-AC3B-9E33E6AA57B3}"/>
              </a:ext>
            </a:extLst>
          </p:cNvPr>
          <p:cNvSpPr txBox="1"/>
          <p:nvPr/>
        </p:nvSpPr>
        <p:spPr>
          <a:xfrm flipH="1">
            <a:off x="7794784" y="-5715001"/>
            <a:ext cx="16837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Impact" panose="020B0806030902050204" pitchFamily="34" charset="0"/>
              </a:rPr>
              <a:t>CICD</a:t>
            </a:r>
            <a:r>
              <a:rPr lang="en-US" sz="1600" dirty="0">
                <a:solidFill>
                  <a:schemeClr val="bg1"/>
                </a:solidFill>
                <a:latin typeface="Impact" panose="020B0806030902050204" pitchFamily="34" charset="0"/>
              </a:rPr>
              <a:t> </a:t>
            </a:r>
            <a:endParaRPr lang="en-ZA" sz="1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127" name="Picture 2" descr="Press kit | GitLab">
            <a:extLst>
              <a:ext uri="{FF2B5EF4-FFF2-40B4-BE49-F238E27FC236}">
                <a16:creationId xmlns:a16="http://schemas.microsoft.com/office/drawing/2014/main" id="{BE0056FC-AECE-466C-9EE6-0E32E5149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2496" y="-6037768"/>
            <a:ext cx="1353448" cy="122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8" name="Group 127">
            <a:extLst>
              <a:ext uri="{FF2B5EF4-FFF2-40B4-BE49-F238E27FC236}">
                <a16:creationId xmlns:a16="http://schemas.microsoft.com/office/drawing/2014/main" id="{430CFF2E-2BD4-425A-8685-7539C1B4B908}"/>
              </a:ext>
            </a:extLst>
          </p:cNvPr>
          <p:cNvGrpSpPr/>
          <p:nvPr/>
        </p:nvGrpSpPr>
        <p:grpSpPr>
          <a:xfrm flipH="1">
            <a:off x="9641059" y="-5405092"/>
            <a:ext cx="608917" cy="544175"/>
            <a:chOff x="3204572" y="2050942"/>
            <a:chExt cx="608917" cy="544175"/>
          </a:xfrm>
        </p:grpSpPr>
        <p:sp>
          <p:nvSpPr>
            <p:cNvPr id="129" name="Flowchart: Delay 128">
              <a:extLst>
                <a:ext uri="{FF2B5EF4-FFF2-40B4-BE49-F238E27FC236}">
                  <a16:creationId xmlns:a16="http://schemas.microsoft.com/office/drawing/2014/main" id="{EEFAA4DC-E21F-4293-92B1-859FC36254A4}"/>
                </a:ext>
              </a:extLst>
            </p:cNvPr>
            <p:cNvSpPr/>
            <p:nvPr/>
          </p:nvSpPr>
          <p:spPr>
            <a:xfrm>
              <a:off x="3204572" y="2050942"/>
              <a:ext cx="99206" cy="163814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5F75EF4-757B-457C-A29D-C0D47C78B4DA}"/>
                </a:ext>
              </a:extLst>
            </p:cNvPr>
            <p:cNvCxnSpPr>
              <a:cxnSpLocks/>
            </p:cNvCxnSpPr>
            <p:nvPr/>
          </p:nvCxnSpPr>
          <p:spPr>
            <a:xfrm>
              <a:off x="3242052" y="2077150"/>
              <a:ext cx="571437" cy="5179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9497ED1-F555-4914-82FB-09EB54455618}"/>
              </a:ext>
            </a:extLst>
          </p:cNvPr>
          <p:cNvGrpSpPr/>
          <p:nvPr/>
        </p:nvGrpSpPr>
        <p:grpSpPr>
          <a:xfrm rot="10800000">
            <a:off x="4429868" y="-5207170"/>
            <a:ext cx="648499" cy="1048830"/>
            <a:chOff x="8216546" y="4347421"/>
            <a:chExt cx="648499" cy="1048830"/>
          </a:xfrm>
        </p:grpSpPr>
        <p:sp>
          <p:nvSpPr>
            <p:cNvPr id="132" name="Flowchart: Connector 131">
              <a:extLst>
                <a:ext uri="{FF2B5EF4-FFF2-40B4-BE49-F238E27FC236}">
                  <a16:creationId xmlns:a16="http://schemas.microsoft.com/office/drawing/2014/main" id="{39CCC4A3-83DF-4D93-B585-347132E6B0AD}"/>
                </a:ext>
              </a:extLst>
            </p:cNvPr>
            <p:cNvSpPr/>
            <p:nvPr/>
          </p:nvSpPr>
          <p:spPr>
            <a:xfrm>
              <a:off x="8295621" y="4347421"/>
              <a:ext cx="501757" cy="364780"/>
            </a:xfrm>
            <a:prstGeom prst="flowChartConnector">
              <a:avLst/>
            </a:prstGeom>
            <a:noFill/>
            <a:ln w="127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33" name="Flowchart: Connector 132">
              <a:extLst>
                <a:ext uri="{FF2B5EF4-FFF2-40B4-BE49-F238E27FC236}">
                  <a16:creationId xmlns:a16="http://schemas.microsoft.com/office/drawing/2014/main" id="{0D1FB6AD-3987-4616-AE91-150D6597B943}"/>
                </a:ext>
              </a:extLst>
            </p:cNvPr>
            <p:cNvSpPr/>
            <p:nvPr/>
          </p:nvSpPr>
          <p:spPr>
            <a:xfrm rot="10800000">
              <a:off x="8362890" y="4403950"/>
              <a:ext cx="339672" cy="236664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C45873FA-0E3E-4312-9191-0D5DEA989CFA}"/>
                </a:ext>
              </a:extLst>
            </p:cNvPr>
            <p:cNvCxnSpPr>
              <a:cxnSpLocks/>
            </p:cNvCxnSpPr>
            <p:nvPr/>
          </p:nvCxnSpPr>
          <p:spPr>
            <a:xfrm>
              <a:off x="8540796" y="4709251"/>
              <a:ext cx="0" cy="68700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76DADFB3-33DB-494D-8717-02E455B05D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6546" y="5383551"/>
              <a:ext cx="648499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0E8BF1EB-3F2F-461E-A8FA-4C66290A675D}"/>
              </a:ext>
            </a:extLst>
          </p:cNvPr>
          <p:cNvCxnSpPr>
            <a:cxnSpLocks/>
          </p:cNvCxnSpPr>
          <p:nvPr/>
        </p:nvCxnSpPr>
        <p:spPr>
          <a:xfrm rot="10800000">
            <a:off x="2195439" y="-4859848"/>
            <a:ext cx="15743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Flowchart: Connector 136">
            <a:extLst>
              <a:ext uri="{FF2B5EF4-FFF2-40B4-BE49-F238E27FC236}">
                <a16:creationId xmlns:a16="http://schemas.microsoft.com/office/drawing/2014/main" id="{04A42409-F37C-4D82-9626-A66EFE28BE8A}"/>
              </a:ext>
            </a:extLst>
          </p:cNvPr>
          <p:cNvSpPr/>
          <p:nvPr/>
        </p:nvSpPr>
        <p:spPr>
          <a:xfrm rot="10800000">
            <a:off x="1985163" y="-4942689"/>
            <a:ext cx="210276" cy="16390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DD797B-2B79-4667-A488-DBDBB81AB1D4}"/>
              </a:ext>
            </a:extLst>
          </p:cNvPr>
          <p:cNvSpPr txBox="1"/>
          <p:nvPr/>
        </p:nvSpPr>
        <p:spPr>
          <a:xfrm>
            <a:off x="2238529" y="-5347283"/>
            <a:ext cx="1683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Impact" panose="020B0806030902050204" pitchFamily="34" charset="0"/>
              </a:rPr>
              <a:t>NAKED</a:t>
            </a:r>
            <a:r>
              <a:rPr lang="en-US" sz="1600" dirty="0">
                <a:solidFill>
                  <a:schemeClr val="bg1"/>
                </a:solidFill>
                <a:latin typeface="Impact" panose="020B0806030902050204" pitchFamily="34" charset="0"/>
              </a:rPr>
              <a:t> </a:t>
            </a:r>
            <a:endParaRPr lang="en-ZA" sz="1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C6E4FCAD-D127-4C1B-B1C9-95A7955A1BC7}"/>
              </a:ext>
            </a:extLst>
          </p:cNvPr>
          <p:cNvCxnSpPr>
            <a:cxnSpLocks/>
          </p:cNvCxnSpPr>
          <p:nvPr/>
        </p:nvCxnSpPr>
        <p:spPr>
          <a:xfrm>
            <a:off x="3763792" y="-4860737"/>
            <a:ext cx="716772" cy="3613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A26F8372-2273-4833-A79C-EC0C3F4BED40}"/>
              </a:ext>
            </a:extLst>
          </p:cNvPr>
          <p:cNvSpPr txBox="1"/>
          <p:nvPr/>
        </p:nvSpPr>
        <p:spPr>
          <a:xfrm>
            <a:off x="2228123" y="-4810975"/>
            <a:ext cx="1800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Impact" panose="020B0806030902050204" pitchFamily="34" charset="0"/>
              </a:rPr>
              <a:t>OBJECTS</a:t>
            </a:r>
            <a:r>
              <a:rPr lang="en-US" sz="1600" dirty="0">
                <a:solidFill>
                  <a:schemeClr val="bg1"/>
                </a:solidFill>
                <a:latin typeface="Impact" panose="020B0806030902050204" pitchFamily="34" charset="0"/>
              </a:rPr>
              <a:t> </a:t>
            </a:r>
            <a:endParaRPr lang="en-ZA" sz="1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AB2388F-4E62-473E-A13A-615A50E46A8A}"/>
              </a:ext>
            </a:extLst>
          </p:cNvPr>
          <p:cNvCxnSpPr>
            <a:cxnSpLocks/>
          </p:cNvCxnSpPr>
          <p:nvPr/>
        </p:nvCxnSpPr>
        <p:spPr>
          <a:xfrm flipH="1">
            <a:off x="6585727" y="-3427372"/>
            <a:ext cx="648499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4F05E98-8F64-47AE-A956-C55509BC7D6B}"/>
              </a:ext>
            </a:extLst>
          </p:cNvPr>
          <p:cNvCxnSpPr>
            <a:cxnSpLocks/>
          </p:cNvCxnSpPr>
          <p:nvPr/>
        </p:nvCxnSpPr>
        <p:spPr>
          <a:xfrm flipH="1">
            <a:off x="6008382" y="-3452111"/>
            <a:ext cx="628353" cy="607066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D572A0AD-BEF8-4392-94AB-08E04D6305C0}"/>
              </a:ext>
            </a:extLst>
          </p:cNvPr>
          <p:cNvCxnSpPr>
            <a:cxnSpLocks/>
          </p:cNvCxnSpPr>
          <p:nvPr/>
        </p:nvCxnSpPr>
        <p:spPr>
          <a:xfrm flipH="1" flipV="1">
            <a:off x="7183218" y="-3452111"/>
            <a:ext cx="628353" cy="607066"/>
          </a:xfrm>
          <a:prstGeom prst="line">
            <a:avLst/>
          </a:prstGeom>
          <a:ln w="1270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lowchart: Connector 104">
            <a:extLst>
              <a:ext uri="{FF2B5EF4-FFF2-40B4-BE49-F238E27FC236}">
                <a16:creationId xmlns:a16="http://schemas.microsoft.com/office/drawing/2014/main" id="{4E621ED0-9775-42E4-B14D-316397D0A5A6}"/>
              </a:ext>
            </a:extLst>
          </p:cNvPr>
          <p:cNvSpPr/>
          <p:nvPr/>
        </p:nvSpPr>
        <p:spPr>
          <a:xfrm>
            <a:off x="7769504" y="-2851053"/>
            <a:ext cx="501757" cy="364780"/>
          </a:xfrm>
          <a:prstGeom prst="flowChartConnector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6" name="Flowchart: Connector 105">
            <a:extLst>
              <a:ext uri="{FF2B5EF4-FFF2-40B4-BE49-F238E27FC236}">
                <a16:creationId xmlns:a16="http://schemas.microsoft.com/office/drawing/2014/main" id="{691FF103-EAA8-49EE-9890-D6CA296ADEC9}"/>
              </a:ext>
            </a:extLst>
          </p:cNvPr>
          <p:cNvSpPr/>
          <p:nvPr/>
        </p:nvSpPr>
        <p:spPr>
          <a:xfrm rot="10800000">
            <a:off x="7851287" y="-2780010"/>
            <a:ext cx="339672" cy="236664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7" name="Flowchart: Connector 106">
            <a:extLst>
              <a:ext uri="{FF2B5EF4-FFF2-40B4-BE49-F238E27FC236}">
                <a16:creationId xmlns:a16="http://schemas.microsoft.com/office/drawing/2014/main" id="{F8262141-01BD-4D69-8B94-F41E0B01A97D}"/>
              </a:ext>
            </a:extLst>
          </p:cNvPr>
          <p:cNvSpPr/>
          <p:nvPr/>
        </p:nvSpPr>
        <p:spPr>
          <a:xfrm>
            <a:off x="5595273" y="-2851053"/>
            <a:ext cx="501757" cy="364780"/>
          </a:xfrm>
          <a:prstGeom prst="flowChartConnector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8" name="Flowchart: Connector 107">
            <a:extLst>
              <a:ext uri="{FF2B5EF4-FFF2-40B4-BE49-F238E27FC236}">
                <a16:creationId xmlns:a16="http://schemas.microsoft.com/office/drawing/2014/main" id="{CD323B43-668B-4A50-A55A-BDF19994C403}"/>
              </a:ext>
            </a:extLst>
          </p:cNvPr>
          <p:cNvSpPr/>
          <p:nvPr/>
        </p:nvSpPr>
        <p:spPr>
          <a:xfrm rot="10800000">
            <a:off x="5677056" y="-2780010"/>
            <a:ext cx="339672" cy="236664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DEDEB9D-EF7D-43DD-985E-C8D4B560BBD0}"/>
              </a:ext>
            </a:extLst>
          </p:cNvPr>
          <p:cNvCxnSpPr>
            <a:cxnSpLocks/>
          </p:cNvCxnSpPr>
          <p:nvPr/>
        </p:nvCxnSpPr>
        <p:spPr>
          <a:xfrm rot="10800000" flipH="1">
            <a:off x="9020592" y="-3189191"/>
            <a:ext cx="15743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Flowchart: Connector 109">
            <a:extLst>
              <a:ext uri="{FF2B5EF4-FFF2-40B4-BE49-F238E27FC236}">
                <a16:creationId xmlns:a16="http://schemas.microsoft.com/office/drawing/2014/main" id="{183E38FC-4C99-4F20-9B18-C33B23EF55F4}"/>
              </a:ext>
            </a:extLst>
          </p:cNvPr>
          <p:cNvSpPr/>
          <p:nvPr/>
        </p:nvSpPr>
        <p:spPr>
          <a:xfrm rot="10800000" flipH="1">
            <a:off x="10594929" y="-3272032"/>
            <a:ext cx="210276" cy="16390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7A81BA9-DBBA-4C66-B0CB-CC17C820D77F}"/>
              </a:ext>
            </a:extLst>
          </p:cNvPr>
          <p:cNvCxnSpPr>
            <a:cxnSpLocks/>
          </p:cNvCxnSpPr>
          <p:nvPr/>
        </p:nvCxnSpPr>
        <p:spPr>
          <a:xfrm flipH="1">
            <a:off x="8309804" y="-3190080"/>
            <a:ext cx="716772" cy="3613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FF06DAF-A46F-4570-AA62-5C68BD668A99}"/>
              </a:ext>
            </a:extLst>
          </p:cNvPr>
          <p:cNvCxnSpPr>
            <a:cxnSpLocks/>
          </p:cNvCxnSpPr>
          <p:nvPr/>
        </p:nvCxnSpPr>
        <p:spPr>
          <a:xfrm>
            <a:off x="6909977" y="-4114372"/>
            <a:ext cx="0" cy="493989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B367C70D-6216-4C8F-9929-9BEF6C3225A4}"/>
              </a:ext>
            </a:extLst>
          </p:cNvPr>
          <p:cNvSpPr txBox="1"/>
          <p:nvPr/>
        </p:nvSpPr>
        <p:spPr>
          <a:xfrm flipH="1">
            <a:off x="9040170" y="-3999021"/>
            <a:ext cx="3308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Impact" panose="020B0806030902050204" pitchFamily="34" charset="0"/>
              </a:rPr>
              <a:t>JBOSS</a:t>
            </a:r>
            <a:endParaRPr lang="en-ZA" sz="4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F4D5CAFD-C0EF-4EA9-989A-39F6C87FBFB7}"/>
              </a:ext>
            </a:extLst>
          </p:cNvPr>
          <p:cNvCxnSpPr>
            <a:cxnSpLocks/>
          </p:cNvCxnSpPr>
          <p:nvPr/>
        </p:nvCxnSpPr>
        <p:spPr>
          <a:xfrm rot="10800000">
            <a:off x="3282144" y="-3182224"/>
            <a:ext cx="15743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Flowchart: Connector 120">
            <a:extLst>
              <a:ext uri="{FF2B5EF4-FFF2-40B4-BE49-F238E27FC236}">
                <a16:creationId xmlns:a16="http://schemas.microsoft.com/office/drawing/2014/main" id="{68B9F185-64BD-4DD0-8CC1-A6634425C96A}"/>
              </a:ext>
            </a:extLst>
          </p:cNvPr>
          <p:cNvSpPr/>
          <p:nvPr/>
        </p:nvSpPr>
        <p:spPr>
          <a:xfrm rot="10800000">
            <a:off x="3071868" y="-3265065"/>
            <a:ext cx="210276" cy="16390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D18556A-DB44-4962-93FA-64659C1B5A1A}"/>
              </a:ext>
            </a:extLst>
          </p:cNvPr>
          <p:cNvSpPr txBox="1"/>
          <p:nvPr/>
        </p:nvSpPr>
        <p:spPr>
          <a:xfrm>
            <a:off x="3231223" y="-3877669"/>
            <a:ext cx="16837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Impact" panose="020B0806030902050204" pitchFamily="34" charset="0"/>
              </a:rPr>
              <a:t>SPRING </a:t>
            </a:r>
            <a:endParaRPr lang="en-ZA" sz="4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842961D-C4EF-465B-9553-AB2697E24430}"/>
              </a:ext>
            </a:extLst>
          </p:cNvPr>
          <p:cNvCxnSpPr>
            <a:cxnSpLocks/>
          </p:cNvCxnSpPr>
          <p:nvPr/>
        </p:nvCxnSpPr>
        <p:spPr>
          <a:xfrm>
            <a:off x="4850497" y="-3183113"/>
            <a:ext cx="716772" cy="3613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A03A3B5E-4B9E-4D07-A381-851786D4C919}"/>
              </a:ext>
            </a:extLst>
          </p:cNvPr>
          <p:cNvSpPr txBox="1"/>
          <p:nvPr/>
        </p:nvSpPr>
        <p:spPr>
          <a:xfrm>
            <a:off x="3314828" y="-3133351"/>
            <a:ext cx="1800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Impact" panose="020B0806030902050204" pitchFamily="34" charset="0"/>
              </a:rPr>
              <a:t> </a:t>
            </a:r>
            <a:endParaRPr lang="en-ZA" sz="1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0B95B233-B0D3-4157-94A2-D4A5327A4722}"/>
              </a:ext>
            </a:extLst>
          </p:cNvPr>
          <p:cNvGrpSpPr/>
          <p:nvPr/>
        </p:nvGrpSpPr>
        <p:grpSpPr>
          <a:xfrm>
            <a:off x="2494798" y="-3784197"/>
            <a:ext cx="608917" cy="544175"/>
            <a:chOff x="3204572" y="2050942"/>
            <a:chExt cx="608917" cy="544175"/>
          </a:xfrm>
        </p:grpSpPr>
        <p:sp>
          <p:nvSpPr>
            <p:cNvPr id="145" name="Flowchart: Delay 144">
              <a:extLst>
                <a:ext uri="{FF2B5EF4-FFF2-40B4-BE49-F238E27FC236}">
                  <a16:creationId xmlns:a16="http://schemas.microsoft.com/office/drawing/2014/main" id="{A8307CE0-8EEA-4670-96BB-631CD9B4D193}"/>
                </a:ext>
              </a:extLst>
            </p:cNvPr>
            <p:cNvSpPr/>
            <p:nvPr/>
          </p:nvSpPr>
          <p:spPr>
            <a:xfrm>
              <a:off x="3204572" y="2050942"/>
              <a:ext cx="99206" cy="163814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C23783E1-856B-436C-A62E-CBCA9E476D0C}"/>
                </a:ext>
              </a:extLst>
            </p:cNvPr>
            <p:cNvCxnSpPr>
              <a:cxnSpLocks/>
            </p:cNvCxnSpPr>
            <p:nvPr/>
          </p:nvCxnSpPr>
          <p:spPr>
            <a:xfrm>
              <a:off x="3242052" y="2077150"/>
              <a:ext cx="571437" cy="5179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170" name="Picture 2" descr="Spring Logo Icon - Free Download, PNG and Vector">
            <a:extLst>
              <a:ext uri="{FF2B5EF4-FFF2-40B4-BE49-F238E27FC236}">
                <a16:creationId xmlns:a16="http://schemas.microsoft.com/office/drawing/2014/main" id="{2B14E2FA-110C-496F-B3E3-908CDE46C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351" y="-4158339"/>
            <a:ext cx="963406" cy="96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0AEC105-96BD-41CD-B8BA-B3F827CC5B64}"/>
              </a:ext>
            </a:extLst>
          </p:cNvPr>
          <p:cNvCxnSpPr>
            <a:cxnSpLocks/>
          </p:cNvCxnSpPr>
          <p:nvPr/>
        </p:nvCxnSpPr>
        <p:spPr>
          <a:xfrm flipH="1">
            <a:off x="6578935" y="-3620383"/>
            <a:ext cx="648499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CEC80E7-07DF-4CCB-A0DC-366A436C08BB}"/>
              </a:ext>
            </a:extLst>
          </p:cNvPr>
          <p:cNvCxnSpPr>
            <a:cxnSpLocks/>
          </p:cNvCxnSpPr>
          <p:nvPr/>
        </p:nvCxnSpPr>
        <p:spPr>
          <a:xfrm>
            <a:off x="5855877" y="-2486273"/>
            <a:ext cx="0" cy="68700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26A09A25-4B5D-48EF-A6E6-FAE7AF2A6C09}"/>
              </a:ext>
            </a:extLst>
          </p:cNvPr>
          <p:cNvCxnSpPr>
            <a:cxnSpLocks/>
          </p:cNvCxnSpPr>
          <p:nvPr/>
        </p:nvCxnSpPr>
        <p:spPr>
          <a:xfrm flipH="1">
            <a:off x="5535278" y="-1799273"/>
            <a:ext cx="648499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3320DA2E-E0B3-45A5-BEC5-1E3E326DB1B3}"/>
              </a:ext>
            </a:extLst>
          </p:cNvPr>
          <p:cNvGrpSpPr/>
          <p:nvPr/>
        </p:nvGrpSpPr>
        <p:grpSpPr>
          <a:xfrm rot="10800000">
            <a:off x="5530759" y="-1636688"/>
            <a:ext cx="648499" cy="1048830"/>
            <a:chOff x="8216546" y="4347421"/>
            <a:chExt cx="648499" cy="1048830"/>
          </a:xfrm>
        </p:grpSpPr>
        <p:sp>
          <p:nvSpPr>
            <p:cNvPr id="150" name="Flowchart: Connector 149">
              <a:extLst>
                <a:ext uri="{FF2B5EF4-FFF2-40B4-BE49-F238E27FC236}">
                  <a16:creationId xmlns:a16="http://schemas.microsoft.com/office/drawing/2014/main" id="{37801092-C291-41BF-9316-34B70F7B1D30}"/>
                </a:ext>
              </a:extLst>
            </p:cNvPr>
            <p:cNvSpPr/>
            <p:nvPr/>
          </p:nvSpPr>
          <p:spPr>
            <a:xfrm>
              <a:off x="8295621" y="4347421"/>
              <a:ext cx="501757" cy="364780"/>
            </a:xfrm>
            <a:prstGeom prst="flowChartConnector">
              <a:avLst/>
            </a:prstGeom>
            <a:noFill/>
            <a:ln w="127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51" name="Flowchart: Connector 150">
              <a:extLst>
                <a:ext uri="{FF2B5EF4-FFF2-40B4-BE49-F238E27FC236}">
                  <a16:creationId xmlns:a16="http://schemas.microsoft.com/office/drawing/2014/main" id="{A263C033-0B77-41DC-A4DC-A937697BF64F}"/>
                </a:ext>
              </a:extLst>
            </p:cNvPr>
            <p:cNvSpPr/>
            <p:nvPr/>
          </p:nvSpPr>
          <p:spPr>
            <a:xfrm rot="10800000">
              <a:off x="8378130" y="4403950"/>
              <a:ext cx="339672" cy="236664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9C1E012-EB48-419C-829F-6D894DF3BC60}"/>
                </a:ext>
              </a:extLst>
            </p:cNvPr>
            <p:cNvCxnSpPr>
              <a:cxnSpLocks/>
            </p:cNvCxnSpPr>
            <p:nvPr/>
          </p:nvCxnSpPr>
          <p:spPr>
            <a:xfrm>
              <a:off x="8540796" y="4709251"/>
              <a:ext cx="0" cy="68700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01FC1BBA-D62E-420F-B6EF-2B43C95DD9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6546" y="5383551"/>
              <a:ext cx="648499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68E04931-AA24-41FE-B6E7-C04E881542DC}"/>
              </a:ext>
            </a:extLst>
          </p:cNvPr>
          <p:cNvCxnSpPr>
            <a:cxnSpLocks/>
          </p:cNvCxnSpPr>
          <p:nvPr/>
        </p:nvCxnSpPr>
        <p:spPr>
          <a:xfrm>
            <a:off x="6796788" y="-1208012"/>
            <a:ext cx="4037302" cy="52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Flowchart: Connector 154">
            <a:extLst>
              <a:ext uri="{FF2B5EF4-FFF2-40B4-BE49-F238E27FC236}">
                <a16:creationId xmlns:a16="http://schemas.microsoft.com/office/drawing/2014/main" id="{49C781F8-8F95-4702-B550-261BC9B08130}"/>
              </a:ext>
            </a:extLst>
          </p:cNvPr>
          <p:cNvSpPr/>
          <p:nvPr/>
        </p:nvSpPr>
        <p:spPr>
          <a:xfrm rot="10800000" flipH="1">
            <a:off x="10834090" y="-1283784"/>
            <a:ext cx="210276" cy="16390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E0D0ECFE-514A-4B75-8128-1251EE7FC5AA}"/>
              </a:ext>
            </a:extLst>
          </p:cNvPr>
          <p:cNvCxnSpPr>
            <a:cxnSpLocks/>
          </p:cNvCxnSpPr>
          <p:nvPr/>
        </p:nvCxnSpPr>
        <p:spPr>
          <a:xfrm flipH="1">
            <a:off x="6179257" y="-1208012"/>
            <a:ext cx="628313" cy="3269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BC645383-5131-4141-970B-266E5E6AAA9D}"/>
              </a:ext>
            </a:extLst>
          </p:cNvPr>
          <p:cNvSpPr txBox="1"/>
          <p:nvPr/>
        </p:nvSpPr>
        <p:spPr>
          <a:xfrm flipH="1">
            <a:off x="6781387" y="-2114781"/>
            <a:ext cx="45543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Impact" panose="020B0806030902050204" pitchFamily="34" charset="0"/>
              </a:rPr>
              <a:t>MICROSERVICES</a:t>
            </a:r>
            <a:endParaRPr lang="en-ZA" sz="4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08E7A30-0F9D-489D-AB20-611988C093B1}"/>
              </a:ext>
            </a:extLst>
          </p:cNvPr>
          <p:cNvCxnSpPr>
            <a:cxnSpLocks/>
          </p:cNvCxnSpPr>
          <p:nvPr/>
        </p:nvCxnSpPr>
        <p:spPr>
          <a:xfrm>
            <a:off x="5855008" y="-543173"/>
            <a:ext cx="0" cy="68700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A6869C6E-0C87-4F02-8B8B-2B3044556E4F}"/>
              </a:ext>
            </a:extLst>
          </p:cNvPr>
          <p:cNvCxnSpPr>
            <a:cxnSpLocks/>
          </p:cNvCxnSpPr>
          <p:nvPr/>
        </p:nvCxnSpPr>
        <p:spPr>
          <a:xfrm flipH="1">
            <a:off x="5534409" y="143827"/>
            <a:ext cx="648499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4DEDB70F-C9C7-428F-9394-DE4553625ABF}"/>
              </a:ext>
            </a:extLst>
          </p:cNvPr>
          <p:cNvGrpSpPr/>
          <p:nvPr/>
        </p:nvGrpSpPr>
        <p:grpSpPr>
          <a:xfrm rot="10800000">
            <a:off x="5530759" y="306412"/>
            <a:ext cx="648499" cy="1048830"/>
            <a:chOff x="8216546" y="4347421"/>
            <a:chExt cx="648499" cy="1048830"/>
          </a:xfrm>
        </p:grpSpPr>
        <p:sp>
          <p:nvSpPr>
            <p:cNvPr id="161" name="Flowchart: Connector 160">
              <a:extLst>
                <a:ext uri="{FF2B5EF4-FFF2-40B4-BE49-F238E27FC236}">
                  <a16:creationId xmlns:a16="http://schemas.microsoft.com/office/drawing/2014/main" id="{22A5A9BC-82A9-427C-AD2A-562E13C00981}"/>
                </a:ext>
              </a:extLst>
            </p:cNvPr>
            <p:cNvSpPr/>
            <p:nvPr/>
          </p:nvSpPr>
          <p:spPr>
            <a:xfrm>
              <a:off x="8295621" y="4347421"/>
              <a:ext cx="501757" cy="364780"/>
            </a:xfrm>
            <a:prstGeom prst="flowChartConnector">
              <a:avLst/>
            </a:prstGeom>
            <a:noFill/>
            <a:ln w="127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62" name="Flowchart: Connector 161">
              <a:extLst>
                <a:ext uri="{FF2B5EF4-FFF2-40B4-BE49-F238E27FC236}">
                  <a16:creationId xmlns:a16="http://schemas.microsoft.com/office/drawing/2014/main" id="{9976B5B0-0F76-482C-9857-1AC82494441F}"/>
                </a:ext>
              </a:extLst>
            </p:cNvPr>
            <p:cNvSpPr/>
            <p:nvPr/>
          </p:nvSpPr>
          <p:spPr>
            <a:xfrm rot="10800000">
              <a:off x="8378130" y="4403950"/>
              <a:ext cx="339672" cy="236664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F5888DBB-E11A-4CAA-810C-49DDB82F0B6E}"/>
                </a:ext>
              </a:extLst>
            </p:cNvPr>
            <p:cNvCxnSpPr>
              <a:cxnSpLocks/>
            </p:cNvCxnSpPr>
            <p:nvPr/>
          </p:nvCxnSpPr>
          <p:spPr>
            <a:xfrm>
              <a:off x="8540796" y="4709251"/>
              <a:ext cx="0" cy="68700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4AD45862-69F7-4BCA-A107-F89F6501EB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6546" y="5383551"/>
              <a:ext cx="648499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E66181E7-13B4-4A61-B211-692F8B79B65F}"/>
              </a:ext>
            </a:extLst>
          </p:cNvPr>
          <p:cNvCxnSpPr>
            <a:cxnSpLocks/>
          </p:cNvCxnSpPr>
          <p:nvPr/>
        </p:nvCxnSpPr>
        <p:spPr>
          <a:xfrm>
            <a:off x="6741420" y="740265"/>
            <a:ext cx="2737154" cy="87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Flowchart: Connector 167">
            <a:extLst>
              <a:ext uri="{FF2B5EF4-FFF2-40B4-BE49-F238E27FC236}">
                <a16:creationId xmlns:a16="http://schemas.microsoft.com/office/drawing/2014/main" id="{695177CD-63DC-4A2F-8A54-BF3152A5F41E}"/>
              </a:ext>
            </a:extLst>
          </p:cNvPr>
          <p:cNvSpPr/>
          <p:nvPr/>
        </p:nvSpPr>
        <p:spPr>
          <a:xfrm rot="10800000" flipH="1">
            <a:off x="9467108" y="654028"/>
            <a:ext cx="210276" cy="16390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FACD5099-7077-4DF4-8513-A383EC851603}"/>
              </a:ext>
            </a:extLst>
          </p:cNvPr>
          <p:cNvCxnSpPr>
            <a:cxnSpLocks/>
          </p:cNvCxnSpPr>
          <p:nvPr/>
        </p:nvCxnSpPr>
        <p:spPr>
          <a:xfrm flipH="1">
            <a:off x="6123889" y="740265"/>
            <a:ext cx="628313" cy="3269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ACCE728B-CD66-4EE4-AB67-8CAC26D1AC34}"/>
              </a:ext>
            </a:extLst>
          </p:cNvPr>
          <p:cNvSpPr txBox="1"/>
          <p:nvPr/>
        </p:nvSpPr>
        <p:spPr>
          <a:xfrm flipH="1">
            <a:off x="6741420" y="100673"/>
            <a:ext cx="2688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Impact" panose="020B0806030902050204" pitchFamily="34" charset="0"/>
              </a:rPr>
              <a:t>ORCHESTRATOR</a:t>
            </a:r>
            <a:endParaRPr lang="en-ZA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261FD1DC-8C8C-4529-BC6E-4F8C89DBB2B6}"/>
              </a:ext>
            </a:extLst>
          </p:cNvPr>
          <p:cNvGrpSpPr/>
          <p:nvPr/>
        </p:nvGrpSpPr>
        <p:grpSpPr>
          <a:xfrm flipH="1">
            <a:off x="9669917" y="130808"/>
            <a:ext cx="608917" cy="544175"/>
            <a:chOff x="3204572" y="2050942"/>
            <a:chExt cx="608917" cy="544175"/>
          </a:xfrm>
        </p:grpSpPr>
        <p:sp>
          <p:nvSpPr>
            <p:cNvPr id="172" name="Flowchart: Delay 171">
              <a:extLst>
                <a:ext uri="{FF2B5EF4-FFF2-40B4-BE49-F238E27FC236}">
                  <a16:creationId xmlns:a16="http://schemas.microsoft.com/office/drawing/2014/main" id="{850A483A-D7E3-4F03-9B9B-4D6E67E2487B}"/>
                </a:ext>
              </a:extLst>
            </p:cNvPr>
            <p:cNvSpPr/>
            <p:nvPr/>
          </p:nvSpPr>
          <p:spPr>
            <a:xfrm>
              <a:off x="3204572" y="2050942"/>
              <a:ext cx="99206" cy="163814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55B5FF17-6041-4681-B656-280FE4C8E7CF}"/>
                </a:ext>
              </a:extLst>
            </p:cNvPr>
            <p:cNvCxnSpPr>
              <a:cxnSpLocks/>
            </p:cNvCxnSpPr>
            <p:nvPr/>
          </p:nvCxnSpPr>
          <p:spPr>
            <a:xfrm>
              <a:off x="3242052" y="2077150"/>
              <a:ext cx="571437" cy="5179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218" name="Picture 2" descr="Download Kubernetes (k8s) Logo in SVG Vector or PNG File Format - Logo.wine">
            <a:extLst>
              <a:ext uri="{FF2B5EF4-FFF2-40B4-BE49-F238E27FC236}">
                <a16:creationId xmlns:a16="http://schemas.microsoft.com/office/drawing/2014/main" id="{32CDF090-41C5-41FE-9F8E-BAD526D68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193" y="-466661"/>
            <a:ext cx="1728164" cy="115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C8AA581B-C165-4027-8FED-BB5416D55315}"/>
              </a:ext>
            </a:extLst>
          </p:cNvPr>
          <p:cNvCxnSpPr>
            <a:cxnSpLocks/>
          </p:cNvCxnSpPr>
          <p:nvPr/>
        </p:nvCxnSpPr>
        <p:spPr>
          <a:xfrm>
            <a:off x="5855007" y="1298713"/>
            <a:ext cx="0" cy="68700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36DD26D-6AFC-43F7-A986-04B4B0847DFD}"/>
              </a:ext>
            </a:extLst>
          </p:cNvPr>
          <p:cNvCxnSpPr>
            <a:cxnSpLocks/>
          </p:cNvCxnSpPr>
          <p:nvPr/>
        </p:nvCxnSpPr>
        <p:spPr>
          <a:xfrm flipH="1">
            <a:off x="5534408" y="1985713"/>
            <a:ext cx="648499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8191FC34-4353-4894-8E9F-0CDDF2563892}"/>
              </a:ext>
            </a:extLst>
          </p:cNvPr>
          <p:cNvGrpSpPr/>
          <p:nvPr/>
        </p:nvGrpSpPr>
        <p:grpSpPr>
          <a:xfrm rot="10800000">
            <a:off x="5525264" y="2156507"/>
            <a:ext cx="648499" cy="1048830"/>
            <a:chOff x="8216546" y="4347421"/>
            <a:chExt cx="648499" cy="1048830"/>
          </a:xfrm>
        </p:grpSpPr>
        <p:sp>
          <p:nvSpPr>
            <p:cNvPr id="175" name="Flowchart: Connector 174">
              <a:extLst>
                <a:ext uri="{FF2B5EF4-FFF2-40B4-BE49-F238E27FC236}">
                  <a16:creationId xmlns:a16="http://schemas.microsoft.com/office/drawing/2014/main" id="{180A34A2-49FF-4364-8341-32CB74408144}"/>
                </a:ext>
              </a:extLst>
            </p:cNvPr>
            <p:cNvSpPr/>
            <p:nvPr/>
          </p:nvSpPr>
          <p:spPr>
            <a:xfrm>
              <a:off x="8295621" y="4347421"/>
              <a:ext cx="501757" cy="364780"/>
            </a:xfrm>
            <a:prstGeom prst="flowChartConnector">
              <a:avLst/>
            </a:prstGeom>
            <a:noFill/>
            <a:ln w="127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76" name="Flowchart: Connector 175">
              <a:extLst>
                <a:ext uri="{FF2B5EF4-FFF2-40B4-BE49-F238E27FC236}">
                  <a16:creationId xmlns:a16="http://schemas.microsoft.com/office/drawing/2014/main" id="{A668A7B1-E165-48F6-8E80-D54670880A58}"/>
                </a:ext>
              </a:extLst>
            </p:cNvPr>
            <p:cNvSpPr/>
            <p:nvPr/>
          </p:nvSpPr>
          <p:spPr>
            <a:xfrm rot="10800000">
              <a:off x="8378130" y="4403950"/>
              <a:ext cx="339672" cy="236664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58C768D8-95C0-4932-AD31-A4BDF788273F}"/>
                </a:ext>
              </a:extLst>
            </p:cNvPr>
            <p:cNvCxnSpPr>
              <a:cxnSpLocks/>
            </p:cNvCxnSpPr>
            <p:nvPr/>
          </p:nvCxnSpPr>
          <p:spPr>
            <a:xfrm>
              <a:off x="8540796" y="4709251"/>
              <a:ext cx="0" cy="68700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00F70D08-8977-45E4-9D1D-B178FF9287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6546" y="5383551"/>
              <a:ext cx="648499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EE46FD96-E2E0-4C6E-AFF7-7E7795736AE2}"/>
              </a:ext>
            </a:extLst>
          </p:cNvPr>
          <p:cNvCxnSpPr>
            <a:cxnSpLocks/>
          </p:cNvCxnSpPr>
          <p:nvPr/>
        </p:nvCxnSpPr>
        <p:spPr>
          <a:xfrm flipV="1">
            <a:off x="6752202" y="2563972"/>
            <a:ext cx="2287968" cy="42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Flowchart: Connector 179">
            <a:extLst>
              <a:ext uri="{FF2B5EF4-FFF2-40B4-BE49-F238E27FC236}">
                <a16:creationId xmlns:a16="http://schemas.microsoft.com/office/drawing/2014/main" id="{A2FA9BA7-7A75-438D-AD03-E52C98FCA600}"/>
              </a:ext>
            </a:extLst>
          </p:cNvPr>
          <p:cNvSpPr/>
          <p:nvPr/>
        </p:nvSpPr>
        <p:spPr>
          <a:xfrm rot="10800000" flipH="1">
            <a:off x="9058548" y="2482020"/>
            <a:ext cx="210276" cy="16390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5E6F06D6-4F6D-4E73-B8A5-B2A5EFEA8D39}"/>
              </a:ext>
            </a:extLst>
          </p:cNvPr>
          <p:cNvCxnSpPr>
            <a:cxnSpLocks/>
          </p:cNvCxnSpPr>
          <p:nvPr/>
        </p:nvCxnSpPr>
        <p:spPr>
          <a:xfrm flipH="1">
            <a:off x="6134671" y="2568258"/>
            <a:ext cx="628313" cy="3269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9F26C1BF-FAF4-476E-81D3-5A832765ED4D}"/>
              </a:ext>
            </a:extLst>
          </p:cNvPr>
          <p:cNvSpPr txBox="1"/>
          <p:nvPr/>
        </p:nvSpPr>
        <p:spPr>
          <a:xfrm flipH="1">
            <a:off x="6807569" y="1889676"/>
            <a:ext cx="2287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Impact" panose="020B0806030902050204" pitchFamily="34" charset="0"/>
              </a:rPr>
              <a:t>DEPLOYMENT</a:t>
            </a:r>
            <a:endParaRPr lang="en-ZA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13314" name="Picture 2" descr="Octopus Deploy Reviews 2020: Details, Pricing, &amp; Features | G2">
            <a:extLst>
              <a:ext uri="{FF2B5EF4-FFF2-40B4-BE49-F238E27FC236}">
                <a16:creationId xmlns:a16="http://schemas.microsoft.com/office/drawing/2014/main" id="{0FA0F83C-EF93-44B5-96D5-88FC7822C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2290" y="1616243"/>
            <a:ext cx="1841501" cy="96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3" name="Group 182">
            <a:extLst>
              <a:ext uri="{FF2B5EF4-FFF2-40B4-BE49-F238E27FC236}">
                <a16:creationId xmlns:a16="http://schemas.microsoft.com/office/drawing/2014/main" id="{A450CA2B-8520-463A-8501-1ABF3DBDE675}"/>
              </a:ext>
            </a:extLst>
          </p:cNvPr>
          <p:cNvGrpSpPr/>
          <p:nvPr/>
        </p:nvGrpSpPr>
        <p:grpSpPr>
          <a:xfrm flipH="1">
            <a:off x="9267787" y="1974860"/>
            <a:ext cx="608917" cy="544175"/>
            <a:chOff x="3204572" y="2050942"/>
            <a:chExt cx="608917" cy="544175"/>
          </a:xfrm>
        </p:grpSpPr>
        <p:sp>
          <p:nvSpPr>
            <p:cNvPr id="184" name="Flowchart: Delay 183">
              <a:extLst>
                <a:ext uri="{FF2B5EF4-FFF2-40B4-BE49-F238E27FC236}">
                  <a16:creationId xmlns:a16="http://schemas.microsoft.com/office/drawing/2014/main" id="{1607E6D0-31A2-4F04-9EC5-FC2473523236}"/>
                </a:ext>
              </a:extLst>
            </p:cNvPr>
            <p:cNvSpPr/>
            <p:nvPr/>
          </p:nvSpPr>
          <p:spPr>
            <a:xfrm>
              <a:off x="3204572" y="2050942"/>
              <a:ext cx="99206" cy="163814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4C7E3F8F-68F4-4C23-9AFB-E3098567A38B}"/>
                </a:ext>
              </a:extLst>
            </p:cNvPr>
            <p:cNvCxnSpPr>
              <a:cxnSpLocks/>
            </p:cNvCxnSpPr>
            <p:nvPr/>
          </p:nvCxnSpPr>
          <p:spPr>
            <a:xfrm>
              <a:off x="3242052" y="2077150"/>
              <a:ext cx="571437" cy="5179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770662D6-F663-4965-9604-319EA24D65FC}"/>
              </a:ext>
            </a:extLst>
          </p:cNvPr>
          <p:cNvSpPr txBox="1"/>
          <p:nvPr/>
        </p:nvSpPr>
        <p:spPr>
          <a:xfrm flipH="1">
            <a:off x="6979820" y="2639984"/>
            <a:ext cx="2287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bg1"/>
                </a:solidFill>
                <a:latin typeface="Impact" panose="020B0806030902050204" pitchFamily="34" charset="0"/>
              </a:rPr>
              <a:t>OCTOPUS</a:t>
            </a:r>
            <a:endParaRPr lang="en-ZA" sz="3200" i="1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42BD9CBE-9525-44BD-AF32-87BA486FA4CA}"/>
              </a:ext>
            </a:extLst>
          </p:cNvPr>
          <p:cNvGrpSpPr/>
          <p:nvPr/>
        </p:nvGrpSpPr>
        <p:grpSpPr>
          <a:xfrm rot="10800000">
            <a:off x="3698246" y="2178124"/>
            <a:ext cx="648499" cy="1048830"/>
            <a:chOff x="8216546" y="4347421"/>
            <a:chExt cx="648499" cy="1048830"/>
          </a:xfrm>
        </p:grpSpPr>
        <p:sp>
          <p:nvSpPr>
            <p:cNvPr id="188" name="Flowchart: Connector 187">
              <a:extLst>
                <a:ext uri="{FF2B5EF4-FFF2-40B4-BE49-F238E27FC236}">
                  <a16:creationId xmlns:a16="http://schemas.microsoft.com/office/drawing/2014/main" id="{256B455E-072A-419D-A09E-4E904225754C}"/>
                </a:ext>
              </a:extLst>
            </p:cNvPr>
            <p:cNvSpPr/>
            <p:nvPr/>
          </p:nvSpPr>
          <p:spPr>
            <a:xfrm>
              <a:off x="8295621" y="4347421"/>
              <a:ext cx="501757" cy="364780"/>
            </a:xfrm>
            <a:prstGeom prst="flowChartConnector">
              <a:avLst/>
            </a:prstGeom>
            <a:noFill/>
            <a:ln w="127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89" name="Flowchart: Connector 188">
              <a:extLst>
                <a:ext uri="{FF2B5EF4-FFF2-40B4-BE49-F238E27FC236}">
                  <a16:creationId xmlns:a16="http://schemas.microsoft.com/office/drawing/2014/main" id="{67C8BD73-48A8-4C23-B35B-D80DFCB09A61}"/>
                </a:ext>
              </a:extLst>
            </p:cNvPr>
            <p:cNvSpPr/>
            <p:nvPr/>
          </p:nvSpPr>
          <p:spPr>
            <a:xfrm rot="10800000">
              <a:off x="8378130" y="4403950"/>
              <a:ext cx="339672" cy="236664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6527F4CC-E6B0-47D2-951F-D953D6A32535}"/>
                </a:ext>
              </a:extLst>
            </p:cNvPr>
            <p:cNvCxnSpPr>
              <a:cxnSpLocks/>
            </p:cNvCxnSpPr>
            <p:nvPr/>
          </p:nvCxnSpPr>
          <p:spPr>
            <a:xfrm>
              <a:off x="8540796" y="4709251"/>
              <a:ext cx="0" cy="68700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99C7EF41-370C-4BB3-9872-7047F72C3A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6546" y="5383551"/>
              <a:ext cx="648499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71316096-D182-4E54-8F7A-9163CDD4BDDD}"/>
              </a:ext>
            </a:extLst>
          </p:cNvPr>
          <p:cNvCxnSpPr>
            <a:cxnSpLocks/>
          </p:cNvCxnSpPr>
          <p:nvPr/>
        </p:nvCxnSpPr>
        <p:spPr>
          <a:xfrm flipH="1">
            <a:off x="1758939" y="2543076"/>
            <a:ext cx="131775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Flowchart: Connector 192">
            <a:extLst>
              <a:ext uri="{FF2B5EF4-FFF2-40B4-BE49-F238E27FC236}">
                <a16:creationId xmlns:a16="http://schemas.microsoft.com/office/drawing/2014/main" id="{076C9908-C6FE-46BC-A87F-16CC4D2635BD}"/>
              </a:ext>
            </a:extLst>
          </p:cNvPr>
          <p:cNvSpPr/>
          <p:nvPr/>
        </p:nvSpPr>
        <p:spPr>
          <a:xfrm rot="10800000">
            <a:off x="1548663" y="2448057"/>
            <a:ext cx="210276" cy="16390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1DF7C00A-3315-49B4-9542-DE7C35BC301A}"/>
              </a:ext>
            </a:extLst>
          </p:cNvPr>
          <p:cNvCxnSpPr>
            <a:cxnSpLocks/>
          </p:cNvCxnSpPr>
          <p:nvPr/>
        </p:nvCxnSpPr>
        <p:spPr>
          <a:xfrm>
            <a:off x="3070710" y="2542187"/>
            <a:ext cx="716772" cy="3613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03C39961-50E0-4C8F-8B0C-66F15C207B36}"/>
              </a:ext>
            </a:extLst>
          </p:cNvPr>
          <p:cNvSpPr txBox="1"/>
          <p:nvPr/>
        </p:nvSpPr>
        <p:spPr>
          <a:xfrm>
            <a:off x="1708569" y="1785429"/>
            <a:ext cx="16837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Impact" panose="020B0806030902050204" pitchFamily="34" charset="0"/>
              </a:rPr>
              <a:t>CLOUD </a:t>
            </a:r>
            <a:endParaRPr lang="en-ZA" sz="4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98" name="Flowchart: Delay 197">
            <a:extLst>
              <a:ext uri="{FF2B5EF4-FFF2-40B4-BE49-F238E27FC236}">
                <a16:creationId xmlns:a16="http://schemas.microsoft.com/office/drawing/2014/main" id="{967B2B33-2876-419B-937B-E42726707F2D}"/>
              </a:ext>
            </a:extLst>
          </p:cNvPr>
          <p:cNvSpPr/>
          <p:nvPr/>
        </p:nvSpPr>
        <p:spPr>
          <a:xfrm rot="5400000" flipH="1">
            <a:off x="1004160" y="2998172"/>
            <a:ext cx="99206" cy="163814"/>
          </a:xfrm>
          <a:prstGeom prst="flowChartDela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4849BE8D-4BEC-492C-9E96-A0BC92218EB9}"/>
              </a:ext>
            </a:extLst>
          </p:cNvPr>
          <p:cNvCxnSpPr>
            <a:cxnSpLocks/>
          </p:cNvCxnSpPr>
          <p:nvPr/>
        </p:nvCxnSpPr>
        <p:spPr>
          <a:xfrm flipH="1">
            <a:off x="1044036" y="2534126"/>
            <a:ext cx="571437" cy="51796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8B93BFD1-393C-4ED7-B44C-ADA2A95B45B1}"/>
              </a:ext>
            </a:extLst>
          </p:cNvPr>
          <p:cNvCxnSpPr>
            <a:cxnSpLocks/>
          </p:cNvCxnSpPr>
          <p:nvPr/>
        </p:nvCxnSpPr>
        <p:spPr>
          <a:xfrm>
            <a:off x="1700693" y="2592838"/>
            <a:ext cx="501969" cy="4401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Flowchart: Delay 200">
            <a:extLst>
              <a:ext uri="{FF2B5EF4-FFF2-40B4-BE49-F238E27FC236}">
                <a16:creationId xmlns:a16="http://schemas.microsoft.com/office/drawing/2014/main" id="{21E3C500-14B9-405E-AC7D-471556C2141C}"/>
              </a:ext>
            </a:extLst>
          </p:cNvPr>
          <p:cNvSpPr/>
          <p:nvPr/>
        </p:nvSpPr>
        <p:spPr>
          <a:xfrm rot="5400000" flipH="1">
            <a:off x="2178520" y="2998172"/>
            <a:ext cx="99206" cy="163814"/>
          </a:xfrm>
          <a:prstGeom prst="flowChartDela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AutoShape 4" descr="Azure Vector Logo - Download Free SVG Icon | Worldvectorlogo">
            <a:extLst>
              <a:ext uri="{FF2B5EF4-FFF2-40B4-BE49-F238E27FC236}">
                <a16:creationId xmlns:a16="http://schemas.microsoft.com/office/drawing/2014/main" id="{2F4893C2-6DA1-4EED-90EA-02B2B1C892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pic>
        <p:nvPicPr>
          <p:cNvPr id="13320" name="Picture 8" descr="Download Microsoft Azure (Windows Azure) Logo in SVG Vector or PNG File  Format - Logo.wine">
            <a:extLst>
              <a:ext uri="{FF2B5EF4-FFF2-40B4-BE49-F238E27FC236}">
                <a16:creationId xmlns:a16="http://schemas.microsoft.com/office/drawing/2014/main" id="{48297F56-D4FD-42D5-BC4B-FD8979CB0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6" y="2733224"/>
            <a:ext cx="1381406" cy="145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2" name="Picture 10" descr="aws-logo - Futurum Research">
            <a:extLst>
              <a:ext uri="{FF2B5EF4-FFF2-40B4-BE49-F238E27FC236}">
                <a16:creationId xmlns:a16="http://schemas.microsoft.com/office/drawing/2014/main" id="{18E27801-26E7-4AEF-9D57-FFF8CE24D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123" y="3012741"/>
            <a:ext cx="1083052" cy="81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924D6A6D-4B4C-48A2-978E-1D0362041CB7}"/>
              </a:ext>
            </a:extLst>
          </p:cNvPr>
          <p:cNvCxnSpPr>
            <a:cxnSpLocks/>
          </p:cNvCxnSpPr>
          <p:nvPr/>
        </p:nvCxnSpPr>
        <p:spPr>
          <a:xfrm>
            <a:off x="2684678" y="-3605589"/>
            <a:ext cx="571437" cy="51796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7E08618B-018D-44D5-A1E4-4BD6B15C3563}"/>
              </a:ext>
            </a:extLst>
          </p:cNvPr>
          <p:cNvGrpSpPr/>
          <p:nvPr/>
        </p:nvGrpSpPr>
        <p:grpSpPr>
          <a:xfrm>
            <a:off x="1011149" y="1937845"/>
            <a:ext cx="608917" cy="544175"/>
            <a:chOff x="3204572" y="2050942"/>
            <a:chExt cx="608917" cy="544175"/>
          </a:xfrm>
        </p:grpSpPr>
        <p:sp>
          <p:nvSpPr>
            <p:cNvPr id="205" name="Flowchart: Delay 204">
              <a:extLst>
                <a:ext uri="{FF2B5EF4-FFF2-40B4-BE49-F238E27FC236}">
                  <a16:creationId xmlns:a16="http://schemas.microsoft.com/office/drawing/2014/main" id="{DE84BB76-E315-4DE5-BF2D-30C39A9413D5}"/>
                </a:ext>
              </a:extLst>
            </p:cNvPr>
            <p:cNvSpPr/>
            <p:nvPr/>
          </p:nvSpPr>
          <p:spPr>
            <a:xfrm>
              <a:off x="3204572" y="2050942"/>
              <a:ext cx="99206" cy="163814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1EAF97C5-06CB-43D7-9864-23825467B58C}"/>
                </a:ext>
              </a:extLst>
            </p:cNvPr>
            <p:cNvCxnSpPr>
              <a:cxnSpLocks/>
            </p:cNvCxnSpPr>
            <p:nvPr/>
          </p:nvCxnSpPr>
          <p:spPr>
            <a:xfrm>
              <a:off x="3242052" y="2077150"/>
              <a:ext cx="571437" cy="5179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326" name="Picture 14">
            <a:extLst>
              <a:ext uri="{FF2B5EF4-FFF2-40B4-BE49-F238E27FC236}">
                <a16:creationId xmlns:a16="http://schemas.microsoft.com/office/drawing/2014/main" id="{838D343D-C6B4-4E2C-81DC-D33314515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5" y="1589600"/>
            <a:ext cx="754951" cy="80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B0902623-1A19-4C03-87F7-BFEA7FF9E395}"/>
              </a:ext>
            </a:extLst>
          </p:cNvPr>
          <p:cNvCxnSpPr>
            <a:cxnSpLocks/>
          </p:cNvCxnSpPr>
          <p:nvPr/>
        </p:nvCxnSpPr>
        <p:spPr>
          <a:xfrm>
            <a:off x="5837119" y="3237900"/>
            <a:ext cx="0" cy="68700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1A862D0A-9842-42A9-B68C-31E370876172}"/>
              </a:ext>
            </a:extLst>
          </p:cNvPr>
          <p:cNvCxnSpPr>
            <a:cxnSpLocks/>
          </p:cNvCxnSpPr>
          <p:nvPr/>
        </p:nvCxnSpPr>
        <p:spPr>
          <a:xfrm flipH="1">
            <a:off x="5516520" y="3924900"/>
            <a:ext cx="648499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D503B27C-99A9-439F-8DD7-08008DE0D165}"/>
              </a:ext>
            </a:extLst>
          </p:cNvPr>
          <p:cNvGrpSpPr/>
          <p:nvPr/>
        </p:nvGrpSpPr>
        <p:grpSpPr>
          <a:xfrm rot="10800000">
            <a:off x="5512869" y="4059569"/>
            <a:ext cx="648499" cy="1099137"/>
            <a:chOff x="8213699" y="4347421"/>
            <a:chExt cx="648499" cy="1099137"/>
          </a:xfrm>
        </p:grpSpPr>
        <p:sp>
          <p:nvSpPr>
            <p:cNvPr id="207" name="Flowchart: Connector 206">
              <a:extLst>
                <a:ext uri="{FF2B5EF4-FFF2-40B4-BE49-F238E27FC236}">
                  <a16:creationId xmlns:a16="http://schemas.microsoft.com/office/drawing/2014/main" id="{31FC4D19-8557-4D8D-9C68-67848FB12E9C}"/>
                </a:ext>
              </a:extLst>
            </p:cNvPr>
            <p:cNvSpPr/>
            <p:nvPr/>
          </p:nvSpPr>
          <p:spPr>
            <a:xfrm>
              <a:off x="8295621" y="4347421"/>
              <a:ext cx="501757" cy="364780"/>
            </a:xfrm>
            <a:prstGeom prst="flowChartConnector">
              <a:avLst/>
            </a:prstGeom>
            <a:noFill/>
            <a:ln w="127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08" name="Flowchart: Connector 207">
              <a:extLst>
                <a:ext uri="{FF2B5EF4-FFF2-40B4-BE49-F238E27FC236}">
                  <a16:creationId xmlns:a16="http://schemas.microsoft.com/office/drawing/2014/main" id="{FC2B0D8D-9BA4-46D6-AEFA-82B091C6F317}"/>
                </a:ext>
              </a:extLst>
            </p:cNvPr>
            <p:cNvSpPr/>
            <p:nvPr/>
          </p:nvSpPr>
          <p:spPr>
            <a:xfrm rot="10800000">
              <a:off x="8378130" y="4403950"/>
              <a:ext cx="339672" cy="236664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44C0C072-F123-4436-88F7-AB52891CC536}"/>
                </a:ext>
              </a:extLst>
            </p:cNvPr>
            <p:cNvCxnSpPr>
              <a:cxnSpLocks/>
            </p:cNvCxnSpPr>
            <p:nvPr/>
          </p:nvCxnSpPr>
          <p:spPr>
            <a:xfrm>
              <a:off x="8541742" y="4759558"/>
              <a:ext cx="0" cy="68700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F0A337DC-480A-4BAD-9B14-DA1113A019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3699" y="5409478"/>
              <a:ext cx="648499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362" name="Picture 2" descr="Rancher Brand Guidelines &amp; Resources">
            <a:extLst>
              <a:ext uri="{FF2B5EF4-FFF2-40B4-BE49-F238E27FC236}">
                <a16:creationId xmlns:a16="http://schemas.microsoft.com/office/drawing/2014/main" id="{534DFAC1-29A4-475C-BFB5-735AD5A2F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7498" y="3615063"/>
            <a:ext cx="1985162" cy="1007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380F63F5-40A7-4768-B229-F7C88FE69C2C}"/>
              </a:ext>
            </a:extLst>
          </p:cNvPr>
          <p:cNvCxnSpPr>
            <a:cxnSpLocks/>
          </p:cNvCxnSpPr>
          <p:nvPr/>
        </p:nvCxnSpPr>
        <p:spPr>
          <a:xfrm>
            <a:off x="6711970" y="4474242"/>
            <a:ext cx="2328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B0681A2E-0D35-4B61-9A4B-64E704025ACE}"/>
              </a:ext>
            </a:extLst>
          </p:cNvPr>
          <p:cNvCxnSpPr>
            <a:cxnSpLocks/>
          </p:cNvCxnSpPr>
          <p:nvPr/>
        </p:nvCxnSpPr>
        <p:spPr>
          <a:xfrm flipH="1">
            <a:off x="6094439" y="4474242"/>
            <a:ext cx="628313" cy="3269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Flowchart: Connector 212">
            <a:extLst>
              <a:ext uri="{FF2B5EF4-FFF2-40B4-BE49-F238E27FC236}">
                <a16:creationId xmlns:a16="http://schemas.microsoft.com/office/drawing/2014/main" id="{E5197AA7-53EF-4AA1-93AE-75F82E344ED8}"/>
              </a:ext>
            </a:extLst>
          </p:cNvPr>
          <p:cNvSpPr/>
          <p:nvPr/>
        </p:nvSpPr>
        <p:spPr>
          <a:xfrm rot="10800000" flipH="1">
            <a:off x="9010526" y="4384137"/>
            <a:ext cx="210276" cy="16390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C3EA6319-8D44-42F8-B95F-54632B7FB658}"/>
              </a:ext>
            </a:extLst>
          </p:cNvPr>
          <p:cNvGrpSpPr/>
          <p:nvPr/>
        </p:nvGrpSpPr>
        <p:grpSpPr>
          <a:xfrm flipH="1">
            <a:off x="9219765" y="3876977"/>
            <a:ext cx="608917" cy="544175"/>
            <a:chOff x="3204572" y="2050942"/>
            <a:chExt cx="608917" cy="544175"/>
          </a:xfrm>
        </p:grpSpPr>
        <p:sp>
          <p:nvSpPr>
            <p:cNvPr id="215" name="Flowchart: Delay 214">
              <a:extLst>
                <a:ext uri="{FF2B5EF4-FFF2-40B4-BE49-F238E27FC236}">
                  <a16:creationId xmlns:a16="http://schemas.microsoft.com/office/drawing/2014/main" id="{2774B823-51A3-4BB9-9B47-21883C1BFF11}"/>
                </a:ext>
              </a:extLst>
            </p:cNvPr>
            <p:cNvSpPr/>
            <p:nvPr/>
          </p:nvSpPr>
          <p:spPr>
            <a:xfrm>
              <a:off x="3204572" y="2050942"/>
              <a:ext cx="99206" cy="163814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7475D1C9-FF67-4C86-AEB8-920356B37A54}"/>
                </a:ext>
              </a:extLst>
            </p:cNvPr>
            <p:cNvCxnSpPr>
              <a:cxnSpLocks/>
            </p:cNvCxnSpPr>
            <p:nvPr/>
          </p:nvCxnSpPr>
          <p:spPr>
            <a:xfrm>
              <a:off x="3242052" y="2077150"/>
              <a:ext cx="571437" cy="5179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7" name="TextBox 216">
            <a:extLst>
              <a:ext uri="{FF2B5EF4-FFF2-40B4-BE49-F238E27FC236}">
                <a16:creationId xmlns:a16="http://schemas.microsoft.com/office/drawing/2014/main" id="{F93AA18B-3E70-4503-9B34-FEF9BE8D6831}"/>
              </a:ext>
            </a:extLst>
          </p:cNvPr>
          <p:cNvSpPr txBox="1"/>
          <p:nvPr/>
        </p:nvSpPr>
        <p:spPr>
          <a:xfrm flipH="1">
            <a:off x="6923538" y="3838121"/>
            <a:ext cx="2287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Impact" panose="020B0806030902050204" pitchFamily="34" charset="0"/>
              </a:rPr>
              <a:t>BARE-METAL </a:t>
            </a:r>
            <a:endParaRPr lang="en-ZA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2B558418-F263-482F-B9C8-8C167E0802FE}"/>
              </a:ext>
            </a:extLst>
          </p:cNvPr>
          <p:cNvSpPr txBox="1"/>
          <p:nvPr/>
        </p:nvSpPr>
        <p:spPr>
          <a:xfrm flipH="1">
            <a:off x="7124323" y="4599952"/>
            <a:ext cx="2287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Impact" panose="020B0806030902050204" pitchFamily="34" charset="0"/>
              </a:rPr>
              <a:t>CLUSTER</a:t>
            </a:r>
            <a:endParaRPr lang="en-ZA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EC7A4633-A47D-4A7F-9039-1FEFF08B72A7}"/>
              </a:ext>
            </a:extLst>
          </p:cNvPr>
          <p:cNvSpPr txBox="1"/>
          <p:nvPr/>
        </p:nvSpPr>
        <p:spPr>
          <a:xfrm rot="16200000" flipH="1">
            <a:off x="2737941" y="483719"/>
            <a:ext cx="2608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Impact" panose="020B0806030902050204" pitchFamily="34" charset="0"/>
              </a:rPr>
              <a:t>BUSINESS</a:t>
            </a:r>
            <a:endParaRPr lang="en-ZA" sz="4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21CB3C68-9C6F-4E91-952E-365D193DBF26}"/>
              </a:ext>
            </a:extLst>
          </p:cNvPr>
          <p:cNvCxnSpPr>
            <a:cxnSpLocks/>
          </p:cNvCxnSpPr>
          <p:nvPr/>
        </p:nvCxnSpPr>
        <p:spPr>
          <a:xfrm>
            <a:off x="4029013" y="3283620"/>
            <a:ext cx="0" cy="68700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2C6F37D3-5533-48D4-AE3A-56BC5A34D61B}"/>
              </a:ext>
            </a:extLst>
          </p:cNvPr>
          <p:cNvCxnSpPr>
            <a:cxnSpLocks/>
          </p:cNvCxnSpPr>
          <p:nvPr/>
        </p:nvCxnSpPr>
        <p:spPr>
          <a:xfrm flipH="1">
            <a:off x="3708414" y="3970620"/>
            <a:ext cx="648499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5EEEB8E5-9413-4C16-B6EA-D5A6992CFF9E}"/>
              </a:ext>
            </a:extLst>
          </p:cNvPr>
          <p:cNvGrpSpPr/>
          <p:nvPr/>
        </p:nvGrpSpPr>
        <p:grpSpPr>
          <a:xfrm rot="10800000">
            <a:off x="3698244" y="4120505"/>
            <a:ext cx="648499" cy="1048830"/>
            <a:chOff x="8216546" y="4347421"/>
            <a:chExt cx="648499" cy="1048830"/>
          </a:xfrm>
        </p:grpSpPr>
        <p:sp>
          <p:nvSpPr>
            <p:cNvPr id="224" name="Flowchart: Connector 223">
              <a:extLst>
                <a:ext uri="{FF2B5EF4-FFF2-40B4-BE49-F238E27FC236}">
                  <a16:creationId xmlns:a16="http://schemas.microsoft.com/office/drawing/2014/main" id="{D95A93B3-15A2-49F4-827B-369B3DAAA6CB}"/>
                </a:ext>
              </a:extLst>
            </p:cNvPr>
            <p:cNvSpPr/>
            <p:nvPr/>
          </p:nvSpPr>
          <p:spPr>
            <a:xfrm>
              <a:off x="8295621" y="4347421"/>
              <a:ext cx="501757" cy="364780"/>
            </a:xfrm>
            <a:prstGeom prst="flowChartConnector">
              <a:avLst/>
            </a:prstGeom>
            <a:noFill/>
            <a:ln w="1270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25" name="Flowchart: Connector 224">
              <a:extLst>
                <a:ext uri="{FF2B5EF4-FFF2-40B4-BE49-F238E27FC236}">
                  <a16:creationId xmlns:a16="http://schemas.microsoft.com/office/drawing/2014/main" id="{A178B1D2-681E-4435-B24C-DFDECD7CE8CE}"/>
                </a:ext>
              </a:extLst>
            </p:cNvPr>
            <p:cNvSpPr/>
            <p:nvPr/>
          </p:nvSpPr>
          <p:spPr>
            <a:xfrm rot="10800000">
              <a:off x="8378130" y="4403950"/>
              <a:ext cx="339672" cy="236664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9557D70E-41A1-41A5-ADCC-88002CB0721F}"/>
                </a:ext>
              </a:extLst>
            </p:cNvPr>
            <p:cNvCxnSpPr>
              <a:cxnSpLocks/>
            </p:cNvCxnSpPr>
            <p:nvPr/>
          </p:nvCxnSpPr>
          <p:spPr>
            <a:xfrm>
              <a:off x="8540796" y="4709251"/>
              <a:ext cx="0" cy="68700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03061C2A-F948-4610-9AB3-88889DFD0F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6546" y="5383551"/>
              <a:ext cx="648499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92C7A037-FD89-415F-885E-09F969977281}"/>
              </a:ext>
            </a:extLst>
          </p:cNvPr>
          <p:cNvCxnSpPr>
            <a:cxnSpLocks/>
          </p:cNvCxnSpPr>
          <p:nvPr/>
        </p:nvCxnSpPr>
        <p:spPr>
          <a:xfrm rot="10800000">
            <a:off x="1422956" y="4553099"/>
            <a:ext cx="15743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Flowchart: Connector 228">
            <a:extLst>
              <a:ext uri="{FF2B5EF4-FFF2-40B4-BE49-F238E27FC236}">
                <a16:creationId xmlns:a16="http://schemas.microsoft.com/office/drawing/2014/main" id="{5656E5A3-4FCF-4A17-B6E1-BF8BEC1A7989}"/>
              </a:ext>
            </a:extLst>
          </p:cNvPr>
          <p:cNvSpPr/>
          <p:nvPr/>
        </p:nvSpPr>
        <p:spPr>
          <a:xfrm rot="10800000">
            <a:off x="1212680" y="4470258"/>
            <a:ext cx="210276" cy="16390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485F086D-3845-47B1-92E3-15D036D068A4}"/>
              </a:ext>
            </a:extLst>
          </p:cNvPr>
          <p:cNvCxnSpPr>
            <a:cxnSpLocks/>
          </p:cNvCxnSpPr>
          <p:nvPr/>
        </p:nvCxnSpPr>
        <p:spPr>
          <a:xfrm>
            <a:off x="2991309" y="4552210"/>
            <a:ext cx="716772" cy="3613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4A913218-713B-4E58-A4BD-D1B570064B48}"/>
              </a:ext>
            </a:extLst>
          </p:cNvPr>
          <p:cNvSpPr txBox="1"/>
          <p:nvPr/>
        </p:nvSpPr>
        <p:spPr>
          <a:xfrm>
            <a:off x="1455640" y="4601972"/>
            <a:ext cx="1800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Impact" panose="020B0806030902050204" pitchFamily="34" charset="0"/>
              </a:rPr>
              <a:t> </a:t>
            </a:r>
            <a:endParaRPr lang="en-ZA" sz="1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8B2DE7D0-BEA8-4937-9424-A6C28794C0F3}"/>
              </a:ext>
            </a:extLst>
          </p:cNvPr>
          <p:cNvSpPr txBox="1"/>
          <p:nvPr/>
        </p:nvSpPr>
        <p:spPr>
          <a:xfrm>
            <a:off x="1480173" y="3842765"/>
            <a:ext cx="16837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Impact" panose="020B0806030902050204" pitchFamily="34" charset="0"/>
              </a:rPr>
              <a:t>SCALE </a:t>
            </a:r>
            <a:endParaRPr lang="en-ZA" sz="4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CBB1626-9B00-46DA-9981-6F0FD833663A}"/>
              </a:ext>
            </a:extLst>
          </p:cNvPr>
          <p:cNvGrpSpPr/>
          <p:nvPr/>
        </p:nvGrpSpPr>
        <p:grpSpPr>
          <a:xfrm flipV="1">
            <a:off x="4024348" y="5181443"/>
            <a:ext cx="1803189" cy="607066"/>
            <a:chOff x="4129133" y="5655854"/>
            <a:chExt cx="1803189" cy="607066"/>
          </a:xfrm>
        </p:grpSpPr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A570F84A-21FC-4456-AD32-69564BF839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6478" y="5680593"/>
              <a:ext cx="648499" cy="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F7DC6B73-98F9-46CA-A8D4-CEDCBB66D7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29133" y="5655854"/>
              <a:ext cx="628353" cy="607066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D1F34169-4ACA-4D38-B6EB-1E6252FD5A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03969" y="5655854"/>
              <a:ext cx="628353" cy="607066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6" name="Flowchart: Delay 235">
            <a:extLst>
              <a:ext uri="{FF2B5EF4-FFF2-40B4-BE49-F238E27FC236}">
                <a16:creationId xmlns:a16="http://schemas.microsoft.com/office/drawing/2014/main" id="{C86AE64C-1C1C-4489-A912-08A89FFE132C}"/>
              </a:ext>
            </a:extLst>
          </p:cNvPr>
          <p:cNvSpPr/>
          <p:nvPr/>
        </p:nvSpPr>
        <p:spPr>
          <a:xfrm rot="5400000" flipH="1">
            <a:off x="621593" y="5070575"/>
            <a:ext cx="99206" cy="163814"/>
          </a:xfrm>
          <a:prstGeom prst="flowChartDela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22BDFC0B-83DC-40B8-8348-9947E85B5BB5}"/>
              </a:ext>
            </a:extLst>
          </p:cNvPr>
          <p:cNvCxnSpPr>
            <a:cxnSpLocks/>
          </p:cNvCxnSpPr>
          <p:nvPr/>
        </p:nvCxnSpPr>
        <p:spPr>
          <a:xfrm flipH="1">
            <a:off x="661469" y="4606529"/>
            <a:ext cx="571437" cy="51796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55FFFC17-3204-44D7-9686-13B27E41C263}"/>
              </a:ext>
            </a:extLst>
          </p:cNvPr>
          <p:cNvSpPr txBox="1"/>
          <p:nvPr/>
        </p:nvSpPr>
        <p:spPr>
          <a:xfrm flipH="1">
            <a:off x="429530" y="5225161"/>
            <a:ext cx="22879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Impact" panose="020B0806030902050204" pitchFamily="34" charset="0"/>
              </a:rPr>
              <a:t>ALCHEMY COMPUTE</a:t>
            </a:r>
            <a:endParaRPr lang="en-ZA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72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5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9F1F48-1798-4E56-9EE2-281D3D7B3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278" y="0"/>
            <a:ext cx="94414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04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lowchart: Process 79">
            <a:extLst>
              <a:ext uri="{FF2B5EF4-FFF2-40B4-BE49-F238E27FC236}">
                <a16:creationId xmlns:a16="http://schemas.microsoft.com/office/drawing/2014/main" id="{CF2EACFB-F919-4426-9F8F-B95C73C2F82E}"/>
              </a:ext>
            </a:extLst>
          </p:cNvPr>
          <p:cNvSpPr/>
          <p:nvPr/>
        </p:nvSpPr>
        <p:spPr>
          <a:xfrm>
            <a:off x="3464767" y="195942"/>
            <a:ext cx="8503297" cy="3262044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0619890-93C0-4FDF-9B4A-A1EB3BC72E74}"/>
              </a:ext>
            </a:extLst>
          </p:cNvPr>
          <p:cNvSpPr/>
          <p:nvPr/>
        </p:nvSpPr>
        <p:spPr>
          <a:xfrm>
            <a:off x="4060830" y="1054203"/>
            <a:ext cx="2330211" cy="2343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RISK ENGINE</a:t>
            </a:r>
            <a:endParaRPr lang="en-ZA" dirty="0"/>
          </a:p>
        </p:txBody>
      </p:sp>
      <p:sp>
        <p:nvSpPr>
          <p:cNvPr id="78" name="Flowchart: Process 77">
            <a:extLst>
              <a:ext uri="{FF2B5EF4-FFF2-40B4-BE49-F238E27FC236}">
                <a16:creationId xmlns:a16="http://schemas.microsoft.com/office/drawing/2014/main" id="{8ACD3828-DC61-4FBF-8F3A-BFCE6459BF74}"/>
              </a:ext>
            </a:extLst>
          </p:cNvPr>
          <p:cNvSpPr/>
          <p:nvPr/>
        </p:nvSpPr>
        <p:spPr>
          <a:xfrm>
            <a:off x="223935" y="195943"/>
            <a:ext cx="2146041" cy="653454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9" name="Flowchart: Process 78">
            <a:extLst>
              <a:ext uri="{FF2B5EF4-FFF2-40B4-BE49-F238E27FC236}">
                <a16:creationId xmlns:a16="http://schemas.microsoft.com/office/drawing/2014/main" id="{006FFA13-45BC-4905-A602-A493C6A8A7B3}"/>
              </a:ext>
            </a:extLst>
          </p:cNvPr>
          <p:cNvSpPr/>
          <p:nvPr/>
        </p:nvSpPr>
        <p:spPr>
          <a:xfrm>
            <a:off x="2522496" y="195943"/>
            <a:ext cx="789991" cy="569090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3" name="Arrow: Left-Right 102">
            <a:extLst>
              <a:ext uri="{FF2B5EF4-FFF2-40B4-BE49-F238E27FC236}">
                <a16:creationId xmlns:a16="http://schemas.microsoft.com/office/drawing/2014/main" id="{AFA0D36E-D51E-4CF8-97AC-51F04BD12D10}"/>
              </a:ext>
            </a:extLst>
          </p:cNvPr>
          <p:cNvSpPr/>
          <p:nvPr/>
        </p:nvSpPr>
        <p:spPr>
          <a:xfrm>
            <a:off x="1823240" y="653424"/>
            <a:ext cx="1113624" cy="484632"/>
          </a:xfrm>
          <a:prstGeom prst="left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HTTPS</a:t>
            </a:r>
            <a:endParaRPr lang="en-ZA" dirty="0"/>
          </a:p>
        </p:txBody>
      </p:sp>
      <p:sp>
        <p:nvSpPr>
          <p:cNvPr id="104" name="Arrow: Left-Right 103">
            <a:extLst>
              <a:ext uri="{FF2B5EF4-FFF2-40B4-BE49-F238E27FC236}">
                <a16:creationId xmlns:a16="http://schemas.microsoft.com/office/drawing/2014/main" id="{958C8C58-C445-4A14-8ACC-503D6B8F266A}"/>
              </a:ext>
            </a:extLst>
          </p:cNvPr>
          <p:cNvSpPr/>
          <p:nvPr/>
        </p:nvSpPr>
        <p:spPr>
          <a:xfrm>
            <a:off x="1823240" y="1238422"/>
            <a:ext cx="1110339" cy="484632"/>
          </a:xfrm>
          <a:prstGeom prst="left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REMOTING</a:t>
            </a:r>
            <a:endParaRPr lang="en-ZA" sz="1100" dirty="0"/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728B6C65-929D-47E8-85A9-F5B02564C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54" y="565982"/>
            <a:ext cx="1455286" cy="1297030"/>
          </a:xfrm>
          <a:prstGeom prst="rect">
            <a:avLst/>
          </a:prstGeom>
        </p:spPr>
      </p:pic>
      <p:sp>
        <p:nvSpPr>
          <p:cNvPr id="106" name="Flowchart: Process 105">
            <a:extLst>
              <a:ext uri="{FF2B5EF4-FFF2-40B4-BE49-F238E27FC236}">
                <a16:creationId xmlns:a16="http://schemas.microsoft.com/office/drawing/2014/main" id="{A7CC3D76-427D-4275-9F40-257DD174791B}"/>
              </a:ext>
            </a:extLst>
          </p:cNvPr>
          <p:cNvSpPr/>
          <p:nvPr/>
        </p:nvSpPr>
        <p:spPr>
          <a:xfrm>
            <a:off x="291754" y="195941"/>
            <a:ext cx="1994246" cy="2696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ALCHEMY CLIENTS</a:t>
            </a:r>
            <a:endParaRPr lang="en-ZA" dirty="0"/>
          </a:p>
        </p:txBody>
      </p:sp>
      <p:sp>
        <p:nvSpPr>
          <p:cNvPr id="107" name="Arrow: Left-Right 106">
            <a:extLst>
              <a:ext uri="{FF2B5EF4-FFF2-40B4-BE49-F238E27FC236}">
                <a16:creationId xmlns:a16="http://schemas.microsoft.com/office/drawing/2014/main" id="{91EB1189-CF48-43FF-B957-BE0AE6B5EDC6}"/>
              </a:ext>
            </a:extLst>
          </p:cNvPr>
          <p:cNvSpPr/>
          <p:nvPr/>
        </p:nvSpPr>
        <p:spPr>
          <a:xfrm>
            <a:off x="1758312" y="2701870"/>
            <a:ext cx="1110339" cy="484632"/>
          </a:xfrm>
          <a:prstGeom prst="left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</a:t>
            </a:r>
            <a:endParaRPr lang="en-ZA" dirty="0"/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4EBCA4F6-E123-451A-83F3-F36F89B0E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17" y="2512535"/>
            <a:ext cx="1042720" cy="957605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798481DC-3A9C-4E26-A2C5-98855AAB4F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04" y="4182702"/>
            <a:ext cx="1135227" cy="1135227"/>
          </a:xfrm>
          <a:prstGeom prst="rect">
            <a:avLst/>
          </a:prstGeom>
        </p:spPr>
      </p:pic>
      <p:sp>
        <p:nvSpPr>
          <p:cNvPr id="114" name="Arrow: Left-Right 113">
            <a:extLst>
              <a:ext uri="{FF2B5EF4-FFF2-40B4-BE49-F238E27FC236}">
                <a16:creationId xmlns:a16="http://schemas.microsoft.com/office/drawing/2014/main" id="{E200F487-8D2D-4E60-9F3C-B49ABF0EB371}"/>
              </a:ext>
            </a:extLst>
          </p:cNvPr>
          <p:cNvSpPr/>
          <p:nvPr/>
        </p:nvSpPr>
        <p:spPr>
          <a:xfrm>
            <a:off x="1761396" y="4507999"/>
            <a:ext cx="1135227" cy="484632"/>
          </a:xfrm>
          <a:prstGeom prst="left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SOAP</a:t>
            </a:r>
            <a:endParaRPr lang="en-ZA" dirty="0"/>
          </a:p>
        </p:txBody>
      </p:sp>
      <p:sp>
        <p:nvSpPr>
          <p:cNvPr id="136" name="Arrow: Left-Right 135">
            <a:extLst>
              <a:ext uri="{FF2B5EF4-FFF2-40B4-BE49-F238E27FC236}">
                <a16:creationId xmlns:a16="http://schemas.microsoft.com/office/drawing/2014/main" id="{3B57381F-DDB5-487B-95CD-12E705BAF997}"/>
              </a:ext>
            </a:extLst>
          </p:cNvPr>
          <p:cNvSpPr/>
          <p:nvPr/>
        </p:nvSpPr>
        <p:spPr>
          <a:xfrm>
            <a:off x="2959606" y="2688216"/>
            <a:ext cx="990822" cy="484632"/>
          </a:xfrm>
          <a:prstGeom prst="left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79B11B-A2DC-4842-BB0B-BF9B6B1957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106" y="276997"/>
            <a:ext cx="4167479" cy="7363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EF3A7F-024D-4DB4-B017-AD7C0D5D45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557" y="1779954"/>
            <a:ext cx="859681" cy="851972"/>
          </a:xfrm>
          <a:prstGeom prst="rect">
            <a:avLst/>
          </a:prstGeom>
        </p:spPr>
      </p:pic>
      <p:sp>
        <p:nvSpPr>
          <p:cNvPr id="116" name="Flowchart: Process 115">
            <a:extLst>
              <a:ext uri="{FF2B5EF4-FFF2-40B4-BE49-F238E27FC236}">
                <a16:creationId xmlns:a16="http://schemas.microsoft.com/office/drawing/2014/main" id="{3CE54C79-80C3-4A45-A8E2-28A039C88105}"/>
              </a:ext>
            </a:extLst>
          </p:cNvPr>
          <p:cNvSpPr/>
          <p:nvPr/>
        </p:nvSpPr>
        <p:spPr>
          <a:xfrm>
            <a:off x="9393344" y="1054204"/>
            <a:ext cx="1679510" cy="699798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Node 1</a:t>
            </a:r>
            <a:endParaRPr lang="en-ZA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A89F9C3E-FC18-4F2F-94E1-91342501D376}"/>
              </a:ext>
            </a:extLst>
          </p:cNvPr>
          <p:cNvSpPr/>
          <p:nvPr/>
        </p:nvSpPr>
        <p:spPr>
          <a:xfrm>
            <a:off x="10228929" y="1058185"/>
            <a:ext cx="856761" cy="224709"/>
          </a:xfrm>
          <a:prstGeom prst="rect">
            <a:avLst/>
          </a:prstGeom>
          <a:ln/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ZA" sz="1100" dirty="0">
                <a:solidFill>
                  <a:schemeClr val="tx2">
                    <a:lumMod val="75000"/>
                  </a:schemeClr>
                </a:solidFill>
              </a:rPr>
              <a:t>(C++, JNI)</a:t>
            </a:r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E56D3431-1558-4BA1-82DE-91473837A7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579" y="1118241"/>
            <a:ext cx="637564" cy="525799"/>
          </a:xfrm>
          <a:prstGeom prst="rect">
            <a:avLst/>
          </a:prstGeom>
        </p:spPr>
      </p:pic>
      <p:sp>
        <p:nvSpPr>
          <p:cNvPr id="119" name="Flowchart: Process 118">
            <a:extLst>
              <a:ext uri="{FF2B5EF4-FFF2-40B4-BE49-F238E27FC236}">
                <a16:creationId xmlns:a16="http://schemas.microsoft.com/office/drawing/2014/main" id="{3267CA42-D407-4B2A-9AC6-AF0F01A6E9F5}"/>
              </a:ext>
            </a:extLst>
          </p:cNvPr>
          <p:cNvSpPr/>
          <p:nvPr/>
        </p:nvSpPr>
        <p:spPr>
          <a:xfrm>
            <a:off x="9405213" y="1839105"/>
            <a:ext cx="1679510" cy="699798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Node 2</a:t>
            </a:r>
            <a:endParaRPr lang="en-ZA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85CF509-06C6-43B5-BA29-423B17772C10}"/>
              </a:ext>
            </a:extLst>
          </p:cNvPr>
          <p:cNvSpPr/>
          <p:nvPr/>
        </p:nvSpPr>
        <p:spPr>
          <a:xfrm>
            <a:off x="10240798" y="1843086"/>
            <a:ext cx="856761" cy="224709"/>
          </a:xfrm>
          <a:prstGeom prst="rect">
            <a:avLst/>
          </a:prstGeom>
          <a:ln/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ZA" sz="1100" dirty="0">
                <a:solidFill>
                  <a:schemeClr val="tx2">
                    <a:lumMod val="75000"/>
                  </a:schemeClr>
                </a:solidFill>
              </a:rPr>
              <a:t>(C++, JNI)</a:t>
            </a:r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F4FE62CA-5EC0-43B9-8028-1E9A3B408F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448" y="1903142"/>
            <a:ext cx="637564" cy="525799"/>
          </a:xfrm>
          <a:prstGeom prst="rect">
            <a:avLst/>
          </a:prstGeom>
        </p:spPr>
      </p:pic>
      <p:sp>
        <p:nvSpPr>
          <p:cNvPr id="123" name="Flowchart: Process 122">
            <a:extLst>
              <a:ext uri="{FF2B5EF4-FFF2-40B4-BE49-F238E27FC236}">
                <a16:creationId xmlns:a16="http://schemas.microsoft.com/office/drawing/2014/main" id="{54F0041A-65B3-41C7-81F8-888F4E86434F}"/>
              </a:ext>
            </a:extLst>
          </p:cNvPr>
          <p:cNvSpPr/>
          <p:nvPr/>
        </p:nvSpPr>
        <p:spPr>
          <a:xfrm>
            <a:off x="9418049" y="2642623"/>
            <a:ext cx="1679510" cy="699798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Node 3</a:t>
            </a:r>
            <a:endParaRPr lang="en-ZA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31D7BAF-F3E2-4F6D-9CB3-A2AF1B3CCA08}"/>
              </a:ext>
            </a:extLst>
          </p:cNvPr>
          <p:cNvSpPr/>
          <p:nvPr/>
        </p:nvSpPr>
        <p:spPr>
          <a:xfrm>
            <a:off x="10253634" y="2646604"/>
            <a:ext cx="856761" cy="224709"/>
          </a:xfrm>
          <a:prstGeom prst="rect">
            <a:avLst/>
          </a:prstGeom>
          <a:ln/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M</a:t>
            </a:r>
            <a:r>
              <a:rPr lang="en-ZA" sz="1100" dirty="0">
                <a:solidFill>
                  <a:schemeClr val="tx2">
                    <a:lumMod val="75000"/>
                  </a:schemeClr>
                </a:solidFill>
              </a:rPr>
              <a:t>ATLAB</a:t>
            </a:r>
          </a:p>
        </p:txBody>
      </p:sp>
      <p:pic>
        <p:nvPicPr>
          <p:cNvPr id="170" name="Picture 169">
            <a:extLst>
              <a:ext uri="{FF2B5EF4-FFF2-40B4-BE49-F238E27FC236}">
                <a16:creationId xmlns:a16="http://schemas.microsoft.com/office/drawing/2014/main" id="{18A30076-C424-4EE4-B3B7-A219B3656F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284" y="2706660"/>
            <a:ext cx="637564" cy="525799"/>
          </a:xfrm>
          <a:prstGeom prst="rect">
            <a:avLst/>
          </a:prstGeom>
        </p:spPr>
      </p:pic>
      <p:sp>
        <p:nvSpPr>
          <p:cNvPr id="178" name="Rectangle: Rounded Corners 177">
            <a:extLst>
              <a:ext uri="{FF2B5EF4-FFF2-40B4-BE49-F238E27FC236}">
                <a16:creationId xmlns:a16="http://schemas.microsoft.com/office/drawing/2014/main" id="{6AF7CB12-C853-4062-B24D-9E01FCA248F1}"/>
              </a:ext>
            </a:extLst>
          </p:cNvPr>
          <p:cNvSpPr/>
          <p:nvPr/>
        </p:nvSpPr>
        <p:spPr>
          <a:xfrm>
            <a:off x="6582704" y="1054203"/>
            <a:ext cx="2330211" cy="2310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RABBITMQ  </a:t>
            </a:r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93A737-4075-4EC4-801A-FC3CC6C8EBBE}"/>
              </a:ext>
            </a:extLst>
          </p:cNvPr>
          <p:cNvSpPr/>
          <p:nvPr/>
        </p:nvSpPr>
        <p:spPr>
          <a:xfrm>
            <a:off x="2522376" y="5980922"/>
            <a:ext cx="9445688" cy="749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CLOUD</a:t>
            </a:r>
            <a:endParaRPr lang="en-ZA" sz="66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1AC76A8-9332-4657-90EA-B843658AB612}"/>
              </a:ext>
            </a:extLst>
          </p:cNvPr>
          <p:cNvSpPr/>
          <p:nvPr/>
        </p:nvSpPr>
        <p:spPr>
          <a:xfrm>
            <a:off x="3440046" y="3552057"/>
            <a:ext cx="8528017" cy="23347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9EC8640-E6FE-4AE6-A627-6AA3614492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421" y="1793812"/>
            <a:ext cx="830796" cy="830796"/>
          </a:xfrm>
          <a:prstGeom prst="rect">
            <a:avLst/>
          </a:prstGeom>
        </p:spPr>
      </p:pic>
      <p:pic>
        <p:nvPicPr>
          <p:cNvPr id="180" name="Picture 179">
            <a:extLst>
              <a:ext uri="{FF2B5EF4-FFF2-40B4-BE49-F238E27FC236}">
                <a16:creationId xmlns:a16="http://schemas.microsoft.com/office/drawing/2014/main" id="{EE7DD1E6-BBEB-41B8-A515-AF758E519C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699" y="1462816"/>
            <a:ext cx="293886" cy="293886"/>
          </a:xfrm>
          <a:prstGeom prst="rect">
            <a:avLst/>
          </a:prstGeom>
        </p:spPr>
      </p:pic>
      <p:pic>
        <p:nvPicPr>
          <p:cNvPr id="182" name="Picture 181">
            <a:extLst>
              <a:ext uri="{FF2B5EF4-FFF2-40B4-BE49-F238E27FC236}">
                <a16:creationId xmlns:a16="http://schemas.microsoft.com/office/drawing/2014/main" id="{3E184115-4CEF-4CF2-8710-B88534C4F3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031" y="2281998"/>
            <a:ext cx="293886" cy="293886"/>
          </a:xfrm>
          <a:prstGeom prst="rect">
            <a:avLst/>
          </a:prstGeom>
        </p:spPr>
      </p:pic>
      <p:pic>
        <p:nvPicPr>
          <p:cNvPr id="183" name="Picture 182">
            <a:extLst>
              <a:ext uri="{FF2B5EF4-FFF2-40B4-BE49-F238E27FC236}">
                <a16:creationId xmlns:a16="http://schemas.microsoft.com/office/drawing/2014/main" id="{5E2660C7-B5C8-475B-B47B-6CFCE2A704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830" y="3070333"/>
            <a:ext cx="293886" cy="2938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0CAB998-1ABD-4EAB-A313-80792BABCB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567" y="3827016"/>
            <a:ext cx="1698089" cy="169808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D77A8D9-4760-4F2C-B1DE-D0EB0465082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739" y="3475173"/>
            <a:ext cx="2330212" cy="242538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2115B1D-E1AD-4549-87E6-999CAF9B0F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798" y="3748358"/>
            <a:ext cx="1740428" cy="18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5944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CC16F4-10C3-4380-81EB-6C3CF1EF7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770"/>
            <a:ext cx="12192000" cy="652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338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5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40B757-C882-4449-8EBD-03CA80B11292}"/>
              </a:ext>
            </a:extLst>
          </p:cNvPr>
          <p:cNvSpPr txBox="1"/>
          <p:nvPr/>
        </p:nvSpPr>
        <p:spPr>
          <a:xfrm>
            <a:off x="3311676" y="2735717"/>
            <a:ext cx="67491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4800" dirty="0">
                <a:solidFill>
                  <a:schemeClr val="bg1"/>
                </a:solidFill>
              </a:rPr>
              <a:t>medium.com/@josempita</a:t>
            </a:r>
          </a:p>
        </p:txBody>
      </p:sp>
      <p:pic>
        <p:nvPicPr>
          <p:cNvPr id="1026" name="Picture 2" descr="Medium reveals (another) new logo – and it's a head-scratcher | Creative  Bloq">
            <a:extLst>
              <a:ext uri="{FF2B5EF4-FFF2-40B4-BE49-F238E27FC236}">
                <a16:creationId xmlns:a16="http://schemas.microsoft.com/office/drawing/2014/main" id="{0777423B-5B81-4AF9-AFAE-E23CB8DBA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965" y="2636528"/>
            <a:ext cx="1004711" cy="102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ho Made That Twitter Bird? - The New York Times">
            <a:extLst>
              <a:ext uri="{FF2B5EF4-FFF2-40B4-BE49-F238E27FC236}">
                <a16:creationId xmlns:a16="http://schemas.microsoft.com/office/drawing/2014/main" id="{8B0F7B25-6716-40D2-B10D-4CA32DC45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294632" y="4064740"/>
            <a:ext cx="1029377" cy="100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0EBC85-CCAD-4EF6-A3DA-877C5C3F7262}"/>
              </a:ext>
            </a:extLst>
          </p:cNvPr>
          <p:cNvSpPr txBox="1"/>
          <p:nvPr/>
        </p:nvSpPr>
        <p:spPr>
          <a:xfrm>
            <a:off x="3311676" y="4064156"/>
            <a:ext cx="32052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4800" dirty="0">
                <a:solidFill>
                  <a:schemeClr val="bg1"/>
                </a:solidFill>
              </a:rPr>
              <a:t>@</a:t>
            </a:r>
            <a:r>
              <a:rPr lang="en-ZA" sz="4800" dirty="0" err="1">
                <a:solidFill>
                  <a:schemeClr val="bg1"/>
                </a:solidFill>
              </a:rPr>
              <a:t>josempita</a:t>
            </a:r>
            <a:endParaRPr lang="en-ZA" sz="4800" dirty="0">
              <a:solidFill>
                <a:schemeClr val="bg1"/>
              </a:solidFill>
            </a:endParaRPr>
          </a:p>
        </p:txBody>
      </p:sp>
      <p:pic>
        <p:nvPicPr>
          <p:cNvPr id="1034" name="Picture 10" descr="History of Gmail - Wikipedia">
            <a:extLst>
              <a:ext uri="{FF2B5EF4-FFF2-40B4-BE49-F238E27FC236}">
                <a16:creationId xmlns:a16="http://schemas.microsoft.com/office/drawing/2014/main" id="{A2F18ACB-0CA3-4143-A01F-DF33D4266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965" y="1512712"/>
            <a:ext cx="1004710" cy="73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8ADAD50-0B15-4BC4-AD9A-BD9923B688E4}"/>
              </a:ext>
            </a:extLst>
          </p:cNvPr>
          <p:cNvSpPr txBox="1"/>
          <p:nvPr/>
        </p:nvSpPr>
        <p:spPr>
          <a:xfrm>
            <a:off x="3311676" y="1435385"/>
            <a:ext cx="57921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4800" dirty="0">
                <a:solidFill>
                  <a:schemeClr val="bg1"/>
                </a:solidFill>
              </a:rPr>
              <a:t>josempita@gmail.com</a:t>
            </a:r>
          </a:p>
        </p:txBody>
      </p:sp>
    </p:spTree>
    <p:extLst>
      <p:ext uri="{BB962C8B-B14F-4D97-AF65-F5344CB8AC3E}">
        <p14:creationId xmlns:p14="http://schemas.microsoft.com/office/powerpoint/2010/main" val="3910733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5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D7B3DDD-F768-4000-91CC-5E5F1E19EDBF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5681362" y="1684019"/>
            <a:ext cx="13374" cy="1463041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55CF3792-B0CD-4DA7-B1FB-776F909836DA}"/>
              </a:ext>
            </a:extLst>
          </p:cNvPr>
          <p:cNvSpPr/>
          <p:nvPr/>
        </p:nvSpPr>
        <p:spPr>
          <a:xfrm>
            <a:off x="5434359" y="1072746"/>
            <a:ext cx="505521" cy="501806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3AEE063D-188D-4AE9-9719-F3E597460666}"/>
              </a:ext>
            </a:extLst>
          </p:cNvPr>
          <p:cNvSpPr/>
          <p:nvPr/>
        </p:nvSpPr>
        <p:spPr>
          <a:xfrm>
            <a:off x="5321362" y="963278"/>
            <a:ext cx="720000" cy="720741"/>
          </a:xfrm>
          <a:prstGeom prst="flowChartConnector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195F7F-9654-46D1-B1E8-6DD3E71509F1}"/>
              </a:ext>
            </a:extLst>
          </p:cNvPr>
          <p:cNvCxnSpPr/>
          <p:nvPr/>
        </p:nvCxnSpPr>
        <p:spPr>
          <a:xfrm>
            <a:off x="6060494" y="1684019"/>
            <a:ext cx="881326" cy="87630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C23DAA-C83B-4451-934C-C1A5B27BA2E1}"/>
              </a:ext>
            </a:extLst>
          </p:cNvPr>
          <p:cNvCxnSpPr>
            <a:cxnSpLocks/>
          </p:cNvCxnSpPr>
          <p:nvPr/>
        </p:nvCxnSpPr>
        <p:spPr>
          <a:xfrm>
            <a:off x="6934200" y="2560320"/>
            <a:ext cx="2202180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E836C9-6C17-4D40-BDC6-AD4C607FA72F}"/>
              </a:ext>
            </a:extLst>
          </p:cNvPr>
          <p:cNvCxnSpPr>
            <a:cxnSpLocks/>
          </p:cNvCxnSpPr>
          <p:nvPr/>
        </p:nvCxnSpPr>
        <p:spPr>
          <a:xfrm flipH="1">
            <a:off x="5204552" y="3147060"/>
            <a:ext cx="965138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127BE04D-FD7F-405F-9B38-9B02DC11672E}"/>
              </a:ext>
            </a:extLst>
          </p:cNvPr>
          <p:cNvSpPr/>
          <p:nvPr/>
        </p:nvSpPr>
        <p:spPr>
          <a:xfrm>
            <a:off x="9121140" y="2453641"/>
            <a:ext cx="251457" cy="21335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21376E-1036-4EB5-B4E6-D2CF5F05A3CF}"/>
              </a:ext>
            </a:extLst>
          </p:cNvPr>
          <p:cNvSpPr txBox="1"/>
          <p:nvPr/>
        </p:nvSpPr>
        <p:spPr>
          <a:xfrm>
            <a:off x="6934200" y="1646098"/>
            <a:ext cx="30147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Impact" panose="020B0806030902050204" pitchFamily="34" charset="0"/>
              </a:rPr>
              <a:t>ALCHEMY</a:t>
            </a:r>
            <a:endParaRPr lang="en-ZA" sz="4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395ED2C-6395-4535-BA3F-9067478D137F}"/>
              </a:ext>
            </a:extLst>
          </p:cNvPr>
          <p:cNvGrpSpPr/>
          <p:nvPr/>
        </p:nvGrpSpPr>
        <p:grpSpPr>
          <a:xfrm>
            <a:off x="9335772" y="1506525"/>
            <a:ext cx="3513333" cy="981119"/>
            <a:chOff x="9335772" y="1506526"/>
            <a:chExt cx="3513333" cy="978360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720D502-1676-4EC8-9A67-D2728861F9A0}"/>
                </a:ext>
              </a:extLst>
            </p:cNvPr>
            <p:cNvCxnSpPr>
              <a:cxnSpLocks/>
              <a:stCxn id="25" idx="7"/>
              <a:endCxn id="33" idx="3"/>
            </p:cNvCxnSpPr>
            <p:nvPr/>
          </p:nvCxnSpPr>
          <p:spPr>
            <a:xfrm flipV="1">
              <a:off x="9335772" y="1737359"/>
              <a:ext cx="794441" cy="7475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lowchart: Delay 32">
              <a:extLst>
                <a:ext uri="{FF2B5EF4-FFF2-40B4-BE49-F238E27FC236}">
                  <a16:creationId xmlns:a16="http://schemas.microsoft.com/office/drawing/2014/main" id="{47AD7975-7CCD-424A-8D6E-2E91A12967C3}"/>
                </a:ext>
              </a:extLst>
            </p:cNvPr>
            <p:cNvSpPr/>
            <p:nvPr/>
          </p:nvSpPr>
          <p:spPr>
            <a:xfrm flipH="1">
              <a:off x="10130213" y="1617855"/>
              <a:ext cx="139756" cy="239008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BFC46F7-C847-42DC-A6A8-099946224706}"/>
                </a:ext>
              </a:extLst>
            </p:cNvPr>
            <p:cNvSpPr txBox="1"/>
            <p:nvPr/>
          </p:nvSpPr>
          <p:spPr>
            <a:xfrm>
              <a:off x="10269969" y="1506526"/>
              <a:ext cx="25791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TRADING</a:t>
              </a:r>
              <a:endParaRPr lang="en-ZA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904AA7E-4BF7-4DC0-A26F-A075903F39CB}"/>
              </a:ext>
            </a:extLst>
          </p:cNvPr>
          <p:cNvGrpSpPr/>
          <p:nvPr/>
        </p:nvGrpSpPr>
        <p:grpSpPr>
          <a:xfrm>
            <a:off x="9372597" y="2148895"/>
            <a:ext cx="3476508" cy="461665"/>
            <a:chOff x="9372597" y="2148895"/>
            <a:chExt cx="3476508" cy="461665"/>
          </a:xfrm>
        </p:grpSpPr>
        <p:sp>
          <p:nvSpPr>
            <p:cNvPr id="35" name="Flowchart: Delay 34">
              <a:extLst>
                <a:ext uri="{FF2B5EF4-FFF2-40B4-BE49-F238E27FC236}">
                  <a16:creationId xmlns:a16="http://schemas.microsoft.com/office/drawing/2014/main" id="{8510A2AB-18BC-4EB6-A0AC-E25B57FE1A26}"/>
                </a:ext>
              </a:extLst>
            </p:cNvPr>
            <p:cNvSpPr/>
            <p:nvPr/>
          </p:nvSpPr>
          <p:spPr>
            <a:xfrm flipH="1">
              <a:off x="10130213" y="2260224"/>
              <a:ext cx="139756" cy="239008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D478115-E253-46DB-A040-8F7E0D7FB954}"/>
                </a:ext>
              </a:extLst>
            </p:cNvPr>
            <p:cNvSpPr txBox="1"/>
            <p:nvPr/>
          </p:nvSpPr>
          <p:spPr>
            <a:xfrm>
              <a:off x="10269969" y="2148895"/>
              <a:ext cx="25791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REPORTING</a:t>
              </a:r>
              <a:endParaRPr lang="en-ZA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5E1BC63-FDF6-4261-A5C0-44A18BFFA5A5}"/>
                </a:ext>
              </a:extLst>
            </p:cNvPr>
            <p:cNvCxnSpPr>
              <a:cxnSpLocks/>
              <a:stCxn id="25" idx="6"/>
              <a:endCxn id="35" idx="3"/>
            </p:cNvCxnSpPr>
            <p:nvPr/>
          </p:nvCxnSpPr>
          <p:spPr>
            <a:xfrm flipV="1">
              <a:off x="9372597" y="2379728"/>
              <a:ext cx="757616" cy="1805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CF8C6DC-82BC-4800-94C3-232E67A1C7F1}"/>
              </a:ext>
            </a:extLst>
          </p:cNvPr>
          <p:cNvGrpSpPr/>
          <p:nvPr/>
        </p:nvGrpSpPr>
        <p:grpSpPr>
          <a:xfrm>
            <a:off x="9335772" y="2635753"/>
            <a:ext cx="3513333" cy="722969"/>
            <a:chOff x="9335772" y="2635753"/>
            <a:chExt cx="3513333" cy="722969"/>
          </a:xfrm>
        </p:grpSpPr>
        <p:sp>
          <p:nvSpPr>
            <p:cNvPr id="38" name="Flowchart: Delay 37">
              <a:extLst>
                <a:ext uri="{FF2B5EF4-FFF2-40B4-BE49-F238E27FC236}">
                  <a16:creationId xmlns:a16="http://schemas.microsoft.com/office/drawing/2014/main" id="{A7ED2BF6-C1F0-454E-95FA-2D35129B13BC}"/>
                </a:ext>
              </a:extLst>
            </p:cNvPr>
            <p:cNvSpPr/>
            <p:nvPr/>
          </p:nvSpPr>
          <p:spPr>
            <a:xfrm flipH="1">
              <a:off x="10130213" y="3008386"/>
              <a:ext cx="139756" cy="239008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7FADBB-511D-4598-9F0F-F5E32848A205}"/>
                </a:ext>
              </a:extLst>
            </p:cNvPr>
            <p:cNvSpPr txBox="1"/>
            <p:nvPr/>
          </p:nvSpPr>
          <p:spPr>
            <a:xfrm>
              <a:off x="10269969" y="2897057"/>
              <a:ext cx="25791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SENSITIVITIES</a:t>
              </a:r>
              <a:endParaRPr lang="en-ZA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E951867-3352-4058-9619-605CABA8C020}"/>
                </a:ext>
              </a:extLst>
            </p:cNvPr>
            <p:cNvCxnSpPr>
              <a:cxnSpLocks/>
              <a:stCxn id="25" idx="5"/>
            </p:cNvCxnSpPr>
            <p:nvPr/>
          </p:nvCxnSpPr>
          <p:spPr>
            <a:xfrm>
              <a:off x="9335772" y="2635753"/>
              <a:ext cx="817301" cy="46353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439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5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D7B3DDD-F768-4000-91CC-5E5F1E19EDBF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5681367" y="1684019"/>
            <a:ext cx="13374" cy="1463041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55CF3792-B0CD-4DA7-B1FB-776F909836DA}"/>
              </a:ext>
            </a:extLst>
          </p:cNvPr>
          <p:cNvSpPr/>
          <p:nvPr/>
        </p:nvSpPr>
        <p:spPr>
          <a:xfrm>
            <a:off x="5434359" y="1072746"/>
            <a:ext cx="505521" cy="504000"/>
          </a:xfrm>
          <a:prstGeom prst="flowChartConnector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3AEE063D-188D-4AE9-9719-F3E597460666}"/>
              </a:ext>
            </a:extLst>
          </p:cNvPr>
          <p:cNvSpPr/>
          <p:nvPr/>
        </p:nvSpPr>
        <p:spPr>
          <a:xfrm>
            <a:off x="5321367" y="963278"/>
            <a:ext cx="720000" cy="720741"/>
          </a:xfrm>
          <a:prstGeom prst="flowChartConnector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195F7F-9654-46D1-B1E8-6DD3E71509F1}"/>
              </a:ext>
            </a:extLst>
          </p:cNvPr>
          <p:cNvCxnSpPr/>
          <p:nvPr/>
        </p:nvCxnSpPr>
        <p:spPr>
          <a:xfrm>
            <a:off x="6060494" y="1684019"/>
            <a:ext cx="881326" cy="87630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C23DAA-C83B-4451-934C-C1A5B27BA2E1}"/>
              </a:ext>
            </a:extLst>
          </p:cNvPr>
          <p:cNvCxnSpPr>
            <a:cxnSpLocks/>
          </p:cNvCxnSpPr>
          <p:nvPr/>
        </p:nvCxnSpPr>
        <p:spPr>
          <a:xfrm>
            <a:off x="6934200" y="2560320"/>
            <a:ext cx="27784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E836C9-6C17-4D40-BDC6-AD4C607FA72F}"/>
              </a:ext>
            </a:extLst>
          </p:cNvPr>
          <p:cNvCxnSpPr>
            <a:cxnSpLocks/>
          </p:cNvCxnSpPr>
          <p:nvPr/>
        </p:nvCxnSpPr>
        <p:spPr>
          <a:xfrm flipH="1">
            <a:off x="5204552" y="3147060"/>
            <a:ext cx="965138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5B42A69-D348-4A67-AF06-CF59D979BB08}"/>
              </a:ext>
            </a:extLst>
          </p:cNvPr>
          <p:cNvSpPr txBox="1"/>
          <p:nvPr/>
        </p:nvSpPr>
        <p:spPr>
          <a:xfrm>
            <a:off x="6934200" y="1646098"/>
            <a:ext cx="30147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Impact" panose="020B0806030902050204" pitchFamily="34" charset="0"/>
              </a:rPr>
              <a:t>MONOLITHIC</a:t>
            </a:r>
            <a:endParaRPr lang="en-ZA" sz="4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84804166-A2F0-472F-82E0-A4F5F44E43B0}"/>
              </a:ext>
            </a:extLst>
          </p:cNvPr>
          <p:cNvSpPr/>
          <p:nvPr/>
        </p:nvSpPr>
        <p:spPr>
          <a:xfrm>
            <a:off x="9697451" y="2453640"/>
            <a:ext cx="251457" cy="21335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FABCB2-86BB-4E7D-BEB5-B95D3F75E778}"/>
              </a:ext>
            </a:extLst>
          </p:cNvPr>
          <p:cNvSpPr txBox="1"/>
          <p:nvPr/>
        </p:nvSpPr>
        <p:spPr>
          <a:xfrm>
            <a:off x="6941820" y="2751559"/>
            <a:ext cx="30147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Impact" panose="020B0806030902050204" pitchFamily="34" charset="0"/>
              </a:rPr>
              <a:t>APPLICATION</a:t>
            </a:r>
            <a:endParaRPr lang="en-ZA" sz="4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95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ectangle 175">
            <a:extLst>
              <a:ext uri="{FF2B5EF4-FFF2-40B4-BE49-F238E27FC236}">
                <a16:creationId xmlns:a16="http://schemas.microsoft.com/office/drawing/2014/main" id="{6E06DFF7-EC49-4D3A-ADD4-2EF10042CABB}"/>
              </a:ext>
            </a:extLst>
          </p:cNvPr>
          <p:cNvSpPr/>
          <p:nvPr/>
        </p:nvSpPr>
        <p:spPr>
          <a:xfrm>
            <a:off x="3472539" y="4693298"/>
            <a:ext cx="4466253" cy="2037187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8" name="Flowchart: Process 77">
            <a:extLst>
              <a:ext uri="{FF2B5EF4-FFF2-40B4-BE49-F238E27FC236}">
                <a16:creationId xmlns:a16="http://schemas.microsoft.com/office/drawing/2014/main" id="{8ACD3828-DC61-4FBF-8F3A-BFCE6459BF74}"/>
              </a:ext>
            </a:extLst>
          </p:cNvPr>
          <p:cNvSpPr/>
          <p:nvPr/>
        </p:nvSpPr>
        <p:spPr>
          <a:xfrm>
            <a:off x="223935" y="195943"/>
            <a:ext cx="2146041" cy="653454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9" name="Flowchart: Process 78">
            <a:extLst>
              <a:ext uri="{FF2B5EF4-FFF2-40B4-BE49-F238E27FC236}">
                <a16:creationId xmlns:a16="http://schemas.microsoft.com/office/drawing/2014/main" id="{006FFA13-45BC-4905-A602-A493C6A8A7B3}"/>
              </a:ext>
            </a:extLst>
          </p:cNvPr>
          <p:cNvSpPr/>
          <p:nvPr/>
        </p:nvSpPr>
        <p:spPr>
          <a:xfrm>
            <a:off x="2522376" y="195942"/>
            <a:ext cx="789991" cy="653454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0" name="Flowchart: Process 79">
            <a:extLst>
              <a:ext uri="{FF2B5EF4-FFF2-40B4-BE49-F238E27FC236}">
                <a16:creationId xmlns:a16="http://schemas.microsoft.com/office/drawing/2014/main" id="{CF2EACFB-F919-4426-9F8F-B95C73C2F82E}"/>
              </a:ext>
            </a:extLst>
          </p:cNvPr>
          <p:cNvSpPr/>
          <p:nvPr/>
        </p:nvSpPr>
        <p:spPr>
          <a:xfrm>
            <a:off x="3464767" y="195941"/>
            <a:ext cx="4466253" cy="4418838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1" name="Flowchart: Process 80">
            <a:extLst>
              <a:ext uri="{FF2B5EF4-FFF2-40B4-BE49-F238E27FC236}">
                <a16:creationId xmlns:a16="http://schemas.microsoft.com/office/drawing/2014/main" id="{C0A282F9-AD02-45E7-81DF-B4669CE3E185}"/>
              </a:ext>
            </a:extLst>
          </p:cNvPr>
          <p:cNvSpPr/>
          <p:nvPr/>
        </p:nvSpPr>
        <p:spPr>
          <a:xfrm>
            <a:off x="8083421" y="195941"/>
            <a:ext cx="1937658" cy="653454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/>
          </a:p>
        </p:txBody>
      </p:sp>
      <p:sp>
        <p:nvSpPr>
          <p:cNvPr id="82" name="Flowchart: Process 81">
            <a:extLst>
              <a:ext uri="{FF2B5EF4-FFF2-40B4-BE49-F238E27FC236}">
                <a16:creationId xmlns:a16="http://schemas.microsoft.com/office/drawing/2014/main" id="{292AD7A7-86F4-495B-88C4-4AFFBC39840A}"/>
              </a:ext>
            </a:extLst>
          </p:cNvPr>
          <p:cNvSpPr/>
          <p:nvPr/>
        </p:nvSpPr>
        <p:spPr>
          <a:xfrm>
            <a:off x="10173480" y="195942"/>
            <a:ext cx="1937658" cy="699798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1</a:t>
            </a:r>
            <a:endParaRPr lang="en-ZA" dirty="0"/>
          </a:p>
        </p:txBody>
      </p:sp>
      <p:sp>
        <p:nvSpPr>
          <p:cNvPr id="83" name="Flowchart: Process 82">
            <a:extLst>
              <a:ext uri="{FF2B5EF4-FFF2-40B4-BE49-F238E27FC236}">
                <a16:creationId xmlns:a16="http://schemas.microsoft.com/office/drawing/2014/main" id="{86766AAF-5BF1-4273-A9AC-1FB5EA1C52A8}"/>
              </a:ext>
            </a:extLst>
          </p:cNvPr>
          <p:cNvSpPr/>
          <p:nvPr/>
        </p:nvSpPr>
        <p:spPr>
          <a:xfrm>
            <a:off x="10173480" y="1029477"/>
            <a:ext cx="1937658" cy="699798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Node 2</a:t>
            </a:r>
            <a:endParaRPr lang="en-ZA" dirty="0"/>
          </a:p>
        </p:txBody>
      </p:sp>
      <p:sp>
        <p:nvSpPr>
          <p:cNvPr id="84" name="Flowchart: Process 83">
            <a:extLst>
              <a:ext uri="{FF2B5EF4-FFF2-40B4-BE49-F238E27FC236}">
                <a16:creationId xmlns:a16="http://schemas.microsoft.com/office/drawing/2014/main" id="{D316CE62-1FA9-4728-8154-449E85988EC9}"/>
              </a:ext>
            </a:extLst>
          </p:cNvPr>
          <p:cNvSpPr/>
          <p:nvPr/>
        </p:nvSpPr>
        <p:spPr>
          <a:xfrm>
            <a:off x="10165707" y="1863012"/>
            <a:ext cx="1937658" cy="699798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Node 3</a:t>
            </a:r>
            <a:endParaRPr lang="en-ZA" dirty="0"/>
          </a:p>
        </p:txBody>
      </p:sp>
      <p:sp>
        <p:nvSpPr>
          <p:cNvPr id="85" name="Flowchart: Process 84">
            <a:extLst>
              <a:ext uri="{FF2B5EF4-FFF2-40B4-BE49-F238E27FC236}">
                <a16:creationId xmlns:a16="http://schemas.microsoft.com/office/drawing/2014/main" id="{508751BB-8C7F-4948-91D3-FEC623EAFD64}"/>
              </a:ext>
            </a:extLst>
          </p:cNvPr>
          <p:cNvSpPr/>
          <p:nvPr/>
        </p:nvSpPr>
        <p:spPr>
          <a:xfrm>
            <a:off x="10165707" y="2696547"/>
            <a:ext cx="1937658" cy="699798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Node 4</a:t>
            </a:r>
            <a:endParaRPr lang="en-ZA" dirty="0"/>
          </a:p>
        </p:txBody>
      </p:sp>
      <p:sp>
        <p:nvSpPr>
          <p:cNvPr id="86" name="Flowchart: Process 85">
            <a:extLst>
              <a:ext uri="{FF2B5EF4-FFF2-40B4-BE49-F238E27FC236}">
                <a16:creationId xmlns:a16="http://schemas.microsoft.com/office/drawing/2014/main" id="{7D2D2CC9-6264-4842-BFA3-0BAF21F0B85A}"/>
              </a:ext>
            </a:extLst>
          </p:cNvPr>
          <p:cNvSpPr/>
          <p:nvPr/>
        </p:nvSpPr>
        <p:spPr>
          <a:xfrm>
            <a:off x="10165707" y="3530082"/>
            <a:ext cx="1937658" cy="699798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Node 5</a:t>
            </a:r>
            <a:endParaRPr lang="en-ZA" dirty="0"/>
          </a:p>
        </p:txBody>
      </p:sp>
      <p:sp>
        <p:nvSpPr>
          <p:cNvPr id="87" name="Flowchart: Process 86">
            <a:extLst>
              <a:ext uri="{FF2B5EF4-FFF2-40B4-BE49-F238E27FC236}">
                <a16:creationId xmlns:a16="http://schemas.microsoft.com/office/drawing/2014/main" id="{DCCF2F3E-E7F4-48D8-AC85-813CFBD0FE12}"/>
              </a:ext>
            </a:extLst>
          </p:cNvPr>
          <p:cNvSpPr/>
          <p:nvPr/>
        </p:nvSpPr>
        <p:spPr>
          <a:xfrm>
            <a:off x="10173480" y="4363617"/>
            <a:ext cx="1937658" cy="699798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Node 6</a:t>
            </a:r>
            <a:endParaRPr lang="en-ZA" dirty="0"/>
          </a:p>
        </p:txBody>
      </p:sp>
      <p:sp>
        <p:nvSpPr>
          <p:cNvPr id="88" name="Flowchart: Process 87">
            <a:extLst>
              <a:ext uri="{FF2B5EF4-FFF2-40B4-BE49-F238E27FC236}">
                <a16:creationId xmlns:a16="http://schemas.microsoft.com/office/drawing/2014/main" id="{5CE511CC-CA24-4B2B-A7AA-74C55184A44F}"/>
              </a:ext>
            </a:extLst>
          </p:cNvPr>
          <p:cNvSpPr/>
          <p:nvPr/>
        </p:nvSpPr>
        <p:spPr>
          <a:xfrm>
            <a:off x="10173480" y="5197152"/>
            <a:ext cx="1937658" cy="699798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Node 7</a:t>
            </a:r>
            <a:endParaRPr lang="en-ZA" dirty="0"/>
          </a:p>
        </p:txBody>
      </p:sp>
      <p:sp>
        <p:nvSpPr>
          <p:cNvPr id="89" name="Flowchart: Process 88">
            <a:extLst>
              <a:ext uri="{FF2B5EF4-FFF2-40B4-BE49-F238E27FC236}">
                <a16:creationId xmlns:a16="http://schemas.microsoft.com/office/drawing/2014/main" id="{7467DF77-9792-42A8-B788-BA7665F5C210}"/>
              </a:ext>
            </a:extLst>
          </p:cNvPr>
          <p:cNvSpPr/>
          <p:nvPr/>
        </p:nvSpPr>
        <p:spPr>
          <a:xfrm>
            <a:off x="10165707" y="6030687"/>
            <a:ext cx="1937658" cy="699798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Node 8</a:t>
            </a:r>
            <a:endParaRPr lang="en-ZA" dirty="0"/>
          </a:p>
        </p:txBody>
      </p:sp>
      <p:sp>
        <p:nvSpPr>
          <p:cNvPr id="90" name="Freeform 26">
            <a:extLst>
              <a:ext uri="{FF2B5EF4-FFF2-40B4-BE49-F238E27FC236}">
                <a16:creationId xmlns:a16="http://schemas.microsoft.com/office/drawing/2014/main" id="{9E4B6837-9A9B-415F-BF5D-DD0B6882572E}"/>
              </a:ext>
            </a:extLst>
          </p:cNvPr>
          <p:cNvSpPr/>
          <p:nvPr/>
        </p:nvSpPr>
        <p:spPr>
          <a:xfrm>
            <a:off x="3464768" y="4810401"/>
            <a:ext cx="1636324" cy="277330"/>
          </a:xfrm>
          <a:custGeom>
            <a:avLst/>
            <a:gdLst>
              <a:gd name="connsiteX0" fmla="*/ 0 w 1120013"/>
              <a:gd name="connsiteY0" fmla="*/ 0 h 224002"/>
              <a:gd name="connsiteX1" fmla="*/ 1120013 w 1120013"/>
              <a:gd name="connsiteY1" fmla="*/ 0 h 224002"/>
              <a:gd name="connsiteX2" fmla="*/ 1120013 w 1120013"/>
              <a:gd name="connsiteY2" fmla="*/ 224002 h 224002"/>
              <a:gd name="connsiteX3" fmla="*/ 0 w 1120013"/>
              <a:gd name="connsiteY3" fmla="*/ 224002 h 224002"/>
              <a:gd name="connsiteX4" fmla="*/ 0 w 1120013"/>
              <a:gd name="connsiteY4" fmla="*/ 0 h 224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0013" h="224002">
                <a:moveTo>
                  <a:pt x="0" y="0"/>
                </a:moveTo>
                <a:lnTo>
                  <a:pt x="1120013" y="0"/>
                </a:lnTo>
                <a:lnTo>
                  <a:pt x="1120013" y="224002"/>
                </a:lnTo>
                <a:lnTo>
                  <a:pt x="0" y="22400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400" tIns="25400" rIns="25400" bIns="25400" numCol="1" spcCol="127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kern="1200" dirty="0"/>
              <a:t>SQL Server 2016 R2</a:t>
            </a:r>
          </a:p>
        </p:txBody>
      </p:sp>
      <p:sp>
        <p:nvSpPr>
          <p:cNvPr id="91" name="Freeform 30">
            <a:extLst>
              <a:ext uri="{FF2B5EF4-FFF2-40B4-BE49-F238E27FC236}">
                <a16:creationId xmlns:a16="http://schemas.microsoft.com/office/drawing/2014/main" id="{073CEDF1-4ADF-4859-AE02-2537D6A37E6C}"/>
              </a:ext>
            </a:extLst>
          </p:cNvPr>
          <p:cNvSpPr/>
          <p:nvPr/>
        </p:nvSpPr>
        <p:spPr>
          <a:xfrm>
            <a:off x="5227186" y="5431963"/>
            <a:ext cx="916222" cy="266762"/>
          </a:xfrm>
          <a:custGeom>
            <a:avLst/>
            <a:gdLst>
              <a:gd name="connsiteX0" fmla="*/ 0 w 1120013"/>
              <a:gd name="connsiteY0" fmla="*/ 0 h 224002"/>
              <a:gd name="connsiteX1" fmla="*/ 1120013 w 1120013"/>
              <a:gd name="connsiteY1" fmla="*/ 0 h 224002"/>
              <a:gd name="connsiteX2" fmla="*/ 1120013 w 1120013"/>
              <a:gd name="connsiteY2" fmla="*/ 224002 h 224002"/>
              <a:gd name="connsiteX3" fmla="*/ 0 w 1120013"/>
              <a:gd name="connsiteY3" fmla="*/ 224002 h 224002"/>
              <a:gd name="connsiteX4" fmla="*/ 0 w 1120013"/>
              <a:gd name="connsiteY4" fmla="*/ 0 h 224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0013" h="224002">
                <a:moveTo>
                  <a:pt x="0" y="0"/>
                </a:moveTo>
                <a:lnTo>
                  <a:pt x="1120013" y="0"/>
                </a:lnTo>
                <a:lnTo>
                  <a:pt x="1120013" y="224002"/>
                </a:lnTo>
                <a:lnTo>
                  <a:pt x="0" y="22400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400" tIns="25400" rIns="25400" bIns="25400" numCol="1" spcCol="127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kern="1200" dirty="0"/>
              <a:t>SAN</a:t>
            </a:r>
          </a:p>
        </p:txBody>
      </p:sp>
      <p:sp>
        <p:nvSpPr>
          <p:cNvPr id="92" name="Cylinder 91">
            <a:extLst>
              <a:ext uri="{FF2B5EF4-FFF2-40B4-BE49-F238E27FC236}">
                <a16:creationId xmlns:a16="http://schemas.microsoft.com/office/drawing/2014/main" id="{B4D19626-3323-430B-9565-969330442A7E}"/>
              </a:ext>
            </a:extLst>
          </p:cNvPr>
          <p:cNvSpPr/>
          <p:nvPr/>
        </p:nvSpPr>
        <p:spPr>
          <a:xfrm>
            <a:off x="3472540" y="6132633"/>
            <a:ext cx="1636324" cy="5468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3" name="Cylinder 92">
            <a:extLst>
              <a:ext uri="{FF2B5EF4-FFF2-40B4-BE49-F238E27FC236}">
                <a16:creationId xmlns:a16="http://schemas.microsoft.com/office/drawing/2014/main" id="{AFB5C8B8-F8AF-4B1C-B93F-12C71CCAD5F7}"/>
              </a:ext>
            </a:extLst>
          </p:cNvPr>
          <p:cNvSpPr/>
          <p:nvPr/>
        </p:nvSpPr>
        <p:spPr>
          <a:xfrm>
            <a:off x="3472540" y="5825836"/>
            <a:ext cx="1636324" cy="5468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4" name="Cylinder 93">
            <a:extLst>
              <a:ext uri="{FF2B5EF4-FFF2-40B4-BE49-F238E27FC236}">
                <a16:creationId xmlns:a16="http://schemas.microsoft.com/office/drawing/2014/main" id="{3A126B4E-63F2-4C3F-8C56-D88C431088FD}"/>
              </a:ext>
            </a:extLst>
          </p:cNvPr>
          <p:cNvSpPr/>
          <p:nvPr/>
        </p:nvSpPr>
        <p:spPr>
          <a:xfrm>
            <a:off x="3472539" y="5526761"/>
            <a:ext cx="1636324" cy="5468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5" name="Flowchart: Connector 94">
            <a:extLst>
              <a:ext uri="{FF2B5EF4-FFF2-40B4-BE49-F238E27FC236}">
                <a16:creationId xmlns:a16="http://schemas.microsoft.com/office/drawing/2014/main" id="{EF066BD2-03CB-4F33-AA4A-D0BF7DF05E9E}"/>
              </a:ext>
            </a:extLst>
          </p:cNvPr>
          <p:cNvSpPr/>
          <p:nvPr/>
        </p:nvSpPr>
        <p:spPr>
          <a:xfrm>
            <a:off x="5173134" y="5765634"/>
            <a:ext cx="1065064" cy="8536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6" name="Freeform 26">
            <a:extLst>
              <a:ext uri="{FF2B5EF4-FFF2-40B4-BE49-F238E27FC236}">
                <a16:creationId xmlns:a16="http://schemas.microsoft.com/office/drawing/2014/main" id="{8D210BED-6E9E-488D-84C6-2087FB8FC127}"/>
              </a:ext>
            </a:extLst>
          </p:cNvPr>
          <p:cNvSpPr/>
          <p:nvPr/>
        </p:nvSpPr>
        <p:spPr>
          <a:xfrm>
            <a:off x="6264977" y="5413659"/>
            <a:ext cx="1636324" cy="266762"/>
          </a:xfrm>
          <a:custGeom>
            <a:avLst/>
            <a:gdLst>
              <a:gd name="connsiteX0" fmla="*/ 0 w 1120013"/>
              <a:gd name="connsiteY0" fmla="*/ 0 h 224002"/>
              <a:gd name="connsiteX1" fmla="*/ 1120013 w 1120013"/>
              <a:gd name="connsiteY1" fmla="*/ 0 h 224002"/>
              <a:gd name="connsiteX2" fmla="*/ 1120013 w 1120013"/>
              <a:gd name="connsiteY2" fmla="*/ 224002 h 224002"/>
              <a:gd name="connsiteX3" fmla="*/ 0 w 1120013"/>
              <a:gd name="connsiteY3" fmla="*/ 224002 h 224002"/>
              <a:gd name="connsiteX4" fmla="*/ 0 w 1120013"/>
              <a:gd name="connsiteY4" fmla="*/ 0 h 224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0013" h="224002">
                <a:moveTo>
                  <a:pt x="0" y="0"/>
                </a:moveTo>
                <a:lnTo>
                  <a:pt x="1120013" y="0"/>
                </a:lnTo>
                <a:lnTo>
                  <a:pt x="1120013" y="224002"/>
                </a:lnTo>
                <a:lnTo>
                  <a:pt x="0" y="22400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5400" tIns="25400" rIns="25400" bIns="25400" numCol="1" spcCol="127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kern="1200" dirty="0"/>
              <a:t>SQL Warehouse</a:t>
            </a:r>
          </a:p>
        </p:txBody>
      </p:sp>
      <p:sp>
        <p:nvSpPr>
          <p:cNvPr id="97" name="Cylinder 96">
            <a:extLst>
              <a:ext uri="{FF2B5EF4-FFF2-40B4-BE49-F238E27FC236}">
                <a16:creationId xmlns:a16="http://schemas.microsoft.com/office/drawing/2014/main" id="{422B7E5A-F340-4919-A272-B80FD929B280}"/>
              </a:ext>
            </a:extLst>
          </p:cNvPr>
          <p:cNvSpPr/>
          <p:nvPr/>
        </p:nvSpPr>
        <p:spPr>
          <a:xfrm>
            <a:off x="6302469" y="6275814"/>
            <a:ext cx="1636324" cy="4101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8" name="Cylinder 97">
            <a:extLst>
              <a:ext uri="{FF2B5EF4-FFF2-40B4-BE49-F238E27FC236}">
                <a16:creationId xmlns:a16="http://schemas.microsoft.com/office/drawing/2014/main" id="{81157CC2-0C35-429D-B924-F2922556EBED}"/>
              </a:ext>
            </a:extLst>
          </p:cNvPr>
          <p:cNvSpPr/>
          <p:nvPr/>
        </p:nvSpPr>
        <p:spPr>
          <a:xfrm>
            <a:off x="6302469" y="6017558"/>
            <a:ext cx="1636324" cy="4101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9" name="Cylinder 98">
            <a:extLst>
              <a:ext uri="{FF2B5EF4-FFF2-40B4-BE49-F238E27FC236}">
                <a16:creationId xmlns:a16="http://schemas.microsoft.com/office/drawing/2014/main" id="{631D81C3-3792-450C-BCBF-5EEF1416CF33}"/>
              </a:ext>
            </a:extLst>
          </p:cNvPr>
          <p:cNvSpPr/>
          <p:nvPr/>
        </p:nvSpPr>
        <p:spPr>
          <a:xfrm>
            <a:off x="6302469" y="5752912"/>
            <a:ext cx="1636324" cy="4101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0" name="Rectangle: Single Corner Rounded 99">
            <a:extLst>
              <a:ext uri="{FF2B5EF4-FFF2-40B4-BE49-F238E27FC236}">
                <a16:creationId xmlns:a16="http://schemas.microsoft.com/office/drawing/2014/main" id="{FE19A0E7-2FDC-4A27-874F-F18BAF7EA913}"/>
              </a:ext>
            </a:extLst>
          </p:cNvPr>
          <p:cNvSpPr/>
          <p:nvPr/>
        </p:nvSpPr>
        <p:spPr>
          <a:xfrm>
            <a:off x="5227186" y="4811080"/>
            <a:ext cx="2674115" cy="277781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Long term storage - analytics</a:t>
            </a:r>
            <a:endParaRPr lang="en-ZA" sz="1100" dirty="0"/>
          </a:p>
        </p:txBody>
      </p:sp>
      <p:sp>
        <p:nvSpPr>
          <p:cNvPr id="101" name="Cylinder 100">
            <a:extLst>
              <a:ext uri="{FF2B5EF4-FFF2-40B4-BE49-F238E27FC236}">
                <a16:creationId xmlns:a16="http://schemas.microsoft.com/office/drawing/2014/main" id="{EF9353F6-9C31-4D51-A9C1-F30A66F93629}"/>
              </a:ext>
            </a:extLst>
          </p:cNvPr>
          <p:cNvSpPr/>
          <p:nvPr/>
        </p:nvSpPr>
        <p:spPr>
          <a:xfrm>
            <a:off x="3474048" y="5194967"/>
            <a:ext cx="1636324" cy="5468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3" name="Arrow: Left-Right 102">
            <a:extLst>
              <a:ext uri="{FF2B5EF4-FFF2-40B4-BE49-F238E27FC236}">
                <a16:creationId xmlns:a16="http://schemas.microsoft.com/office/drawing/2014/main" id="{AFA0D36E-D51E-4CF8-97AC-51F04BD12D10}"/>
              </a:ext>
            </a:extLst>
          </p:cNvPr>
          <p:cNvSpPr/>
          <p:nvPr/>
        </p:nvSpPr>
        <p:spPr>
          <a:xfrm>
            <a:off x="1823240" y="653424"/>
            <a:ext cx="1113624" cy="484632"/>
          </a:xfrm>
          <a:prstGeom prst="left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HTTPS</a:t>
            </a:r>
            <a:endParaRPr lang="en-ZA" dirty="0"/>
          </a:p>
        </p:txBody>
      </p:sp>
      <p:sp>
        <p:nvSpPr>
          <p:cNvPr id="104" name="Arrow: Left-Right 103">
            <a:extLst>
              <a:ext uri="{FF2B5EF4-FFF2-40B4-BE49-F238E27FC236}">
                <a16:creationId xmlns:a16="http://schemas.microsoft.com/office/drawing/2014/main" id="{958C8C58-C445-4A14-8ACC-503D6B8F266A}"/>
              </a:ext>
            </a:extLst>
          </p:cNvPr>
          <p:cNvSpPr/>
          <p:nvPr/>
        </p:nvSpPr>
        <p:spPr>
          <a:xfrm>
            <a:off x="1823240" y="1238422"/>
            <a:ext cx="1110339" cy="484632"/>
          </a:xfrm>
          <a:prstGeom prst="left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REMOTING</a:t>
            </a:r>
            <a:endParaRPr lang="en-ZA" sz="1100" dirty="0"/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728B6C65-929D-47E8-85A9-F5B02564C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54" y="565982"/>
            <a:ext cx="1455286" cy="1297030"/>
          </a:xfrm>
          <a:prstGeom prst="rect">
            <a:avLst/>
          </a:prstGeom>
        </p:spPr>
      </p:pic>
      <p:sp>
        <p:nvSpPr>
          <p:cNvPr id="106" name="Flowchart: Process 105">
            <a:extLst>
              <a:ext uri="{FF2B5EF4-FFF2-40B4-BE49-F238E27FC236}">
                <a16:creationId xmlns:a16="http://schemas.microsoft.com/office/drawing/2014/main" id="{A7CC3D76-427D-4275-9F40-257DD174791B}"/>
              </a:ext>
            </a:extLst>
          </p:cNvPr>
          <p:cNvSpPr/>
          <p:nvPr/>
        </p:nvSpPr>
        <p:spPr>
          <a:xfrm>
            <a:off x="291754" y="195941"/>
            <a:ext cx="1994246" cy="2696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ALCHEMY CLIENTS</a:t>
            </a:r>
            <a:endParaRPr lang="en-ZA" dirty="0"/>
          </a:p>
        </p:txBody>
      </p:sp>
      <p:sp>
        <p:nvSpPr>
          <p:cNvPr id="107" name="Arrow: Left-Right 106">
            <a:extLst>
              <a:ext uri="{FF2B5EF4-FFF2-40B4-BE49-F238E27FC236}">
                <a16:creationId xmlns:a16="http://schemas.microsoft.com/office/drawing/2014/main" id="{91EB1189-CF48-43FF-B957-BE0AE6B5EDC6}"/>
              </a:ext>
            </a:extLst>
          </p:cNvPr>
          <p:cNvSpPr/>
          <p:nvPr/>
        </p:nvSpPr>
        <p:spPr>
          <a:xfrm>
            <a:off x="1823240" y="2973353"/>
            <a:ext cx="1110339" cy="484632"/>
          </a:xfrm>
          <a:prstGeom prst="left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</a:t>
            </a:r>
            <a:endParaRPr lang="en-ZA" dirty="0"/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4EBCA4F6-E123-451A-83F3-F36F89B0E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45" y="2784018"/>
            <a:ext cx="1042720" cy="957605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798481DC-3A9C-4E26-A2C5-98855AAB4F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94" y="4544007"/>
            <a:ext cx="1135227" cy="1135227"/>
          </a:xfrm>
          <a:prstGeom prst="rect">
            <a:avLst/>
          </a:prstGeom>
        </p:spPr>
      </p:pic>
      <p:sp>
        <p:nvSpPr>
          <p:cNvPr id="114" name="Arrow: Left-Right 113">
            <a:extLst>
              <a:ext uri="{FF2B5EF4-FFF2-40B4-BE49-F238E27FC236}">
                <a16:creationId xmlns:a16="http://schemas.microsoft.com/office/drawing/2014/main" id="{E200F487-8D2D-4E60-9F3C-B49ABF0EB371}"/>
              </a:ext>
            </a:extLst>
          </p:cNvPr>
          <p:cNvSpPr/>
          <p:nvPr/>
        </p:nvSpPr>
        <p:spPr>
          <a:xfrm>
            <a:off x="1797486" y="4869304"/>
            <a:ext cx="1135227" cy="484632"/>
          </a:xfrm>
          <a:prstGeom prst="left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SOAP</a:t>
            </a:r>
            <a:endParaRPr lang="en-ZA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CE6D3B7-B031-473A-851C-AB65BBEB62F8}"/>
              </a:ext>
            </a:extLst>
          </p:cNvPr>
          <p:cNvSpPr/>
          <p:nvPr/>
        </p:nvSpPr>
        <p:spPr>
          <a:xfrm>
            <a:off x="3472539" y="195940"/>
            <a:ext cx="4466254" cy="441883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JBOSS</a:t>
            </a:r>
            <a:endParaRPr lang="en-ZA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9B992C00-7488-4F3D-8172-DA10242CA68A}"/>
              </a:ext>
            </a:extLst>
          </p:cNvPr>
          <p:cNvSpPr/>
          <p:nvPr/>
        </p:nvSpPr>
        <p:spPr>
          <a:xfrm>
            <a:off x="3944530" y="3802810"/>
            <a:ext cx="1149217" cy="5120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ZA" sz="1100" dirty="0">
                <a:solidFill>
                  <a:schemeClr val="tx2">
                    <a:lumMod val="75000"/>
                  </a:schemeClr>
                </a:solidFill>
              </a:rPr>
              <a:t>Persistence</a:t>
            </a:r>
          </a:p>
          <a:p>
            <a:pPr algn="ctr"/>
            <a:r>
              <a:rPr lang="en-ZA" sz="1100" dirty="0">
                <a:solidFill>
                  <a:schemeClr val="tx2">
                    <a:lumMod val="75000"/>
                  </a:schemeClr>
                </a:solidFill>
              </a:rPr>
              <a:t>(Hibernate)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AE0FEAE-7388-42BB-8439-2F44F245B374}"/>
              </a:ext>
            </a:extLst>
          </p:cNvPr>
          <p:cNvSpPr/>
          <p:nvPr/>
        </p:nvSpPr>
        <p:spPr>
          <a:xfrm>
            <a:off x="3944530" y="514260"/>
            <a:ext cx="1149216" cy="61206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ZA" sz="1100" dirty="0">
                <a:solidFill>
                  <a:schemeClr val="tx2">
                    <a:lumMod val="75000"/>
                  </a:schemeClr>
                </a:solidFill>
              </a:rPr>
              <a:t>Command Service Interface (Stateless  </a:t>
            </a:r>
            <a:r>
              <a:rPr lang="en-ZA" sz="1050" dirty="0">
                <a:solidFill>
                  <a:schemeClr val="tx2">
                    <a:lumMod val="75000"/>
                  </a:schemeClr>
                </a:solidFill>
              </a:rPr>
              <a:t>EJB</a:t>
            </a:r>
            <a:r>
              <a:rPr lang="en-ZA" sz="11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936F49A-78FE-431C-BA18-866FD7DE0B8E}"/>
              </a:ext>
            </a:extLst>
          </p:cNvPr>
          <p:cNvSpPr/>
          <p:nvPr/>
        </p:nvSpPr>
        <p:spPr>
          <a:xfrm>
            <a:off x="3944531" y="1735973"/>
            <a:ext cx="1149216" cy="56825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ZA" sz="1100" dirty="0">
                <a:solidFill>
                  <a:schemeClr val="tx2">
                    <a:lumMod val="75000"/>
                  </a:schemeClr>
                </a:solidFill>
              </a:rPr>
              <a:t>Scheduler (Scheduler Service Bean)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B132BE9-1556-4C67-9676-3DC67FD3D3FA}"/>
              </a:ext>
            </a:extLst>
          </p:cNvPr>
          <p:cNvSpPr/>
          <p:nvPr/>
        </p:nvSpPr>
        <p:spPr>
          <a:xfrm>
            <a:off x="5159594" y="3802810"/>
            <a:ext cx="1060316" cy="5120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ZA" sz="1100" dirty="0">
                <a:solidFill>
                  <a:schemeClr val="tx2">
                    <a:lumMod val="75000"/>
                  </a:schemeClr>
                </a:solidFill>
              </a:rPr>
              <a:t>Risk Results (HDF)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F5ACF68-387E-454C-8D32-6520C03B9319}"/>
              </a:ext>
            </a:extLst>
          </p:cNvPr>
          <p:cNvSpPr/>
          <p:nvPr/>
        </p:nvSpPr>
        <p:spPr>
          <a:xfrm>
            <a:off x="3944530" y="3057127"/>
            <a:ext cx="1149216" cy="67843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ZA" sz="1100" dirty="0">
                <a:solidFill>
                  <a:schemeClr val="tx2">
                    <a:lumMod val="75000"/>
                  </a:schemeClr>
                </a:solidFill>
              </a:rPr>
              <a:t>Market Data / Contract</a:t>
            </a:r>
          </a:p>
          <a:p>
            <a:pPr algn="ctr"/>
            <a:r>
              <a:rPr lang="en-ZA" sz="1100" dirty="0">
                <a:solidFill>
                  <a:schemeClr val="tx2">
                    <a:lumMod val="75000"/>
                  </a:schemeClr>
                </a:solidFill>
              </a:rPr>
              <a:t>Service </a:t>
            </a:r>
          </a:p>
          <a:p>
            <a:pPr algn="ctr"/>
            <a:r>
              <a:rPr lang="en-ZA" sz="1100" dirty="0">
                <a:solidFill>
                  <a:schemeClr val="tx2">
                    <a:lumMod val="75000"/>
                  </a:schemeClr>
                </a:solidFill>
              </a:rPr>
              <a:t>(Web Service)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ABAD9F1-7B53-4D49-820D-AD785F95081F}"/>
              </a:ext>
            </a:extLst>
          </p:cNvPr>
          <p:cNvSpPr/>
          <p:nvPr/>
        </p:nvSpPr>
        <p:spPr>
          <a:xfrm>
            <a:off x="3944530" y="1159910"/>
            <a:ext cx="1149215" cy="48665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ZA" sz="1100" dirty="0">
                <a:solidFill>
                  <a:schemeClr val="tx2">
                    <a:lumMod val="75000"/>
                  </a:schemeClr>
                </a:solidFill>
              </a:rPr>
              <a:t>Report  Executor (Message Driven Bean)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BD4D956-8CE5-4C9D-AEEF-59F64B1AC03A}"/>
              </a:ext>
            </a:extLst>
          </p:cNvPr>
          <p:cNvSpPr/>
          <p:nvPr/>
        </p:nvSpPr>
        <p:spPr>
          <a:xfrm>
            <a:off x="6203694" y="513969"/>
            <a:ext cx="1149216" cy="1611661"/>
          </a:xfrm>
          <a:prstGeom prst="rect">
            <a:avLst/>
          </a:prstGeom>
          <a:ln/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ZA" sz="1100" dirty="0">
                <a:solidFill>
                  <a:schemeClr val="tx2">
                    <a:lumMod val="75000"/>
                  </a:schemeClr>
                </a:solidFill>
              </a:rPr>
              <a:t>Cluster Service  Interface (Stateless EJB)</a:t>
            </a:r>
          </a:p>
        </p:txBody>
      </p:sp>
      <p:sp>
        <p:nvSpPr>
          <p:cNvPr id="131" name="Left Arrow 55">
            <a:extLst>
              <a:ext uri="{FF2B5EF4-FFF2-40B4-BE49-F238E27FC236}">
                <a16:creationId xmlns:a16="http://schemas.microsoft.com/office/drawing/2014/main" id="{FCC7D2B1-A2A7-449E-B1CA-D5D2D7B9736A}"/>
              </a:ext>
            </a:extLst>
          </p:cNvPr>
          <p:cNvSpPr/>
          <p:nvPr/>
        </p:nvSpPr>
        <p:spPr>
          <a:xfrm rot="5400000">
            <a:off x="4848428" y="1500104"/>
            <a:ext cx="253492" cy="274320"/>
          </a:xfrm>
          <a:prstGeom prst="leftArrow">
            <a:avLst/>
          </a:prstGeom>
          <a:solidFill>
            <a:schemeClr val="tx1"/>
          </a:solidFill>
          <a:ln w="6350">
            <a:noFill/>
          </a:ln>
          <a:effectLst>
            <a:outerShdw blurRad="127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9EF8F8CF-6646-439F-9EEF-F3595BD46039}"/>
              </a:ext>
            </a:extLst>
          </p:cNvPr>
          <p:cNvSpPr/>
          <p:nvPr/>
        </p:nvSpPr>
        <p:spPr>
          <a:xfrm>
            <a:off x="3935458" y="2392859"/>
            <a:ext cx="1149216" cy="568252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ZA" sz="1100" dirty="0">
                <a:solidFill>
                  <a:schemeClr val="tx2">
                    <a:lumMod val="75000"/>
                  </a:schemeClr>
                </a:solidFill>
              </a:rPr>
              <a:t>OLAP </a:t>
            </a:r>
          </a:p>
          <a:p>
            <a:pPr algn="ctr"/>
            <a:r>
              <a:rPr lang="en-ZA" sz="1100" dirty="0">
                <a:solidFill>
                  <a:schemeClr val="tx2">
                    <a:lumMod val="75000"/>
                  </a:schemeClr>
                </a:solidFill>
              </a:rPr>
              <a:t>(Mondrian)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6D98C0AD-371B-49FE-84C6-2F1E5CB75FAF}"/>
              </a:ext>
            </a:extLst>
          </p:cNvPr>
          <p:cNvSpPr/>
          <p:nvPr/>
        </p:nvSpPr>
        <p:spPr>
          <a:xfrm>
            <a:off x="6275718" y="3812291"/>
            <a:ext cx="1060704" cy="5120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ZA" sz="1100" dirty="0">
                <a:solidFill>
                  <a:schemeClr val="tx2">
                    <a:lumMod val="75000"/>
                  </a:schemeClr>
                </a:solidFill>
              </a:rPr>
              <a:t>Feeds</a:t>
            </a:r>
          </a:p>
          <a:p>
            <a:pPr algn="ctr"/>
            <a:r>
              <a:rPr lang="en-ZA" sz="1100" dirty="0">
                <a:solidFill>
                  <a:schemeClr val="tx2">
                    <a:lumMod val="75000"/>
                  </a:schemeClr>
                </a:solidFill>
              </a:rPr>
              <a:t> (Jasper)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7754246F-44B2-42CA-9FE4-5E4F148D23F8}"/>
              </a:ext>
            </a:extLst>
          </p:cNvPr>
          <p:cNvSpPr/>
          <p:nvPr/>
        </p:nvSpPr>
        <p:spPr>
          <a:xfrm>
            <a:off x="6275718" y="3212137"/>
            <a:ext cx="1060704" cy="5120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ZA" sz="1100" dirty="0">
                <a:solidFill>
                  <a:schemeClr val="tx2">
                    <a:lumMod val="75000"/>
                  </a:schemeClr>
                </a:solidFill>
              </a:rPr>
              <a:t>Data Transformers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67B435B-9B02-4C00-A707-C9B85A1EC971}"/>
              </a:ext>
            </a:extLst>
          </p:cNvPr>
          <p:cNvSpPr/>
          <p:nvPr/>
        </p:nvSpPr>
        <p:spPr>
          <a:xfrm>
            <a:off x="6275718" y="2321932"/>
            <a:ext cx="1060704" cy="7836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ZA" sz="1100" dirty="0">
                <a:solidFill>
                  <a:schemeClr val="tx2">
                    <a:lumMod val="75000"/>
                  </a:schemeClr>
                </a:solidFill>
              </a:rPr>
              <a:t>NT Login Module </a:t>
            </a:r>
          </a:p>
          <a:p>
            <a:pPr algn="ctr"/>
            <a:r>
              <a:rPr lang="en-ZA" sz="1100" dirty="0">
                <a:solidFill>
                  <a:schemeClr val="tx2">
                    <a:lumMod val="75000"/>
                  </a:schemeClr>
                </a:solidFill>
              </a:rPr>
              <a:t>(JAAS Login Module)</a:t>
            </a:r>
          </a:p>
        </p:txBody>
      </p:sp>
      <p:sp>
        <p:nvSpPr>
          <p:cNvPr id="136" name="Arrow: Left-Right 135">
            <a:extLst>
              <a:ext uri="{FF2B5EF4-FFF2-40B4-BE49-F238E27FC236}">
                <a16:creationId xmlns:a16="http://schemas.microsoft.com/office/drawing/2014/main" id="{3B57381F-DDB5-487B-95CD-12E705BAF997}"/>
              </a:ext>
            </a:extLst>
          </p:cNvPr>
          <p:cNvSpPr/>
          <p:nvPr/>
        </p:nvSpPr>
        <p:spPr>
          <a:xfrm>
            <a:off x="2944636" y="649156"/>
            <a:ext cx="990822" cy="484632"/>
          </a:xfrm>
          <a:prstGeom prst="left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137" name="Arrow: Left-Right 136">
            <a:extLst>
              <a:ext uri="{FF2B5EF4-FFF2-40B4-BE49-F238E27FC236}">
                <a16:creationId xmlns:a16="http://schemas.microsoft.com/office/drawing/2014/main" id="{AB793C24-3A57-49D5-9C5B-020CA8B1B847}"/>
              </a:ext>
            </a:extLst>
          </p:cNvPr>
          <p:cNvSpPr/>
          <p:nvPr/>
        </p:nvSpPr>
        <p:spPr>
          <a:xfrm>
            <a:off x="2944636" y="2973353"/>
            <a:ext cx="990822" cy="484632"/>
          </a:xfrm>
          <a:prstGeom prst="left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138" name="Arrow: Left-Right 137">
            <a:extLst>
              <a:ext uri="{FF2B5EF4-FFF2-40B4-BE49-F238E27FC236}">
                <a16:creationId xmlns:a16="http://schemas.microsoft.com/office/drawing/2014/main" id="{0C7FD7CE-D9F6-469E-82BF-7758CD69B05B}"/>
              </a:ext>
            </a:extLst>
          </p:cNvPr>
          <p:cNvSpPr/>
          <p:nvPr/>
        </p:nvSpPr>
        <p:spPr>
          <a:xfrm rot="5400000">
            <a:off x="4102361" y="4274700"/>
            <a:ext cx="574271" cy="484632"/>
          </a:xfrm>
          <a:prstGeom prst="left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139" name="Arrow: Left-Right 138">
            <a:extLst>
              <a:ext uri="{FF2B5EF4-FFF2-40B4-BE49-F238E27FC236}">
                <a16:creationId xmlns:a16="http://schemas.microsoft.com/office/drawing/2014/main" id="{A6F60126-B3F3-49C5-9B39-AF3575D9DF53}"/>
              </a:ext>
            </a:extLst>
          </p:cNvPr>
          <p:cNvSpPr/>
          <p:nvPr/>
        </p:nvSpPr>
        <p:spPr>
          <a:xfrm rot="5400000">
            <a:off x="5421806" y="4274701"/>
            <a:ext cx="574271" cy="484632"/>
          </a:xfrm>
          <a:prstGeom prst="left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140" name="Arrow: Left-Right 139">
            <a:extLst>
              <a:ext uri="{FF2B5EF4-FFF2-40B4-BE49-F238E27FC236}">
                <a16:creationId xmlns:a16="http://schemas.microsoft.com/office/drawing/2014/main" id="{3B528F07-D27C-4689-8808-130C79CDCFEB}"/>
              </a:ext>
            </a:extLst>
          </p:cNvPr>
          <p:cNvSpPr/>
          <p:nvPr/>
        </p:nvSpPr>
        <p:spPr>
          <a:xfrm rot="5400000">
            <a:off x="6498934" y="4280207"/>
            <a:ext cx="574271" cy="484632"/>
          </a:xfrm>
          <a:prstGeom prst="left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141" name="Arrow: Curved Down 140">
            <a:extLst>
              <a:ext uri="{FF2B5EF4-FFF2-40B4-BE49-F238E27FC236}">
                <a16:creationId xmlns:a16="http://schemas.microsoft.com/office/drawing/2014/main" id="{10C4D23D-498E-4314-BCBF-27602BF7E9D9}"/>
              </a:ext>
            </a:extLst>
          </p:cNvPr>
          <p:cNvSpPr/>
          <p:nvPr/>
        </p:nvSpPr>
        <p:spPr>
          <a:xfrm>
            <a:off x="7141030" y="1177579"/>
            <a:ext cx="2146041" cy="94915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43" name="Flowchart: Alternate Process 142">
            <a:extLst>
              <a:ext uri="{FF2B5EF4-FFF2-40B4-BE49-F238E27FC236}">
                <a16:creationId xmlns:a16="http://schemas.microsoft.com/office/drawing/2014/main" id="{BE15B399-023F-45BC-9689-B87F420F6F32}"/>
              </a:ext>
            </a:extLst>
          </p:cNvPr>
          <p:cNvSpPr/>
          <p:nvPr/>
        </p:nvSpPr>
        <p:spPr>
          <a:xfrm>
            <a:off x="8228726" y="3237543"/>
            <a:ext cx="1215300" cy="486658"/>
          </a:xfrm>
          <a:prstGeom prst="flowChartAlternate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  <a:endParaRPr lang="en-ZA" dirty="0"/>
          </a:p>
        </p:txBody>
      </p:sp>
      <p:sp>
        <p:nvSpPr>
          <p:cNvPr id="144" name="Flowchart: Alternate Process 143">
            <a:extLst>
              <a:ext uri="{FF2B5EF4-FFF2-40B4-BE49-F238E27FC236}">
                <a16:creationId xmlns:a16="http://schemas.microsoft.com/office/drawing/2014/main" id="{138495D3-5E30-4E9E-BB80-D9DFD612E6AA}"/>
              </a:ext>
            </a:extLst>
          </p:cNvPr>
          <p:cNvSpPr/>
          <p:nvPr/>
        </p:nvSpPr>
        <p:spPr>
          <a:xfrm>
            <a:off x="8242733" y="3800687"/>
            <a:ext cx="1215300" cy="486658"/>
          </a:xfrm>
          <a:prstGeom prst="flowChartAlternate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  <a:endParaRPr lang="en-ZA" dirty="0"/>
          </a:p>
        </p:txBody>
      </p:sp>
      <p:sp>
        <p:nvSpPr>
          <p:cNvPr id="145" name="Flowchart: Alternate Process 144">
            <a:extLst>
              <a:ext uri="{FF2B5EF4-FFF2-40B4-BE49-F238E27FC236}">
                <a16:creationId xmlns:a16="http://schemas.microsoft.com/office/drawing/2014/main" id="{F1C39CF2-2FB1-44DC-B733-15E41E1D1196}"/>
              </a:ext>
            </a:extLst>
          </p:cNvPr>
          <p:cNvSpPr/>
          <p:nvPr/>
        </p:nvSpPr>
        <p:spPr>
          <a:xfrm>
            <a:off x="8242733" y="4362790"/>
            <a:ext cx="1215300" cy="486658"/>
          </a:xfrm>
          <a:prstGeom prst="flowChartAlternate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  <a:endParaRPr lang="en-ZA" dirty="0"/>
          </a:p>
        </p:txBody>
      </p:sp>
      <p:sp>
        <p:nvSpPr>
          <p:cNvPr id="146" name="Flowchart: Alternate Process 145">
            <a:extLst>
              <a:ext uri="{FF2B5EF4-FFF2-40B4-BE49-F238E27FC236}">
                <a16:creationId xmlns:a16="http://schemas.microsoft.com/office/drawing/2014/main" id="{B29B3414-C5BF-494C-9220-7370E68F5A86}"/>
              </a:ext>
            </a:extLst>
          </p:cNvPr>
          <p:cNvSpPr/>
          <p:nvPr/>
        </p:nvSpPr>
        <p:spPr>
          <a:xfrm>
            <a:off x="8248497" y="4924893"/>
            <a:ext cx="1209536" cy="486658"/>
          </a:xfrm>
          <a:prstGeom prst="flowChartAlternate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  <a:endParaRPr lang="en-ZA" dirty="0"/>
          </a:p>
        </p:txBody>
      </p:sp>
      <p:sp>
        <p:nvSpPr>
          <p:cNvPr id="147" name="Flowchart: Alternate Process 146">
            <a:extLst>
              <a:ext uri="{FF2B5EF4-FFF2-40B4-BE49-F238E27FC236}">
                <a16:creationId xmlns:a16="http://schemas.microsoft.com/office/drawing/2014/main" id="{0A1B3A2C-3B2B-4118-A2B4-4B93DC112D64}"/>
              </a:ext>
            </a:extLst>
          </p:cNvPr>
          <p:cNvSpPr/>
          <p:nvPr/>
        </p:nvSpPr>
        <p:spPr>
          <a:xfrm>
            <a:off x="8262504" y="5488037"/>
            <a:ext cx="1209536" cy="486658"/>
          </a:xfrm>
          <a:prstGeom prst="flowChartAlternate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  <a:endParaRPr lang="en-ZA" dirty="0"/>
          </a:p>
        </p:txBody>
      </p:sp>
      <p:sp>
        <p:nvSpPr>
          <p:cNvPr id="148" name="Flowchart: Alternate Process 147">
            <a:extLst>
              <a:ext uri="{FF2B5EF4-FFF2-40B4-BE49-F238E27FC236}">
                <a16:creationId xmlns:a16="http://schemas.microsoft.com/office/drawing/2014/main" id="{B492F5B9-0BBB-4E99-BAD0-79B9BFD0CCB2}"/>
              </a:ext>
            </a:extLst>
          </p:cNvPr>
          <p:cNvSpPr/>
          <p:nvPr/>
        </p:nvSpPr>
        <p:spPr>
          <a:xfrm>
            <a:off x="8262504" y="6050140"/>
            <a:ext cx="1209536" cy="486658"/>
          </a:xfrm>
          <a:prstGeom prst="flowChartAlternate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  <a:endParaRPr lang="en-ZA" dirty="0"/>
          </a:p>
        </p:txBody>
      </p:sp>
      <p:sp>
        <p:nvSpPr>
          <p:cNvPr id="149" name="Flowchart: Alternate Process 148">
            <a:extLst>
              <a:ext uri="{FF2B5EF4-FFF2-40B4-BE49-F238E27FC236}">
                <a16:creationId xmlns:a16="http://schemas.microsoft.com/office/drawing/2014/main" id="{79CE96A9-C0DD-4940-AD6D-31C920839BF6}"/>
              </a:ext>
            </a:extLst>
          </p:cNvPr>
          <p:cNvSpPr/>
          <p:nvPr/>
        </p:nvSpPr>
        <p:spPr>
          <a:xfrm>
            <a:off x="8242733" y="270640"/>
            <a:ext cx="1626748" cy="484632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Request Queue</a:t>
            </a:r>
            <a:endParaRPr lang="en-ZA" dirty="0"/>
          </a:p>
        </p:txBody>
      </p:sp>
      <p:sp>
        <p:nvSpPr>
          <p:cNvPr id="151" name="Arrow: Left-Right 150">
            <a:extLst>
              <a:ext uri="{FF2B5EF4-FFF2-40B4-BE49-F238E27FC236}">
                <a16:creationId xmlns:a16="http://schemas.microsoft.com/office/drawing/2014/main" id="{2C324590-7A0F-4B59-A27A-59781B0B3C1B}"/>
              </a:ext>
            </a:extLst>
          </p:cNvPr>
          <p:cNvSpPr/>
          <p:nvPr/>
        </p:nvSpPr>
        <p:spPr>
          <a:xfrm>
            <a:off x="9588654" y="1135297"/>
            <a:ext cx="990822" cy="484632"/>
          </a:xfrm>
          <a:prstGeom prst="left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152" name="Arrow: Left-Right 151">
            <a:extLst>
              <a:ext uri="{FF2B5EF4-FFF2-40B4-BE49-F238E27FC236}">
                <a16:creationId xmlns:a16="http://schemas.microsoft.com/office/drawing/2014/main" id="{DFDDA664-75EE-4F45-9407-75BC5B95C088}"/>
              </a:ext>
            </a:extLst>
          </p:cNvPr>
          <p:cNvSpPr/>
          <p:nvPr/>
        </p:nvSpPr>
        <p:spPr>
          <a:xfrm>
            <a:off x="9588654" y="1977959"/>
            <a:ext cx="990822" cy="484632"/>
          </a:xfrm>
          <a:prstGeom prst="left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153" name="Arrow: Left-Right 152">
            <a:extLst>
              <a:ext uri="{FF2B5EF4-FFF2-40B4-BE49-F238E27FC236}">
                <a16:creationId xmlns:a16="http://schemas.microsoft.com/office/drawing/2014/main" id="{68FAB8E9-E272-40A3-A515-3BC3FBE4A5AD}"/>
              </a:ext>
            </a:extLst>
          </p:cNvPr>
          <p:cNvSpPr/>
          <p:nvPr/>
        </p:nvSpPr>
        <p:spPr>
          <a:xfrm>
            <a:off x="9588654" y="2791716"/>
            <a:ext cx="990822" cy="484632"/>
          </a:xfrm>
          <a:prstGeom prst="left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154" name="Arrow: Left-Right 153">
            <a:extLst>
              <a:ext uri="{FF2B5EF4-FFF2-40B4-BE49-F238E27FC236}">
                <a16:creationId xmlns:a16="http://schemas.microsoft.com/office/drawing/2014/main" id="{C16FF961-BEEB-41BE-B7A0-0A2E52A2A94E}"/>
              </a:ext>
            </a:extLst>
          </p:cNvPr>
          <p:cNvSpPr/>
          <p:nvPr/>
        </p:nvSpPr>
        <p:spPr>
          <a:xfrm>
            <a:off x="9649240" y="3665875"/>
            <a:ext cx="990822" cy="484632"/>
          </a:xfrm>
          <a:prstGeom prst="left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155" name="Arrow: Left-Right 154">
            <a:extLst>
              <a:ext uri="{FF2B5EF4-FFF2-40B4-BE49-F238E27FC236}">
                <a16:creationId xmlns:a16="http://schemas.microsoft.com/office/drawing/2014/main" id="{464DEE7E-B784-45AA-A8F3-0EA482748EBE}"/>
              </a:ext>
            </a:extLst>
          </p:cNvPr>
          <p:cNvSpPr/>
          <p:nvPr/>
        </p:nvSpPr>
        <p:spPr>
          <a:xfrm>
            <a:off x="9649240" y="4507157"/>
            <a:ext cx="990822" cy="484632"/>
          </a:xfrm>
          <a:prstGeom prst="left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156" name="Arrow: Left-Right 155">
            <a:extLst>
              <a:ext uri="{FF2B5EF4-FFF2-40B4-BE49-F238E27FC236}">
                <a16:creationId xmlns:a16="http://schemas.microsoft.com/office/drawing/2014/main" id="{4F71613E-077B-476B-893B-D958FD0A590A}"/>
              </a:ext>
            </a:extLst>
          </p:cNvPr>
          <p:cNvSpPr/>
          <p:nvPr/>
        </p:nvSpPr>
        <p:spPr>
          <a:xfrm>
            <a:off x="9687862" y="5344742"/>
            <a:ext cx="990822" cy="484632"/>
          </a:xfrm>
          <a:prstGeom prst="left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157" name="Arrow: Left-Right 156">
            <a:extLst>
              <a:ext uri="{FF2B5EF4-FFF2-40B4-BE49-F238E27FC236}">
                <a16:creationId xmlns:a16="http://schemas.microsoft.com/office/drawing/2014/main" id="{63EB832C-7B81-4A19-8D09-5EA4F3D55C7E}"/>
              </a:ext>
            </a:extLst>
          </p:cNvPr>
          <p:cNvSpPr/>
          <p:nvPr/>
        </p:nvSpPr>
        <p:spPr>
          <a:xfrm>
            <a:off x="9649240" y="6166952"/>
            <a:ext cx="990822" cy="484632"/>
          </a:xfrm>
          <a:prstGeom prst="left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7A323240-DD34-4927-BB08-95528C587A7B}"/>
              </a:ext>
            </a:extLst>
          </p:cNvPr>
          <p:cNvSpPr/>
          <p:nvPr/>
        </p:nvSpPr>
        <p:spPr>
          <a:xfrm>
            <a:off x="11369295" y="1480737"/>
            <a:ext cx="754669" cy="249985"/>
          </a:xfrm>
          <a:prstGeom prst="rect">
            <a:avLst/>
          </a:prstGeom>
          <a:ln/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ZA" sz="1100" dirty="0" err="1">
                <a:solidFill>
                  <a:schemeClr val="tx2">
                    <a:lumMod val="75000"/>
                  </a:schemeClr>
                </a:solidFill>
              </a:rPr>
              <a:t>Matlab</a:t>
            </a:r>
            <a:endParaRPr lang="en-ZA"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F64FD31A-4D18-403E-B35E-82AA2F2C6768}"/>
              </a:ext>
            </a:extLst>
          </p:cNvPr>
          <p:cNvSpPr/>
          <p:nvPr/>
        </p:nvSpPr>
        <p:spPr>
          <a:xfrm>
            <a:off x="11382628" y="1020626"/>
            <a:ext cx="741336" cy="224709"/>
          </a:xfrm>
          <a:prstGeom prst="rect">
            <a:avLst/>
          </a:prstGeom>
          <a:ln/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ZA" sz="1100" dirty="0">
                <a:solidFill>
                  <a:schemeClr val="tx2">
                    <a:lumMod val="75000"/>
                  </a:schemeClr>
                </a:solidFill>
              </a:rPr>
              <a:t>(C++, JNI)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760792B3-2A03-47A2-8031-B43786BF5F10}"/>
              </a:ext>
            </a:extLst>
          </p:cNvPr>
          <p:cNvSpPr/>
          <p:nvPr/>
        </p:nvSpPr>
        <p:spPr>
          <a:xfrm>
            <a:off x="11355962" y="645177"/>
            <a:ext cx="754669" cy="249985"/>
          </a:xfrm>
          <a:prstGeom prst="rect">
            <a:avLst/>
          </a:prstGeom>
          <a:ln/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ZA" sz="1100" dirty="0" err="1">
                <a:solidFill>
                  <a:schemeClr val="tx2">
                    <a:lumMod val="75000"/>
                  </a:schemeClr>
                </a:solidFill>
              </a:rPr>
              <a:t>Matlab</a:t>
            </a:r>
            <a:endParaRPr lang="en-ZA"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D1D970B4-3E0C-4BC7-9209-17E3EDFA2C38}"/>
              </a:ext>
            </a:extLst>
          </p:cNvPr>
          <p:cNvSpPr/>
          <p:nvPr/>
        </p:nvSpPr>
        <p:spPr>
          <a:xfrm>
            <a:off x="11369295" y="185066"/>
            <a:ext cx="741336" cy="224709"/>
          </a:xfrm>
          <a:prstGeom prst="rect">
            <a:avLst/>
          </a:prstGeom>
          <a:ln/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ZA" sz="1100" dirty="0">
                <a:solidFill>
                  <a:schemeClr val="tx2">
                    <a:lumMod val="75000"/>
                  </a:schemeClr>
                </a:solidFill>
              </a:rPr>
              <a:t>(C++, JNI)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F250900-53FB-4AC1-8DBE-ECA431CFCDF9}"/>
              </a:ext>
            </a:extLst>
          </p:cNvPr>
          <p:cNvSpPr/>
          <p:nvPr/>
        </p:nvSpPr>
        <p:spPr>
          <a:xfrm>
            <a:off x="11344121" y="2314272"/>
            <a:ext cx="754669" cy="249985"/>
          </a:xfrm>
          <a:prstGeom prst="rect">
            <a:avLst/>
          </a:prstGeom>
          <a:ln/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ZA" sz="1100" dirty="0" err="1">
                <a:solidFill>
                  <a:schemeClr val="tx2">
                    <a:lumMod val="75000"/>
                  </a:schemeClr>
                </a:solidFill>
              </a:rPr>
              <a:t>Matlab</a:t>
            </a:r>
            <a:endParaRPr lang="en-ZA"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552A38D5-18B5-4D9F-99A1-66325253E0DD}"/>
              </a:ext>
            </a:extLst>
          </p:cNvPr>
          <p:cNvSpPr/>
          <p:nvPr/>
        </p:nvSpPr>
        <p:spPr>
          <a:xfrm>
            <a:off x="11357454" y="1854161"/>
            <a:ext cx="741336" cy="224709"/>
          </a:xfrm>
          <a:prstGeom prst="rect">
            <a:avLst/>
          </a:prstGeom>
          <a:ln/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ZA" sz="1100" dirty="0">
                <a:solidFill>
                  <a:schemeClr val="tx2">
                    <a:lumMod val="75000"/>
                  </a:schemeClr>
                </a:solidFill>
              </a:rPr>
              <a:t>(C++, JNI)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6D9CD84F-DD6C-4548-877F-A2065E92D496}"/>
              </a:ext>
            </a:extLst>
          </p:cNvPr>
          <p:cNvSpPr/>
          <p:nvPr/>
        </p:nvSpPr>
        <p:spPr>
          <a:xfrm>
            <a:off x="11344121" y="3144148"/>
            <a:ext cx="754669" cy="249985"/>
          </a:xfrm>
          <a:prstGeom prst="rect">
            <a:avLst/>
          </a:prstGeom>
          <a:ln/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ZA" sz="1100" dirty="0" err="1">
                <a:solidFill>
                  <a:schemeClr val="tx2">
                    <a:lumMod val="75000"/>
                  </a:schemeClr>
                </a:solidFill>
              </a:rPr>
              <a:t>Matlab</a:t>
            </a:r>
            <a:endParaRPr lang="en-ZA"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56794F1-0776-47BD-9B97-07417F8A424F}"/>
              </a:ext>
            </a:extLst>
          </p:cNvPr>
          <p:cNvSpPr/>
          <p:nvPr/>
        </p:nvSpPr>
        <p:spPr>
          <a:xfrm>
            <a:off x="11357454" y="2684037"/>
            <a:ext cx="741336" cy="224709"/>
          </a:xfrm>
          <a:prstGeom prst="rect">
            <a:avLst/>
          </a:prstGeom>
          <a:ln/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ZA" sz="1100" dirty="0">
                <a:solidFill>
                  <a:schemeClr val="tx2">
                    <a:lumMod val="75000"/>
                  </a:schemeClr>
                </a:solidFill>
              </a:rPr>
              <a:t>(C++, JNI)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29876E37-E96C-4C87-8782-B61879CB2335}"/>
              </a:ext>
            </a:extLst>
          </p:cNvPr>
          <p:cNvSpPr/>
          <p:nvPr/>
        </p:nvSpPr>
        <p:spPr>
          <a:xfrm>
            <a:off x="11397383" y="3991640"/>
            <a:ext cx="700449" cy="249985"/>
          </a:xfrm>
          <a:prstGeom prst="rect">
            <a:avLst/>
          </a:prstGeom>
          <a:ln/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ZA" sz="1100" dirty="0" err="1">
                <a:solidFill>
                  <a:schemeClr val="tx2">
                    <a:lumMod val="75000"/>
                  </a:schemeClr>
                </a:solidFill>
              </a:rPr>
              <a:t>Matlab</a:t>
            </a:r>
            <a:endParaRPr lang="en-ZA"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4E4EFF62-3A93-45F3-8318-52D14A67FF0D}"/>
              </a:ext>
            </a:extLst>
          </p:cNvPr>
          <p:cNvSpPr/>
          <p:nvPr/>
        </p:nvSpPr>
        <p:spPr>
          <a:xfrm>
            <a:off x="11344121" y="3531529"/>
            <a:ext cx="754669" cy="224709"/>
          </a:xfrm>
          <a:prstGeom prst="rect">
            <a:avLst/>
          </a:prstGeom>
          <a:ln/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ZA" sz="1100" dirty="0">
                <a:solidFill>
                  <a:schemeClr val="tx2">
                    <a:lumMod val="75000"/>
                  </a:schemeClr>
                </a:solidFill>
              </a:rPr>
              <a:t>(C++, JNI)</a:t>
            </a:r>
          </a:p>
        </p:txBody>
      </p:sp>
      <p:sp>
        <p:nvSpPr>
          <p:cNvPr id="150" name="Flowchart: Alternate Process 149">
            <a:extLst>
              <a:ext uri="{FF2B5EF4-FFF2-40B4-BE49-F238E27FC236}">
                <a16:creationId xmlns:a16="http://schemas.microsoft.com/office/drawing/2014/main" id="{D5842F7D-34A1-4EAB-BF82-F3D70F14D5D9}"/>
              </a:ext>
            </a:extLst>
          </p:cNvPr>
          <p:cNvSpPr/>
          <p:nvPr/>
        </p:nvSpPr>
        <p:spPr>
          <a:xfrm>
            <a:off x="10479994" y="4015470"/>
            <a:ext cx="1248128" cy="234808"/>
          </a:xfrm>
          <a:prstGeom prst="flowChartAlternate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  <a:endParaRPr lang="en-ZA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B9F10958-EAB0-498E-BA93-2583FBB9A2DC}"/>
              </a:ext>
            </a:extLst>
          </p:cNvPr>
          <p:cNvSpPr/>
          <p:nvPr/>
        </p:nvSpPr>
        <p:spPr>
          <a:xfrm>
            <a:off x="11352852" y="4824783"/>
            <a:ext cx="754669" cy="249985"/>
          </a:xfrm>
          <a:prstGeom prst="rect">
            <a:avLst/>
          </a:prstGeom>
          <a:ln/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ZA" sz="1100" dirty="0" err="1">
                <a:solidFill>
                  <a:schemeClr val="tx2">
                    <a:lumMod val="75000"/>
                  </a:schemeClr>
                </a:solidFill>
              </a:rPr>
              <a:t>Matlab</a:t>
            </a:r>
            <a:endParaRPr lang="en-ZA"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A1768386-C46D-4202-84C9-BDC2543A5283}"/>
              </a:ext>
            </a:extLst>
          </p:cNvPr>
          <p:cNvSpPr/>
          <p:nvPr/>
        </p:nvSpPr>
        <p:spPr>
          <a:xfrm>
            <a:off x="11366185" y="4364672"/>
            <a:ext cx="741336" cy="224709"/>
          </a:xfrm>
          <a:prstGeom prst="rect">
            <a:avLst/>
          </a:prstGeom>
          <a:ln/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ZA" sz="1100" dirty="0">
                <a:solidFill>
                  <a:schemeClr val="tx2">
                    <a:lumMod val="75000"/>
                  </a:schemeClr>
                </a:solidFill>
              </a:rPr>
              <a:t>(C++, JNI)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F5F40601-130C-41E8-A4F2-058E0F1E1138}"/>
              </a:ext>
            </a:extLst>
          </p:cNvPr>
          <p:cNvSpPr/>
          <p:nvPr/>
        </p:nvSpPr>
        <p:spPr>
          <a:xfrm>
            <a:off x="11356854" y="5636865"/>
            <a:ext cx="754669" cy="249985"/>
          </a:xfrm>
          <a:prstGeom prst="rect">
            <a:avLst/>
          </a:prstGeom>
          <a:ln/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ZA" sz="1100" dirty="0" err="1">
                <a:solidFill>
                  <a:schemeClr val="tx2">
                    <a:lumMod val="75000"/>
                  </a:schemeClr>
                </a:solidFill>
              </a:rPr>
              <a:t>Matlab</a:t>
            </a:r>
            <a:endParaRPr lang="en-ZA"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EBB9964E-1BCD-4199-ABDB-AFFFCE30F5FA}"/>
              </a:ext>
            </a:extLst>
          </p:cNvPr>
          <p:cNvSpPr/>
          <p:nvPr/>
        </p:nvSpPr>
        <p:spPr>
          <a:xfrm>
            <a:off x="11370187" y="5176754"/>
            <a:ext cx="741336" cy="224709"/>
          </a:xfrm>
          <a:prstGeom prst="rect">
            <a:avLst/>
          </a:prstGeom>
          <a:ln/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ZA" sz="1100" dirty="0">
                <a:solidFill>
                  <a:schemeClr val="tx2">
                    <a:lumMod val="75000"/>
                  </a:schemeClr>
                </a:solidFill>
              </a:rPr>
              <a:t>(C++, JNI)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1FF9CBE0-7643-4EF3-B02B-31C434EA7EB3}"/>
              </a:ext>
            </a:extLst>
          </p:cNvPr>
          <p:cNvSpPr/>
          <p:nvPr/>
        </p:nvSpPr>
        <p:spPr>
          <a:xfrm>
            <a:off x="11344121" y="6466741"/>
            <a:ext cx="754669" cy="249985"/>
          </a:xfrm>
          <a:prstGeom prst="rect">
            <a:avLst/>
          </a:prstGeom>
          <a:ln/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ZA" sz="1100" dirty="0" err="1">
                <a:solidFill>
                  <a:schemeClr val="tx2">
                    <a:lumMod val="75000"/>
                  </a:schemeClr>
                </a:solidFill>
              </a:rPr>
              <a:t>Matlab</a:t>
            </a:r>
            <a:endParaRPr lang="en-ZA"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B6EE6C0E-871E-4865-AAC8-1AF258D52637}"/>
              </a:ext>
            </a:extLst>
          </p:cNvPr>
          <p:cNvSpPr/>
          <p:nvPr/>
        </p:nvSpPr>
        <p:spPr>
          <a:xfrm>
            <a:off x="11357454" y="6006630"/>
            <a:ext cx="741336" cy="224709"/>
          </a:xfrm>
          <a:prstGeom prst="rect">
            <a:avLst/>
          </a:prstGeom>
          <a:ln/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ZA" sz="1100" dirty="0">
                <a:solidFill>
                  <a:schemeClr val="tx2">
                    <a:lumMod val="75000"/>
                  </a:schemeClr>
                </a:solidFill>
              </a:rPr>
              <a:t>(C++, JNI)</a:t>
            </a:r>
          </a:p>
        </p:txBody>
      </p:sp>
    </p:spTree>
    <p:extLst>
      <p:ext uri="{BB962C8B-B14F-4D97-AF65-F5344CB8AC3E}">
        <p14:creationId xmlns:p14="http://schemas.microsoft.com/office/powerpoint/2010/main" val="3846017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5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D7B3DDD-F768-4000-91CC-5E5F1E19EDBF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5681367" y="1684019"/>
            <a:ext cx="13374" cy="1463041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55CF3792-B0CD-4DA7-B1FB-776F909836DA}"/>
              </a:ext>
            </a:extLst>
          </p:cNvPr>
          <p:cNvSpPr/>
          <p:nvPr/>
        </p:nvSpPr>
        <p:spPr>
          <a:xfrm>
            <a:off x="5434359" y="1072746"/>
            <a:ext cx="505521" cy="504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3AEE063D-188D-4AE9-9719-F3E597460666}"/>
              </a:ext>
            </a:extLst>
          </p:cNvPr>
          <p:cNvSpPr/>
          <p:nvPr/>
        </p:nvSpPr>
        <p:spPr>
          <a:xfrm>
            <a:off x="5321367" y="963278"/>
            <a:ext cx="720000" cy="720741"/>
          </a:xfrm>
          <a:prstGeom prst="flowChartConnector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195F7F-9654-46D1-B1E8-6DD3E71509F1}"/>
              </a:ext>
            </a:extLst>
          </p:cNvPr>
          <p:cNvCxnSpPr>
            <a:cxnSpLocks/>
          </p:cNvCxnSpPr>
          <p:nvPr/>
        </p:nvCxnSpPr>
        <p:spPr>
          <a:xfrm>
            <a:off x="6060494" y="1684019"/>
            <a:ext cx="787981" cy="7696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C23DAA-C83B-4451-934C-C1A5B27BA2E1}"/>
              </a:ext>
            </a:extLst>
          </p:cNvPr>
          <p:cNvCxnSpPr>
            <a:cxnSpLocks/>
          </p:cNvCxnSpPr>
          <p:nvPr/>
        </p:nvCxnSpPr>
        <p:spPr>
          <a:xfrm>
            <a:off x="6848475" y="2453643"/>
            <a:ext cx="17307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E836C9-6C17-4D40-BDC6-AD4C607FA72F}"/>
              </a:ext>
            </a:extLst>
          </p:cNvPr>
          <p:cNvCxnSpPr>
            <a:cxnSpLocks/>
          </p:cNvCxnSpPr>
          <p:nvPr/>
        </p:nvCxnSpPr>
        <p:spPr>
          <a:xfrm flipH="1">
            <a:off x="5204552" y="3147060"/>
            <a:ext cx="965138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5B42A69-D348-4A67-AF06-CF59D979BB08}"/>
              </a:ext>
            </a:extLst>
          </p:cNvPr>
          <p:cNvSpPr txBox="1"/>
          <p:nvPr/>
        </p:nvSpPr>
        <p:spPr>
          <a:xfrm>
            <a:off x="6934200" y="1953874"/>
            <a:ext cx="292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Impact" panose="020B0806030902050204" pitchFamily="34" charset="0"/>
              </a:rPr>
              <a:t>MONOLITHIC</a:t>
            </a:r>
            <a:endParaRPr lang="en-ZA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84804166-A2F0-472F-82E0-A4F5F44E43B0}"/>
              </a:ext>
            </a:extLst>
          </p:cNvPr>
          <p:cNvSpPr/>
          <p:nvPr/>
        </p:nvSpPr>
        <p:spPr>
          <a:xfrm>
            <a:off x="8563976" y="2346963"/>
            <a:ext cx="251457" cy="21335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FABCB2-86BB-4E7D-BEB5-B95D3F75E778}"/>
              </a:ext>
            </a:extLst>
          </p:cNvPr>
          <p:cNvSpPr txBox="1"/>
          <p:nvPr/>
        </p:nvSpPr>
        <p:spPr>
          <a:xfrm>
            <a:off x="6934200" y="2491748"/>
            <a:ext cx="3014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Impact" panose="020B0806030902050204" pitchFamily="34" charset="0"/>
              </a:rPr>
              <a:t>APPLICATION</a:t>
            </a:r>
            <a:endParaRPr lang="en-ZA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30FAAD-554D-4F84-8EDF-7B4CBD69874C}"/>
              </a:ext>
            </a:extLst>
          </p:cNvPr>
          <p:cNvCxnSpPr>
            <a:cxnSpLocks/>
          </p:cNvCxnSpPr>
          <p:nvPr/>
        </p:nvCxnSpPr>
        <p:spPr>
          <a:xfrm flipV="1">
            <a:off x="5673910" y="3429001"/>
            <a:ext cx="13209" cy="1398808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AE4244-9F89-4A28-A5DD-B8B8425B0937}"/>
              </a:ext>
            </a:extLst>
          </p:cNvPr>
          <p:cNvCxnSpPr>
            <a:cxnSpLocks/>
          </p:cNvCxnSpPr>
          <p:nvPr/>
        </p:nvCxnSpPr>
        <p:spPr>
          <a:xfrm rot="10800000" flipH="1">
            <a:off x="5204550" y="3429000"/>
            <a:ext cx="965138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21EF130-660F-42D8-9BC5-36259C392FC4}"/>
              </a:ext>
            </a:extLst>
          </p:cNvPr>
          <p:cNvGrpSpPr/>
          <p:nvPr/>
        </p:nvGrpSpPr>
        <p:grpSpPr>
          <a:xfrm>
            <a:off x="5199576" y="4805475"/>
            <a:ext cx="972064" cy="979779"/>
            <a:chOff x="5199576" y="4805475"/>
            <a:chExt cx="972064" cy="979779"/>
          </a:xfrm>
        </p:grpSpPr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941082A4-F631-48A9-BCDB-198437B5EA3E}"/>
                </a:ext>
              </a:extLst>
            </p:cNvPr>
            <p:cNvSpPr/>
            <p:nvPr/>
          </p:nvSpPr>
          <p:spPr>
            <a:xfrm rot="10800000">
              <a:off x="5434358" y="5032259"/>
              <a:ext cx="505521" cy="50400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7" name="Arrow: Curved Right 26">
              <a:extLst>
                <a:ext uri="{FF2B5EF4-FFF2-40B4-BE49-F238E27FC236}">
                  <a16:creationId xmlns:a16="http://schemas.microsoft.com/office/drawing/2014/main" id="{C937E15A-5049-45CB-B7F3-A9363B8A9785}"/>
                </a:ext>
              </a:extLst>
            </p:cNvPr>
            <p:cNvSpPr/>
            <p:nvPr/>
          </p:nvSpPr>
          <p:spPr>
            <a:xfrm>
              <a:off x="5199576" y="4838692"/>
              <a:ext cx="399791" cy="946562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chemeClr val="tx1"/>
                </a:solidFill>
              </a:endParaRPr>
            </a:p>
          </p:txBody>
        </p:sp>
        <p:sp>
          <p:nvSpPr>
            <p:cNvPr id="31" name="Arrow: Curved Right 30">
              <a:extLst>
                <a:ext uri="{FF2B5EF4-FFF2-40B4-BE49-F238E27FC236}">
                  <a16:creationId xmlns:a16="http://schemas.microsoft.com/office/drawing/2014/main" id="{F8021883-E8AE-4A6A-97E6-F59040D0C7D3}"/>
                </a:ext>
              </a:extLst>
            </p:cNvPr>
            <p:cNvSpPr/>
            <p:nvPr/>
          </p:nvSpPr>
          <p:spPr>
            <a:xfrm rot="10800000">
              <a:off x="5771849" y="4805475"/>
              <a:ext cx="399791" cy="946562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E5CC91-6E57-4394-B064-4DC83FBB242E}"/>
              </a:ext>
            </a:extLst>
          </p:cNvPr>
          <p:cNvCxnSpPr>
            <a:cxnSpLocks/>
          </p:cNvCxnSpPr>
          <p:nvPr/>
        </p:nvCxnSpPr>
        <p:spPr>
          <a:xfrm rot="10800000">
            <a:off x="2680955" y="4263884"/>
            <a:ext cx="17307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2BB3B25C-D492-4B6C-B2BA-B1153E76CA74}"/>
              </a:ext>
            </a:extLst>
          </p:cNvPr>
          <p:cNvSpPr/>
          <p:nvPr/>
        </p:nvSpPr>
        <p:spPr>
          <a:xfrm rot="10800000">
            <a:off x="2444738" y="4157207"/>
            <a:ext cx="251457" cy="21335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425AA7F-BFE8-4498-AF7C-75F81129E6B9}"/>
              </a:ext>
            </a:extLst>
          </p:cNvPr>
          <p:cNvCxnSpPr>
            <a:cxnSpLocks/>
          </p:cNvCxnSpPr>
          <p:nvPr/>
        </p:nvCxnSpPr>
        <p:spPr>
          <a:xfrm>
            <a:off x="4411696" y="4263884"/>
            <a:ext cx="787981" cy="7696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0612716-2751-4C56-AE8F-87CE97CA725C}"/>
              </a:ext>
            </a:extLst>
          </p:cNvPr>
          <p:cNvSpPr txBox="1"/>
          <p:nvPr/>
        </p:nvSpPr>
        <p:spPr>
          <a:xfrm>
            <a:off x="2762941" y="3717857"/>
            <a:ext cx="1871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Impact" panose="020B0806030902050204" pitchFamily="34" charset="0"/>
              </a:rPr>
              <a:t>CONTINUOUS</a:t>
            </a:r>
            <a:endParaRPr lang="en-ZA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819371-EB2C-497F-9677-EE1B8D704A40}"/>
              </a:ext>
            </a:extLst>
          </p:cNvPr>
          <p:cNvSpPr txBox="1"/>
          <p:nvPr/>
        </p:nvSpPr>
        <p:spPr>
          <a:xfrm>
            <a:off x="2762941" y="4366144"/>
            <a:ext cx="1871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Impact" panose="020B0806030902050204" pitchFamily="34" charset="0"/>
              </a:rPr>
              <a:t>INTEGRATION</a:t>
            </a:r>
            <a:endParaRPr lang="en-ZA" sz="2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59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5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D7B3DDD-F768-4000-91CC-5E5F1E19EDBF}"/>
              </a:ext>
            </a:extLst>
          </p:cNvPr>
          <p:cNvCxnSpPr>
            <a:cxnSpLocks/>
            <a:stCxn id="9" idx="4"/>
          </p:cNvCxnSpPr>
          <p:nvPr/>
        </p:nvCxnSpPr>
        <p:spPr>
          <a:xfrm flipH="1">
            <a:off x="6078787" y="895600"/>
            <a:ext cx="1" cy="929714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55CF3792-B0CD-4DA7-B1FB-776F909836DA}"/>
              </a:ext>
            </a:extLst>
          </p:cNvPr>
          <p:cNvSpPr/>
          <p:nvPr/>
        </p:nvSpPr>
        <p:spPr>
          <a:xfrm>
            <a:off x="5895486" y="467373"/>
            <a:ext cx="366600" cy="339199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3AEE063D-188D-4AE9-9719-F3E597460666}"/>
              </a:ext>
            </a:extLst>
          </p:cNvPr>
          <p:cNvSpPr/>
          <p:nvPr/>
        </p:nvSpPr>
        <p:spPr>
          <a:xfrm>
            <a:off x="5808020" y="355600"/>
            <a:ext cx="541535" cy="540000"/>
          </a:xfrm>
          <a:prstGeom prst="flowChartConnector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195F7F-9654-46D1-B1E8-6DD3E71509F1}"/>
              </a:ext>
            </a:extLst>
          </p:cNvPr>
          <p:cNvCxnSpPr>
            <a:cxnSpLocks/>
          </p:cNvCxnSpPr>
          <p:nvPr/>
        </p:nvCxnSpPr>
        <p:spPr>
          <a:xfrm>
            <a:off x="6349554" y="840668"/>
            <a:ext cx="571437" cy="51796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C23DAA-C83B-4451-934C-C1A5B27BA2E1}"/>
              </a:ext>
            </a:extLst>
          </p:cNvPr>
          <p:cNvCxnSpPr>
            <a:cxnSpLocks/>
          </p:cNvCxnSpPr>
          <p:nvPr/>
        </p:nvCxnSpPr>
        <p:spPr>
          <a:xfrm>
            <a:off x="6920992" y="1358635"/>
            <a:ext cx="12551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E836C9-6C17-4D40-BDC6-AD4C607FA72F}"/>
              </a:ext>
            </a:extLst>
          </p:cNvPr>
          <p:cNvCxnSpPr>
            <a:cxnSpLocks/>
          </p:cNvCxnSpPr>
          <p:nvPr/>
        </p:nvCxnSpPr>
        <p:spPr>
          <a:xfrm flipH="1">
            <a:off x="5728832" y="1825314"/>
            <a:ext cx="69991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5B42A69-D348-4A67-AF06-CF59D979BB08}"/>
              </a:ext>
            </a:extLst>
          </p:cNvPr>
          <p:cNvSpPr txBox="1"/>
          <p:nvPr/>
        </p:nvSpPr>
        <p:spPr>
          <a:xfrm>
            <a:off x="6983159" y="1022284"/>
            <a:ext cx="2120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Impact" panose="020B0806030902050204" pitchFamily="34" charset="0"/>
              </a:rPr>
              <a:t>MONOLITHIC</a:t>
            </a:r>
            <a:endParaRPr lang="en-ZA" sz="1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84804166-A2F0-472F-82E0-A4F5F44E43B0}"/>
              </a:ext>
            </a:extLst>
          </p:cNvPr>
          <p:cNvSpPr/>
          <p:nvPr/>
        </p:nvSpPr>
        <p:spPr>
          <a:xfrm>
            <a:off x="8165059" y="1286838"/>
            <a:ext cx="182355" cy="14359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FABCB2-86BB-4E7D-BEB5-B95D3F75E778}"/>
              </a:ext>
            </a:extLst>
          </p:cNvPr>
          <p:cNvSpPr txBox="1"/>
          <p:nvPr/>
        </p:nvSpPr>
        <p:spPr>
          <a:xfrm>
            <a:off x="6983159" y="1384281"/>
            <a:ext cx="2186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Impact" panose="020B0806030902050204" pitchFamily="34" charset="0"/>
              </a:rPr>
              <a:t>APPLICATION</a:t>
            </a:r>
            <a:endParaRPr lang="en-ZA" sz="1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30FAAD-554D-4F84-8EDF-7B4CBD69874C}"/>
              </a:ext>
            </a:extLst>
          </p:cNvPr>
          <p:cNvCxnSpPr>
            <a:cxnSpLocks/>
          </p:cNvCxnSpPr>
          <p:nvPr/>
        </p:nvCxnSpPr>
        <p:spPr>
          <a:xfrm flipV="1">
            <a:off x="6069207" y="2015064"/>
            <a:ext cx="9579" cy="941416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AE4244-9F89-4A28-A5DD-B8B8425B0937}"/>
              </a:ext>
            </a:extLst>
          </p:cNvPr>
          <p:cNvCxnSpPr>
            <a:cxnSpLocks/>
          </p:cNvCxnSpPr>
          <p:nvPr/>
        </p:nvCxnSpPr>
        <p:spPr>
          <a:xfrm rot="10800000" flipH="1">
            <a:off x="5728831" y="2015064"/>
            <a:ext cx="69991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21EF130-660F-42D8-9BC5-36259C392FC4}"/>
              </a:ext>
            </a:extLst>
          </p:cNvPr>
          <p:cNvGrpSpPr/>
          <p:nvPr/>
        </p:nvGrpSpPr>
        <p:grpSpPr>
          <a:xfrm>
            <a:off x="5725224" y="2941450"/>
            <a:ext cx="704933" cy="659404"/>
            <a:chOff x="5199576" y="4805475"/>
            <a:chExt cx="972064" cy="979779"/>
          </a:xfrm>
        </p:grpSpPr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941082A4-F631-48A9-BCDB-198437B5EA3E}"/>
                </a:ext>
              </a:extLst>
            </p:cNvPr>
            <p:cNvSpPr/>
            <p:nvPr/>
          </p:nvSpPr>
          <p:spPr>
            <a:xfrm rot="10800000">
              <a:off x="5434358" y="5032259"/>
              <a:ext cx="505521" cy="50400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7" name="Arrow: Curved Right 26">
              <a:extLst>
                <a:ext uri="{FF2B5EF4-FFF2-40B4-BE49-F238E27FC236}">
                  <a16:creationId xmlns:a16="http://schemas.microsoft.com/office/drawing/2014/main" id="{C937E15A-5049-45CB-B7F3-A9363B8A9785}"/>
                </a:ext>
              </a:extLst>
            </p:cNvPr>
            <p:cNvSpPr/>
            <p:nvPr/>
          </p:nvSpPr>
          <p:spPr>
            <a:xfrm>
              <a:off x="5199576" y="4838692"/>
              <a:ext cx="399791" cy="946562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chemeClr val="tx1"/>
                </a:solidFill>
              </a:endParaRPr>
            </a:p>
          </p:txBody>
        </p:sp>
        <p:sp>
          <p:nvSpPr>
            <p:cNvPr id="31" name="Arrow: Curved Right 30">
              <a:extLst>
                <a:ext uri="{FF2B5EF4-FFF2-40B4-BE49-F238E27FC236}">
                  <a16:creationId xmlns:a16="http://schemas.microsoft.com/office/drawing/2014/main" id="{F8021883-E8AE-4A6A-97E6-F59040D0C7D3}"/>
                </a:ext>
              </a:extLst>
            </p:cNvPr>
            <p:cNvSpPr/>
            <p:nvPr/>
          </p:nvSpPr>
          <p:spPr>
            <a:xfrm rot="10800000">
              <a:off x="5771849" y="4805475"/>
              <a:ext cx="399791" cy="946562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E5CC91-6E57-4394-B064-4DC83FBB242E}"/>
              </a:ext>
            </a:extLst>
          </p:cNvPr>
          <p:cNvCxnSpPr>
            <a:cxnSpLocks/>
          </p:cNvCxnSpPr>
          <p:nvPr/>
        </p:nvCxnSpPr>
        <p:spPr>
          <a:xfrm rot="10800000">
            <a:off x="3898741" y="2576952"/>
            <a:ext cx="12551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2BB3B25C-D492-4B6C-B2BA-B1153E76CA74}"/>
              </a:ext>
            </a:extLst>
          </p:cNvPr>
          <p:cNvSpPr/>
          <p:nvPr/>
        </p:nvSpPr>
        <p:spPr>
          <a:xfrm rot="10800000">
            <a:off x="3727438" y="2505157"/>
            <a:ext cx="182355" cy="14359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425AA7F-BFE8-4498-AF7C-75F81129E6B9}"/>
              </a:ext>
            </a:extLst>
          </p:cNvPr>
          <p:cNvCxnSpPr>
            <a:cxnSpLocks/>
          </p:cNvCxnSpPr>
          <p:nvPr/>
        </p:nvCxnSpPr>
        <p:spPr>
          <a:xfrm>
            <a:off x="5153860" y="2576952"/>
            <a:ext cx="571437" cy="51796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0612716-2751-4C56-AE8F-87CE97CA725C}"/>
              </a:ext>
            </a:extLst>
          </p:cNvPr>
          <p:cNvSpPr txBox="1"/>
          <p:nvPr/>
        </p:nvSpPr>
        <p:spPr>
          <a:xfrm>
            <a:off x="3958196" y="2209468"/>
            <a:ext cx="1357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Impact" panose="020B0806030902050204" pitchFamily="34" charset="0"/>
              </a:rPr>
              <a:t>CONTINUOUS</a:t>
            </a:r>
            <a:endParaRPr lang="en-ZA" sz="1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819371-EB2C-497F-9677-EE1B8D704A40}"/>
              </a:ext>
            </a:extLst>
          </p:cNvPr>
          <p:cNvSpPr txBox="1"/>
          <p:nvPr/>
        </p:nvSpPr>
        <p:spPr>
          <a:xfrm>
            <a:off x="3958196" y="2645774"/>
            <a:ext cx="1357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Impact" panose="020B0806030902050204" pitchFamily="34" charset="0"/>
              </a:rPr>
              <a:t>INTEGRATION</a:t>
            </a:r>
            <a:endParaRPr lang="en-ZA" sz="1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E6BC52C-79C0-476C-A79D-E70BCE4986D1}"/>
              </a:ext>
            </a:extLst>
          </p:cNvPr>
          <p:cNvCxnSpPr>
            <a:cxnSpLocks/>
          </p:cNvCxnSpPr>
          <p:nvPr/>
        </p:nvCxnSpPr>
        <p:spPr>
          <a:xfrm>
            <a:off x="6069207" y="3631674"/>
            <a:ext cx="0" cy="984646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145A9D5-41F0-4C8B-B74F-C85054BF63EE}"/>
              </a:ext>
            </a:extLst>
          </p:cNvPr>
          <p:cNvCxnSpPr>
            <a:cxnSpLocks/>
          </p:cNvCxnSpPr>
          <p:nvPr/>
        </p:nvCxnSpPr>
        <p:spPr>
          <a:xfrm flipH="1">
            <a:off x="5719252" y="4616320"/>
            <a:ext cx="69991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746F385F-B067-4E75-A986-8171A3AFE75D}"/>
              </a:ext>
            </a:extLst>
          </p:cNvPr>
          <p:cNvGrpSpPr/>
          <p:nvPr/>
        </p:nvGrpSpPr>
        <p:grpSpPr>
          <a:xfrm>
            <a:off x="1974023" y="1474383"/>
            <a:ext cx="1839466" cy="2183840"/>
            <a:chOff x="1974023" y="1474383"/>
            <a:chExt cx="1839466" cy="2183840"/>
          </a:xfrm>
        </p:grpSpPr>
        <p:sp>
          <p:nvSpPr>
            <p:cNvPr id="29" name="Flowchart: Delay 28">
              <a:extLst>
                <a:ext uri="{FF2B5EF4-FFF2-40B4-BE49-F238E27FC236}">
                  <a16:creationId xmlns:a16="http://schemas.microsoft.com/office/drawing/2014/main" id="{FF5A9041-061D-4681-B071-D794DF7A5F05}"/>
                </a:ext>
              </a:extLst>
            </p:cNvPr>
            <p:cNvSpPr/>
            <p:nvPr/>
          </p:nvSpPr>
          <p:spPr>
            <a:xfrm>
              <a:off x="3204572" y="2050942"/>
              <a:ext cx="99206" cy="163814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8913D66-A9D2-402B-9BCE-8000FA6C6997}"/>
                </a:ext>
              </a:extLst>
            </p:cNvPr>
            <p:cNvCxnSpPr>
              <a:cxnSpLocks/>
            </p:cNvCxnSpPr>
            <p:nvPr/>
          </p:nvCxnSpPr>
          <p:spPr>
            <a:xfrm>
              <a:off x="3242052" y="2077150"/>
              <a:ext cx="571437" cy="5179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4F1BDDAC-D0B3-4481-91D7-11AD7C8F1D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6748" y="1474383"/>
              <a:ext cx="946068" cy="1306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Flowchart: Delay 33">
              <a:extLst>
                <a:ext uri="{FF2B5EF4-FFF2-40B4-BE49-F238E27FC236}">
                  <a16:creationId xmlns:a16="http://schemas.microsoft.com/office/drawing/2014/main" id="{2F1CFA9C-3000-4C73-9F89-0F667C092E09}"/>
                </a:ext>
              </a:extLst>
            </p:cNvPr>
            <p:cNvSpPr/>
            <p:nvPr/>
          </p:nvSpPr>
          <p:spPr>
            <a:xfrm>
              <a:off x="3204572" y="3125466"/>
              <a:ext cx="99206" cy="163814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4F40B68-B338-49B0-8422-368B21855622}"/>
                </a:ext>
              </a:extLst>
            </p:cNvPr>
            <p:cNvCxnSpPr>
              <a:cxnSpLocks/>
              <a:endCxn id="38" idx="7"/>
            </p:cNvCxnSpPr>
            <p:nvPr/>
          </p:nvCxnSpPr>
          <p:spPr>
            <a:xfrm flipV="1">
              <a:off x="3254175" y="2627720"/>
              <a:ext cx="499968" cy="547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56" name="Picture 8" descr="Apache Subversion - Wikipedia">
              <a:extLst>
                <a:ext uri="{FF2B5EF4-FFF2-40B4-BE49-F238E27FC236}">
                  <a16:creationId xmlns:a16="http://schemas.microsoft.com/office/drawing/2014/main" id="{FB8DD801-10A8-4A60-827E-2D283D531A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4023" y="2963805"/>
              <a:ext cx="1160587" cy="694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6372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5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D7B3DDD-F768-4000-91CC-5E5F1E19EDBF}"/>
              </a:ext>
            </a:extLst>
          </p:cNvPr>
          <p:cNvCxnSpPr>
            <a:cxnSpLocks/>
            <a:stCxn id="9" idx="4"/>
          </p:cNvCxnSpPr>
          <p:nvPr/>
        </p:nvCxnSpPr>
        <p:spPr>
          <a:xfrm flipH="1">
            <a:off x="6078787" y="895600"/>
            <a:ext cx="1" cy="929714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55CF3792-B0CD-4DA7-B1FB-776F909836DA}"/>
              </a:ext>
            </a:extLst>
          </p:cNvPr>
          <p:cNvSpPr/>
          <p:nvPr/>
        </p:nvSpPr>
        <p:spPr>
          <a:xfrm>
            <a:off x="5895486" y="467373"/>
            <a:ext cx="366600" cy="339199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3AEE063D-188D-4AE9-9719-F3E597460666}"/>
              </a:ext>
            </a:extLst>
          </p:cNvPr>
          <p:cNvSpPr/>
          <p:nvPr/>
        </p:nvSpPr>
        <p:spPr>
          <a:xfrm>
            <a:off x="5808020" y="355600"/>
            <a:ext cx="541535" cy="540000"/>
          </a:xfrm>
          <a:prstGeom prst="flowChartConnector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195F7F-9654-46D1-B1E8-6DD3E71509F1}"/>
              </a:ext>
            </a:extLst>
          </p:cNvPr>
          <p:cNvCxnSpPr>
            <a:cxnSpLocks/>
          </p:cNvCxnSpPr>
          <p:nvPr/>
        </p:nvCxnSpPr>
        <p:spPr>
          <a:xfrm>
            <a:off x="6349554" y="840668"/>
            <a:ext cx="571437" cy="51796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C23DAA-C83B-4451-934C-C1A5B27BA2E1}"/>
              </a:ext>
            </a:extLst>
          </p:cNvPr>
          <p:cNvCxnSpPr>
            <a:cxnSpLocks/>
          </p:cNvCxnSpPr>
          <p:nvPr/>
        </p:nvCxnSpPr>
        <p:spPr>
          <a:xfrm>
            <a:off x="6920992" y="1358635"/>
            <a:ext cx="12551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E836C9-6C17-4D40-BDC6-AD4C607FA72F}"/>
              </a:ext>
            </a:extLst>
          </p:cNvPr>
          <p:cNvCxnSpPr>
            <a:cxnSpLocks/>
          </p:cNvCxnSpPr>
          <p:nvPr/>
        </p:nvCxnSpPr>
        <p:spPr>
          <a:xfrm flipH="1">
            <a:off x="5728832" y="1825314"/>
            <a:ext cx="69991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5B42A69-D348-4A67-AF06-CF59D979BB08}"/>
              </a:ext>
            </a:extLst>
          </p:cNvPr>
          <p:cNvSpPr txBox="1"/>
          <p:nvPr/>
        </p:nvSpPr>
        <p:spPr>
          <a:xfrm>
            <a:off x="6983159" y="1022284"/>
            <a:ext cx="2120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Impact" panose="020B0806030902050204" pitchFamily="34" charset="0"/>
              </a:rPr>
              <a:t>MONOLITHIC</a:t>
            </a:r>
            <a:endParaRPr lang="en-ZA" sz="1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84804166-A2F0-472F-82E0-A4F5F44E43B0}"/>
              </a:ext>
            </a:extLst>
          </p:cNvPr>
          <p:cNvSpPr/>
          <p:nvPr/>
        </p:nvSpPr>
        <p:spPr>
          <a:xfrm>
            <a:off x="8165059" y="1286838"/>
            <a:ext cx="182355" cy="14359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FABCB2-86BB-4E7D-BEB5-B95D3F75E778}"/>
              </a:ext>
            </a:extLst>
          </p:cNvPr>
          <p:cNvSpPr txBox="1"/>
          <p:nvPr/>
        </p:nvSpPr>
        <p:spPr>
          <a:xfrm>
            <a:off x="6983159" y="1384281"/>
            <a:ext cx="2186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Impact" panose="020B0806030902050204" pitchFamily="34" charset="0"/>
              </a:rPr>
              <a:t>APPLICATION</a:t>
            </a:r>
            <a:endParaRPr lang="en-ZA" sz="1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30FAAD-554D-4F84-8EDF-7B4CBD69874C}"/>
              </a:ext>
            </a:extLst>
          </p:cNvPr>
          <p:cNvCxnSpPr>
            <a:cxnSpLocks/>
          </p:cNvCxnSpPr>
          <p:nvPr/>
        </p:nvCxnSpPr>
        <p:spPr>
          <a:xfrm flipV="1">
            <a:off x="6069207" y="2015064"/>
            <a:ext cx="9579" cy="941416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AE4244-9F89-4A28-A5DD-B8B8425B0937}"/>
              </a:ext>
            </a:extLst>
          </p:cNvPr>
          <p:cNvCxnSpPr>
            <a:cxnSpLocks/>
          </p:cNvCxnSpPr>
          <p:nvPr/>
        </p:nvCxnSpPr>
        <p:spPr>
          <a:xfrm rot="10800000" flipH="1">
            <a:off x="5728831" y="2015064"/>
            <a:ext cx="69991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21EF130-660F-42D8-9BC5-36259C392FC4}"/>
              </a:ext>
            </a:extLst>
          </p:cNvPr>
          <p:cNvGrpSpPr/>
          <p:nvPr/>
        </p:nvGrpSpPr>
        <p:grpSpPr>
          <a:xfrm>
            <a:off x="5725224" y="2941450"/>
            <a:ext cx="704933" cy="659404"/>
            <a:chOff x="5199576" y="4805475"/>
            <a:chExt cx="972064" cy="979779"/>
          </a:xfrm>
        </p:grpSpPr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941082A4-F631-48A9-BCDB-198437B5EA3E}"/>
                </a:ext>
              </a:extLst>
            </p:cNvPr>
            <p:cNvSpPr/>
            <p:nvPr/>
          </p:nvSpPr>
          <p:spPr>
            <a:xfrm rot="10800000">
              <a:off x="5434358" y="5032259"/>
              <a:ext cx="505521" cy="50400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7" name="Arrow: Curved Right 26">
              <a:extLst>
                <a:ext uri="{FF2B5EF4-FFF2-40B4-BE49-F238E27FC236}">
                  <a16:creationId xmlns:a16="http://schemas.microsoft.com/office/drawing/2014/main" id="{C937E15A-5049-45CB-B7F3-A9363B8A9785}"/>
                </a:ext>
              </a:extLst>
            </p:cNvPr>
            <p:cNvSpPr/>
            <p:nvPr/>
          </p:nvSpPr>
          <p:spPr>
            <a:xfrm>
              <a:off x="5199576" y="4838692"/>
              <a:ext cx="399791" cy="946562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chemeClr val="tx1"/>
                </a:solidFill>
              </a:endParaRPr>
            </a:p>
          </p:txBody>
        </p:sp>
        <p:sp>
          <p:nvSpPr>
            <p:cNvPr id="31" name="Arrow: Curved Right 30">
              <a:extLst>
                <a:ext uri="{FF2B5EF4-FFF2-40B4-BE49-F238E27FC236}">
                  <a16:creationId xmlns:a16="http://schemas.microsoft.com/office/drawing/2014/main" id="{F8021883-E8AE-4A6A-97E6-F59040D0C7D3}"/>
                </a:ext>
              </a:extLst>
            </p:cNvPr>
            <p:cNvSpPr/>
            <p:nvPr/>
          </p:nvSpPr>
          <p:spPr>
            <a:xfrm rot="10800000">
              <a:off x="5771849" y="4805475"/>
              <a:ext cx="399791" cy="946562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E5CC91-6E57-4394-B064-4DC83FBB242E}"/>
              </a:ext>
            </a:extLst>
          </p:cNvPr>
          <p:cNvCxnSpPr>
            <a:cxnSpLocks/>
          </p:cNvCxnSpPr>
          <p:nvPr/>
        </p:nvCxnSpPr>
        <p:spPr>
          <a:xfrm rot="10800000">
            <a:off x="3898741" y="2576952"/>
            <a:ext cx="12551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2BB3B25C-D492-4B6C-B2BA-B1153E76CA74}"/>
              </a:ext>
            </a:extLst>
          </p:cNvPr>
          <p:cNvSpPr/>
          <p:nvPr/>
        </p:nvSpPr>
        <p:spPr>
          <a:xfrm rot="10800000">
            <a:off x="3727438" y="2505157"/>
            <a:ext cx="182355" cy="14359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425AA7F-BFE8-4498-AF7C-75F81129E6B9}"/>
              </a:ext>
            </a:extLst>
          </p:cNvPr>
          <p:cNvCxnSpPr>
            <a:cxnSpLocks/>
          </p:cNvCxnSpPr>
          <p:nvPr/>
        </p:nvCxnSpPr>
        <p:spPr>
          <a:xfrm>
            <a:off x="5153860" y="2576952"/>
            <a:ext cx="571437" cy="51796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0612716-2751-4C56-AE8F-87CE97CA725C}"/>
              </a:ext>
            </a:extLst>
          </p:cNvPr>
          <p:cNvSpPr txBox="1"/>
          <p:nvPr/>
        </p:nvSpPr>
        <p:spPr>
          <a:xfrm>
            <a:off x="3958196" y="2209468"/>
            <a:ext cx="1357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Impact" panose="020B0806030902050204" pitchFamily="34" charset="0"/>
              </a:rPr>
              <a:t>CONTINUOUS</a:t>
            </a:r>
            <a:endParaRPr lang="en-ZA" sz="1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819371-EB2C-497F-9677-EE1B8D704A40}"/>
              </a:ext>
            </a:extLst>
          </p:cNvPr>
          <p:cNvSpPr txBox="1"/>
          <p:nvPr/>
        </p:nvSpPr>
        <p:spPr>
          <a:xfrm>
            <a:off x="3958196" y="2645774"/>
            <a:ext cx="1357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Impact" panose="020B0806030902050204" pitchFamily="34" charset="0"/>
              </a:rPr>
              <a:t>INTEGRATION</a:t>
            </a:r>
            <a:endParaRPr lang="en-ZA" sz="1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E6BC52C-79C0-476C-A79D-E70BCE4986D1}"/>
              </a:ext>
            </a:extLst>
          </p:cNvPr>
          <p:cNvCxnSpPr>
            <a:cxnSpLocks/>
          </p:cNvCxnSpPr>
          <p:nvPr/>
        </p:nvCxnSpPr>
        <p:spPr>
          <a:xfrm>
            <a:off x="6069207" y="3631674"/>
            <a:ext cx="0" cy="984646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145A9D5-41F0-4C8B-B74F-C85054BF63EE}"/>
              </a:ext>
            </a:extLst>
          </p:cNvPr>
          <p:cNvCxnSpPr>
            <a:cxnSpLocks/>
          </p:cNvCxnSpPr>
          <p:nvPr/>
        </p:nvCxnSpPr>
        <p:spPr>
          <a:xfrm flipH="1">
            <a:off x="5719252" y="4616320"/>
            <a:ext cx="69991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88ED401-0C62-4068-A31F-6191E916D3AE}"/>
              </a:ext>
            </a:extLst>
          </p:cNvPr>
          <p:cNvCxnSpPr>
            <a:cxnSpLocks/>
          </p:cNvCxnSpPr>
          <p:nvPr/>
        </p:nvCxnSpPr>
        <p:spPr>
          <a:xfrm flipH="1">
            <a:off x="5719252" y="4819520"/>
            <a:ext cx="699910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92FC622-B8AD-4D8B-93C0-0A933EC72416}"/>
              </a:ext>
            </a:extLst>
          </p:cNvPr>
          <p:cNvCxnSpPr>
            <a:cxnSpLocks/>
          </p:cNvCxnSpPr>
          <p:nvPr/>
        </p:nvCxnSpPr>
        <p:spPr>
          <a:xfrm flipH="1">
            <a:off x="5096137" y="4784062"/>
            <a:ext cx="678167" cy="87008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CEA8F9B-67C6-4EC5-8FB7-207BB9B0C2A7}"/>
              </a:ext>
            </a:extLst>
          </p:cNvPr>
          <p:cNvCxnSpPr>
            <a:cxnSpLocks/>
          </p:cNvCxnSpPr>
          <p:nvPr/>
        </p:nvCxnSpPr>
        <p:spPr>
          <a:xfrm flipH="1" flipV="1">
            <a:off x="6364110" y="4784062"/>
            <a:ext cx="678167" cy="87008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C82A134E-3E99-4F12-9D1D-F69B40AD3EB7}"/>
              </a:ext>
            </a:extLst>
          </p:cNvPr>
          <p:cNvSpPr/>
          <p:nvPr/>
        </p:nvSpPr>
        <p:spPr>
          <a:xfrm>
            <a:off x="4619023" y="5635091"/>
            <a:ext cx="541535" cy="522822"/>
          </a:xfrm>
          <a:prstGeom prst="flowChartConnector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1026" name="Picture 2" descr="South African R5 circulation coin gets a new face">
            <a:extLst>
              <a:ext uri="{FF2B5EF4-FFF2-40B4-BE49-F238E27FC236}">
                <a16:creationId xmlns:a16="http://schemas.microsoft.com/office/drawing/2014/main" id="{C96B6E35-E73D-4FA6-92BA-225D66667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864" y="5687335"/>
            <a:ext cx="613851" cy="43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7B015023-BF5B-4F51-ACD9-2C95E06D2A6A}"/>
              </a:ext>
            </a:extLst>
          </p:cNvPr>
          <p:cNvSpPr/>
          <p:nvPr/>
        </p:nvSpPr>
        <p:spPr>
          <a:xfrm>
            <a:off x="6942261" y="5639320"/>
            <a:ext cx="541535" cy="522822"/>
          </a:xfrm>
          <a:prstGeom prst="flowChartConnector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1B73F53-A6E7-42E1-B7E5-8ADD750D38BD}"/>
              </a:ext>
            </a:extLst>
          </p:cNvPr>
          <p:cNvCxnSpPr>
            <a:cxnSpLocks/>
          </p:cNvCxnSpPr>
          <p:nvPr/>
        </p:nvCxnSpPr>
        <p:spPr>
          <a:xfrm rot="10800000">
            <a:off x="2762153" y="5187004"/>
            <a:ext cx="12551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E548AED9-0C14-4A74-9FC6-79021023A491}"/>
              </a:ext>
            </a:extLst>
          </p:cNvPr>
          <p:cNvSpPr/>
          <p:nvPr/>
        </p:nvSpPr>
        <p:spPr>
          <a:xfrm rot="10800000">
            <a:off x="2590850" y="5115209"/>
            <a:ext cx="182355" cy="14359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E239FF4-D942-4D1F-9B9C-0B2B5F01A4B8}"/>
              </a:ext>
            </a:extLst>
          </p:cNvPr>
          <p:cNvSpPr txBox="1"/>
          <p:nvPr/>
        </p:nvSpPr>
        <p:spPr>
          <a:xfrm>
            <a:off x="2821608" y="4819520"/>
            <a:ext cx="1357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Impact" panose="020B0806030902050204" pitchFamily="34" charset="0"/>
              </a:rPr>
              <a:t>BUSINESS </a:t>
            </a:r>
            <a:endParaRPr lang="en-ZA" sz="1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BA96E58-BBD4-4F22-B7A6-28CA7C74248D}"/>
              </a:ext>
            </a:extLst>
          </p:cNvPr>
          <p:cNvCxnSpPr>
            <a:cxnSpLocks/>
          </p:cNvCxnSpPr>
          <p:nvPr/>
        </p:nvCxnSpPr>
        <p:spPr>
          <a:xfrm>
            <a:off x="4012501" y="5185730"/>
            <a:ext cx="571437" cy="51796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32D6076B-6813-4047-87F9-8F486CD7E068}"/>
              </a:ext>
            </a:extLst>
          </p:cNvPr>
          <p:cNvGrpSpPr/>
          <p:nvPr/>
        </p:nvGrpSpPr>
        <p:grpSpPr>
          <a:xfrm flipH="1">
            <a:off x="7519647" y="4799353"/>
            <a:ext cx="1993088" cy="904344"/>
            <a:chOff x="7782247" y="4641226"/>
            <a:chExt cx="1993088" cy="904344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1BDCCBE-0AE4-41F4-B365-6D513E2202B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953550" y="5028877"/>
              <a:ext cx="125511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Flowchart: Connector 49">
              <a:extLst>
                <a:ext uri="{FF2B5EF4-FFF2-40B4-BE49-F238E27FC236}">
                  <a16:creationId xmlns:a16="http://schemas.microsoft.com/office/drawing/2014/main" id="{250DC244-0ADD-45B8-A19D-A15B8818B9E0}"/>
                </a:ext>
              </a:extLst>
            </p:cNvPr>
            <p:cNvSpPr/>
            <p:nvPr/>
          </p:nvSpPr>
          <p:spPr>
            <a:xfrm rot="10800000">
              <a:off x="7782247" y="4957082"/>
              <a:ext cx="182355" cy="14359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80E1E05-73D3-4C1D-AC70-9D9AF65763C8}"/>
                </a:ext>
              </a:extLst>
            </p:cNvPr>
            <p:cNvSpPr txBox="1"/>
            <p:nvPr/>
          </p:nvSpPr>
          <p:spPr>
            <a:xfrm>
              <a:off x="7782247" y="4641226"/>
              <a:ext cx="13573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Impact" panose="020B0806030902050204" pitchFamily="34" charset="0"/>
                </a:rPr>
                <a:t>INNOVATION </a:t>
              </a:r>
              <a:endParaRPr lang="en-ZA" sz="1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B4ACFED-164D-4D89-9B35-87F12EDA99E7}"/>
                </a:ext>
              </a:extLst>
            </p:cNvPr>
            <p:cNvCxnSpPr>
              <a:cxnSpLocks/>
            </p:cNvCxnSpPr>
            <p:nvPr/>
          </p:nvCxnSpPr>
          <p:spPr>
            <a:xfrm>
              <a:off x="9203898" y="5027603"/>
              <a:ext cx="571437" cy="5179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B1210645-C613-4A0A-80DB-872FDB904EE0}"/>
              </a:ext>
            </a:extLst>
          </p:cNvPr>
          <p:cNvSpPr/>
          <p:nvPr/>
        </p:nvSpPr>
        <p:spPr>
          <a:xfrm rot="10800000">
            <a:off x="7042277" y="5738542"/>
            <a:ext cx="366600" cy="339199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88C91B5-5764-4B55-88A8-E799A9519C3B}"/>
              </a:ext>
            </a:extLst>
          </p:cNvPr>
          <p:cNvGrpSpPr/>
          <p:nvPr/>
        </p:nvGrpSpPr>
        <p:grpSpPr>
          <a:xfrm>
            <a:off x="1974023" y="1474383"/>
            <a:ext cx="1839466" cy="2183840"/>
            <a:chOff x="1974023" y="1474383"/>
            <a:chExt cx="1839466" cy="2183840"/>
          </a:xfrm>
        </p:grpSpPr>
        <p:sp>
          <p:nvSpPr>
            <p:cNvPr id="55" name="Flowchart: Delay 54">
              <a:extLst>
                <a:ext uri="{FF2B5EF4-FFF2-40B4-BE49-F238E27FC236}">
                  <a16:creationId xmlns:a16="http://schemas.microsoft.com/office/drawing/2014/main" id="{97D3705E-1147-4683-8F24-332FEFEA4791}"/>
                </a:ext>
              </a:extLst>
            </p:cNvPr>
            <p:cNvSpPr/>
            <p:nvPr/>
          </p:nvSpPr>
          <p:spPr>
            <a:xfrm>
              <a:off x="3204572" y="2050942"/>
              <a:ext cx="99206" cy="163814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F4F6CD3-F5B7-492F-9E49-C8E70A36669D}"/>
                </a:ext>
              </a:extLst>
            </p:cNvPr>
            <p:cNvCxnSpPr>
              <a:cxnSpLocks/>
            </p:cNvCxnSpPr>
            <p:nvPr/>
          </p:nvCxnSpPr>
          <p:spPr>
            <a:xfrm>
              <a:off x="3242052" y="2077150"/>
              <a:ext cx="571437" cy="5179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7" name="Picture 6">
              <a:extLst>
                <a:ext uri="{FF2B5EF4-FFF2-40B4-BE49-F238E27FC236}">
                  <a16:creationId xmlns:a16="http://schemas.microsoft.com/office/drawing/2014/main" id="{CBDEF7EE-8CFA-48E5-AE1F-C7A17E6EE4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6748" y="1474383"/>
              <a:ext cx="946068" cy="1306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Flowchart: Delay 57">
              <a:extLst>
                <a:ext uri="{FF2B5EF4-FFF2-40B4-BE49-F238E27FC236}">
                  <a16:creationId xmlns:a16="http://schemas.microsoft.com/office/drawing/2014/main" id="{B2660A5B-5CB9-4AE3-9497-27807EDFE23E}"/>
                </a:ext>
              </a:extLst>
            </p:cNvPr>
            <p:cNvSpPr/>
            <p:nvPr/>
          </p:nvSpPr>
          <p:spPr>
            <a:xfrm>
              <a:off x="3204572" y="3125466"/>
              <a:ext cx="99206" cy="163814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77E63A6-A933-474F-B212-B5524BBBEB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4175" y="2627720"/>
              <a:ext cx="499968" cy="547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0" name="Picture 8" descr="Apache Subversion - Wikipedia">
              <a:extLst>
                <a:ext uri="{FF2B5EF4-FFF2-40B4-BE49-F238E27FC236}">
                  <a16:creationId xmlns:a16="http://schemas.microsoft.com/office/drawing/2014/main" id="{332515FA-0758-461E-B611-155235FBF0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4023" y="2963805"/>
              <a:ext cx="1160587" cy="694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1050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1902</TotalTime>
  <Words>383</Words>
  <Application>Microsoft Office PowerPoint</Application>
  <PresentationFormat>Widescreen</PresentationFormat>
  <Paragraphs>251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Impact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Pita, Jose JM</dc:creator>
  <cp:lastModifiedBy>Pita, Jose JM</cp:lastModifiedBy>
  <cp:revision>55</cp:revision>
  <dcterms:created xsi:type="dcterms:W3CDTF">2019-10-31T18:56:18Z</dcterms:created>
  <dcterms:modified xsi:type="dcterms:W3CDTF">2020-11-25T18:00:27Z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27a3850-2850-457c-8efb-fdd5fa4d27d3_Enabled">
    <vt:lpwstr>True</vt:lpwstr>
  </property>
  <property fmtid="{D5CDD505-2E9C-101B-9397-08002B2CF9AE}" pid="3" name="MSIP_Label_027a3850-2850-457c-8efb-fdd5fa4d27d3_SiteId">
    <vt:lpwstr>7369e6ec-faa6-42fa-bc0e-4f332da5b1db</vt:lpwstr>
  </property>
  <property fmtid="{D5CDD505-2E9C-101B-9397-08002B2CF9AE}" pid="4" name="MSIP_Label_027a3850-2850-457c-8efb-fdd5fa4d27d3_Owner">
    <vt:lpwstr>Jose.Pita@standardbank.co.za</vt:lpwstr>
  </property>
  <property fmtid="{D5CDD505-2E9C-101B-9397-08002B2CF9AE}" pid="5" name="MSIP_Label_027a3850-2850-457c-8efb-fdd5fa4d27d3_SetDate">
    <vt:lpwstr>2020-11-23T19:21:40.4296792Z</vt:lpwstr>
  </property>
  <property fmtid="{D5CDD505-2E9C-101B-9397-08002B2CF9AE}" pid="6" name="MSIP_Label_027a3850-2850-457c-8efb-fdd5fa4d27d3_Name">
    <vt:lpwstr>General (No Protection)</vt:lpwstr>
  </property>
  <property fmtid="{D5CDD505-2E9C-101B-9397-08002B2CF9AE}" pid="7" name="MSIP_Label_027a3850-2850-457c-8efb-fdd5fa4d27d3_Application">
    <vt:lpwstr>Microsoft Azure Information Protection</vt:lpwstr>
  </property>
  <property fmtid="{D5CDD505-2E9C-101B-9397-08002B2CF9AE}" pid="8" name="MSIP_Label_027a3850-2850-457c-8efb-fdd5fa4d27d3_ActionId">
    <vt:lpwstr>39a5fe9d-6a24-441d-afa1-b170b4ca2a75</vt:lpwstr>
  </property>
  <property fmtid="{D5CDD505-2E9C-101B-9397-08002B2CF9AE}" pid="9" name="MSIP_Label_027a3850-2850-457c-8efb-fdd5fa4d27d3_Extended_MSFT_Method">
    <vt:lpwstr>Automatic</vt:lpwstr>
  </property>
  <property fmtid="{D5CDD505-2E9C-101B-9397-08002B2CF9AE}" pid="10" name="Sensitivity">
    <vt:lpwstr>General (No Protection)</vt:lpwstr>
  </property>
</Properties>
</file>