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DM Sans Bold" charset="1" panose="00000000000000000000"/>
      <p:regular r:id="rId17"/>
    </p:embeddedFont>
    <p:embeddedFont>
      <p:font typeface="Open Sans" charset="1" panose="020B0606030504020204"/>
      <p:regular r:id="rId18"/>
    </p:embeddedFont>
    <p:embeddedFont>
      <p:font typeface="Open Sans Bold" charset="1" panose="020B08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F72B6"/>
        </a:solidFill>
      </p:bgPr>
    </p:bg>
    <p:spTree>
      <p:nvGrpSpPr>
        <p:cNvPr id="1" name=""/>
        <p:cNvGrpSpPr/>
        <p:nvPr/>
      </p:nvGrpSpPr>
      <p:grpSpPr>
        <a:xfrm>
          <a:off x="0" y="0"/>
          <a:ext cx="0" cy="0"/>
          <a:chOff x="0" y="0"/>
          <a:chExt cx="0" cy="0"/>
        </a:xfrm>
      </p:grpSpPr>
      <p:sp>
        <p:nvSpPr>
          <p:cNvPr name="Freeform 2" id="2"/>
          <p:cNvSpPr/>
          <p:nvPr/>
        </p:nvSpPr>
        <p:spPr>
          <a:xfrm flipH="false" flipV="false" rot="0">
            <a:off x="12366585" y="422344"/>
            <a:ext cx="4237382" cy="4237382"/>
          </a:xfrm>
          <a:custGeom>
            <a:avLst/>
            <a:gdLst/>
            <a:ahLst/>
            <a:cxnLst/>
            <a:rect r="r" b="b" t="t" l="l"/>
            <a:pathLst>
              <a:path h="4237382" w="4237382">
                <a:moveTo>
                  <a:pt x="0" y="0"/>
                </a:moveTo>
                <a:lnTo>
                  <a:pt x="4237382" y="0"/>
                </a:lnTo>
                <a:lnTo>
                  <a:pt x="4237382" y="4237381"/>
                </a:lnTo>
                <a:lnTo>
                  <a:pt x="0" y="42373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7596" y="2092636"/>
            <a:ext cx="12148989" cy="831723"/>
          </a:xfrm>
          <a:prstGeom prst="rect">
            <a:avLst/>
          </a:prstGeom>
        </p:spPr>
        <p:txBody>
          <a:bodyPr anchor="t" rtlCol="false" tIns="0" lIns="0" bIns="0" rIns="0">
            <a:spAutoFit/>
          </a:bodyPr>
          <a:lstStyle/>
          <a:p>
            <a:pPr algn="l">
              <a:lnSpc>
                <a:spcPts val="6111"/>
              </a:lnSpc>
            </a:pPr>
            <a:r>
              <a:rPr lang="en-US" sz="6300" b="true">
                <a:solidFill>
                  <a:srgbClr val="FFFFFF"/>
                </a:solidFill>
                <a:latin typeface="Montserrat Bold"/>
                <a:ea typeface="Montserrat Bold"/>
                <a:cs typeface="Montserrat Bold"/>
                <a:sym typeface="Montserrat Bold"/>
              </a:rPr>
              <a:t>GESTION DE PRODUITS </a:t>
            </a:r>
          </a:p>
        </p:txBody>
      </p:sp>
      <p:sp>
        <p:nvSpPr>
          <p:cNvPr name="TextBox 4" id="4"/>
          <p:cNvSpPr txBox="true"/>
          <p:nvPr/>
        </p:nvSpPr>
        <p:spPr>
          <a:xfrm rot="0">
            <a:off x="1524000" y="7012951"/>
            <a:ext cx="7620000" cy="1889760"/>
          </a:xfrm>
          <a:prstGeom prst="rect">
            <a:avLst/>
          </a:prstGeom>
        </p:spPr>
        <p:txBody>
          <a:bodyPr anchor="t" rtlCol="false" tIns="0" lIns="0" bIns="0" rIns="0">
            <a:spAutoFit/>
          </a:bodyPr>
          <a:lstStyle/>
          <a:p>
            <a:pPr algn="l">
              <a:lnSpc>
                <a:spcPts val="5040"/>
              </a:lnSpc>
            </a:pPr>
            <a:r>
              <a:rPr lang="en-US" sz="3600" b="true">
                <a:solidFill>
                  <a:srgbClr val="FFFFFF"/>
                </a:solidFill>
                <a:latin typeface="DM Sans Bold"/>
                <a:ea typeface="DM Sans Bold"/>
                <a:cs typeface="DM Sans Bold"/>
                <a:sym typeface="DM Sans Bold"/>
              </a:rPr>
              <a:t>RÉALISER PAR:</a:t>
            </a:r>
          </a:p>
          <a:p>
            <a:pPr algn="l">
              <a:lnSpc>
                <a:spcPts val="5040"/>
              </a:lnSpc>
            </a:pPr>
            <a:r>
              <a:rPr lang="en-US" sz="3600" b="true">
                <a:solidFill>
                  <a:srgbClr val="FFFFFF"/>
                </a:solidFill>
                <a:latin typeface="DM Sans Bold"/>
                <a:ea typeface="DM Sans Bold"/>
                <a:cs typeface="DM Sans Bold"/>
                <a:sym typeface="DM Sans Bold"/>
              </a:rPr>
              <a:t>TAHA MOUMMAD </a:t>
            </a:r>
          </a:p>
          <a:p>
            <a:pPr algn="l">
              <a:lnSpc>
                <a:spcPts val="5040"/>
              </a:lnSpc>
            </a:pPr>
            <a:r>
              <a:rPr lang="en-US" sz="3600" b="true">
                <a:solidFill>
                  <a:srgbClr val="FFFFFF"/>
                </a:solidFill>
                <a:latin typeface="DM Sans Bold"/>
                <a:ea typeface="DM Sans Bold"/>
                <a:cs typeface="DM Sans Bold"/>
                <a:sym typeface="DM Sans Bold"/>
              </a:rPr>
              <a:t>SAAD HOUMALI</a:t>
            </a:r>
          </a:p>
        </p:txBody>
      </p:sp>
      <p:grpSp>
        <p:nvGrpSpPr>
          <p:cNvPr name="Group 5" id="5"/>
          <p:cNvGrpSpPr/>
          <p:nvPr/>
        </p:nvGrpSpPr>
        <p:grpSpPr>
          <a:xfrm rot="0">
            <a:off x="15123395" y="1968811"/>
            <a:ext cx="2961144" cy="296114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alpha val="57647"/>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83283" y="3449384"/>
            <a:ext cx="2420683" cy="242068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56863"/>
              </a:srgbClr>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17596" y="4850890"/>
            <a:ext cx="12503547" cy="1019177"/>
          </a:xfrm>
          <a:prstGeom prst="rect">
            <a:avLst/>
          </a:prstGeom>
        </p:spPr>
        <p:txBody>
          <a:bodyPr anchor="t" rtlCol="false" tIns="0" lIns="0" bIns="0" rIns="0">
            <a:spAutoFit/>
          </a:bodyPr>
          <a:lstStyle/>
          <a:p>
            <a:pPr algn="ctr">
              <a:lnSpc>
                <a:spcPts val="8399"/>
              </a:lnSpc>
              <a:spcBef>
                <a:spcPct val="0"/>
              </a:spcBef>
            </a:pPr>
            <a:r>
              <a:rPr lang="en-US" b="true" sz="5999">
                <a:solidFill>
                  <a:srgbClr val="FFFFFF"/>
                </a:solidFill>
                <a:latin typeface="DM Sans Bold"/>
                <a:ea typeface="DM Sans Bold"/>
                <a:cs typeface="DM Sans Bold"/>
                <a:sym typeface="DM Sans Bold"/>
              </a:rPr>
              <a:t>ENCADRÉ PAR  : MR KAMAL OMARI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F72B6"/>
        </a:solidFill>
      </p:bgPr>
    </p:bg>
    <p:spTree>
      <p:nvGrpSpPr>
        <p:cNvPr id="1" name=""/>
        <p:cNvGrpSpPr/>
        <p:nvPr/>
      </p:nvGrpSpPr>
      <p:grpSpPr>
        <a:xfrm>
          <a:off x="0" y="0"/>
          <a:ext cx="0" cy="0"/>
          <a:chOff x="0" y="0"/>
          <a:chExt cx="0" cy="0"/>
        </a:xfrm>
      </p:grpSpPr>
      <p:sp>
        <p:nvSpPr>
          <p:cNvPr name="Freeform 2" id="2"/>
          <p:cNvSpPr/>
          <p:nvPr/>
        </p:nvSpPr>
        <p:spPr>
          <a:xfrm flipH="false" flipV="false" rot="0">
            <a:off x="14849431" y="6893787"/>
            <a:ext cx="4237382" cy="4237382"/>
          </a:xfrm>
          <a:custGeom>
            <a:avLst/>
            <a:gdLst/>
            <a:ahLst/>
            <a:cxnLst/>
            <a:rect r="r" b="b" t="t" l="l"/>
            <a:pathLst>
              <a:path h="4237382" w="4237382">
                <a:moveTo>
                  <a:pt x="0" y="0"/>
                </a:moveTo>
                <a:lnTo>
                  <a:pt x="4237382" y="0"/>
                </a:lnTo>
                <a:lnTo>
                  <a:pt x="4237382" y="4237382"/>
                </a:lnTo>
                <a:lnTo>
                  <a:pt x="0" y="4237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24000" y="3716084"/>
            <a:ext cx="12148989" cy="3121533"/>
          </a:xfrm>
          <a:prstGeom prst="rect">
            <a:avLst/>
          </a:prstGeom>
        </p:spPr>
        <p:txBody>
          <a:bodyPr anchor="t" rtlCol="false" tIns="0" lIns="0" bIns="0" rIns="0">
            <a:spAutoFit/>
          </a:bodyPr>
          <a:lstStyle/>
          <a:p>
            <a:pPr algn="l">
              <a:lnSpc>
                <a:spcPts val="11931"/>
              </a:lnSpc>
            </a:pPr>
            <a:r>
              <a:rPr lang="en-US" sz="12300" b="true">
                <a:solidFill>
                  <a:srgbClr val="FFFFFF"/>
                </a:solidFill>
                <a:latin typeface="Montserrat Bold"/>
                <a:ea typeface="Montserrat Bold"/>
                <a:cs typeface="Montserrat Bold"/>
                <a:sym typeface="Montserrat Bold"/>
              </a:rPr>
              <a:t>MERCI POUR VOTRE</a:t>
            </a:r>
          </a:p>
        </p:txBody>
      </p:sp>
      <p:sp>
        <p:nvSpPr>
          <p:cNvPr name="TextBox 4" id="4"/>
          <p:cNvSpPr txBox="true"/>
          <p:nvPr/>
        </p:nvSpPr>
        <p:spPr>
          <a:xfrm rot="0">
            <a:off x="7598494" y="4588389"/>
            <a:ext cx="8444603" cy="2305399"/>
          </a:xfrm>
          <a:prstGeom prst="rect">
            <a:avLst/>
          </a:prstGeom>
        </p:spPr>
        <p:txBody>
          <a:bodyPr anchor="t" rtlCol="false" tIns="0" lIns="0" bIns="0" rIns="0">
            <a:spAutoFit/>
          </a:bodyPr>
          <a:lstStyle/>
          <a:p>
            <a:pPr algn="l">
              <a:lnSpc>
                <a:spcPts val="18880"/>
              </a:lnSpc>
            </a:pPr>
            <a:r>
              <a:rPr lang="en-US" b="true" sz="13486" spc="-1078">
                <a:solidFill>
                  <a:srgbClr val="38B6FF"/>
                </a:solidFill>
                <a:latin typeface="DM Sans Bold"/>
                <a:ea typeface="DM Sans Bold"/>
                <a:cs typeface="DM Sans Bold"/>
                <a:sym typeface="DM Sans Bold"/>
              </a:rPr>
              <a:t>ATTENTION</a:t>
            </a:r>
          </a:p>
        </p:txBody>
      </p:sp>
      <p:grpSp>
        <p:nvGrpSpPr>
          <p:cNvPr name="Group 5" id="5"/>
          <p:cNvGrpSpPr/>
          <p:nvPr/>
        </p:nvGrpSpPr>
        <p:grpSpPr>
          <a:xfrm rot="0">
            <a:off x="13081953" y="7079626"/>
            <a:ext cx="2961144" cy="296114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B6FF">
                <a:alpha val="57647"/>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832756" y="598708"/>
            <a:ext cx="2420683" cy="242068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56863"/>
              </a:srgbClr>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fast">
    <p:cover dir="rd"/>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3275" y="476221"/>
            <a:ext cx="7106427" cy="3242103"/>
          </a:xfrm>
          <a:custGeom>
            <a:avLst/>
            <a:gdLst/>
            <a:ahLst/>
            <a:cxnLst/>
            <a:rect r="r" b="b" t="t" l="l"/>
            <a:pathLst>
              <a:path h="3242103" w="7106427">
                <a:moveTo>
                  <a:pt x="0" y="0"/>
                </a:moveTo>
                <a:lnTo>
                  <a:pt x="7106428" y="0"/>
                </a:lnTo>
                <a:lnTo>
                  <a:pt x="7106428" y="3242103"/>
                </a:lnTo>
                <a:lnTo>
                  <a:pt x="0" y="3242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958980" y="2293148"/>
            <a:ext cx="6965152" cy="6965152"/>
          </a:xfrm>
          <a:custGeom>
            <a:avLst/>
            <a:gdLst/>
            <a:ahLst/>
            <a:cxnLst/>
            <a:rect r="r" b="b" t="t" l="l"/>
            <a:pathLst>
              <a:path h="6965152" w="6965152">
                <a:moveTo>
                  <a:pt x="0" y="0"/>
                </a:moveTo>
                <a:lnTo>
                  <a:pt x="6965152" y="0"/>
                </a:lnTo>
                <a:lnTo>
                  <a:pt x="6965152" y="6965152"/>
                </a:lnTo>
                <a:lnTo>
                  <a:pt x="0" y="6965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399119" y="3718324"/>
            <a:ext cx="4084874" cy="4114800"/>
          </a:xfrm>
          <a:custGeom>
            <a:avLst/>
            <a:gdLst/>
            <a:ahLst/>
            <a:cxnLst/>
            <a:rect r="r" b="b" t="t" l="l"/>
            <a:pathLst>
              <a:path h="4114800" w="4084874">
                <a:moveTo>
                  <a:pt x="0" y="0"/>
                </a:moveTo>
                <a:lnTo>
                  <a:pt x="4084874" y="0"/>
                </a:lnTo>
                <a:lnTo>
                  <a:pt x="408487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26489" y="1540059"/>
            <a:ext cx="7620000" cy="1009652"/>
          </a:xfrm>
          <a:prstGeom prst="rect">
            <a:avLst/>
          </a:prstGeom>
        </p:spPr>
        <p:txBody>
          <a:bodyPr anchor="t" rtlCol="false" tIns="0" lIns="0" bIns="0" rIns="0">
            <a:spAutoFit/>
          </a:bodyPr>
          <a:lstStyle/>
          <a:p>
            <a:pPr algn="ctr">
              <a:lnSpc>
                <a:spcPts val="8399"/>
              </a:lnSpc>
            </a:pPr>
            <a:r>
              <a:rPr lang="en-US" b="true" sz="5999">
                <a:solidFill>
                  <a:srgbClr val="3F72B6"/>
                </a:solidFill>
                <a:latin typeface="Montserrat Bold"/>
                <a:ea typeface="Montserrat Bold"/>
                <a:cs typeface="Montserrat Bold"/>
                <a:sym typeface="Montserrat Bold"/>
              </a:rPr>
              <a:t>1. INTRODUCTION</a:t>
            </a:r>
          </a:p>
        </p:txBody>
      </p:sp>
      <p:sp>
        <p:nvSpPr>
          <p:cNvPr name="TextBox 6" id="6"/>
          <p:cNvSpPr txBox="true"/>
          <p:nvPr/>
        </p:nvSpPr>
        <p:spPr>
          <a:xfrm rot="0">
            <a:off x="536740" y="3877310"/>
            <a:ext cx="10361547"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3F72B6"/>
                </a:solidFill>
                <a:latin typeface="Open Sans"/>
                <a:ea typeface="Open Sans"/>
                <a:cs typeface="Open Sans"/>
                <a:sym typeface="Open Sans"/>
              </a:rPr>
              <a:t>Dans le cadre de notre apprentissage du langage C, ce mini-projet a pour objectif de concevoir une application de gestion de produits en utilisant les concepts fondamentaux de la programmation structurée. Le programme permet d'ajouter, modifier, supprimer, rechercher et afficher des produits, chacun caractérisé par un identifiant unique, un nom, un prix et une quantité.</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8399" y="256949"/>
            <a:ext cx="7106427" cy="3242103"/>
          </a:xfrm>
          <a:custGeom>
            <a:avLst/>
            <a:gdLst/>
            <a:ahLst/>
            <a:cxnLst/>
            <a:rect r="r" b="b" t="t" l="l"/>
            <a:pathLst>
              <a:path h="3242103" w="7106427">
                <a:moveTo>
                  <a:pt x="0" y="0"/>
                </a:moveTo>
                <a:lnTo>
                  <a:pt x="7106428" y="0"/>
                </a:lnTo>
                <a:lnTo>
                  <a:pt x="7106428" y="3242103"/>
                </a:lnTo>
                <a:lnTo>
                  <a:pt x="0" y="3242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98153" y="6708729"/>
            <a:ext cx="4988008" cy="2302927"/>
          </a:xfrm>
          <a:custGeom>
            <a:avLst/>
            <a:gdLst/>
            <a:ahLst/>
            <a:cxnLst/>
            <a:rect r="r" b="b" t="t" l="l"/>
            <a:pathLst>
              <a:path h="2302927" w="4988008">
                <a:moveTo>
                  <a:pt x="0" y="0"/>
                </a:moveTo>
                <a:lnTo>
                  <a:pt x="4988008" y="0"/>
                </a:lnTo>
                <a:lnTo>
                  <a:pt x="4988008" y="2302927"/>
                </a:lnTo>
                <a:lnTo>
                  <a:pt x="0" y="2302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400436" y="1878001"/>
            <a:ext cx="5183444" cy="4114800"/>
          </a:xfrm>
          <a:custGeom>
            <a:avLst/>
            <a:gdLst/>
            <a:ahLst/>
            <a:cxnLst/>
            <a:rect r="r" b="b" t="t" l="l"/>
            <a:pathLst>
              <a:path h="4114800" w="5183444">
                <a:moveTo>
                  <a:pt x="0" y="0"/>
                </a:moveTo>
                <a:lnTo>
                  <a:pt x="5183443" y="0"/>
                </a:lnTo>
                <a:lnTo>
                  <a:pt x="518344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0" y="1432126"/>
            <a:ext cx="7620000" cy="2066927"/>
          </a:xfrm>
          <a:prstGeom prst="rect">
            <a:avLst/>
          </a:prstGeom>
        </p:spPr>
        <p:txBody>
          <a:bodyPr anchor="t" rtlCol="false" tIns="0" lIns="0" bIns="0" rIns="0">
            <a:spAutoFit/>
          </a:bodyPr>
          <a:lstStyle/>
          <a:p>
            <a:pPr algn="ctr">
              <a:lnSpc>
                <a:spcPts val="8399"/>
              </a:lnSpc>
            </a:pPr>
            <a:r>
              <a:rPr lang="en-US" b="true" sz="5999">
                <a:solidFill>
                  <a:srgbClr val="3F72B6"/>
                </a:solidFill>
                <a:latin typeface="Montserrat Bold"/>
                <a:ea typeface="Montserrat Bold"/>
                <a:cs typeface="Montserrat Bold"/>
                <a:sym typeface="Montserrat Bold"/>
              </a:rPr>
              <a:t>2. OBJECTIF DU PROJET</a:t>
            </a:r>
          </a:p>
        </p:txBody>
      </p:sp>
      <p:sp>
        <p:nvSpPr>
          <p:cNvPr name="TextBox 6" id="6"/>
          <p:cNvSpPr txBox="true"/>
          <p:nvPr/>
        </p:nvSpPr>
        <p:spPr>
          <a:xfrm rot="0">
            <a:off x="1028700" y="3919024"/>
            <a:ext cx="9805695" cy="6367976"/>
          </a:xfrm>
          <a:prstGeom prst="rect">
            <a:avLst/>
          </a:prstGeom>
        </p:spPr>
        <p:txBody>
          <a:bodyPr anchor="t" rtlCol="false" tIns="0" lIns="0" bIns="0" rIns="0">
            <a:spAutoFit/>
          </a:bodyPr>
          <a:lstStyle/>
          <a:p>
            <a:pPr algn="l">
              <a:lnSpc>
                <a:spcPts val="3612"/>
              </a:lnSpc>
            </a:pPr>
            <a:r>
              <a:rPr lang="en-US" sz="2580">
                <a:solidFill>
                  <a:srgbClr val="3F72B6"/>
                </a:solidFill>
                <a:latin typeface="Open Sans"/>
                <a:ea typeface="Open Sans"/>
                <a:cs typeface="Open Sans"/>
                <a:sym typeface="Open Sans"/>
              </a:rPr>
              <a:t>L'objectif principal est de simuler un petit système de gestion d'inventaire, dans lequel l’utilisateur peut interagir via un menu affiché en console. Les fonctionnalités du système incluent :</a:t>
            </a:r>
          </a:p>
          <a:p>
            <a:pPr algn="l">
              <a:lnSpc>
                <a:spcPts val="3612"/>
              </a:lnSpc>
            </a:pPr>
          </a:p>
          <a:p>
            <a:pPr algn="l">
              <a:lnSpc>
                <a:spcPts val="3612"/>
              </a:lnSpc>
            </a:pPr>
            <a:r>
              <a:rPr lang="en-US" sz="2580">
                <a:solidFill>
                  <a:srgbClr val="3F72B6"/>
                </a:solidFill>
                <a:latin typeface="Open Sans"/>
                <a:ea typeface="Open Sans"/>
                <a:cs typeface="Open Sans"/>
                <a:sym typeface="Open Sans"/>
              </a:rPr>
              <a:t>Ajout de nouveaux produits.</a:t>
            </a:r>
          </a:p>
          <a:p>
            <a:pPr algn="l">
              <a:lnSpc>
                <a:spcPts val="3612"/>
              </a:lnSpc>
            </a:pPr>
          </a:p>
          <a:p>
            <a:pPr algn="l">
              <a:lnSpc>
                <a:spcPts val="3612"/>
              </a:lnSpc>
            </a:pPr>
            <a:r>
              <a:rPr lang="en-US" sz="2580">
                <a:solidFill>
                  <a:srgbClr val="3F72B6"/>
                </a:solidFill>
                <a:latin typeface="Open Sans"/>
                <a:ea typeface="Open Sans"/>
                <a:cs typeface="Open Sans"/>
                <a:sym typeface="Open Sans"/>
              </a:rPr>
              <a:t>Affichage de tous les produits.</a:t>
            </a:r>
          </a:p>
          <a:p>
            <a:pPr algn="l">
              <a:lnSpc>
                <a:spcPts val="3612"/>
              </a:lnSpc>
            </a:pPr>
          </a:p>
          <a:p>
            <a:pPr algn="l">
              <a:lnSpc>
                <a:spcPts val="3612"/>
              </a:lnSpc>
            </a:pPr>
            <a:r>
              <a:rPr lang="en-US" sz="2580">
                <a:solidFill>
                  <a:srgbClr val="3F72B6"/>
                </a:solidFill>
                <a:latin typeface="Open Sans"/>
                <a:ea typeface="Open Sans"/>
                <a:cs typeface="Open Sans"/>
                <a:sym typeface="Open Sans"/>
              </a:rPr>
              <a:t>Recherche d’un produit par son identifiant.</a:t>
            </a:r>
          </a:p>
          <a:p>
            <a:pPr algn="l">
              <a:lnSpc>
                <a:spcPts val="3612"/>
              </a:lnSpc>
            </a:pPr>
          </a:p>
          <a:p>
            <a:pPr algn="l">
              <a:lnSpc>
                <a:spcPts val="3612"/>
              </a:lnSpc>
            </a:pPr>
            <a:r>
              <a:rPr lang="en-US" sz="2580">
                <a:solidFill>
                  <a:srgbClr val="3F72B6"/>
                </a:solidFill>
                <a:latin typeface="Open Sans"/>
                <a:ea typeface="Open Sans"/>
                <a:cs typeface="Open Sans"/>
                <a:sym typeface="Open Sans"/>
              </a:rPr>
              <a:t>Modification des informations d’un produit.</a:t>
            </a:r>
          </a:p>
          <a:p>
            <a:pPr algn="l">
              <a:lnSpc>
                <a:spcPts val="3612"/>
              </a:lnSpc>
            </a:pPr>
          </a:p>
          <a:p>
            <a:pPr algn="l">
              <a:lnSpc>
                <a:spcPts val="3612"/>
              </a:lnSpc>
            </a:pPr>
            <a:r>
              <a:rPr lang="en-US" sz="2580">
                <a:solidFill>
                  <a:srgbClr val="3F72B6"/>
                </a:solidFill>
                <a:latin typeface="Open Sans"/>
                <a:ea typeface="Open Sans"/>
                <a:cs typeface="Open Sans"/>
                <a:sym typeface="Open Sans"/>
              </a:rPr>
              <a:t>Suppression d’un produit existant.</a:t>
            </a:r>
          </a:p>
          <a:p>
            <a:pPr algn="l">
              <a:lnSpc>
                <a:spcPts val="3612"/>
              </a:lnSpc>
            </a:pPr>
          </a:p>
        </p:txBody>
      </p:sp>
      <p:sp>
        <p:nvSpPr>
          <p:cNvPr name="TextBox 7" id="7"/>
          <p:cNvSpPr txBox="true"/>
          <p:nvPr/>
        </p:nvSpPr>
        <p:spPr>
          <a:xfrm rot="0">
            <a:off x="0" y="8665729"/>
            <a:ext cx="8163226" cy="1061318"/>
          </a:xfrm>
          <a:prstGeom prst="rect">
            <a:avLst/>
          </a:prstGeom>
        </p:spPr>
        <p:txBody>
          <a:bodyPr anchor="t" rtlCol="false" tIns="0" lIns="0" bIns="0" rIns="0">
            <a:spAutoFit/>
          </a:bodyPr>
          <a:lstStyle/>
          <a:p>
            <a:pPr algn="l">
              <a:lnSpc>
                <a:spcPts val="8702"/>
              </a:lnSpc>
            </a:pPr>
            <a:r>
              <a:rPr lang="en-US" sz="6216" b="true">
                <a:solidFill>
                  <a:srgbClr val="1C5299"/>
                </a:solidFill>
                <a:latin typeface="DM Sans Bold"/>
                <a:ea typeface="DM Sans Bold"/>
                <a:cs typeface="DM Sans Bold"/>
                <a:sym typeface="DM Sans Bold"/>
              </a:rPr>
              <a:t>2</a:t>
            </a:r>
          </a:p>
        </p:txBody>
      </p:sp>
      <p:grpSp>
        <p:nvGrpSpPr>
          <p:cNvPr name="Group 8" id="8"/>
          <p:cNvGrpSpPr/>
          <p:nvPr/>
        </p:nvGrpSpPr>
        <p:grpSpPr>
          <a:xfrm rot="0">
            <a:off x="14865110" y="820591"/>
            <a:ext cx="1621051" cy="162105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5299"/>
            </a:solidFill>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4619"/>
                </a:lnSpc>
              </a:pPr>
              <a:r>
                <a:rPr lang="en-US" b="true" sz="3299">
                  <a:solidFill>
                    <a:srgbClr val="FFFFFF"/>
                  </a:solidFill>
                  <a:latin typeface="Montserrat Bold"/>
                  <a:ea typeface="Montserrat Bold"/>
                  <a:cs typeface="Montserrat Bold"/>
                  <a:sym typeface="Montserrat Bold"/>
                </a:rPr>
                <a:t>10M</a:t>
              </a:r>
            </a:p>
          </p:txBody>
        </p:sp>
      </p:gr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0875" y="0"/>
            <a:ext cx="7106427" cy="3242103"/>
          </a:xfrm>
          <a:custGeom>
            <a:avLst/>
            <a:gdLst/>
            <a:ahLst/>
            <a:cxnLst/>
            <a:rect r="r" b="b" t="t" l="l"/>
            <a:pathLst>
              <a:path h="3242103" w="7106427">
                <a:moveTo>
                  <a:pt x="0" y="0"/>
                </a:moveTo>
                <a:lnTo>
                  <a:pt x="7106427" y="0"/>
                </a:lnTo>
                <a:lnTo>
                  <a:pt x="7106427" y="3242103"/>
                </a:lnTo>
                <a:lnTo>
                  <a:pt x="0" y="3242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1439" y="117901"/>
            <a:ext cx="7620000" cy="3124202"/>
          </a:xfrm>
          <a:prstGeom prst="rect">
            <a:avLst/>
          </a:prstGeom>
        </p:spPr>
        <p:txBody>
          <a:bodyPr anchor="t" rtlCol="false" tIns="0" lIns="0" bIns="0" rIns="0">
            <a:spAutoFit/>
          </a:bodyPr>
          <a:lstStyle/>
          <a:p>
            <a:pPr algn="ctr">
              <a:lnSpc>
                <a:spcPts val="8399"/>
              </a:lnSpc>
            </a:pPr>
            <a:r>
              <a:rPr lang="en-US" b="true" sz="5999">
                <a:solidFill>
                  <a:srgbClr val="3F72B6"/>
                </a:solidFill>
                <a:latin typeface="Montserrat Bold"/>
                <a:ea typeface="Montserrat Bold"/>
                <a:cs typeface="Montserrat Bold"/>
                <a:sym typeface="Montserrat Bold"/>
              </a:rPr>
              <a:t>3.1 STRUCTURE DES DONNÉES</a:t>
            </a:r>
          </a:p>
          <a:p>
            <a:pPr algn="ctr">
              <a:lnSpc>
                <a:spcPts val="8399"/>
              </a:lnSpc>
            </a:pPr>
          </a:p>
        </p:txBody>
      </p:sp>
      <p:sp>
        <p:nvSpPr>
          <p:cNvPr name="TextBox 4" id="4"/>
          <p:cNvSpPr txBox="true"/>
          <p:nvPr/>
        </p:nvSpPr>
        <p:spPr>
          <a:xfrm rot="0">
            <a:off x="311439" y="3127058"/>
            <a:ext cx="16947861" cy="6583680"/>
          </a:xfrm>
          <a:prstGeom prst="rect">
            <a:avLst/>
          </a:prstGeom>
        </p:spPr>
        <p:txBody>
          <a:bodyPr anchor="t" rtlCol="false" tIns="0" lIns="0" bIns="0" rIns="0">
            <a:spAutoFit/>
          </a:bodyPr>
          <a:lstStyle/>
          <a:p>
            <a:pPr algn="l">
              <a:lnSpc>
                <a:spcPts val="2520"/>
              </a:lnSpc>
            </a:pPr>
          </a:p>
          <a:p>
            <a:pPr algn="l">
              <a:lnSpc>
                <a:spcPts val="2520"/>
              </a:lnSpc>
            </a:pPr>
            <a:r>
              <a:rPr lang="en-US" sz="1800">
                <a:solidFill>
                  <a:srgbClr val="3F72B6"/>
                </a:solidFill>
                <a:latin typeface="Open Sans"/>
                <a:ea typeface="Open Sans"/>
                <a:cs typeface="Open Sans"/>
                <a:sym typeface="Open Sans"/>
              </a:rPr>
              <a:t>3.1 Structure des Données</a:t>
            </a:r>
          </a:p>
          <a:p>
            <a:pPr algn="l">
              <a:lnSpc>
                <a:spcPts val="2520"/>
              </a:lnSpc>
            </a:pPr>
          </a:p>
          <a:p>
            <a:pPr algn="l">
              <a:lnSpc>
                <a:spcPts val="2520"/>
              </a:lnSpc>
            </a:pPr>
            <a:r>
              <a:rPr lang="en-US" sz="1800">
                <a:solidFill>
                  <a:srgbClr val="3F72B6"/>
                </a:solidFill>
                <a:latin typeface="Open Sans"/>
                <a:ea typeface="Open Sans"/>
                <a:cs typeface="Open Sans"/>
                <a:sym typeface="Open Sans"/>
              </a:rPr>
              <a:t>Le programme repose sur une structure de données principale : la structure Produit, qui représente chaque article enregistré.</a:t>
            </a:r>
          </a:p>
          <a:p>
            <a:pPr algn="l">
              <a:lnSpc>
                <a:spcPts val="2520"/>
              </a:lnSpc>
            </a:pPr>
          </a:p>
          <a:p>
            <a:pPr algn="l">
              <a:lnSpc>
                <a:spcPts val="2520"/>
              </a:lnSpc>
            </a:pPr>
            <a:r>
              <a:rPr lang="en-US" sz="1800">
                <a:solidFill>
                  <a:srgbClr val="3F72B6"/>
                </a:solidFill>
                <a:latin typeface="Open Sans"/>
                <a:ea typeface="Open Sans"/>
                <a:cs typeface="Open Sans"/>
                <a:sym typeface="Open Sans"/>
              </a:rPr>
              <a:t>typedef struct {</a:t>
            </a:r>
          </a:p>
          <a:p>
            <a:pPr algn="l">
              <a:lnSpc>
                <a:spcPts val="2520"/>
              </a:lnSpc>
            </a:pPr>
            <a:r>
              <a:rPr lang="en-US" sz="1800">
                <a:solidFill>
                  <a:srgbClr val="3F72B6"/>
                </a:solidFill>
                <a:latin typeface="Open Sans"/>
                <a:ea typeface="Open Sans"/>
                <a:cs typeface="Open Sans"/>
                <a:sym typeface="Open Sans"/>
              </a:rPr>
              <a:t>    int id;</a:t>
            </a:r>
          </a:p>
          <a:p>
            <a:pPr algn="l">
              <a:lnSpc>
                <a:spcPts val="2520"/>
              </a:lnSpc>
            </a:pPr>
            <a:r>
              <a:rPr lang="en-US" sz="1800">
                <a:solidFill>
                  <a:srgbClr val="3F72B6"/>
                </a:solidFill>
                <a:latin typeface="Open Sans"/>
                <a:ea typeface="Open Sans"/>
                <a:cs typeface="Open Sans"/>
                <a:sym typeface="Open Sans"/>
              </a:rPr>
              <a:t>    char nom[MAX_NOM];</a:t>
            </a:r>
          </a:p>
          <a:p>
            <a:pPr algn="l">
              <a:lnSpc>
                <a:spcPts val="2520"/>
              </a:lnSpc>
            </a:pPr>
            <a:r>
              <a:rPr lang="en-US" sz="1800">
                <a:solidFill>
                  <a:srgbClr val="3F72B6"/>
                </a:solidFill>
                <a:latin typeface="Open Sans"/>
                <a:ea typeface="Open Sans"/>
                <a:cs typeface="Open Sans"/>
                <a:sym typeface="Open Sans"/>
              </a:rPr>
              <a:t>    float prix;</a:t>
            </a:r>
          </a:p>
          <a:p>
            <a:pPr algn="l">
              <a:lnSpc>
                <a:spcPts val="2520"/>
              </a:lnSpc>
            </a:pPr>
            <a:r>
              <a:rPr lang="en-US" sz="1800">
                <a:solidFill>
                  <a:srgbClr val="3F72B6"/>
                </a:solidFill>
                <a:latin typeface="Open Sans"/>
                <a:ea typeface="Open Sans"/>
                <a:cs typeface="Open Sans"/>
                <a:sym typeface="Open Sans"/>
              </a:rPr>
              <a:t>    int quantite;</a:t>
            </a:r>
          </a:p>
          <a:p>
            <a:pPr algn="l">
              <a:lnSpc>
                <a:spcPts val="2520"/>
              </a:lnSpc>
            </a:pPr>
            <a:r>
              <a:rPr lang="en-US" sz="1800">
                <a:solidFill>
                  <a:srgbClr val="3F72B6"/>
                </a:solidFill>
                <a:latin typeface="Open Sans"/>
                <a:ea typeface="Open Sans"/>
                <a:cs typeface="Open Sans"/>
                <a:sym typeface="Open Sans"/>
              </a:rPr>
              <a:t>} Produit;</a:t>
            </a:r>
          </a:p>
          <a:p>
            <a:pPr algn="l">
              <a:lnSpc>
                <a:spcPts val="2520"/>
              </a:lnSpc>
            </a:pPr>
          </a:p>
          <a:p>
            <a:pPr algn="l">
              <a:lnSpc>
                <a:spcPts val="2520"/>
              </a:lnSpc>
            </a:pPr>
            <a:r>
              <a:rPr lang="en-US" sz="1800">
                <a:solidFill>
                  <a:srgbClr val="3F72B6"/>
                </a:solidFill>
                <a:latin typeface="Open Sans"/>
                <a:ea typeface="Open Sans"/>
                <a:cs typeface="Open Sans"/>
                <a:sym typeface="Open Sans"/>
              </a:rPr>
              <a:t>Cette structure contient :</a:t>
            </a:r>
          </a:p>
          <a:p>
            <a:pPr algn="l">
              <a:lnSpc>
                <a:spcPts val="2520"/>
              </a:lnSpc>
            </a:pPr>
          </a:p>
          <a:p>
            <a:pPr algn="l">
              <a:lnSpc>
                <a:spcPts val="2520"/>
              </a:lnSpc>
            </a:pPr>
            <a:r>
              <a:rPr lang="en-US" sz="1800">
                <a:solidFill>
                  <a:srgbClr val="3F72B6"/>
                </a:solidFill>
                <a:latin typeface="Open Sans"/>
                <a:ea typeface="Open Sans"/>
                <a:cs typeface="Open Sans"/>
                <a:sym typeface="Open Sans"/>
              </a:rPr>
              <a:t>id : identifiant unique de type int.</a:t>
            </a:r>
          </a:p>
          <a:p>
            <a:pPr algn="l">
              <a:lnSpc>
                <a:spcPts val="2520"/>
              </a:lnSpc>
            </a:pPr>
          </a:p>
          <a:p>
            <a:pPr algn="l">
              <a:lnSpc>
                <a:spcPts val="2520"/>
              </a:lnSpc>
            </a:pPr>
            <a:r>
              <a:rPr lang="en-US" sz="1800">
                <a:solidFill>
                  <a:srgbClr val="3F72B6"/>
                </a:solidFill>
                <a:latin typeface="Open Sans"/>
                <a:ea typeface="Open Sans"/>
                <a:cs typeface="Open Sans"/>
                <a:sym typeface="Open Sans"/>
              </a:rPr>
              <a:t>nom : nom du produit, tableau de caractères.</a:t>
            </a:r>
          </a:p>
          <a:p>
            <a:pPr algn="l">
              <a:lnSpc>
                <a:spcPts val="2520"/>
              </a:lnSpc>
            </a:pPr>
          </a:p>
          <a:p>
            <a:pPr algn="l">
              <a:lnSpc>
                <a:spcPts val="2520"/>
              </a:lnSpc>
            </a:pPr>
            <a:r>
              <a:rPr lang="en-US" sz="1800">
                <a:solidFill>
                  <a:srgbClr val="3F72B6"/>
                </a:solidFill>
                <a:latin typeface="Open Sans"/>
                <a:ea typeface="Open Sans"/>
                <a:cs typeface="Open Sans"/>
                <a:sym typeface="Open Sans"/>
              </a:rPr>
              <a:t>prix : prix unitaire (float).</a:t>
            </a:r>
          </a:p>
          <a:p>
            <a:pPr algn="l">
              <a:lnSpc>
                <a:spcPts val="2520"/>
              </a:lnSpc>
            </a:pPr>
          </a:p>
          <a:p>
            <a:pPr algn="l">
              <a:lnSpc>
                <a:spcPts val="2520"/>
              </a:lnSpc>
            </a:pPr>
            <a:r>
              <a:rPr lang="en-US" sz="1800">
                <a:solidFill>
                  <a:srgbClr val="3F72B6"/>
                </a:solidFill>
                <a:latin typeface="Open Sans"/>
                <a:ea typeface="Open Sans"/>
                <a:cs typeface="Open Sans"/>
                <a:sym typeface="Open Sans"/>
              </a:rPr>
              <a:t>quantite : nombre d'unités disponibles (int).</a:t>
            </a:r>
          </a:p>
        </p:txBody>
      </p:sp>
      <p:sp>
        <p:nvSpPr>
          <p:cNvPr name="TextBox 5" id="5"/>
          <p:cNvSpPr txBox="true"/>
          <p:nvPr/>
        </p:nvSpPr>
        <p:spPr>
          <a:xfrm rot="0">
            <a:off x="13005960" y="8691562"/>
            <a:ext cx="7879218" cy="1019177"/>
          </a:xfrm>
          <a:prstGeom prst="rect">
            <a:avLst/>
          </a:prstGeom>
        </p:spPr>
        <p:txBody>
          <a:bodyPr anchor="t" rtlCol="false" tIns="0" lIns="0" bIns="0" rIns="0">
            <a:spAutoFit/>
          </a:bodyPr>
          <a:lstStyle/>
          <a:p>
            <a:pPr algn="l">
              <a:lnSpc>
                <a:spcPts val="8399"/>
              </a:lnSpc>
            </a:pPr>
            <a:r>
              <a:rPr lang="en-US" sz="5999" b="true">
                <a:solidFill>
                  <a:srgbClr val="1C5299"/>
                </a:solidFill>
                <a:latin typeface="DM Sans Bold"/>
                <a:ea typeface="DM Sans Bold"/>
                <a:cs typeface="DM Sans Bold"/>
                <a:sym typeface="DM Sans Bold"/>
              </a:rPr>
              <a:t>3</a:t>
            </a:r>
          </a:p>
        </p:txBody>
      </p:sp>
      <p:sp>
        <p:nvSpPr>
          <p:cNvPr name="Freeform 6" id="6"/>
          <p:cNvSpPr/>
          <p:nvPr/>
        </p:nvSpPr>
        <p:spPr>
          <a:xfrm flipH="false" flipV="false" rot="0">
            <a:off x="13151293" y="137410"/>
            <a:ext cx="5110079" cy="5110079"/>
          </a:xfrm>
          <a:custGeom>
            <a:avLst/>
            <a:gdLst/>
            <a:ahLst/>
            <a:cxnLst/>
            <a:rect r="r" b="b" t="t" l="l"/>
            <a:pathLst>
              <a:path h="5110079" w="5110079">
                <a:moveTo>
                  <a:pt x="0" y="0"/>
                </a:moveTo>
                <a:lnTo>
                  <a:pt x="5110079" y="0"/>
                </a:lnTo>
                <a:lnTo>
                  <a:pt x="5110079" y="5110078"/>
                </a:lnTo>
                <a:lnTo>
                  <a:pt x="0" y="5110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3839634" y="1028700"/>
            <a:ext cx="3105935" cy="310593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spTree>
  </p:cSld>
  <p:clrMapOvr>
    <a:masterClrMapping/>
  </p:clrMapOvr>
  <p:transition spd="fast">
    <p:circl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6916" y="-141638"/>
            <a:ext cx="7106427" cy="3242103"/>
          </a:xfrm>
          <a:custGeom>
            <a:avLst/>
            <a:gdLst/>
            <a:ahLst/>
            <a:cxnLst/>
            <a:rect r="r" b="b" t="t" l="l"/>
            <a:pathLst>
              <a:path h="3242103" w="7106427">
                <a:moveTo>
                  <a:pt x="0" y="0"/>
                </a:moveTo>
                <a:lnTo>
                  <a:pt x="7106427" y="0"/>
                </a:lnTo>
                <a:lnTo>
                  <a:pt x="7106427" y="3242102"/>
                </a:lnTo>
                <a:lnTo>
                  <a:pt x="0" y="3242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42370" y="3243345"/>
            <a:ext cx="6137537" cy="6137537"/>
          </a:xfrm>
          <a:custGeom>
            <a:avLst/>
            <a:gdLst/>
            <a:ahLst/>
            <a:cxnLst/>
            <a:rect r="r" b="b" t="t" l="l"/>
            <a:pathLst>
              <a:path h="6137537" w="6137537">
                <a:moveTo>
                  <a:pt x="0" y="0"/>
                </a:moveTo>
                <a:lnTo>
                  <a:pt x="6137537" y="0"/>
                </a:lnTo>
                <a:lnTo>
                  <a:pt x="6137537" y="6137537"/>
                </a:lnTo>
                <a:lnTo>
                  <a:pt x="0" y="61375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066735" y="4031049"/>
            <a:ext cx="4288806" cy="4114800"/>
          </a:xfrm>
          <a:custGeom>
            <a:avLst/>
            <a:gdLst/>
            <a:ahLst/>
            <a:cxnLst/>
            <a:rect r="r" b="b" t="t" l="l"/>
            <a:pathLst>
              <a:path h="4114800" w="4288806">
                <a:moveTo>
                  <a:pt x="0" y="0"/>
                </a:moveTo>
                <a:lnTo>
                  <a:pt x="4288807" y="0"/>
                </a:lnTo>
                <a:lnTo>
                  <a:pt x="428880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59648" y="1313303"/>
            <a:ext cx="3444832" cy="3444832"/>
          </a:xfrm>
          <a:custGeom>
            <a:avLst/>
            <a:gdLst/>
            <a:ahLst/>
            <a:cxnLst/>
            <a:rect r="r" b="b" t="t" l="l"/>
            <a:pathLst>
              <a:path h="3444832" w="3444832">
                <a:moveTo>
                  <a:pt x="0" y="0"/>
                </a:moveTo>
                <a:lnTo>
                  <a:pt x="3444833" y="0"/>
                </a:lnTo>
                <a:lnTo>
                  <a:pt x="3444833" y="3444832"/>
                </a:lnTo>
                <a:lnTo>
                  <a:pt x="0" y="3444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483182" y="1313303"/>
            <a:ext cx="2797765" cy="3109908"/>
          </a:xfrm>
          <a:custGeom>
            <a:avLst/>
            <a:gdLst/>
            <a:ahLst/>
            <a:cxnLst/>
            <a:rect r="r" b="b" t="t" l="l"/>
            <a:pathLst>
              <a:path h="3109908" w="2797765">
                <a:moveTo>
                  <a:pt x="0" y="0"/>
                </a:moveTo>
                <a:lnTo>
                  <a:pt x="2797765" y="0"/>
                </a:lnTo>
                <a:lnTo>
                  <a:pt x="2797765" y="3109909"/>
                </a:lnTo>
                <a:lnTo>
                  <a:pt x="0" y="31099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481612" y="1479413"/>
            <a:ext cx="2777688" cy="2777688"/>
          </a:xfrm>
          <a:custGeom>
            <a:avLst/>
            <a:gdLst/>
            <a:ahLst/>
            <a:cxnLst/>
            <a:rect r="r" b="b" t="t" l="l"/>
            <a:pathLst>
              <a:path h="2777688" w="2777688">
                <a:moveTo>
                  <a:pt x="0" y="0"/>
                </a:moveTo>
                <a:lnTo>
                  <a:pt x="2777688" y="0"/>
                </a:lnTo>
                <a:lnTo>
                  <a:pt x="2777688" y="2777689"/>
                </a:lnTo>
                <a:lnTo>
                  <a:pt x="0" y="277768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4211138" y="8814143"/>
            <a:ext cx="7879218" cy="1019177"/>
          </a:xfrm>
          <a:prstGeom prst="rect">
            <a:avLst/>
          </a:prstGeom>
        </p:spPr>
        <p:txBody>
          <a:bodyPr anchor="t" rtlCol="false" tIns="0" lIns="0" bIns="0" rIns="0">
            <a:spAutoFit/>
          </a:bodyPr>
          <a:lstStyle/>
          <a:p>
            <a:pPr algn="l">
              <a:lnSpc>
                <a:spcPts val="8399"/>
              </a:lnSpc>
            </a:pPr>
            <a:r>
              <a:rPr lang="en-US" sz="5999" b="true">
                <a:solidFill>
                  <a:srgbClr val="1C5299"/>
                </a:solidFill>
                <a:latin typeface="DM Sans Bold"/>
                <a:ea typeface="DM Sans Bold"/>
                <a:cs typeface="DM Sans Bold"/>
                <a:sym typeface="DM Sans Bold"/>
              </a:rPr>
              <a:t>4</a:t>
            </a:r>
          </a:p>
        </p:txBody>
      </p:sp>
      <p:sp>
        <p:nvSpPr>
          <p:cNvPr name="TextBox 9" id="9"/>
          <p:cNvSpPr txBox="true"/>
          <p:nvPr/>
        </p:nvSpPr>
        <p:spPr>
          <a:xfrm rot="0">
            <a:off x="316916" y="4710510"/>
            <a:ext cx="14164696" cy="5459095"/>
          </a:xfrm>
          <a:prstGeom prst="rect">
            <a:avLst/>
          </a:prstGeom>
        </p:spPr>
        <p:txBody>
          <a:bodyPr anchor="t" rtlCol="false" tIns="0" lIns="0" bIns="0" rIns="0">
            <a:spAutoFit/>
          </a:bodyPr>
          <a:lstStyle/>
          <a:p>
            <a:pPr algn="l">
              <a:lnSpc>
                <a:spcPts val="3079"/>
              </a:lnSpc>
            </a:pPr>
          </a:p>
          <a:p>
            <a:pPr algn="l">
              <a:lnSpc>
                <a:spcPts val="3079"/>
              </a:lnSpc>
            </a:pPr>
          </a:p>
          <a:p>
            <a:pPr algn="l">
              <a:lnSpc>
                <a:spcPts val="3079"/>
              </a:lnSpc>
            </a:pPr>
            <a:r>
              <a:rPr lang="en-US" sz="2199" b="true">
                <a:solidFill>
                  <a:srgbClr val="1C5299"/>
                </a:solidFill>
                <a:latin typeface="DM Sans Bold"/>
                <a:ea typeface="DM Sans Bold"/>
                <a:cs typeface="DM Sans Bold"/>
                <a:sym typeface="DM Sans Bold"/>
              </a:rPr>
              <a:t>Fonction : creerProduit</a:t>
            </a:r>
          </a:p>
          <a:p>
            <a:pPr algn="l">
              <a:lnSpc>
                <a:spcPts val="3079"/>
              </a:lnSpc>
            </a:pPr>
          </a:p>
          <a:p>
            <a:pPr algn="l">
              <a:lnSpc>
                <a:spcPts val="3079"/>
              </a:lnSpc>
            </a:pPr>
            <a:r>
              <a:rPr lang="en-US" sz="2199" b="true">
                <a:solidFill>
                  <a:srgbClr val="1C5299"/>
                </a:solidFill>
                <a:latin typeface="DM Sans Bold"/>
                <a:ea typeface="DM Sans Bold"/>
                <a:cs typeface="DM Sans Bold"/>
                <a:sym typeface="DM Sans Bold"/>
              </a:rPr>
              <a:t>Cette fonction alloue dynamiquement un nouveau produit avec les informations fournies.</a:t>
            </a:r>
          </a:p>
          <a:p>
            <a:pPr algn="l">
              <a:lnSpc>
                <a:spcPts val="3079"/>
              </a:lnSpc>
            </a:pPr>
          </a:p>
          <a:p>
            <a:pPr algn="l">
              <a:lnSpc>
                <a:spcPts val="3079"/>
              </a:lnSpc>
            </a:pPr>
          </a:p>
          <a:p>
            <a:pPr algn="l">
              <a:lnSpc>
                <a:spcPts val="3079"/>
              </a:lnSpc>
            </a:pPr>
          </a:p>
          <a:p>
            <a:pPr algn="l">
              <a:lnSpc>
                <a:spcPts val="3079"/>
              </a:lnSpc>
            </a:pPr>
            <a:r>
              <a:rPr lang="en-US" sz="2199" b="true">
                <a:solidFill>
                  <a:srgbClr val="1C5299"/>
                </a:solidFill>
                <a:latin typeface="DM Sans Bold"/>
                <a:ea typeface="DM Sans Bold"/>
                <a:cs typeface="DM Sans Bold"/>
                <a:sym typeface="DM Sans Bold"/>
              </a:rPr>
              <a:t>Fonction : ajouterProduit</a:t>
            </a:r>
          </a:p>
          <a:p>
            <a:pPr algn="l">
              <a:lnSpc>
                <a:spcPts val="3079"/>
              </a:lnSpc>
            </a:pPr>
          </a:p>
          <a:p>
            <a:pPr algn="l">
              <a:lnSpc>
                <a:spcPts val="3079"/>
              </a:lnSpc>
            </a:pPr>
            <a:r>
              <a:rPr lang="en-US" sz="2199" b="true">
                <a:solidFill>
                  <a:srgbClr val="1C5299"/>
                </a:solidFill>
                <a:latin typeface="DM Sans Bold"/>
                <a:ea typeface="DM Sans Bold"/>
                <a:cs typeface="DM Sans Bold"/>
                <a:sym typeface="DM Sans Bold"/>
              </a:rPr>
              <a:t>Vérifie si un produit avec le même ID existe déjà.</a:t>
            </a:r>
          </a:p>
          <a:p>
            <a:pPr algn="l">
              <a:lnSpc>
                <a:spcPts val="3079"/>
              </a:lnSpc>
            </a:pPr>
          </a:p>
          <a:p>
            <a:pPr algn="l">
              <a:lnSpc>
                <a:spcPts val="3079"/>
              </a:lnSpc>
            </a:pPr>
            <a:r>
              <a:rPr lang="en-US" sz="2199" b="true">
                <a:solidFill>
                  <a:srgbClr val="1C5299"/>
                </a:solidFill>
                <a:latin typeface="DM Sans Bold"/>
                <a:ea typeface="DM Sans Bold"/>
                <a:cs typeface="DM Sans Bold"/>
                <a:sym typeface="DM Sans Bold"/>
              </a:rPr>
              <a:t>Ajoute le produit à la fin de la liste si l’ID est unique.</a:t>
            </a:r>
          </a:p>
          <a:p>
            <a:pPr algn="l">
              <a:lnSpc>
                <a:spcPts val="3079"/>
              </a:lnSpc>
              <a:spcBef>
                <a:spcPct val="0"/>
              </a:spcBef>
            </a:pPr>
          </a:p>
        </p:txBody>
      </p:sp>
      <p:sp>
        <p:nvSpPr>
          <p:cNvPr name="TextBox 10" id="10"/>
          <p:cNvSpPr txBox="true"/>
          <p:nvPr/>
        </p:nvSpPr>
        <p:spPr>
          <a:xfrm rot="0">
            <a:off x="0" y="1078126"/>
            <a:ext cx="10250431" cy="1571625"/>
          </a:xfrm>
          <a:prstGeom prst="rect">
            <a:avLst/>
          </a:prstGeom>
        </p:spPr>
        <p:txBody>
          <a:bodyPr anchor="t" rtlCol="false" tIns="0" lIns="0" bIns="0" rIns="0">
            <a:spAutoFit/>
          </a:bodyPr>
          <a:lstStyle/>
          <a:p>
            <a:pPr algn="ctr">
              <a:lnSpc>
                <a:spcPts val="6299"/>
              </a:lnSpc>
            </a:pPr>
            <a:r>
              <a:rPr lang="en-US" b="true" sz="4500">
                <a:solidFill>
                  <a:srgbClr val="00BF63"/>
                </a:solidFill>
                <a:latin typeface="DM Sans Bold"/>
                <a:ea typeface="DM Sans Bold"/>
                <a:cs typeface="DM Sans Bold"/>
                <a:sym typeface="DM Sans Bold"/>
              </a:rPr>
              <a:t>4. FONCTIONNALITÉS IMPLÉMENTÉES</a:t>
            </a:r>
          </a:p>
          <a:p>
            <a:pPr algn="ctr">
              <a:lnSpc>
                <a:spcPts val="6299"/>
              </a:lnSpc>
              <a:spcBef>
                <a:spcPct val="0"/>
              </a:spcBef>
            </a:pPr>
          </a:p>
        </p:txBody>
      </p:sp>
      <p:sp>
        <p:nvSpPr>
          <p:cNvPr name="TextBox 11" id="11"/>
          <p:cNvSpPr txBox="true"/>
          <p:nvPr/>
        </p:nvSpPr>
        <p:spPr>
          <a:xfrm rot="0">
            <a:off x="1451553" y="4027607"/>
            <a:ext cx="7201808" cy="705485"/>
          </a:xfrm>
          <a:prstGeom prst="rect">
            <a:avLst/>
          </a:prstGeom>
        </p:spPr>
        <p:txBody>
          <a:bodyPr anchor="t" rtlCol="false" tIns="0" lIns="0" bIns="0" rIns="0">
            <a:spAutoFit/>
          </a:bodyPr>
          <a:lstStyle/>
          <a:p>
            <a:pPr algn="ctr">
              <a:lnSpc>
                <a:spcPts val="5740"/>
              </a:lnSpc>
              <a:spcBef>
                <a:spcPct val="0"/>
              </a:spcBef>
            </a:pPr>
            <a:r>
              <a:rPr lang="en-US" b="true" sz="4100">
                <a:solidFill>
                  <a:srgbClr val="38B6FF"/>
                </a:solidFill>
                <a:latin typeface="DM Sans Bold"/>
                <a:ea typeface="DM Sans Bold"/>
                <a:cs typeface="DM Sans Bold"/>
                <a:sym typeface="DM Sans Bold"/>
              </a:rPr>
              <a:t>4.1. CRÉATION D’UN PRODUIT</a:t>
            </a:r>
          </a:p>
        </p:txBody>
      </p:sp>
      <p:sp>
        <p:nvSpPr>
          <p:cNvPr name="TextBox 12" id="12"/>
          <p:cNvSpPr txBox="true"/>
          <p:nvPr/>
        </p:nvSpPr>
        <p:spPr>
          <a:xfrm rot="0">
            <a:off x="1451553" y="6925707"/>
            <a:ext cx="6899559" cy="755015"/>
          </a:xfrm>
          <a:prstGeom prst="rect">
            <a:avLst/>
          </a:prstGeom>
        </p:spPr>
        <p:txBody>
          <a:bodyPr anchor="t" rtlCol="false" tIns="0" lIns="0" bIns="0" rIns="0">
            <a:spAutoFit/>
          </a:bodyPr>
          <a:lstStyle/>
          <a:p>
            <a:pPr algn="ctr">
              <a:lnSpc>
                <a:spcPts val="6160"/>
              </a:lnSpc>
              <a:spcBef>
                <a:spcPct val="0"/>
              </a:spcBef>
            </a:pPr>
            <a:r>
              <a:rPr lang="en-US" b="true" sz="4400">
                <a:solidFill>
                  <a:srgbClr val="38B6FF"/>
                </a:solidFill>
                <a:latin typeface="DM Sans Bold"/>
                <a:ea typeface="DM Sans Bold"/>
                <a:cs typeface="DM Sans Bold"/>
                <a:sym typeface="DM Sans Bold"/>
              </a:rPr>
              <a:t>4.2. AJOUT D’UN PRODUIT</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188607" y="261615"/>
            <a:ext cx="2795112" cy="279511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E9E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703156" y="915687"/>
            <a:ext cx="1766015" cy="1777583"/>
          </a:xfrm>
          <a:custGeom>
            <a:avLst/>
            <a:gdLst/>
            <a:ahLst/>
            <a:cxnLst/>
            <a:rect r="r" b="b" t="t" l="l"/>
            <a:pathLst>
              <a:path h="1777583" w="1766015">
                <a:moveTo>
                  <a:pt x="0" y="0"/>
                </a:moveTo>
                <a:lnTo>
                  <a:pt x="1766015" y="0"/>
                </a:lnTo>
                <a:lnTo>
                  <a:pt x="1766015" y="1777582"/>
                </a:lnTo>
                <a:lnTo>
                  <a:pt x="0" y="17775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4044110" y="8691562"/>
            <a:ext cx="7879218" cy="1019177"/>
          </a:xfrm>
          <a:prstGeom prst="rect">
            <a:avLst/>
          </a:prstGeom>
        </p:spPr>
        <p:txBody>
          <a:bodyPr anchor="t" rtlCol="false" tIns="0" lIns="0" bIns="0" rIns="0">
            <a:spAutoFit/>
          </a:bodyPr>
          <a:lstStyle/>
          <a:p>
            <a:pPr algn="l">
              <a:lnSpc>
                <a:spcPts val="8399"/>
              </a:lnSpc>
            </a:pPr>
            <a:r>
              <a:rPr lang="en-US" sz="5999" b="true">
                <a:solidFill>
                  <a:srgbClr val="1C5299"/>
                </a:solidFill>
                <a:latin typeface="DM Sans Bold"/>
                <a:ea typeface="DM Sans Bold"/>
                <a:cs typeface="DM Sans Bold"/>
                <a:sym typeface="DM Sans Bold"/>
              </a:rPr>
              <a:t>5</a:t>
            </a:r>
          </a:p>
        </p:txBody>
      </p:sp>
      <p:sp>
        <p:nvSpPr>
          <p:cNvPr name="TextBox 7" id="7"/>
          <p:cNvSpPr txBox="true"/>
          <p:nvPr/>
        </p:nvSpPr>
        <p:spPr>
          <a:xfrm rot="0">
            <a:off x="11718061" y="1458374"/>
            <a:ext cx="1391834" cy="411119"/>
          </a:xfrm>
          <a:prstGeom prst="rect">
            <a:avLst/>
          </a:prstGeom>
        </p:spPr>
        <p:txBody>
          <a:bodyPr anchor="t" rtlCol="false" tIns="0" lIns="0" bIns="0" rIns="0">
            <a:spAutoFit/>
          </a:bodyPr>
          <a:lstStyle/>
          <a:p>
            <a:pPr algn="l">
              <a:lnSpc>
                <a:spcPts val="3215"/>
              </a:lnSpc>
            </a:pPr>
            <a:r>
              <a:rPr lang="en-US" sz="2771" b="true">
                <a:solidFill>
                  <a:srgbClr val="FFFFFF"/>
                </a:solidFill>
                <a:latin typeface="Open Sans Bold"/>
                <a:ea typeface="Open Sans Bold"/>
                <a:cs typeface="Open Sans Bold"/>
                <a:sym typeface="Open Sans Bold"/>
              </a:rPr>
              <a:t>Canal 1</a:t>
            </a:r>
          </a:p>
        </p:txBody>
      </p:sp>
      <p:sp>
        <p:nvSpPr>
          <p:cNvPr name="TextBox 8" id="8"/>
          <p:cNvSpPr txBox="true"/>
          <p:nvPr/>
        </p:nvSpPr>
        <p:spPr>
          <a:xfrm rot="0">
            <a:off x="10505610" y="2503070"/>
            <a:ext cx="1391834" cy="411119"/>
          </a:xfrm>
          <a:prstGeom prst="rect">
            <a:avLst/>
          </a:prstGeom>
        </p:spPr>
        <p:txBody>
          <a:bodyPr anchor="t" rtlCol="false" tIns="0" lIns="0" bIns="0" rIns="0">
            <a:spAutoFit/>
          </a:bodyPr>
          <a:lstStyle/>
          <a:p>
            <a:pPr algn="l">
              <a:lnSpc>
                <a:spcPts val="3215"/>
              </a:lnSpc>
            </a:pPr>
            <a:r>
              <a:rPr lang="en-US" sz="2771">
                <a:solidFill>
                  <a:srgbClr val="FFFFFF"/>
                </a:solidFill>
                <a:latin typeface="Open Sans"/>
                <a:ea typeface="Open Sans"/>
                <a:cs typeface="Open Sans"/>
                <a:sym typeface="Open Sans"/>
              </a:rPr>
              <a:t>70%</a:t>
            </a:r>
          </a:p>
        </p:txBody>
      </p:sp>
      <p:sp>
        <p:nvSpPr>
          <p:cNvPr name="TextBox 9" id="9"/>
          <p:cNvSpPr txBox="true"/>
          <p:nvPr/>
        </p:nvSpPr>
        <p:spPr>
          <a:xfrm rot="0">
            <a:off x="10505610" y="3199002"/>
            <a:ext cx="1391834" cy="411119"/>
          </a:xfrm>
          <a:prstGeom prst="rect">
            <a:avLst/>
          </a:prstGeom>
        </p:spPr>
        <p:txBody>
          <a:bodyPr anchor="t" rtlCol="false" tIns="0" lIns="0" bIns="0" rIns="0">
            <a:spAutoFit/>
          </a:bodyPr>
          <a:lstStyle/>
          <a:p>
            <a:pPr algn="l">
              <a:lnSpc>
                <a:spcPts val="3215"/>
              </a:lnSpc>
            </a:pPr>
            <a:r>
              <a:rPr lang="en-US" sz="2771">
                <a:solidFill>
                  <a:srgbClr val="FFFFFF"/>
                </a:solidFill>
                <a:latin typeface="Open Sans"/>
                <a:ea typeface="Open Sans"/>
                <a:cs typeface="Open Sans"/>
                <a:sym typeface="Open Sans"/>
              </a:rPr>
              <a:t>85%</a:t>
            </a:r>
          </a:p>
        </p:txBody>
      </p:sp>
      <p:sp>
        <p:nvSpPr>
          <p:cNvPr name="TextBox 10" id="10"/>
          <p:cNvSpPr txBox="true"/>
          <p:nvPr/>
        </p:nvSpPr>
        <p:spPr>
          <a:xfrm rot="0">
            <a:off x="14820148" y="5760159"/>
            <a:ext cx="1391834" cy="411119"/>
          </a:xfrm>
          <a:prstGeom prst="rect">
            <a:avLst/>
          </a:prstGeom>
        </p:spPr>
        <p:txBody>
          <a:bodyPr anchor="t" rtlCol="false" tIns="0" lIns="0" bIns="0" rIns="0">
            <a:spAutoFit/>
          </a:bodyPr>
          <a:lstStyle/>
          <a:p>
            <a:pPr algn="l">
              <a:lnSpc>
                <a:spcPts val="3215"/>
              </a:lnSpc>
            </a:pPr>
            <a:r>
              <a:rPr lang="en-US" sz="2771" b="true">
                <a:solidFill>
                  <a:srgbClr val="FFFFFF"/>
                </a:solidFill>
                <a:latin typeface="Open Sans Bold"/>
                <a:ea typeface="Open Sans Bold"/>
                <a:cs typeface="Open Sans Bold"/>
                <a:sym typeface="Open Sans Bold"/>
              </a:rPr>
              <a:t>Canal 1</a:t>
            </a:r>
          </a:p>
        </p:txBody>
      </p:sp>
      <p:sp>
        <p:nvSpPr>
          <p:cNvPr name="TextBox 11" id="11"/>
          <p:cNvSpPr txBox="true"/>
          <p:nvPr/>
        </p:nvSpPr>
        <p:spPr>
          <a:xfrm rot="0">
            <a:off x="13607696" y="6804855"/>
            <a:ext cx="1391834" cy="411119"/>
          </a:xfrm>
          <a:prstGeom prst="rect">
            <a:avLst/>
          </a:prstGeom>
        </p:spPr>
        <p:txBody>
          <a:bodyPr anchor="t" rtlCol="false" tIns="0" lIns="0" bIns="0" rIns="0">
            <a:spAutoFit/>
          </a:bodyPr>
          <a:lstStyle/>
          <a:p>
            <a:pPr algn="l">
              <a:lnSpc>
                <a:spcPts val="3215"/>
              </a:lnSpc>
            </a:pPr>
            <a:r>
              <a:rPr lang="en-US" sz="2771">
                <a:solidFill>
                  <a:srgbClr val="FFFFFF"/>
                </a:solidFill>
                <a:latin typeface="Open Sans"/>
                <a:ea typeface="Open Sans"/>
                <a:cs typeface="Open Sans"/>
                <a:sym typeface="Open Sans"/>
              </a:rPr>
              <a:t>70%</a:t>
            </a:r>
          </a:p>
        </p:txBody>
      </p:sp>
      <p:sp>
        <p:nvSpPr>
          <p:cNvPr name="TextBox 12" id="12"/>
          <p:cNvSpPr txBox="true"/>
          <p:nvPr/>
        </p:nvSpPr>
        <p:spPr>
          <a:xfrm rot="0">
            <a:off x="13607696" y="7500787"/>
            <a:ext cx="1391834" cy="411119"/>
          </a:xfrm>
          <a:prstGeom prst="rect">
            <a:avLst/>
          </a:prstGeom>
        </p:spPr>
        <p:txBody>
          <a:bodyPr anchor="t" rtlCol="false" tIns="0" lIns="0" bIns="0" rIns="0">
            <a:spAutoFit/>
          </a:bodyPr>
          <a:lstStyle/>
          <a:p>
            <a:pPr algn="l">
              <a:lnSpc>
                <a:spcPts val="3215"/>
              </a:lnSpc>
            </a:pPr>
            <a:r>
              <a:rPr lang="en-US" sz="2771">
                <a:solidFill>
                  <a:srgbClr val="FFFFFF"/>
                </a:solidFill>
                <a:latin typeface="Open Sans"/>
                <a:ea typeface="Open Sans"/>
                <a:cs typeface="Open Sans"/>
                <a:sym typeface="Open Sans"/>
              </a:rPr>
              <a:t>85%</a:t>
            </a:r>
          </a:p>
        </p:txBody>
      </p:sp>
      <p:sp>
        <p:nvSpPr>
          <p:cNvPr name="TextBox 13" id="13"/>
          <p:cNvSpPr txBox="true"/>
          <p:nvPr/>
        </p:nvSpPr>
        <p:spPr>
          <a:xfrm rot="0">
            <a:off x="448682" y="1320165"/>
            <a:ext cx="12968514" cy="7599045"/>
          </a:xfrm>
          <a:prstGeom prst="rect">
            <a:avLst/>
          </a:prstGeom>
        </p:spPr>
        <p:txBody>
          <a:bodyPr anchor="t" rtlCol="false" tIns="0" lIns="0" bIns="0" rIns="0">
            <a:spAutoFit/>
          </a:bodyPr>
          <a:lstStyle/>
          <a:p>
            <a:pPr algn="l">
              <a:lnSpc>
                <a:spcPts val="3779"/>
              </a:lnSpc>
            </a:pPr>
          </a:p>
          <a:p>
            <a:pPr algn="l">
              <a:lnSpc>
                <a:spcPts val="3779"/>
              </a:lnSpc>
            </a:pPr>
          </a:p>
          <a:p>
            <a:pPr algn="l">
              <a:lnSpc>
                <a:spcPts val="3779"/>
              </a:lnSpc>
            </a:pPr>
            <a:r>
              <a:rPr lang="en-US" sz="2700" b="true">
                <a:solidFill>
                  <a:srgbClr val="000000"/>
                </a:solidFill>
                <a:latin typeface="DM Sans Bold"/>
                <a:ea typeface="DM Sans Bold"/>
                <a:cs typeface="DM Sans Bold"/>
                <a:sym typeface="DM Sans Bold"/>
              </a:rPr>
              <a:t>Fonction : chercherProduit</a:t>
            </a:r>
          </a:p>
          <a:p>
            <a:pPr algn="l">
              <a:lnSpc>
                <a:spcPts val="3779"/>
              </a:lnSpc>
            </a:pPr>
          </a:p>
          <a:p>
            <a:pPr algn="l">
              <a:lnSpc>
                <a:spcPts val="3779"/>
              </a:lnSpc>
            </a:pPr>
            <a:r>
              <a:rPr lang="en-US" sz="2700" b="true">
                <a:solidFill>
                  <a:srgbClr val="000000"/>
                </a:solidFill>
                <a:latin typeface="DM Sans Bold"/>
                <a:ea typeface="DM Sans Bold"/>
                <a:cs typeface="DM Sans Bold"/>
                <a:sym typeface="DM Sans Bold"/>
              </a:rPr>
              <a:t>Parcourt la liste pour trouver un produit ayant l’ID donné.</a:t>
            </a:r>
          </a:p>
          <a:p>
            <a:pPr algn="l">
              <a:lnSpc>
                <a:spcPts val="3779"/>
              </a:lnSpc>
            </a:pPr>
          </a:p>
          <a:p>
            <a:pPr algn="l">
              <a:lnSpc>
                <a:spcPts val="3779"/>
              </a:lnSpc>
            </a:pPr>
            <a:r>
              <a:rPr lang="en-US" sz="2700" b="true">
                <a:solidFill>
                  <a:srgbClr val="000000"/>
                </a:solidFill>
                <a:latin typeface="DM Sans Bold"/>
                <a:ea typeface="DM Sans Bold"/>
                <a:cs typeface="DM Sans Bold"/>
                <a:sym typeface="DM Sans Bold"/>
              </a:rPr>
              <a:t>Retourne un pointeur vers le produit trouvé, ou NULL si introuvable.</a:t>
            </a:r>
          </a:p>
          <a:p>
            <a:pPr algn="l">
              <a:lnSpc>
                <a:spcPts val="3779"/>
              </a:lnSpc>
            </a:pPr>
          </a:p>
          <a:p>
            <a:pPr algn="l">
              <a:lnSpc>
                <a:spcPts val="3779"/>
              </a:lnSpc>
            </a:pPr>
          </a:p>
          <a:p>
            <a:pPr algn="l">
              <a:lnSpc>
                <a:spcPts val="3779"/>
              </a:lnSpc>
            </a:pPr>
          </a:p>
          <a:p>
            <a:pPr algn="l">
              <a:lnSpc>
                <a:spcPts val="3779"/>
              </a:lnSpc>
            </a:pPr>
          </a:p>
          <a:p>
            <a:pPr algn="l">
              <a:lnSpc>
                <a:spcPts val="3779"/>
              </a:lnSpc>
            </a:pPr>
            <a:r>
              <a:rPr lang="en-US" sz="2700" b="true">
                <a:solidFill>
                  <a:srgbClr val="000000"/>
                </a:solidFill>
                <a:latin typeface="DM Sans Bold"/>
                <a:ea typeface="DM Sans Bold"/>
                <a:cs typeface="DM Sans Bold"/>
                <a:sym typeface="DM Sans Bold"/>
              </a:rPr>
              <a:t>Fonction : supprimerProduit</a:t>
            </a:r>
          </a:p>
          <a:p>
            <a:pPr algn="l">
              <a:lnSpc>
                <a:spcPts val="3779"/>
              </a:lnSpc>
            </a:pPr>
          </a:p>
          <a:p>
            <a:pPr algn="l">
              <a:lnSpc>
                <a:spcPts val="3779"/>
              </a:lnSpc>
            </a:pPr>
            <a:r>
              <a:rPr lang="en-US" sz="2700" b="true">
                <a:solidFill>
                  <a:srgbClr val="000000"/>
                </a:solidFill>
                <a:latin typeface="DM Sans Bold"/>
                <a:ea typeface="DM Sans Bold"/>
                <a:cs typeface="DM Sans Bold"/>
                <a:sym typeface="DM Sans Bold"/>
              </a:rPr>
              <a:t>Supprime un produit selon son ID.</a:t>
            </a:r>
          </a:p>
          <a:p>
            <a:pPr algn="l">
              <a:lnSpc>
                <a:spcPts val="3779"/>
              </a:lnSpc>
            </a:pPr>
          </a:p>
          <a:p>
            <a:pPr algn="l">
              <a:lnSpc>
                <a:spcPts val="3779"/>
              </a:lnSpc>
              <a:spcBef>
                <a:spcPct val="0"/>
              </a:spcBef>
            </a:pPr>
            <a:r>
              <a:rPr lang="en-US" b="true" sz="2700">
                <a:solidFill>
                  <a:srgbClr val="000000"/>
                </a:solidFill>
                <a:latin typeface="DM Sans Bold"/>
                <a:ea typeface="DM Sans Bold"/>
                <a:cs typeface="DM Sans Bold"/>
                <a:sym typeface="DM Sans Bold"/>
              </a:rPr>
              <a:t>Met à jour les pointeurs de la liste pour conserver la structure.</a:t>
            </a:r>
          </a:p>
        </p:txBody>
      </p:sp>
      <p:sp>
        <p:nvSpPr>
          <p:cNvPr name="TextBox 14" id="14"/>
          <p:cNvSpPr txBox="true"/>
          <p:nvPr/>
        </p:nvSpPr>
        <p:spPr>
          <a:xfrm rot="0">
            <a:off x="448682" y="375285"/>
            <a:ext cx="7400812" cy="653415"/>
          </a:xfrm>
          <a:prstGeom prst="rect">
            <a:avLst/>
          </a:prstGeom>
        </p:spPr>
        <p:txBody>
          <a:bodyPr anchor="t" rtlCol="false" tIns="0" lIns="0" bIns="0" rIns="0">
            <a:spAutoFit/>
          </a:bodyPr>
          <a:lstStyle/>
          <a:p>
            <a:pPr algn="ctr">
              <a:lnSpc>
                <a:spcPts val="5459"/>
              </a:lnSpc>
              <a:spcBef>
                <a:spcPct val="0"/>
              </a:spcBef>
            </a:pPr>
            <a:r>
              <a:rPr lang="en-US" b="true" sz="3900">
                <a:solidFill>
                  <a:srgbClr val="00BF63"/>
                </a:solidFill>
                <a:latin typeface="DM Sans Bold"/>
                <a:ea typeface="DM Sans Bold"/>
                <a:cs typeface="DM Sans Bold"/>
                <a:sym typeface="DM Sans Bold"/>
              </a:rPr>
              <a:t>4.3. RECHERCHE D’UN PRODUIT</a:t>
            </a:r>
          </a:p>
        </p:txBody>
      </p:sp>
      <p:sp>
        <p:nvSpPr>
          <p:cNvPr name="TextBox 15" id="15"/>
          <p:cNvSpPr txBox="true"/>
          <p:nvPr/>
        </p:nvSpPr>
        <p:spPr>
          <a:xfrm rot="0">
            <a:off x="448682" y="5067300"/>
            <a:ext cx="8419193"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BF63"/>
                </a:solidFill>
                <a:latin typeface="DM Sans Bold"/>
                <a:ea typeface="DM Sans Bold"/>
                <a:cs typeface="DM Sans Bold"/>
                <a:sym typeface="DM Sans Bold"/>
              </a:rPr>
              <a:t>4.4. SUPPRESSION D’UN PRODUIT</a:t>
            </a:r>
          </a:p>
        </p:txBody>
      </p:sp>
    </p:spTree>
  </p:cSld>
  <p:clrMapOvr>
    <a:masterClrMapping/>
  </p:clrMapOvr>
  <p:transition spd="fast">
    <p:wipe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33911" y="1465049"/>
            <a:ext cx="3678451" cy="3678451"/>
          </a:xfrm>
          <a:custGeom>
            <a:avLst/>
            <a:gdLst/>
            <a:ahLst/>
            <a:cxnLst/>
            <a:rect r="r" b="b" t="t" l="l"/>
            <a:pathLst>
              <a:path h="3678451" w="3678451">
                <a:moveTo>
                  <a:pt x="0" y="0"/>
                </a:moveTo>
                <a:lnTo>
                  <a:pt x="3678451" y="0"/>
                </a:lnTo>
                <a:lnTo>
                  <a:pt x="3678451" y="3678451"/>
                </a:lnTo>
                <a:lnTo>
                  <a:pt x="0" y="36784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08988" y="8941455"/>
            <a:ext cx="7879218" cy="1019177"/>
          </a:xfrm>
          <a:prstGeom prst="rect">
            <a:avLst/>
          </a:prstGeom>
        </p:spPr>
        <p:txBody>
          <a:bodyPr anchor="t" rtlCol="false" tIns="0" lIns="0" bIns="0" rIns="0">
            <a:spAutoFit/>
          </a:bodyPr>
          <a:lstStyle/>
          <a:p>
            <a:pPr algn="l">
              <a:lnSpc>
                <a:spcPts val="8399"/>
              </a:lnSpc>
            </a:pPr>
            <a:r>
              <a:rPr lang="en-US" sz="5999" b="true">
                <a:solidFill>
                  <a:srgbClr val="1C5299"/>
                </a:solidFill>
                <a:latin typeface="DM Sans Bold"/>
                <a:ea typeface="DM Sans Bold"/>
                <a:cs typeface="DM Sans Bold"/>
                <a:sym typeface="DM Sans Bold"/>
              </a:rPr>
              <a:t>6</a:t>
            </a:r>
          </a:p>
        </p:txBody>
      </p:sp>
      <p:sp>
        <p:nvSpPr>
          <p:cNvPr name="Freeform 4" id="4"/>
          <p:cNvSpPr/>
          <p:nvPr/>
        </p:nvSpPr>
        <p:spPr>
          <a:xfrm flipH="false" flipV="false" rot="0">
            <a:off x="13525507" y="2654621"/>
            <a:ext cx="5573711" cy="5573711"/>
          </a:xfrm>
          <a:custGeom>
            <a:avLst/>
            <a:gdLst/>
            <a:ahLst/>
            <a:cxnLst/>
            <a:rect r="r" b="b" t="t" l="l"/>
            <a:pathLst>
              <a:path h="5573711" w="5573711">
                <a:moveTo>
                  <a:pt x="0" y="0"/>
                </a:moveTo>
                <a:lnTo>
                  <a:pt x="5573711" y="0"/>
                </a:lnTo>
                <a:lnTo>
                  <a:pt x="5573711" y="5573711"/>
                </a:lnTo>
                <a:lnTo>
                  <a:pt x="0" y="5573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136818" y="7824509"/>
            <a:ext cx="2462491" cy="2462491"/>
          </a:xfrm>
          <a:custGeom>
            <a:avLst/>
            <a:gdLst/>
            <a:ahLst/>
            <a:cxnLst/>
            <a:rect r="r" b="b" t="t" l="l"/>
            <a:pathLst>
              <a:path h="2462491" w="2462491">
                <a:moveTo>
                  <a:pt x="0" y="0"/>
                </a:moveTo>
                <a:lnTo>
                  <a:pt x="2462490" y="0"/>
                </a:lnTo>
                <a:lnTo>
                  <a:pt x="2462490" y="2462491"/>
                </a:lnTo>
                <a:lnTo>
                  <a:pt x="0" y="2462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6752" y="1758018"/>
            <a:ext cx="11712235" cy="7397750"/>
          </a:xfrm>
          <a:prstGeom prst="rect">
            <a:avLst/>
          </a:prstGeom>
        </p:spPr>
        <p:txBody>
          <a:bodyPr anchor="t" rtlCol="false" tIns="0" lIns="0" bIns="0" rIns="0">
            <a:spAutoFit/>
          </a:bodyPr>
          <a:lstStyle/>
          <a:p>
            <a:pPr algn="l">
              <a:lnSpc>
                <a:spcPts val="2800"/>
              </a:lnSpc>
            </a:pP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Fonction : modifierProduit</a:t>
            </a: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Recherche le produit à modifier par ID.</a:t>
            </a: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Met à jour son nom, prix et quantité.</a:t>
            </a:r>
          </a:p>
          <a:p>
            <a:pPr algn="l">
              <a:lnSpc>
                <a:spcPts val="2800"/>
              </a:lnSpc>
            </a:pPr>
          </a:p>
          <a:p>
            <a:pPr algn="l">
              <a:lnSpc>
                <a:spcPts val="2800"/>
              </a:lnSpc>
            </a:pPr>
          </a:p>
          <a:p>
            <a:pPr algn="l">
              <a:lnSpc>
                <a:spcPts val="2800"/>
              </a:lnSpc>
            </a:pP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Fonction : afficherProduits</a:t>
            </a: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Affiche les produits sous forme de tableau avec les champs : ID, nom, prix, quantité.</a:t>
            </a:r>
          </a:p>
          <a:p>
            <a:pPr algn="l">
              <a:lnSpc>
                <a:spcPts val="2800"/>
              </a:lnSpc>
            </a:pPr>
          </a:p>
          <a:p>
            <a:pPr algn="l">
              <a:lnSpc>
                <a:spcPts val="2800"/>
              </a:lnSpc>
            </a:pP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Fonction : libererListe</a:t>
            </a:r>
          </a:p>
          <a:p>
            <a:pPr algn="l">
              <a:lnSpc>
                <a:spcPts val="2800"/>
              </a:lnSpc>
            </a:pPr>
          </a:p>
          <a:p>
            <a:pPr algn="l">
              <a:lnSpc>
                <a:spcPts val="2800"/>
              </a:lnSpc>
            </a:pPr>
            <a:r>
              <a:rPr lang="en-US" sz="2000" b="true">
                <a:solidFill>
                  <a:srgbClr val="1C5299"/>
                </a:solidFill>
                <a:latin typeface="DM Sans Bold"/>
                <a:ea typeface="DM Sans Bold"/>
                <a:cs typeface="DM Sans Bold"/>
                <a:sym typeface="DM Sans Bold"/>
              </a:rPr>
              <a:t>Libère la mémoire allouée pour chaque nœud de la liste à la fin du programme.</a:t>
            </a:r>
          </a:p>
          <a:p>
            <a:pPr algn="l">
              <a:lnSpc>
                <a:spcPts val="2800"/>
              </a:lnSpc>
              <a:spcBef>
                <a:spcPct val="0"/>
              </a:spcBef>
            </a:pPr>
          </a:p>
        </p:txBody>
      </p:sp>
      <p:sp>
        <p:nvSpPr>
          <p:cNvPr name="TextBox 7" id="7"/>
          <p:cNvSpPr txBox="true"/>
          <p:nvPr/>
        </p:nvSpPr>
        <p:spPr>
          <a:xfrm rot="0">
            <a:off x="1028700" y="1379324"/>
            <a:ext cx="9561853" cy="778510"/>
          </a:xfrm>
          <a:prstGeom prst="rect">
            <a:avLst/>
          </a:prstGeom>
        </p:spPr>
        <p:txBody>
          <a:bodyPr anchor="t" rtlCol="false" tIns="0" lIns="0" bIns="0" rIns="0">
            <a:spAutoFit/>
          </a:bodyPr>
          <a:lstStyle/>
          <a:p>
            <a:pPr algn="ctr">
              <a:lnSpc>
                <a:spcPts val="6439"/>
              </a:lnSpc>
              <a:spcBef>
                <a:spcPct val="0"/>
              </a:spcBef>
            </a:pPr>
            <a:r>
              <a:rPr lang="en-US" b="true" sz="4599">
                <a:solidFill>
                  <a:srgbClr val="00BF63"/>
                </a:solidFill>
                <a:latin typeface="DM Sans Bold"/>
                <a:ea typeface="DM Sans Bold"/>
                <a:cs typeface="DM Sans Bold"/>
                <a:sym typeface="DM Sans Bold"/>
              </a:rPr>
              <a:t>4.5. MODIFICATION D’UN PRODUIT</a:t>
            </a:r>
          </a:p>
        </p:txBody>
      </p:sp>
      <p:sp>
        <p:nvSpPr>
          <p:cNvPr name="TextBox 8" id="8"/>
          <p:cNvSpPr txBox="true"/>
          <p:nvPr/>
        </p:nvSpPr>
        <p:spPr>
          <a:xfrm rot="0">
            <a:off x="1156550" y="4490085"/>
            <a:ext cx="9434003" cy="653415"/>
          </a:xfrm>
          <a:prstGeom prst="rect">
            <a:avLst/>
          </a:prstGeom>
        </p:spPr>
        <p:txBody>
          <a:bodyPr anchor="t" rtlCol="false" tIns="0" lIns="0" bIns="0" rIns="0">
            <a:spAutoFit/>
          </a:bodyPr>
          <a:lstStyle/>
          <a:p>
            <a:pPr algn="ctr">
              <a:lnSpc>
                <a:spcPts val="5459"/>
              </a:lnSpc>
              <a:spcBef>
                <a:spcPct val="0"/>
              </a:spcBef>
            </a:pPr>
            <a:r>
              <a:rPr lang="en-US" b="true" sz="3900">
                <a:solidFill>
                  <a:srgbClr val="00BF63"/>
                </a:solidFill>
                <a:latin typeface="DM Sans Bold"/>
                <a:ea typeface="DM Sans Bold"/>
                <a:cs typeface="DM Sans Bold"/>
                <a:sym typeface="DM Sans Bold"/>
              </a:rPr>
              <a:t>4.6. AFFICHAGE DE TOUS LES PRODUITS</a:t>
            </a:r>
          </a:p>
        </p:txBody>
      </p:sp>
      <p:sp>
        <p:nvSpPr>
          <p:cNvPr name="TextBox 9" id="9"/>
          <p:cNvSpPr txBox="true"/>
          <p:nvPr/>
        </p:nvSpPr>
        <p:spPr>
          <a:xfrm rot="0">
            <a:off x="1156550" y="6753940"/>
            <a:ext cx="7808119" cy="755015"/>
          </a:xfrm>
          <a:prstGeom prst="rect">
            <a:avLst/>
          </a:prstGeom>
        </p:spPr>
        <p:txBody>
          <a:bodyPr anchor="t" rtlCol="false" tIns="0" lIns="0" bIns="0" rIns="0">
            <a:spAutoFit/>
          </a:bodyPr>
          <a:lstStyle/>
          <a:p>
            <a:pPr algn="ctr">
              <a:lnSpc>
                <a:spcPts val="6160"/>
              </a:lnSpc>
              <a:spcBef>
                <a:spcPct val="0"/>
              </a:spcBef>
            </a:pPr>
            <a:r>
              <a:rPr lang="en-US" b="true" sz="4400">
                <a:solidFill>
                  <a:srgbClr val="00BF63"/>
                </a:solidFill>
                <a:latin typeface="DM Sans Bold"/>
                <a:ea typeface="DM Sans Bold"/>
                <a:cs typeface="DM Sans Bold"/>
                <a:sym typeface="DM Sans Bold"/>
              </a:rPr>
              <a:t>4.7. LIBÉRATION DE MÉMOIRE</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62025"/>
            <a:ext cx="18288000" cy="8415020"/>
          </a:xfrm>
          <a:prstGeom prst="rect">
            <a:avLst/>
          </a:prstGeom>
        </p:spPr>
        <p:txBody>
          <a:bodyPr anchor="t" rtlCol="false" tIns="0" lIns="0" bIns="0" rIns="0">
            <a:spAutoFit/>
          </a:bodyPr>
          <a:lstStyle/>
          <a:p>
            <a:pPr algn="ctr">
              <a:lnSpc>
                <a:spcPts val="4480"/>
              </a:lnSpc>
            </a:pPr>
            <a:r>
              <a:rPr lang="en-US" b="true" sz="3200">
                <a:solidFill>
                  <a:srgbClr val="000000"/>
                </a:solidFill>
                <a:latin typeface="DM Sans Bold"/>
                <a:ea typeface="DM Sans Bold"/>
                <a:cs typeface="DM Sans Bold"/>
                <a:sym typeface="DM Sans Bold"/>
              </a:rPr>
              <a:t>1. GESTION DES CHAÎNES DE CARACTÈRES</a:t>
            </a:r>
          </a:p>
          <a:p>
            <a:pPr algn="ctr">
              <a:lnSpc>
                <a:spcPts val="4480"/>
              </a:lnSpc>
            </a:pPr>
          </a:p>
          <a:p>
            <a:pPr algn="ctr">
              <a:lnSpc>
                <a:spcPts val="4480"/>
              </a:lnSpc>
            </a:pPr>
            <a:r>
              <a:rPr lang="en-US" sz="3200" b="true">
                <a:solidFill>
                  <a:srgbClr val="000000"/>
                </a:solidFill>
                <a:latin typeface="DM Sans Bold"/>
                <a:ea typeface="DM Sans Bold"/>
                <a:cs typeface="DM Sans Bold"/>
                <a:sym typeface="DM Sans Bold"/>
              </a:rPr>
              <a:t>Utilisation de fgets() vs scanf() : Il faut bien gérer la saisie de chaînes (comme le nom du produit) pour éviter les erreurs de lecture et les sauts de ligne résiduels dans le buffer.</a:t>
            </a:r>
          </a:p>
          <a:p>
            <a:pPr algn="ctr">
              <a:lnSpc>
                <a:spcPts val="4480"/>
              </a:lnSpc>
            </a:pPr>
          </a:p>
          <a:p>
            <a:pPr algn="ctr">
              <a:lnSpc>
                <a:spcPts val="4480"/>
              </a:lnSpc>
            </a:pPr>
            <a:r>
              <a:rPr lang="en-US" sz="3200" b="true">
                <a:solidFill>
                  <a:srgbClr val="000000"/>
                </a:solidFill>
                <a:latin typeface="DM Sans Bold"/>
                <a:ea typeface="DM Sans Bold"/>
                <a:cs typeface="DM Sans Bold"/>
                <a:sym typeface="DM Sans Bold"/>
              </a:rPr>
              <a:t>Suppression du saut de ligne avec strcspn(nom, "\n") est parfois oubliée, ce qui entraîne des affichages incorrects.</a:t>
            </a:r>
          </a:p>
          <a:p>
            <a:pPr algn="ctr">
              <a:lnSpc>
                <a:spcPts val="4480"/>
              </a:lnSpc>
            </a:pPr>
            <a:r>
              <a:rPr lang="en-US" sz="3200" b="true">
                <a:solidFill>
                  <a:srgbClr val="000000"/>
                </a:solidFill>
                <a:latin typeface="DM Sans Bold"/>
                <a:ea typeface="DM Sans Bold"/>
                <a:cs typeface="DM Sans Bold"/>
                <a:sym typeface="DM Sans Bold"/>
              </a:rPr>
              <a:t>---</a:t>
            </a:r>
          </a:p>
          <a:p>
            <a:pPr algn="ctr">
              <a:lnSpc>
                <a:spcPts val="4480"/>
              </a:lnSpc>
            </a:pPr>
            <a:r>
              <a:rPr lang="en-US" sz="3200" b="true">
                <a:solidFill>
                  <a:srgbClr val="000000"/>
                </a:solidFill>
                <a:latin typeface="DM Sans Bold"/>
                <a:ea typeface="DM Sans Bold"/>
                <a:cs typeface="DM Sans Bold"/>
                <a:sym typeface="DM Sans Bold"/>
              </a:rPr>
              <a:t>2. Vérification de l’unicité de l’ID</a:t>
            </a:r>
          </a:p>
          <a:p>
            <a:pPr algn="ctr">
              <a:lnSpc>
                <a:spcPts val="4480"/>
              </a:lnSpc>
            </a:pPr>
          </a:p>
          <a:p>
            <a:pPr algn="ctr">
              <a:lnSpc>
                <a:spcPts val="4480"/>
              </a:lnSpc>
              <a:spcBef>
                <a:spcPct val="0"/>
              </a:spcBef>
            </a:pPr>
            <a:r>
              <a:rPr lang="en-US" b="true" sz="3200">
                <a:solidFill>
                  <a:srgbClr val="000000"/>
                </a:solidFill>
                <a:latin typeface="DM Sans Bold"/>
                <a:ea typeface="DM Sans Bold"/>
                <a:cs typeface="DM Sans Bold"/>
                <a:sym typeface="DM Sans Bold"/>
              </a:rPr>
              <a:t>S'assurer que l’ID d’un produit ne se répète pas dans le tableau nécessite une boucle de vérification manuelle (idExisteDeja). Une simple inattention peut permettre des doublons et fausser les opérations de recherche, de modification ou de suppression.</a:t>
            </a:r>
          </a:p>
        </p:txBody>
      </p:sp>
      <p:sp>
        <p:nvSpPr>
          <p:cNvPr name="TextBox 3" id="3"/>
          <p:cNvSpPr txBox="true"/>
          <p:nvPr/>
        </p:nvSpPr>
        <p:spPr>
          <a:xfrm rot="0">
            <a:off x="5356689" y="9523"/>
            <a:ext cx="6219031" cy="1019177"/>
          </a:xfrm>
          <a:prstGeom prst="rect">
            <a:avLst/>
          </a:prstGeom>
        </p:spPr>
        <p:txBody>
          <a:bodyPr anchor="t" rtlCol="false" tIns="0" lIns="0" bIns="0" rIns="0">
            <a:spAutoFit/>
          </a:bodyPr>
          <a:lstStyle/>
          <a:p>
            <a:pPr algn="ctr">
              <a:lnSpc>
                <a:spcPts val="8399"/>
              </a:lnSpc>
              <a:spcBef>
                <a:spcPct val="0"/>
              </a:spcBef>
            </a:pPr>
            <a:r>
              <a:rPr lang="en-US" b="true" sz="5999">
                <a:solidFill>
                  <a:srgbClr val="00BF63"/>
                </a:solidFill>
                <a:latin typeface="DM Sans Bold"/>
                <a:ea typeface="DM Sans Bold"/>
                <a:cs typeface="DM Sans Bold"/>
                <a:sym typeface="DM Sans Bold"/>
              </a:rPr>
              <a:t>LES DIFFICULTÉS </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79440" y="-138009"/>
            <a:ext cx="5804615" cy="2648188"/>
          </a:xfrm>
          <a:custGeom>
            <a:avLst/>
            <a:gdLst/>
            <a:ahLst/>
            <a:cxnLst/>
            <a:rect r="r" b="b" t="t" l="l"/>
            <a:pathLst>
              <a:path h="2648188" w="5804615">
                <a:moveTo>
                  <a:pt x="0" y="0"/>
                </a:moveTo>
                <a:lnTo>
                  <a:pt x="5804615" y="0"/>
                </a:lnTo>
                <a:lnTo>
                  <a:pt x="5804615" y="2648188"/>
                </a:lnTo>
                <a:lnTo>
                  <a:pt x="0" y="26481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76027" y="4670300"/>
            <a:ext cx="6922418" cy="6922418"/>
          </a:xfrm>
          <a:custGeom>
            <a:avLst/>
            <a:gdLst/>
            <a:ahLst/>
            <a:cxnLst/>
            <a:rect r="r" b="b" t="t" l="l"/>
            <a:pathLst>
              <a:path h="6922418" w="6922418">
                <a:moveTo>
                  <a:pt x="0" y="0"/>
                </a:moveTo>
                <a:lnTo>
                  <a:pt x="6922418" y="0"/>
                </a:lnTo>
                <a:lnTo>
                  <a:pt x="6922418" y="6922417"/>
                </a:lnTo>
                <a:lnTo>
                  <a:pt x="0" y="69224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832573" y="5882662"/>
            <a:ext cx="3927764" cy="4114800"/>
          </a:xfrm>
          <a:custGeom>
            <a:avLst/>
            <a:gdLst/>
            <a:ahLst/>
            <a:cxnLst/>
            <a:rect r="r" b="b" t="t" l="l"/>
            <a:pathLst>
              <a:path h="4114800" w="3927764">
                <a:moveTo>
                  <a:pt x="0" y="0"/>
                </a:moveTo>
                <a:lnTo>
                  <a:pt x="3927764" y="0"/>
                </a:lnTo>
                <a:lnTo>
                  <a:pt x="392776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653710">
            <a:off x="11306295" y="1737209"/>
            <a:ext cx="4135477" cy="4114800"/>
          </a:xfrm>
          <a:custGeom>
            <a:avLst/>
            <a:gdLst/>
            <a:ahLst/>
            <a:cxnLst/>
            <a:rect r="r" b="b" t="t" l="l"/>
            <a:pathLst>
              <a:path h="4114800" w="4135477">
                <a:moveTo>
                  <a:pt x="0" y="0"/>
                </a:moveTo>
                <a:lnTo>
                  <a:pt x="4135478" y="0"/>
                </a:lnTo>
                <a:lnTo>
                  <a:pt x="413547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333609" y="2668325"/>
            <a:ext cx="2925691" cy="1210504"/>
          </a:xfrm>
          <a:custGeom>
            <a:avLst/>
            <a:gdLst/>
            <a:ahLst/>
            <a:cxnLst/>
            <a:rect r="r" b="b" t="t" l="l"/>
            <a:pathLst>
              <a:path h="1210504" w="2925691">
                <a:moveTo>
                  <a:pt x="0" y="0"/>
                </a:moveTo>
                <a:lnTo>
                  <a:pt x="2925691" y="0"/>
                </a:lnTo>
                <a:lnTo>
                  <a:pt x="2925691" y="1210504"/>
                </a:lnTo>
                <a:lnTo>
                  <a:pt x="0" y="12105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744692" y="621983"/>
            <a:ext cx="7620000" cy="861059"/>
          </a:xfrm>
          <a:prstGeom prst="rect">
            <a:avLst/>
          </a:prstGeom>
        </p:spPr>
        <p:txBody>
          <a:bodyPr anchor="t" rtlCol="false" tIns="0" lIns="0" bIns="0" rIns="0">
            <a:spAutoFit/>
          </a:bodyPr>
          <a:lstStyle/>
          <a:p>
            <a:pPr algn="ctr">
              <a:lnSpc>
                <a:spcPts val="6719"/>
              </a:lnSpc>
            </a:pPr>
            <a:r>
              <a:rPr lang="en-US" b="true" sz="5999">
                <a:solidFill>
                  <a:srgbClr val="3F72B6"/>
                </a:solidFill>
                <a:latin typeface="Montserrat Bold"/>
                <a:ea typeface="Montserrat Bold"/>
                <a:cs typeface="Montserrat Bold"/>
                <a:sym typeface="Montserrat Bold"/>
              </a:rPr>
              <a:t>CONCLUSION</a:t>
            </a:r>
          </a:p>
        </p:txBody>
      </p:sp>
      <p:sp>
        <p:nvSpPr>
          <p:cNvPr name="TextBox 8" id="8"/>
          <p:cNvSpPr txBox="true"/>
          <p:nvPr/>
        </p:nvSpPr>
        <p:spPr>
          <a:xfrm rot="0">
            <a:off x="1356260" y="2453029"/>
            <a:ext cx="9232728" cy="7379970"/>
          </a:xfrm>
          <a:prstGeom prst="rect">
            <a:avLst/>
          </a:prstGeom>
        </p:spPr>
        <p:txBody>
          <a:bodyPr anchor="t" rtlCol="false" tIns="0" lIns="0" bIns="0" rIns="0">
            <a:spAutoFit/>
          </a:bodyPr>
          <a:lstStyle/>
          <a:p>
            <a:pPr algn="l">
              <a:lnSpc>
                <a:spcPts val="3909"/>
              </a:lnSpc>
            </a:pPr>
            <a:r>
              <a:rPr lang="en-US" sz="2792">
                <a:solidFill>
                  <a:srgbClr val="3F72B6"/>
                </a:solidFill>
                <a:latin typeface="Open Sans"/>
                <a:ea typeface="Open Sans"/>
                <a:cs typeface="Open Sans"/>
                <a:sym typeface="Open Sans"/>
              </a:rPr>
              <a:t>Ce projet a permis de concrétiser les apprentissages fondamentaux en C :</a:t>
            </a:r>
          </a:p>
          <a:p>
            <a:pPr algn="l">
              <a:lnSpc>
                <a:spcPts val="3909"/>
              </a:lnSpc>
            </a:pPr>
          </a:p>
          <a:p>
            <a:pPr algn="l">
              <a:lnSpc>
                <a:spcPts val="3909"/>
              </a:lnSpc>
            </a:pPr>
            <a:r>
              <a:rPr lang="en-US" sz="2792">
                <a:solidFill>
                  <a:srgbClr val="3F72B6"/>
                </a:solidFill>
                <a:latin typeface="Open Sans"/>
                <a:ea typeface="Open Sans"/>
                <a:cs typeface="Open Sans"/>
                <a:sym typeface="Open Sans"/>
              </a:rPr>
              <a:t>Manipulation de structures.</a:t>
            </a:r>
          </a:p>
          <a:p>
            <a:pPr algn="l">
              <a:lnSpc>
                <a:spcPts val="3909"/>
              </a:lnSpc>
            </a:pPr>
          </a:p>
          <a:p>
            <a:pPr algn="l">
              <a:lnSpc>
                <a:spcPts val="3909"/>
              </a:lnSpc>
            </a:pPr>
            <a:r>
              <a:rPr lang="en-US" sz="2792">
                <a:solidFill>
                  <a:srgbClr val="3F72B6"/>
                </a:solidFill>
                <a:latin typeface="Open Sans"/>
                <a:ea typeface="Open Sans"/>
                <a:cs typeface="Open Sans"/>
                <a:sym typeface="Open Sans"/>
              </a:rPr>
              <a:t>Gestion de tableaux statiques.</a:t>
            </a:r>
          </a:p>
          <a:p>
            <a:pPr algn="l">
              <a:lnSpc>
                <a:spcPts val="3909"/>
              </a:lnSpc>
            </a:pPr>
          </a:p>
          <a:p>
            <a:pPr algn="l">
              <a:lnSpc>
                <a:spcPts val="3909"/>
              </a:lnSpc>
            </a:pPr>
            <a:r>
              <a:rPr lang="en-US" sz="2792">
                <a:solidFill>
                  <a:srgbClr val="3F72B6"/>
                </a:solidFill>
                <a:latin typeface="Open Sans"/>
                <a:ea typeface="Open Sans"/>
                <a:cs typeface="Open Sans"/>
                <a:sym typeface="Open Sans"/>
              </a:rPr>
              <a:t>Programmation modulaire.</a:t>
            </a:r>
          </a:p>
          <a:p>
            <a:pPr algn="l">
              <a:lnSpc>
                <a:spcPts val="3909"/>
              </a:lnSpc>
            </a:pPr>
          </a:p>
          <a:p>
            <a:pPr algn="l">
              <a:lnSpc>
                <a:spcPts val="3909"/>
              </a:lnSpc>
            </a:pPr>
            <a:r>
              <a:rPr lang="en-US" sz="2792">
                <a:solidFill>
                  <a:srgbClr val="3F72B6"/>
                </a:solidFill>
                <a:latin typeface="Open Sans"/>
                <a:ea typeface="Open Sans"/>
                <a:cs typeface="Open Sans"/>
                <a:sym typeface="Open Sans"/>
              </a:rPr>
              <a:t>Interaction via console.</a:t>
            </a:r>
          </a:p>
          <a:p>
            <a:pPr algn="l">
              <a:lnSpc>
                <a:spcPts val="3909"/>
              </a:lnSpc>
            </a:pPr>
          </a:p>
          <a:p>
            <a:pPr algn="l">
              <a:lnSpc>
                <a:spcPts val="3909"/>
              </a:lnSpc>
            </a:pPr>
          </a:p>
          <a:p>
            <a:pPr algn="l">
              <a:lnSpc>
                <a:spcPts val="3909"/>
              </a:lnSpc>
            </a:pPr>
            <a:r>
              <a:rPr lang="en-US" sz="2792">
                <a:solidFill>
                  <a:srgbClr val="3F72B6"/>
                </a:solidFill>
                <a:latin typeface="Open Sans"/>
                <a:ea typeface="Open Sans"/>
                <a:cs typeface="Open Sans"/>
                <a:sym typeface="Open Sans"/>
              </a:rPr>
              <a:t>Il constitue une excellente base pour des systèmes plus complexes, notamment ceux basés sur des fichiers ou des bases de données.</a:t>
            </a:r>
          </a:p>
        </p:txBody>
      </p:sp>
      <p:sp>
        <p:nvSpPr>
          <p:cNvPr name="TextBox 9" id="9"/>
          <p:cNvSpPr txBox="true"/>
          <p:nvPr/>
        </p:nvSpPr>
        <p:spPr>
          <a:xfrm rot="0">
            <a:off x="601472" y="9255172"/>
            <a:ext cx="7906440" cy="1031828"/>
          </a:xfrm>
          <a:prstGeom prst="rect">
            <a:avLst/>
          </a:prstGeom>
        </p:spPr>
        <p:txBody>
          <a:bodyPr anchor="t" rtlCol="false" tIns="0" lIns="0" bIns="0" rIns="0">
            <a:spAutoFit/>
          </a:bodyPr>
          <a:lstStyle/>
          <a:p>
            <a:pPr algn="l">
              <a:lnSpc>
                <a:spcPts val="8428"/>
              </a:lnSpc>
            </a:pPr>
            <a:r>
              <a:rPr lang="en-US" sz="6020" b="true">
                <a:solidFill>
                  <a:srgbClr val="1C5299"/>
                </a:solidFill>
                <a:latin typeface="DM Sans Bold"/>
                <a:ea typeface="DM Sans Bold"/>
                <a:cs typeface="DM Sans Bold"/>
                <a:sym typeface="DM Sans Bold"/>
              </a:rPr>
              <a:t>7</a:t>
            </a:r>
          </a:p>
        </p:txBody>
      </p:sp>
    </p:spTree>
  </p:cSld>
  <p:clrMapOvr>
    <a:masterClrMapping/>
  </p:clrMapOvr>
  <p:transition spd="fast">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DAGn0XyFudQ</dc:identifier>
  <dcterms:modified xsi:type="dcterms:W3CDTF">2011-08-01T06:04:30Z</dcterms:modified>
  <cp:revision>1</cp:revision>
  <dc:title>gestion de produits</dc:title>
</cp:coreProperties>
</file>